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BDB"/>
          </a:solidFill>
        </a:fill>
      </a:tcStyle>
    </a:wholeTbl>
    <a:band2H>
      <a:tcTxStyle/>
      <a:tcStyle>
        <a:tcBdr/>
        <a:fill>
          <a:solidFill>
            <a:srgbClr val="EEEEEE"/>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CDA"/>
          </a:solidFill>
        </a:fill>
      </a:tcStyle>
    </a:wholeTbl>
    <a:band2H>
      <a:tcTxStyle/>
      <a:tcStyle>
        <a:tcBdr/>
        <a:fill>
          <a:solidFill>
            <a:srgbClr val="E7E7ED"/>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venir Heavy"/>
          <a:ea typeface="Avenir Heavy"/>
          <a:cs typeface="Avenir Heavy"/>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venir Heavy"/>
          <a:ea typeface="Avenir Heavy"/>
          <a:cs typeface="Avenir Heavy"/>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venir Heavy"/>
          <a:ea typeface="Avenir Heavy"/>
          <a:cs typeface="Avenir Heavy"/>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venir Heavy"/>
          <a:ea typeface="Avenir Heavy"/>
          <a:cs typeface="Avenir Heavy"/>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venir Heavy"/>
          <a:ea typeface="Avenir Heavy"/>
          <a:cs typeface="Avenir Heavy"/>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venir Heavy"/>
          <a:ea typeface="Avenir Heavy"/>
          <a:cs typeface="Avenir Heavy"/>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1206"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o.diaz@uam.es" userId="b18783af-88a7-4588-8d94-dc9c0dee9733" providerId="ADAL" clId="{4EE9E014-AD11-46AC-BC69-191714C9E47E}"/>
    <pc:docChg chg="modSld">
      <pc:chgData name="mario.diaz@uam.es" userId="b18783af-88a7-4588-8d94-dc9c0dee9733" providerId="ADAL" clId="{4EE9E014-AD11-46AC-BC69-191714C9E47E}" dt="2021-08-03T18:07:16.518" v="9" actId="14100"/>
      <pc:docMkLst>
        <pc:docMk/>
      </pc:docMkLst>
      <pc:sldChg chg="modSp mod">
        <pc:chgData name="mario.diaz@uam.es" userId="b18783af-88a7-4588-8d94-dc9c0dee9733" providerId="ADAL" clId="{4EE9E014-AD11-46AC-BC69-191714C9E47E}" dt="2021-08-03T17:44:07.041" v="0" actId="948"/>
        <pc:sldMkLst>
          <pc:docMk/>
          <pc:sldMk cId="0" sldId="257"/>
        </pc:sldMkLst>
        <pc:spChg chg="mod">
          <ac:chgData name="mario.diaz@uam.es" userId="b18783af-88a7-4588-8d94-dc9c0dee9733" providerId="ADAL" clId="{4EE9E014-AD11-46AC-BC69-191714C9E47E}" dt="2021-08-03T17:44:07.041" v="0" actId="948"/>
          <ac:spMkLst>
            <pc:docMk/>
            <pc:sldMk cId="0" sldId="257"/>
            <ac:spMk id="25" creationId="{00000000-0000-0000-0000-000000000000}"/>
          </ac:spMkLst>
        </pc:spChg>
      </pc:sldChg>
      <pc:sldChg chg="modSp mod">
        <pc:chgData name="mario.diaz@uam.es" userId="b18783af-88a7-4588-8d94-dc9c0dee9733" providerId="ADAL" clId="{4EE9E014-AD11-46AC-BC69-191714C9E47E}" dt="2021-08-03T18:05:29.760" v="3" actId="1076"/>
        <pc:sldMkLst>
          <pc:docMk/>
          <pc:sldMk cId="0" sldId="258"/>
        </pc:sldMkLst>
        <pc:spChg chg="mod">
          <ac:chgData name="mario.diaz@uam.es" userId="b18783af-88a7-4588-8d94-dc9c0dee9733" providerId="ADAL" clId="{4EE9E014-AD11-46AC-BC69-191714C9E47E}" dt="2021-08-03T18:04:30.953" v="1" actId="1076"/>
          <ac:spMkLst>
            <pc:docMk/>
            <pc:sldMk cId="0" sldId="258"/>
            <ac:spMk id="29" creationId="{00000000-0000-0000-0000-000000000000}"/>
          </ac:spMkLst>
        </pc:spChg>
        <pc:spChg chg="mod">
          <ac:chgData name="mario.diaz@uam.es" userId="b18783af-88a7-4588-8d94-dc9c0dee9733" providerId="ADAL" clId="{4EE9E014-AD11-46AC-BC69-191714C9E47E}" dt="2021-08-03T18:04:37.233" v="2" actId="1076"/>
          <ac:spMkLst>
            <pc:docMk/>
            <pc:sldMk cId="0" sldId="258"/>
            <ac:spMk id="30" creationId="{00000000-0000-0000-0000-000000000000}"/>
          </ac:spMkLst>
        </pc:spChg>
        <pc:picChg chg="mod">
          <ac:chgData name="mario.diaz@uam.es" userId="b18783af-88a7-4588-8d94-dc9c0dee9733" providerId="ADAL" clId="{4EE9E014-AD11-46AC-BC69-191714C9E47E}" dt="2021-08-03T18:05:29.760" v="3" actId="1076"/>
          <ac:picMkLst>
            <pc:docMk/>
            <pc:sldMk cId="0" sldId="258"/>
            <ac:picMk id="31" creationId="{00000000-0000-0000-0000-000000000000}"/>
          </ac:picMkLst>
        </pc:picChg>
      </pc:sldChg>
      <pc:sldChg chg="modSp mod">
        <pc:chgData name="mario.diaz@uam.es" userId="b18783af-88a7-4588-8d94-dc9c0dee9733" providerId="ADAL" clId="{4EE9E014-AD11-46AC-BC69-191714C9E47E}" dt="2021-08-03T18:06:09.920" v="7" actId="1076"/>
        <pc:sldMkLst>
          <pc:docMk/>
          <pc:sldMk cId="0" sldId="259"/>
        </pc:sldMkLst>
        <pc:spChg chg="mod">
          <ac:chgData name="mario.diaz@uam.es" userId="b18783af-88a7-4588-8d94-dc9c0dee9733" providerId="ADAL" clId="{4EE9E014-AD11-46AC-BC69-191714C9E47E}" dt="2021-08-03T18:06:09.920" v="7" actId="1076"/>
          <ac:spMkLst>
            <pc:docMk/>
            <pc:sldMk cId="0" sldId="259"/>
            <ac:spMk id="33" creationId="{00000000-0000-0000-0000-000000000000}"/>
          </ac:spMkLst>
        </pc:spChg>
        <pc:spChg chg="mod">
          <ac:chgData name="mario.diaz@uam.es" userId="b18783af-88a7-4588-8d94-dc9c0dee9733" providerId="ADAL" clId="{4EE9E014-AD11-46AC-BC69-191714C9E47E}" dt="2021-08-03T18:05:54.888" v="5" actId="1076"/>
          <ac:spMkLst>
            <pc:docMk/>
            <pc:sldMk cId="0" sldId="259"/>
            <ac:spMk id="34" creationId="{00000000-0000-0000-0000-000000000000}"/>
          </ac:spMkLst>
        </pc:spChg>
        <pc:picChg chg="mod">
          <ac:chgData name="mario.diaz@uam.es" userId="b18783af-88a7-4588-8d94-dc9c0dee9733" providerId="ADAL" clId="{4EE9E014-AD11-46AC-BC69-191714C9E47E}" dt="2021-08-03T18:05:49.048" v="4" actId="1076"/>
          <ac:picMkLst>
            <pc:docMk/>
            <pc:sldMk cId="0" sldId="259"/>
            <ac:picMk id="35" creationId="{00000000-0000-0000-0000-000000000000}"/>
          </ac:picMkLst>
        </pc:picChg>
      </pc:sldChg>
      <pc:sldChg chg="modSp mod">
        <pc:chgData name="mario.diaz@uam.es" userId="b18783af-88a7-4588-8d94-dc9c0dee9733" providerId="ADAL" clId="{4EE9E014-AD11-46AC-BC69-191714C9E47E}" dt="2021-08-03T18:07:16.518" v="9" actId="14100"/>
        <pc:sldMkLst>
          <pc:docMk/>
          <pc:sldMk cId="0" sldId="260"/>
        </pc:sldMkLst>
        <pc:spChg chg="mod">
          <ac:chgData name="mario.diaz@uam.es" userId="b18783af-88a7-4588-8d94-dc9c0dee9733" providerId="ADAL" clId="{4EE9E014-AD11-46AC-BC69-191714C9E47E}" dt="2021-08-03T18:07:13.009" v="8" actId="1076"/>
          <ac:spMkLst>
            <pc:docMk/>
            <pc:sldMk cId="0" sldId="260"/>
            <ac:spMk id="37" creationId="{00000000-0000-0000-0000-000000000000}"/>
          </ac:spMkLst>
        </pc:spChg>
        <pc:graphicFrameChg chg="mod modGraphic">
          <ac:chgData name="mario.diaz@uam.es" userId="b18783af-88a7-4588-8d94-dc9c0dee9733" providerId="ADAL" clId="{4EE9E014-AD11-46AC-BC69-191714C9E47E}" dt="2021-08-03T18:07:16.518" v="9" actId="14100"/>
          <ac:graphicFrameMkLst>
            <pc:docMk/>
            <pc:sldMk cId="0" sldId="260"/>
            <ac:graphicFrameMk id="40"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042015463"/>
      </p:ext>
    </p:extLst>
  </p:cSld>
  <p:clrMap bg1="lt1" tx1="dk1" bg2="lt2" tx2="dk2" accent1="accent1" accent2="accent2" accent3="accent3" accent4="accent4" accent5="accent5" accent6="accent6" hlink="hlink" folHlink="folHlink"/>
  <p:notesStyle>
    <a:lvl1pPr defTabSz="457200" latinLnBrk="0">
      <a:lnSpc>
        <a:spcPct val="125000"/>
      </a:lnSpc>
      <a:defRPr sz="2400">
        <a:latin typeface="+mj-lt"/>
        <a:ea typeface="+mj-ea"/>
        <a:cs typeface="+mj-cs"/>
        <a:sym typeface="Avenir Roman"/>
      </a:defRPr>
    </a:lvl1pPr>
    <a:lvl2pPr indent="228600" defTabSz="457200" latinLnBrk="0">
      <a:lnSpc>
        <a:spcPct val="125000"/>
      </a:lnSpc>
      <a:defRPr sz="2400">
        <a:latin typeface="+mj-lt"/>
        <a:ea typeface="+mj-ea"/>
        <a:cs typeface="+mj-cs"/>
        <a:sym typeface="Avenir Roman"/>
      </a:defRPr>
    </a:lvl2pPr>
    <a:lvl3pPr indent="457200" defTabSz="457200" latinLnBrk="0">
      <a:lnSpc>
        <a:spcPct val="125000"/>
      </a:lnSpc>
      <a:defRPr sz="2400">
        <a:latin typeface="+mj-lt"/>
        <a:ea typeface="+mj-ea"/>
        <a:cs typeface="+mj-cs"/>
        <a:sym typeface="Avenir Roman"/>
      </a:defRPr>
    </a:lvl3pPr>
    <a:lvl4pPr indent="685800" defTabSz="457200" latinLnBrk="0">
      <a:lnSpc>
        <a:spcPct val="125000"/>
      </a:lnSpc>
      <a:defRPr sz="2400">
        <a:latin typeface="+mj-lt"/>
        <a:ea typeface="+mj-ea"/>
        <a:cs typeface="+mj-cs"/>
        <a:sym typeface="Avenir Roman"/>
      </a:defRPr>
    </a:lvl4pPr>
    <a:lvl5pPr indent="914400" defTabSz="457200" latinLnBrk="0">
      <a:lnSpc>
        <a:spcPct val="125000"/>
      </a:lnSpc>
      <a:defRPr sz="2400">
        <a:latin typeface="+mj-lt"/>
        <a:ea typeface="+mj-ea"/>
        <a:cs typeface="+mj-cs"/>
        <a:sym typeface="Avenir Roman"/>
      </a:defRPr>
    </a:lvl5pPr>
    <a:lvl6pPr indent="1143000" defTabSz="457200" latinLnBrk="0">
      <a:lnSpc>
        <a:spcPct val="125000"/>
      </a:lnSpc>
      <a:defRPr sz="2400">
        <a:latin typeface="+mj-lt"/>
        <a:ea typeface="+mj-ea"/>
        <a:cs typeface="+mj-cs"/>
        <a:sym typeface="Avenir Roman"/>
      </a:defRPr>
    </a:lvl6pPr>
    <a:lvl7pPr indent="1371600" defTabSz="457200" latinLnBrk="0">
      <a:lnSpc>
        <a:spcPct val="125000"/>
      </a:lnSpc>
      <a:defRPr sz="2400">
        <a:latin typeface="+mj-lt"/>
        <a:ea typeface="+mj-ea"/>
        <a:cs typeface="+mj-cs"/>
        <a:sym typeface="Avenir Roman"/>
      </a:defRPr>
    </a:lvl7pPr>
    <a:lvl8pPr indent="1600200" defTabSz="457200" latinLnBrk="0">
      <a:lnSpc>
        <a:spcPct val="125000"/>
      </a:lnSpc>
      <a:defRPr sz="2400">
        <a:latin typeface="+mj-lt"/>
        <a:ea typeface="+mj-ea"/>
        <a:cs typeface="+mj-cs"/>
        <a:sym typeface="Avenir Roman"/>
      </a:defRPr>
    </a:lvl8pPr>
    <a:lvl9pPr indent="1828800" defTabSz="457200" latinLnBrk="0">
      <a:lnSpc>
        <a:spcPct val="125000"/>
      </a:lnSpc>
      <a:defRPr sz="2400">
        <a:latin typeface="+mj-lt"/>
        <a:ea typeface="+mj-ea"/>
        <a:cs typeface="+mj-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AF183"/>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370012" y="769937"/>
            <a:ext cx="7315201" cy="16684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Title Text</a:t>
            </a:r>
          </a:p>
        </p:txBody>
      </p:sp>
      <p:sp>
        <p:nvSpPr>
          <p:cNvPr id="3" name="Body Level One…"/>
          <p:cNvSpPr txBox="1">
            <a:spLocks noGrp="1"/>
          </p:cNvSpPr>
          <p:nvPr>
            <p:ph type="body" idx="1"/>
          </p:nvPr>
        </p:nvSpPr>
        <p:spPr>
          <a:xfrm>
            <a:off x="5103812" y="2438400"/>
            <a:ext cx="3581401" cy="4419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384894" y="6245225"/>
            <a:ext cx="301906" cy="288822"/>
          </a:xfrm>
          <a:prstGeom prst="rect">
            <a:avLst/>
          </a:prstGeom>
          <a:ln w="12700">
            <a:miter lim="400000"/>
          </a:ln>
        </p:spPr>
        <p:txBody>
          <a:bodyPr wrap="none" lIns="45718" tIns="45718" rIns="45718" bIns="45718">
            <a:spAutoFit/>
          </a:bodyPr>
          <a:lstStyle>
            <a:lvl1pPr algn="r">
              <a:defRPr sz="1400">
                <a:latin typeface="Arial"/>
                <a:ea typeface="Arial"/>
                <a:cs typeface="Arial"/>
                <a:sym typeface="Aria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4pPr>
      <a:lvl5pPr marL="22352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5pPr>
      <a:lvl6pPr marL="26924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6pPr>
      <a:lvl7pPr marL="31496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7pPr>
      <a:lvl8pPr marL="36068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8pPr>
      <a:lvl9pPr marL="40640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sherrero4.jpeg" descr="sherrero4.jpeg"/>
          <p:cNvPicPr>
            <a:picLocks noChangeAspect="1"/>
          </p:cNvPicPr>
          <p:nvPr/>
        </p:nvPicPr>
        <p:blipFill>
          <a:blip r:embed="rId2"/>
          <a:stretch>
            <a:fillRect/>
          </a:stretch>
        </p:blipFill>
        <p:spPr>
          <a:xfrm>
            <a:off x="0" y="0"/>
            <a:ext cx="9144000" cy="6859589"/>
          </a:xfrm>
          <a:prstGeom prst="rect">
            <a:avLst/>
          </a:prstGeom>
          <a:ln w="50800">
            <a:solidFill>
              <a:srgbClr val="006600"/>
            </a:solidFill>
          </a:ln>
        </p:spPr>
      </p:pic>
      <p:sp>
        <p:nvSpPr>
          <p:cNvPr id="21" name="Shape 9"/>
          <p:cNvSpPr txBox="1"/>
          <p:nvPr/>
        </p:nvSpPr>
        <p:spPr>
          <a:xfrm>
            <a:off x="285750" y="5942012"/>
            <a:ext cx="5329238" cy="4862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600"/>
              </a:spcBef>
              <a:defRPr sz="2800">
                <a:solidFill>
                  <a:srgbClr val="FFFF00"/>
                </a:solidFill>
                <a:latin typeface="Arial"/>
                <a:ea typeface="Arial"/>
                <a:cs typeface="Arial"/>
                <a:sym typeface="Arial"/>
              </a:defRPr>
            </a:lvl1pPr>
          </a:lstStyle>
          <a:p>
            <a:r>
              <a:t>WARM-UP</a:t>
            </a:r>
          </a:p>
        </p:txBody>
      </p:sp>
      <p:pic>
        <p:nvPicPr>
          <p:cNvPr id="22" name="logodefinitivo.png" descr="logodefinitivo.png"/>
          <p:cNvPicPr>
            <a:picLocks noChangeAspect="1"/>
          </p:cNvPicPr>
          <p:nvPr/>
        </p:nvPicPr>
        <p:blipFill>
          <a:blip r:embed="rId3"/>
          <a:stretch>
            <a:fillRect/>
          </a:stretch>
        </p:blipFill>
        <p:spPr>
          <a:xfrm>
            <a:off x="7956550" y="6099175"/>
            <a:ext cx="1187450" cy="758825"/>
          </a:xfrm>
          <a:prstGeom prst="rect">
            <a:avLst/>
          </a:prstGeom>
          <a:ln w="12700">
            <a:miter lim="400000"/>
          </a:ln>
        </p:spPr>
      </p:pic>
      <p:sp>
        <p:nvSpPr>
          <p:cNvPr id="23" name="Shape 11"/>
          <p:cNvSpPr txBox="1"/>
          <p:nvPr/>
        </p:nvSpPr>
        <p:spPr>
          <a:xfrm>
            <a:off x="-2" y="188912"/>
            <a:ext cx="9144004" cy="802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000"/>
              </a:spcBef>
              <a:defRPr>
                <a:solidFill>
                  <a:srgbClr val="FFFF00"/>
                </a:solidFill>
                <a:latin typeface="Papyrus"/>
                <a:ea typeface="Papyrus"/>
                <a:cs typeface="Papyrus"/>
                <a:sym typeface="Papyrus"/>
              </a:defRPr>
            </a:lvl1pPr>
          </a:lstStyle>
          <a:p>
            <a:r>
              <a:t>Fundamentals for Secondary School and Baccalaureate. Comprehensive and experiential learning</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48"/>
          <p:cNvSpPr txBox="1">
            <a:spLocks noGrp="1"/>
          </p:cNvSpPr>
          <p:nvPr>
            <p:ph type="title" idx="4294967295"/>
          </p:nvPr>
        </p:nvSpPr>
        <p:spPr>
          <a:xfrm>
            <a:off x="428625" y="500062"/>
            <a:ext cx="8229600" cy="1143001"/>
          </a:xfrm>
          <a:prstGeom prst="rect">
            <a:avLst/>
          </a:prstGeom>
        </p:spPr>
        <p:txBody>
          <a:bodyPr lIns="0" tIns="0" rIns="0" bIns="0">
            <a:normAutofit/>
          </a:bodyPr>
          <a:lstStyle>
            <a:lvl1pPr>
              <a:defRPr sz="3200" b="1"/>
            </a:lvl1pPr>
          </a:lstStyle>
          <a:p>
            <a:r>
              <a:t>“Speed” exercises phase </a:t>
            </a:r>
          </a:p>
        </p:txBody>
      </p:sp>
      <p:sp>
        <p:nvSpPr>
          <p:cNvPr id="61" name="Shape 49"/>
          <p:cNvSpPr txBox="1">
            <a:spLocks noGrp="1"/>
          </p:cNvSpPr>
          <p:nvPr>
            <p:ph type="body" sz="quarter" idx="4294967295"/>
          </p:nvPr>
        </p:nvSpPr>
        <p:spPr>
          <a:xfrm>
            <a:off x="642936" y="2928936"/>
            <a:ext cx="3686178" cy="2686052"/>
          </a:xfrm>
          <a:prstGeom prst="rect">
            <a:avLst/>
          </a:prstGeom>
        </p:spPr>
        <p:txBody>
          <a:bodyPr lIns="0" tIns="0" rIns="0" bIns="0">
            <a:normAutofit/>
          </a:bodyPr>
          <a:lstStyle>
            <a:lvl1pPr marL="0" indent="0" algn="just">
              <a:spcBef>
                <a:spcPts val="400"/>
              </a:spcBef>
              <a:buSzTx/>
              <a:buNone/>
              <a:defRPr sz="2000"/>
            </a:lvl1pPr>
          </a:lstStyle>
          <a:p>
            <a:r>
              <a:t>In which we must always be the last and during which we can incorporate exercises that require some more intensity, like sprint simulations, changes of direction, skipping, etc.</a:t>
            </a:r>
          </a:p>
        </p:txBody>
      </p:sp>
      <p:pic>
        <p:nvPicPr>
          <p:cNvPr id="62" name="flato.jpg" descr="flato.jpg"/>
          <p:cNvPicPr>
            <a:picLocks noChangeAspect="1"/>
          </p:cNvPicPr>
          <p:nvPr/>
        </p:nvPicPr>
        <p:blipFill>
          <a:blip r:embed="rId2"/>
          <a:stretch>
            <a:fillRect/>
          </a:stretch>
        </p:blipFill>
        <p:spPr>
          <a:xfrm>
            <a:off x="5858717" y="2093833"/>
            <a:ext cx="2132455" cy="359150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sentado y flexion.jpg" descr="sentado y flexion.jpg"/>
          <p:cNvPicPr>
            <a:picLocks noChangeAspect="1"/>
          </p:cNvPicPr>
          <p:nvPr/>
        </p:nvPicPr>
        <p:blipFill>
          <a:blip r:embed="rId2">
            <a:alphaModFix amt="14828"/>
          </a:blip>
          <a:stretch>
            <a:fillRect/>
          </a:stretch>
        </p:blipFill>
        <p:spPr>
          <a:xfrm>
            <a:off x="-64890" y="912529"/>
            <a:ext cx="8128001" cy="5410203"/>
          </a:xfrm>
          <a:prstGeom prst="rect">
            <a:avLst/>
          </a:prstGeom>
          <a:ln w="12700">
            <a:miter lim="400000"/>
          </a:ln>
        </p:spPr>
      </p:pic>
      <p:sp>
        <p:nvSpPr>
          <p:cNvPr id="65" name="Shape 53"/>
          <p:cNvSpPr txBox="1"/>
          <p:nvPr/>
        </p:nvSpPr>
        <p:spPr>
          <a:xfrm>
            <a:off x="539750" y="404811"/>
            <a:ext cx="6604000" cy="437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spcBef>
                <a:spcPts val="1000"/>
              </a:spcBef>
              <a:defRPr sz="2400" b="1">
                <a:latin typeface="Arial"/>
                <a:ea typeface="Arial"/>
                <a:cs typeface="Arial"/>
                <a:sym typeface="Arial"/>
              </a:defRPr>
            </a:pPr>
            <a:r>
              <a:t>TYPES OF WARM-UP </a:t>
            </a:r>
            <a:r>
              <a:rPr b="0"/>
              <a:t> </a:t>
            </a:r>
          </a:p>
        </p:txBody>
      </p:sp>
      <p:sp>
        <p:nvSpPr>
          <p:cNvPr id="66" name="Shape 54"/>
          <p:cNvSpPr txBox="1"/>
          <p:nvPr/>
        </p:nvSpPr>
        <p:spPr>
          <a:xfrm>
            <a:off x="1036637" y="1125536"/>
            <a:ext cx="6715126" cy="5178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lnSpc>
                <a:spcPct val="150000"/>
              </a:lnSpc>
              <a:spcBef>
                <a:spcPts val="1000"/>
              </a:spcBef>
              <a:defRPr sz="2400" b="1">
                <a:latin typeface="Arial"/>
                <a:ea typeface="Arial"/>
                <a:cs typeface="Arial"/>
                <a:sym typeface="Arial"/>
              </a:defRPr>
            </a:pPr>
            <a:r>
              <a:t>General Warm-Up </a:t>
            </a:r>
          </a:p>
          <a:p>
            <a:pPr algn="just">
              <a:lnSpc>
                <a:spcPct val="150000"/>
              </a:lnSpc>
              <a:spcBef>
                <a:spcPts val="1000"/>
              </a:spcBef>
              <a:defRPr b="1">
                <a:latin typeface="Arial"/>
                <a:ea typeface="Arial"/>
                <a:cs typeface="Arial"/>
                <a:sym typeface="Arial"/>
              </a:defRPr>
            </a:pPr>
            <a:r>
              <a:t>In this type, we have to gradually start up all our body parts. All our body segments must move in order since after this warm-up, the activities will not involve a specific part of the body. Examples of such activities are team sports like basketball, handball, volleyball, etc. </a:t>
            </a:r>
          </a:p>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b="1">
                <a:latin typeface="+mn-lt"/>
                <a:ea typeface="+mn-ea"/>
                <a:cs typeface="+mn-cs"/>
                <a:sym typeface="Helvetica"/>
              </a:defRPr>
            </a:pPr>
            <a:r>
              <a:rPr sz="2400"/>
              <a:t>Specific Warm-Up </a:t>
            </a:r>
          </a:p>
          <a:p>
            <a:pPr algn="just">
              <a:lnSpc>
                <a:spcPct val="150000"/>
              </a:lnSpc>
              <a:spcBef>
                <a:spcPts val="1000"/>
              </a:spcBef>
              <a:defRPr b="1">
                <a:latin typeface="Arial"/>
                <a:ea typeface="Arial"/>
                <a:cs typeface="Arial"/>
                <a:sym typeface="Arial"/>
              </a:defRPr>
            </a:pPr>
            <a:r>
              <a:t>This type of warm-up is aimed at the body parts that will be involved mainly or even exclusively in the activity. We must not forget, however, to warm up all segments, albeit moderately, since it is difficult to do a sporting activity moving only one part of the body.</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65"/>
                                        </p:tgtEl>
                                        <p:attrNameLst>
                                          <p:attrName>style.visibility</p:attrName>
                                        </p:attrNameLst>
                                      </p:cBhvr>
                                      <p:to>
                                        <p:strVal val="visible"/>
                                      </p:to>
                                    </p:set>
                                    <p:anim calcmode="lin" valueType="num">
                                      <p:cBhvr>
                                        <p:cTn id="7" dur="1230" fill="hold"/>
                                        <p:tgtEl>
                                          <p:spTgt spid="65"/>
                                        </p:tgtEl>
                                        <p:attrNameLst>
                                          <p:attrName>ppt_w</p:attrName>
                                        </p:attrNameLst>
                                      </p:cBhvr>
                                      <p:tavLst>
                                        <p:tav tm="0">
                                          <p:val>
                                            <p:fltVal val="0"/>
                                          </p:val>
                                        </p:tav>
                                        <p:tav tm="100000">
                                          <p:val>
                                            <p:strVal val="#ppt_w"/>
                                          </p:val>
                                        </p:tav>
                                      </p:tavLst>
                                    </p:anim>
                                    <p:anim calcmode="lin" valueType="num">
                                      <p:cBhvr>
                                        <p:cTn id="8" dur="1230" fill="hold"/>
                                        <p:tgtEl>
                                          <p:spTgt spid="6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9" fill="hold" grpId="0" nodeType="clickEffect">
                                  <p:stCondLst>
                                    <p:cond delay="0"/>
                                  </p:stCondLst>
                                  <p:iterate>
                                    <p:tmAbs val="0"/>
                                  </p:iterate>
                                  <p:childTnLst>
                                    <p:set>
                                      <p:cBhvr>
                                        <p:cTn id="12" fill="hold"/>
                                        <p:tgtEl>
                                          <p:spTgt spid="66"/>
                                        </p:tgtEl>
                                        <p:attrNameLst>
                                          <p:attrName>style.visibility</p:attrName>
                                        </p:attrNameLst>
                                      </p:cBhvr>
                                      <p:to>
                                        <p:strVal val="visible"/>
                                      </p:to>
                                    </p:set>
                                    <p:anim calcmode="lin" valueType="num">
                                      <p:cBhvr>
                                        <p:cTn id="13" dur="500" fill="hold"/>
                                        <p:tgtEl>
                                          <p:spTgt spid="66"/>
                                        </p:tgtEl>
                                        <p:attrNameLst>
                                          <p:attrName>ppt_w</p:attrName>
                                        </p:attrNameLst>
                                      </p:cBhvr>
                                      <p:tavLst>
                                        <p:tav tm="0">
                                          <p:val>
                                            <p:fltVal val="0"/>
                                          </p:val>
                                        </p:tav>
                                        <p:tav tm="100000">
                                          <p:val>
                                            <p:strVal val="#ppt_w"/>
                                          </p:val>
                                        </p:tav>
                                      </p:tavLst>
                                    </p:anim>
                                    <p:anim calcmode="lin" valueType="num">
                                      <p:cBhvr>
                                        <p:cTn id="14" dur="500" fill="hold"/>
                                        <p:tgtEl>
                                          <p:spTgt spid="66"/>
                                        </p:tgtEl>
                                        <p:attrNameLst>
                                          <p:attrName>ppt_h</p:attrName>
                                        </p:attrNameLst>
                                      </p:cBhvr>
                                      <p:tavLst>
                                        <p:tav tm="0">
                                          <p:val>
                                            <p:fltVal val="0"/>
                                          </p:val>
                                        </p:tav>
                                        <p:tav tm="100000">
                                          <p:val>
                                            <p:strVal val="#ppt_h"/>
                                          </p:val>
                                        </p:tav>
                                      </p:tavLst>
                                    </p:anim>
                                    <p:anim calcmode="lin" valueType="num">
                                      <p:cBhvr>
                                        <p:cTn id="15" dur="500" fill="hold"/>
                                        <p:tgtEl>
                                          <p:spTgt spid="66"/>
                                        </p:tgtEl>
                                        <p:attrNameLst>
                                          <p:attrName>ppt_x</p:attrName>
                                        </p:attrNameLst>
                                      </p:cBhvr>
                                      <p:tavLst>
                                        <p:tav tm="0" fmla="#ppt_x+(cos(-2*pi*(1-$))*-#ppt_x-sin(-2*pi*(1-$))*(1-#ppt_y))*(1-$)">
                                          <p:val>
                                            <p:fltVal val="0"/>
                                          </p:val>
                                        </p:tav>
                                        <p:tav tm="100000">
                                          <p:val>
                                            <p:fltVal val="1"/>
                                          </p:val>
                                        </p:tav>
                                      </p:tavLst>
                                    </p:anim>
                                    <p:anim calcmode="lin" valueType="num">
                                      <p:cBhvr>
                                        <p:cTn id="16" dur="500" fill="hold"/>
                                        <p:tgtEl>
                                          <p:spTgt spid="6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advAuto="0"/>
      <p:bldP spid="66"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calentamiento 1.jpg" descr="calentamiento 1.jpg"/>
          <p:cNvPicPr>
            <a:picLocks noChangeAspect="1"/>
          </p:cNvPicPr>
          <p:nvPr/>
        </p:nvPicPr>
        <p:blipFill>
          <a:blip r:embed="rId2">
            <a:alphaModFix amt="40002"/>
          </a:blip>
          <a:stretch>
            <a:fillRect/>
          </a:stretch>
        </p:blipFill>
        <p:spPr>
          <a:xfrm>
            <a:off x="5168205" y="381000"/>
            <a:ext cx="3644902" cy="6096000"/>
          </a:xfrm>
          <a:prstGeom prst="rect">
            <a:avLst/>
          </a:prstGeom>
          <a:ln w="12700">
            <a:miter lim="400000"/>
          </a:ln>
        </p:spPr>
      </p:pic>
      <p:sp>
        <p:nvSpPr>
          <p:cNvPr id="69" name="Shape 57"/>
          <p:cNvSpPr txBox="1">
            <a:spLocks noGrp="1"/>
          </p:cNvSpPr>
          <p:nvPr>
            <p:ph type="body" idx="4294967295"/>
          </p:nvPr>
        </p:nvSpPr>
        <p:spPr>
          <a:xfrm>
            <a:off x="457199" y="1643061"/>
            <a:ext cx="8186740" cy="4483103"/>
          </a:xfrm>
          <a:prstGeom prst="rect">
            <a:avLst/>
          </a:prstGeom>
        </p:spPr>
        <p:txBody>
          <a:bodyPr lIns="0" tIns="0" rIns="0" bIns="0">
            <a:normAutofit/>
          </a:bodyPr>
          <a:lstStyle/>
          <a:p>
            <a:pPr marL="214311" indent="-214311" algn="just">
              <a:spcBef>
                <a:spcPts val="1200"/>
              </a:spcBef>
              <a:buChar char="•"/>
              <a:defRPr sz="2000" b="1"/>
            </a:pPr>
            <a:r>
              <a:t>Static Warm-Up </a:t>
            </a:r>
          </a:p>
          <a:p>
            <a:pPr marL="0" indent="0" algn="just">
              <a:spcBef>
                <a:spcPts val="1200"/>
              </a:spcBef>
              <a:buSzTx/>
              <a:buNone/>
              <a:defRPr sz="2000"/>
            </a:pPr>
            <a:r>
              <a:t>This warm-up is constituted almost entirely of stretching and joint mobility exercises performed in place. </a:t>
            </a:r>
          </a:p>
          <a:p>
            <a:pPr marL="214311" indent="-214311" algn="just">
              <a:spcBef>
                <a:spcPts val="1200"/>
              </a:spcBef>
              <a:buChar char="•"/>
              <a:defRPr sz="2000" b="1"/>
            </a:pPr>
            <a:r>
              <a:t>Dynamic Warm-Up </a:t>
            </a:r>
          </a:p>
          <a:p>
            <a:pPr marL="0" indent="0" algn="just">
              <a:spcBef>
                <a:spcPts val="1200"/>
              </a:spcBef>
              <a:buSzTx/>
              <a:buNone/>
              <a:defRPr sz="2000"/>
            </a:pPr>
            <a:r>
              <a:t>All these exercises are performed while moving around an area. </a:t>
            </a:r>
            <a:endParaRPr sz="1800"/>
          </a:p>
          <a:p>
            <a:pPr marL="214311" indent="-214311" algn="just">
              <a:spcBef>
                <a:spcPts val="1200"/>
              </a:spcBef>
              <a:buChar char="•"/>
              <a:defRPr sz="2000" b="1"/>
            </a:pPr>
            <a:r>
              <a:t>General Warm-Up </a:t>
            </a:r>
          </a:p>
          <a:p>
            <a:pPr marL="0" indent="0" algn="just">
              <a:spcBef>
                <a:spcPts val="1200"/>
              </a:spcBef>
              <a:buSzTx/>
              <a:buNone/>
              <a:defRPr sz="2000"/>
            </a:pPr>
            <a:r>
              <a:t>It is a combination of static and dynamic warm-up. </a:t>
            </a:r>
            <a:endParaRPr sz="1800"/>
          </a:p>
          <a:p>
            <a:pPr marL="214311" indent="-214311" algn="just">
              <a:spcBef>
                <a:spcPts val="1200"/>
              </a:spcBef>
              <a:buChar char="•"/>
              <a:defRPr sz="2000" b="1"/>
            </a:pPr>
            <a:r>
              <a:t>Sports-Specific Warm-Up </a:t>
            </a:r>
          </a:p>
          <a:p>
            <a:pPr marL="0" indent="0" algn="just">
              <a:spcBef>
                <a:spcPts val="1200"/>
              </a:spcBef>
              <a:buSzTx/>
              <a:buNone/>
              <a:defRPr sz="2000" b="1"/>
            </a:pPr>
            <a:r>
              <a:rPr b="0"/>
              <a:t>It is the one that uses games to start us all systems.</a:t>
            </a:r>
            <a:r>
              <a:t>  </a:t>
            </a:r>
          </a:p>
        </p:txBody>
      </p:sp>
      <p:sp>
        <p:nvSpPr>
          <p:cNvPr id="70" name="Shape 58"/>
          <p:cNvSpPr txBox="1"/>
          <p:nvPr/>
        </p:nvSpPr>
        <p:spPr>
          <a:xfrm>
            <a:off x="1071561" y="428625"/>
            <a:ext cx="7643815" cy="11888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spcBef>
                <a:spcPts val="1000"/>
              </a:spcBef>
              <a:defRPr b="1">
                <a:latin typeface="Arial"/>
                <a:ea typeface="Arial"/>
                <a:cs typeface="Arial"/>
                <a:sym typeface="Arial"/>
              </a:defRPr>
            </a:pPr>
            <a:r>
              <a:rPr sz="2400"/>
              <a:t>These warm-ups, four of which we consider you ought to know.</a:t>
            </a:r>
            <a:r>
              <a:t>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60"/>
          <p:cNvSpPr txBox="1">
            <a:spLocks noGrp="1"/>
          </p:cNvSpPr>
          <p:nvPr>
            <p:ph type="body" sz="half" idx="4294967295"/>
          </p:nvPr>
        </p:nvSpPr>
        <p:spPr>
          <a:xfrm>
            <a:off x="500061" y="2000250"/>
            <a:ext cx="5555409" cy="3143250"/>
          </a:xfrm>
          <a:prstGeom prst="rect">
            <a:avLst/>
          </a:prstGeom>
        </p:spPr>
        <p:txBody>
          <a:bodyPr lIns="0" tIns="0" rIns="0" bIns="0">
            <a:normAutofit/>
          </a:bodyPr>
          <a:lstStyle/>
          <a:p>
            <a:pPr marL="0" indent="0" algn="just" defTabSz="434340">
              <a:lnSpc>
                <a:spcPct val="150000"/>
              </a:lnSpc>
              <a:spcBef>
                <a:spcPts val="1100"/>
              </a:spcBef>
              <a:buSzTx/>
              <a:buNone/>
              <a:defRPr sz="1266"/>
            </a:pPr>
            <a:r>
              <a:rPr sz="2280"/>
              <a:t>We need our organism to return to normality gradually, not abruptly. Therefore, we understand that cool-down exercises help us catch our breath and gradually lower heart rate until we feel relaxed.</a:t>
            </a:r>
            <a:r>
              <a:t> </a:t>
            </a:r>
            <a:endParaRPr sz="1140">
              <a:latin typeface="Times"/>
              <a:ea typeface="Times"/>
              <a:cs typeface="Times"/>
              <a:sym typeface="Times"/>
            </a:endParaRPr>
          </a:p>
        </p:txBody>
      </p:sp>
      <p:sp>
        <p:nvSpPr>
          <p:cNvPr id="73" name="Shape 61"/>
          <p:cNvSpPr txBox="1"/>
          <p:nvPr/>
        </p:nvSpPr>
        <p:spPr>
          <a:xfrm>
            <a:off x="2286000" y="714375"/>
            <a:ext cx="2198150" cy="437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spcBef>
                <a:spcPts val="1400"/>
              </a:spcBef>
              <a:defRPr sz="2400" b="1">
                <a:latin typeface="Arial"/>
                <a:ea typeface="Arial"/>
                <a:cs typeface="Arial"/>
                <a:sym typeface="Arial"/>
              </a:defRPr>
            </a:pPr>
            <a:r>
              <a:t>COOL DOWN </a:t>
            </a:r>
            <a:r>
              <a:rPr b="0"/>
              <a:t> </a:t>
            </a:r>
          </a:p>
        </p:txBody>
      </p:sp>
      <p:pic>
        <p:nvPicPr>
          <p:cNvPr id="74" name="nena q camina_295x480.jpg" descr="nena q camina_295x480.jpg"/>
          <p:cNvPicPr>
            <a:picLocks noChangeAspect="1"/>
          </p:cNvPicPr>
          <p:nvPr/>
        </p:nvPicPr>
        <p:blipFill>
          <a:blip r:embed="rId2"/>
          <a:stretch>
            <a:fillRect/>
          </a:stretch>
        </p:blipFill>
        <p:spPr>
          <a:xfrm>
            <a:off x="6356350" y="1615312"/>
            <a:ext cx="2120052" cy="344957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64"/>
          <p:cNvSpPr txBox="1"/>
          <p:nvPr/>
        </p:nvSpPr>
        <p:spPr>
          <a:xfrm>
            <a:off x="514350" y="452437"/>
            <a:ext cx="4460875" cy="45521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defRPr b="1">
                <a:solidFill>
                  <a:srgbClr val="6600FF"/>
                </a:solidFill>
                <a:latin typeface="Arial"/>
                <a:ea typeface="Arial"/>
                <a:cs typeface="Arial"/>
                <a:sym typeface="Arial"/>
              </a:defRPr>
            </a:pPr>
            <a:endParaRPr/>
          </a:p>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mn-lt"/>
                <a:ea typeface="+mn-ea"/>
                <a:cs typeface="+mn-cs"/>
                <a:sym typeface="Helvetica"/>
              </a:defRPr>
            </a:pPr>
            <a:r>
              <a:t>To achieve this goal we will use light and easy exercises, so as to gradually decrease the intensity of the workout. </a:t>
            </a:r>
          </a:p>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mn-lt"/>
                <a:ea typeface="+mn-ea"/>
                <a:cs typeface="+mn-cs"/>
                <a:sym typeface="Helvetica"/>
              </a:defRPr>
            </a:pPr>
            <a:r>
              <a:t> As examples of exercises for this part of the session we find the following: </a:t>
            </a:r>
          </a:p>
          <a:p>
            <a:pPr algn="just">
              <a:lnSpc>
                <a:spcPct val="150000"/>
              </a:lnSpc>
              <a:defRPr>
                <a:latin typeface="Arial"/>
                <a:ea typeface="Arial"/>
                <a:cs typeface="Arial"/>
                <a:sym typeface="Arial"/>
              </a:defRPr>
            </a:pPr>
            <a:r>
              <a:t>- Easy jogging, walking, and breathing exercises, gentle stretches or specific exercises in relaxation techniques, among others. </a:t>
            </a:r>
          </a:p>
          <a:p>
            <a:pPr algn="just">
              <a:defRPr>
                <a:latin typeface="Arial"/>
                <a:ea typeface="Arial"/>
                <a:cs typeface="Arial"/>
                <a:sym typeface="Arial"/>
              </a:defRPr>
            </a:pPr>
            <a:endParaRPr/>
          </a:p>
          <a:p>
            <a:pPr>
              <a:defRPr>
                <a:latin typeface="Arial"/>
                <a:ea typeface="Arial"/>
                <a:cs typeface="Arial"/>
                <a:sym typeface="Arial"/>
              </a:defRPr>
            </a:pPr>
            <a:r>
              <a:t/>
            </a:r>
            <a:br/>
            <a:endParaRPr/>
          </a:p>
        </p:txBody>
      </p:sp>
      <p:pic>
        <p:nvPicPr>
          <p:cNvPr id="77" name="respiracion 2.jpg" descr="respiracion 2.jpg"/>
          <p:cNvPicPr>
            <a:picLocks noChangeAspect="1"/>
          </p:cNvPicPr>
          <p:nvPr/>
        </p:nvPicPr>
        <p:blipFill>
          <a:blip r:embed="rId2"/>
          <a:stretch>
            <a:fillRect/>
          </a:stretch>
        </p:blipFill>
        <p:spPr>
          <a:xfrm>
            <a:off x="4052242" y="4515303"/>
            <a:ext cx="3381860" cy="1680363"/>
          </a:xfrm>
          <a:prstGeom prst="rect">
            <a:avLst/>
          </a:prstGeom>
          <a:ln w="12700">
            <a:miter lim="400000"/>
          </a:ln>
        </p:spPr>
      </p:pic>
      <p:pic>
        <p:nvPicPr>
          <p:cNvPr id="78" name="leng.corp 1.jpg" descr="leng.corp 1.jpg"/>
          <p:cNvPicPr>
            <a:picLocks noChangeAspect="1"/>
          </p:cNvPicPr>
          <p:nvPr/>
        </p:nvPicPr>
        <p:blipFill>
          <a:blip r:embed="rId3"/>
          <a:stretch>
            <a:fillRect/>
          </a:stretch>
        </p:blipFill>
        <p:spPr>
          <a:xfrm>
            <a:off x="5779689" y="791616"/>
            <a:ext cx="2565754" cy="288421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5" presetClass="entr" presetSubtype="9" fill="hold" grpId="0" nodeType="clickEffect">
                                  <p:stCondLst>
                                    <p:cond delay="0"/>
                                  </p:stCondLst>
                                  <p:iterate>
                                    <p:tmAbs val="0"/>
                                  </p:iterate>
                                  <p:childTnLst>
                                    <p:set>
                                      <p:cBhvr>
                                        <p:cTn id="6" fill="hold"/>
                                        <p:tgtEl>
                                          <p:spTgt spid="76"/>
                                        </p:tgtEl>
                                        <p:attrNameLst>
                                          <p:attrName>style.visibility</p:attrName>
                                        </p:attrNameLst>
                                      </p:cBhvr>
                                      <p:to>
                                        <p:strVal val="visible"/>
                                      </p:to>
                                    </p:set>
                                    <p:anim calcmode="lin" valueType="num">
                                      <p:cBhvr>
                                        <p:cTn id="7" dur="500" fill="hold"/>
                                        <p:tgtEl>
                                          <p:spTgt spid="76"/>
                                        </p:tgtEl>
                                        <p:attrNameLst>
                                          <p:attrName>ppt_w</p:attrName>
                                        </p:attrNameLst>
                                      </p:cBhvr>
                                      <p:tavLst>
                                        <p:tav tm="0">
                                          <p:val>
                                            <p:fltVal val="0"/>
                                          </p:val>
                                        </p:tav>
                                        <p:tav tm="100000">
                                          <p:val>
                                            <p:strVal val="#ppt_w"/>
                                          </p:val>
                                        </p:tav>
                                      </p:tavLst>
                                    </p:anim>
                                    <p:anim calcmode="lin" valueType="num">
                                      <p:cBhvr>
                                        <p:cTn id="8" dur="500" fill="hold"/>
                                        <p:tgtEl>
                                          <p:spTgt spid="76"/>
                                        </p:tgtEl>
                                        <p:attrNameLst>
                                          <p:attrName>ppt_h</p:attrName>
                                        </p:attrNameLst>
                                      </p:cBhvr>
                                      <p:tavLst>
                                        <p:tav tm="0">
                                          <p:val>
                                            <p:fltVal val="0"/>
                                          </p:val>
                                        </p:tav>
                                        <p:tav tm="100000">
                                          <p:val>
                                            <p:strVal val="#ppt_h"/>
                                          </p:val>
                                        </p:tav>
                                      </p:tavLst>
                                    </p:anim>
                                    <p:anim calcmode="lin" valueType="num">
                                      <p:cBhvr>
                                        <p:cTn id="9" dur="500" fill="hold"/>
                                        <p:tgtEl>
                                          <p:spTgt spid="76"/>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7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68"/>
          <p:cNvSpPr txBox="1"/>
          <p:nvPr/>
        </p:nvSpPr>
        <p:spPr>
          <a:xfrm>
            <a:off x="-2" y="500062"/>
            <a:ext cx="9144004" cy="4743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2600" b="1">
                <a:latin typeface="Arial"/>
                <a:ea typeface="Arial"/>
                <a:cs typeface="Arial"/>
                <a:sym typeface="Arial"/>
              </a:defRPr>
            </a:lvl1pPr>
          </a:lstStyle>
          <a:p>
            <a:r>
              <a:t>QUESTIONNAIRE AND ACTIVITIES</a:t>
            </a:r>
          </a:p>
        </p:txBody>
      </p:sp>
      <p:sp>
        <p:nvSpPr>
          <p:cNvPr id="81" name="Shape 69"/>
          <p:cNvSpPr txBox="1"/>
          <p:nvPr/>
        </p:nvSpPr>
        <p:spPr>
          <a:xfrm>
            <a:off x="714374" y="1785936"/>
            <a:ext cx="7500940" cy="29048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210820" indent="-197485" defTabSz="457200">
              <a:lnSpc>
                <a:spcPct val="170000"/>
              </a:lnSpc>
              <a:buClr>
                <a:srgbClr val="232323"/>
              </a:buClr>
              <a:buSzPct val="100000"/>
              <a:buFont typeface="Helvetica Neue"/>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latin typeface="Helvetica Neue"/>
                <a:ea typeface="Helvetica Neue"/>
                <a:cs typeface="Helvetica Neue"/>
                <a:sym typeface="Helvetica Neue"/>
              </a:defRPr>
            </a:pPr>
            <a:r>
              <a:t> Why must we start a physical activity with a warm-up routine?</a:t>
            </a:r>
          </a:p>
          <a:p>
            <a:pPr marL="210820" indent="-197485" defTabSz="457200">
              <a:lnSpc>
                <a:spcPct val="170000"/>
              </a:lnSpc>
              <a:buClr>
                <a:srgbClr val="232323"/>
              </a:buClr>
              <a:buSzPct val="100000"/>
              <a:buFont typeface="Helvetica Neue"/>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latin typeface="Helvetica Neue"/>
                <a:ea typeface="Helvetica Neue"/>
                <a:cs typeface="Helvetica Neue"/>
                <a:sym typeface="Helvetica Neue"/>
              </a:defRPr>
            </a:pPr>
            <a:r>
              <a:t> Make a global comment about the factors to be taken into account in warming-up. </a:t>
            </a:r>
          </a:p>
          <a:p>
            <a:pPr marL="210820" indent="-197485" defTabSz="457200">
              <a:lnSpc>
                <a:spcPct val="170000"/>
              </a:lnSpc>
              <a:buClr>
                <a:srgbClr val="232323"/>
              </a:buClr>
              <a:buSzPct val="100000"/>
              <a:buFont typeface="Helvetica Neue"/>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latin typeface="Helvetica Neue"/>
                <a:ea typeface="Helvetica Neue"/>
                <a:cs typeface="Helvetica Neue"/>
                <a:sym typeface="Helvetica Neue"/>
              </a:defRPr>
            </a:pPr>
            <a:r>
              <a:t> Think of some examples of exercises that you would do in a warm-up.</a:t>
            </a:r>
          </a:p>
          <a:p>
            <a:pPr marL="210820" indent="-197485" defTabSz="457200">
              <a:lnSpc>
                <a:spcPct val="170000"/>
              </a:lnSpc>
              <a:buClr>
                <a:srgbClr val="232323"/>
              </a:buClr>
              <a:buSzPct val="100000"/>
              <a:buFont typeface="Helvetica Neue"/>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latin typeface="Helvetica Neue"/>
                <a:ea typeface="Helvetica Neue"/>
                <a:cs typeface="Helvetica Neue"/>
                <a:sym typeface="Helvetica Neue"/>
              </a:defRPr>
            </a:pPr>
            <a:r>
              <a:t> Observe how a team from a superior/senior category warm up.</a:t>
            </a:r>
          </a:p>
          <a:p>
            <a:pPr marL="227263" indent="-227263" defTabSz="457200">
              <a:lnSpc>
                <a:spcPct val="17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latin typeface="Helvetica Neue"/>
                <a:ea typeface="Helvetica Neue"/>
                <a:cs typeface="Helvetica Neue"/>
                <a:sym typeface="Helvetica Neue"/>
              </a:defRPr>
            </a:pPr>
            <a:r>
              <a:t>Analyse and identify which exercises are static, dynamic, etc. </a:t>
            </a:r>
          </a:p>
          <a:p>
            <a:pPr marL="227263" indent="-227263" defTabSz="457200">
              <a:lnSpc>
                <a:spcPct val="17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latin typeface="Helvetica Neue"/>
                <a:ea typeface="Helvetica Neue"/>
                <a:cs typeface="Helvetica Neue"/>
                <a:sym typeface="Helvetica Neue"/>
              </a:defRPr>
            </a:pPr>
            <a:r>
              <a:t>Write down in your notebook unknown vocabulary from this unit.</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hape 13"/>
          <p:cNvSpPr txBox="1">
            <a:spLocks noGrp="1"/>
          </p:cNvSpPr>
          <p:nvPr>
            <p:ph type="body" idx="4294967295"/>
          </p:nvPr>
        </p:nvSpPr>
        <p:spPr>
          <a:xfrm>
            <a:off x="457200" y="1544636"/>
            <a:ext cx="8229600" cy="3768728"/>
          </a:xfrm>
          <a:prstGeom prst="rect">
            <a:avLst/>
          </a:prstGeom>
        </p:spPr>
        <p:txBody>
          <a:bodyPr lIns="0" tIns="0" rIns="0" bIns="0">
            <a:normAutofit/>
          </a:bodyPr>
          <a:lstStyle/>
          <a:p>
            <a:pPr marL="301752" indent="-301752" defTabSz="301752">
              <a:spcBef>
                <a:spcPts val="0"/>
              </a:spcBef>
              <a:spcAft>
                <a:spcPts val="600"/>
              </a:spcAft>
              <a:buSzTx/>
              <a:buNone/>
              <a:tabLst>
                <a:tab pos="88900" algn="l"/>
                <a:tab pos="292100" algn="l"/>
              </a:tabLst>
              <a:defRPr sz="879"/>
            </a:pPr>
            <a:r>
              <a:rPr dirty="0"/>
              <a:t>	</a:t>
            </a:r>
            <a:r>
              <a:rPr sz="1584" dirty="0"/>
              <a:t>1.	Objectives </a:t>
            </a:r>
            <a:br>
              <a:rPr sz="1584" dirty="0"/>
            </a:br>
            <a:endParaRPr sz="1584" dirty="0"/>
          </a:p>
          <a:p>
            <a:pPr marL="301752" indent="-301752" defTabSz="301752">
              <a:spcBef>
                <a:spcPts val="0"/>
              </a:spcBef>
              <a:spcAft>
                <a:spcPts val="600"/>
              </a:spcAft>
              <a:buSzTx/>
              <a:buNone/>
              <a:tabLst>
                <a:tab pos="88900" algn="l"/>
                <a:tab pos="292100" algn="l"/>
              </a:tabLst>
              <a:defRPr sz="1584"/>
            </a:pPr>
            <a:r>
              <a:rPr dirty="0"/>
              <a:t>	2.	Concept of Warming Up </a:t>
            </a:r>
            <a:br>
              <a:rPr dirty="0"/>
            </a:br>
            <a:endParaRPr dirty="0"/>
          </a:p>
          <a:p>
            <a:pPr marL="301752" indent="-301752" defTabSz="301752">
              <a:spcBef>
                <a:spcPts val="0"/>
              </a:spcBef>
              <a:spcAft>
                <a:spcPts val="600"/>
              </a:spcAft>
              <a:buSzTx/>
              <a:buNone/>
              <a:tabLst>
                <a:tab pos="88900" algn="l"/>
                <a:tab pos="292100" algn="l"/>
              </a:tabLst>
              <a:defRPr sz="1584"/>
            </a:pPr>
            <a:r>
              <a:rPr dirty="0"/>
              <a:t>	3.	Objectives of Warming Up </a:t>
            </a:r>
            <a:br>
              <a:rPr dirty="0"/>
            </a:br>
            <a:endParaRPr dirty="0"/>
          </a:p>
          <a:p>
            <a:pPr marL="301752" indent="-301752" defTabSz="301752">
              <a:spcBef>
                <a:spcPts val="0"/>
              </a:spcBef>
              <a:spcAft>
                <a:spcPts val="600"/>
              </a:spcAft>
              <a:buSzTx/>
              <a:buNone/>
              <a:tabLst>
                <a:tab pos="88900" algn="l"/>
                <a:tab pos="292100" algn="l"/>
              </a:tabLst>
              <a:defRPr sz="1584"/>
            </a:pPr>
            <a:r>
              <a:rPr dirty="0"/>
              <a:t>	4.	Factors to Be Taken Into Account in Warming Up </a:t>
            </a:r>
            <a:br>
              <a:rPr dirty="0"/>
            </a:br>
            <a:endParaRPr dirty="0"/>
          </a:p>
          <a:p>
            <a:pPr marL="301752" indent="-301752" defTabSz="301752">
              <a:spcBef>
                <a:spcPts val="0"/>
              </a:spcBef>
              <a:spcAft>
                <a:spcPts val="600"/>
              </a:spcAft>
              <a:buSzTx/>
              <a:buNone/>
              <a:tabLst>
                <a:tab pos="88900" algn="l"/>
                <a:tab pos="292100" algn="l"/>
              </a:tabLst>
              <a:defRPr sz="1584"/>
            </a:pPr>
            <a:r>
              <a:rPr dirty="0"/>
              <a:t>	5.	Warm-Up Activities: Phases/Stages of Implementation </a:t>
            </a:r>
            <a:br>
              <a:rPr dirty="0"/>
            </a:br>
            <a:endParaRPr dirty="0"/>
          </a:p>
          <a:p>
            <a:pPr marL="301752" indent="-301752" defTabSz="301752">
              <a:spcBef>
                <a:spcPts val="0"/>
              </a:spcBef>
              <a:spcAft>
                <a:spcPts val="600"/>
              </a:spcAft>
              <a:buSzTx/>
              <a:buNone/>
              <a:tabLst>
                <a:tab pos="88900" algn="l"/>
                <a:tab pos="292100" algn="l"/>
              </a:tabLst>
              <a:defRPr sz="1584"/>
            </a:pPr>
            <a:r>
              <a:rPr dirty="0"/>
              <a:t>	6.	Types of Warm-Ups: General and Specific </a:t>
            </a:r>
            <a:br>
              <a:rPr dirty="0"/>
            </a:br>
            <a:endParaRPr dirty="0"/>
          </a:p>
          <a:p>
            <a:pPr marL="301752" indent="-301752" defTabSz="301752">
              <a:spcBef>
                <a:spcPts val="0"/>
              </a:spcBef>
              <a:spcAft>
                <a:spcPts val="600"/>
              </a:spcAft>
              <a:buSzTx/>
              <a:buNone/>
              <a:tabLst>
                <a:tab pos="88900" algn="l"/>
                <a:tab pos="292100" algn="l"/>
              </a:tabLst>
              <a:defRPr sz="879"/>
            </a:pPr>
            <a:r>
              <a:rPr sz="1584" dirty="0"/>
              <a:t>	7.	Cool Down</a:t>
            </a:r>
            <a:r>
              <a:rPr dirty="0"/>
              <a:t> </a:t>
            </a:r>
            <a:br>
              <a:rPr dirty="0"/>
            </a:br>
            <a:endParaRPr dirty="0"/>
          </a:p>
        </p:txBody>
      </p:sp>
      <p:sp>
        <p:nvSpPr>
          <p:cNvPr id="26" name="Shape 14"/>
          <p:cNvSpPr txBox="1"/>
          <p:nvPr/>
        </p:nvSpPr>
        <p:spPr>
          <a:xfrm>
            <a:off x="964405" y="428625"/>
            <a:ext cx="7215190" cy="4862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2800">
                <a:latin typeface="Arial"/>
                <a:ea typeface="Arial"/>
                <a:cs typeface="Arial"/>
                <a:sym typeface="Arial"/>
              </a:defRPr>
            </a:lvl1pPr>
          </a:lstStyle>
          <a:p>
            <a:r>
              <a:t>WARM-UP</a:t>
            </a:r>
          </a:p>
        </p:txBody>
      </p:sp>
      <p:pic>
        <p:nvPicPr>
          <p:cNvPr id="27" name="res. p.jpg" descr="res. p.jpg"/>
          <p:cNvPicPr>
            <a:picLocks noChangeAspect="1"/>
          </p:cNvPicPr>
          <p:nvPr/>
        </p:nvPicPr>
        <p:blipFill>
          <a:blip r:embed="rId2"/>
          <a:stretch>
            <a:fillRect/>
          </a:stretch>
        </p:blipFill>
        <p:spPr>
          <a:xfrm>
            <a:off x="5971366" y="2017145"/>
            <a:ext cx="2676641" cy="282371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17"/>
          <p:cNvSpPr/>
          <p:nvPr/>
        </p:nvSpPr>
        <p:spPr>
          <a:xfrm>
            <a:off x="134713" y="1211714"/>
            <a:ext cx="8874574" cy="911226"/>
          </a:xfrm>
          <a:prstGeom prst="rect">
            <a:avLst/>
          </a:prstGeom>
          <a:gradFill>
            <a:gsLst>
              <a:gs pos="0">
                <a:schemeClr val="accent4">
                  <a:lumOff val="34256"/>
                </a:schemeClr>
              </a:gs>
              <a:gs pos="35000">
                <a:srgbClr val="D7D7D7"/>
              </a:gs>
              <a:gs pos="100000">
                <a:schemeClr val="accent4">
                  <a:lumOff val="50167"/>
                </a:schemeClr>
              </a:gs>
            </a:gsLst>
            <a:lin ang="16200000"/>
          </a:gradFill>
          <a:ln>
            <a:solidFill>
              <a:srgbClr val="6D6D6D"/>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65100" tIns="165100" rIns="165100" bIns="165100">
            <a:spAutoFit/>
          </a:bodyPr>
          <a:lstStyle/>
          <a:p>
            <a:pPr marL="187157" indent="-187157" algn="just" defTabSz="457200">
              <a:lnSpc>
                <a:spcPct val="15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a:latin typeface="+mn-lt"/>
                <a:ea typeface="+mn-ea"/>
                <a:cs typeface="+mn-cs"/>
                <a:sym typeface="Helvetica"/>
              </a:defRPr>
            </a:pPr>
            <a:r>
              <a:rPr dirty="0"/>
              <a:t>To learn why you should warm up properly, as well as the factors involved in its different types.</a:t>
            </a:r>
          </a:p>
          <a:p>
            <a:pPr marL="200526" indent="-200526" algn="just" defTabSz="457200">
              <a:lnSpc>
                <a:spcPct val="15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n-lt"/>
                <a:ea typeface="+mn-ea"/>
                <a:cs typeface="+mn-cs"/>
                <a:sym typeface="Helvetica"/>
              </a:defRPr>
            </a:pPr>
            <a:r>
              <a:rPr sz="1500" dirty="0"/>
              <a:t>To develop and put into practice—</a:t>
            </a:r>
            <a:r>
              <a:rPr dirty="0"/>
              <a:t>in accordance with the school year—general and specific warm-ups. </a:t>
            </a:r>
          </a:p>
        </p:txBody>
      </p:sp>
      <p:sp>
        <p:nvSpPr>
          <p:cNvPr id="30" name="Shape 18"/>
          <p:cNvSpPr txBox="1"/>
          <p:nvPr/>
        </p:nvSpPr>
        <p:spPr>
          <a:xfrm>
            <a:off x="2728004" y="635907"/>
            <a:ext cx="3384553" cy="437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000"/>
              </a:spcBef>
              <a:defRPr sz="2400" b="1">
                <a:latin typeface="Arial"/>
                <a:ea typeface="Arial"/>
                <a:cs typeface="Arial"/>
                <a:sym typeface="Arial"/>
              </a:defRPr>
            </a:lvl1pPr>
          </a:lstStyle>
          <a:p>
            <a:r>
              <a:rPr dirty="0"/>
              <a:t>OBJECTIVES</a:t>
            </a:r>
          </a:p>
        </p:txBody>
      </p:sp>
      <p:pic>
        <p:nvPicPr>
          <p:cNvPr id="31" name="respiracion copia.jpg" descr="respiracion copia.jpg"/>
          <p:cNvPicPr>
            <a:picLocks noChangeAspect="1"/>
          </p:cNvPicPr>
          <p:nvPr/>
        </p:nvPicPr>
        <p:blipFill>
          <a:blip r:embed="rId2"/>
          <a:stretch>
            <a:fillRect/>
          </a:stretch>
        </p:blipFill>
        <p:spPr>
          <a:xfrm>
            <a:off x="3085077" y="3353816"/>
            <a:ext cx="2670406" cy="276248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30"/>
                                        </p:tgtEl>
                                        <p:attrNameLst>
                                          <p:attrName>style.visibility</p:attrName>
                                        </p:attrNameLst>
                                      </p:cBhvr>
                                      <p:to>
                                        <p:strVal val="visible"/>
                                      </p:to>
                                    </p:set>
                                    <p:anim calcmode="lin" valueType="num">
                                      <p:cBhvr>
                                        <p:cTn id="7" dur="1230" fill="hold"/>
                                        <p:tgtEl>
                                          <p:spTgt spid="30"/>
                                        </p:tgtEl>
                                        <p:attrNameLst>
                                          <p:attrName>ppt_w</p:attrName>
                                        </p:attrNameLst>
                                      </p:cBhvr>
                                      <p:tavLst>
                                        <p:tav tm="0">
                                          <p:val>
                                            <p:fltVal val="0"/>
                                          </p:val>
                                        </p:tav>
                                        <p:tav tm="100000">
                                          <p:val>
                                            <p:strVal val="#ppt_w"/>
                                          </p:val>
                                        </p:tav>
                                      </p:tavLst>
                                    </p:anim>
                                    <p:anim calcmode="lin" valueType="num">
                                      <p:cBhvr>
                                        <p:cTn id="8" dur="1230" fill="hold"/>
                                        <p:tgtEl>
                                          <p:spTgt spid="3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iterate>
                                    <p:tmAbs val="0"/>
                                  </p:iterate>
                                  <p:childTnLst>
                                    <p:set>
                                      <p:cBhvr>
                                        <p:cTn id="12" fill="hold"/>
                                        <p:tgtEl>
                                          <p:spTgt spid="29"/>
                                        </p:tgtEl>
                                        <p:attrNameLst>
                                          <p:attrName>style.visibility</p:attrName>
                                        </p:attrNameLst>
                                      </p:cBhvr>
                                      <p:to>
                                        <p:strVal val="visible"/>
                                      </p:to>
                                    </p:set>
                                    <p:anim calcmode="lin" valueType="num">
                                      <p:cBhvr>
                                        <p:cTn id="13" dur="1230" fill="hold"/>
                                        <p:tgtEl>
                                          <p:spTgt spid="29"/>
                                        </p:tgtEl>
                                        <p:attrNameLst>
                                          <p:attrName>ppt_w</p:attrName>
                                        </p:attrNameLst>
                                      </p:cBhvr>
                                      <p:tavLst>
                                        <p:tav tm="0">
                                          <p:val>
                                            <p:fltVal val="0"/>
                                          </p:val>
                                        </p:tav>
                                        <p:tav tm="100000">
                                          <p:val>
                                            <p:strVal val="#ppt_w"/>
                                          </p:val>
                                        </p:tav>
                                      </p:tavLst>
                                    </p:anim>
                                    <p:anim calcmode="lin" valueType="num">
                                      <p:cBhvr>
                                        <p:cTn id="14" dur="123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advAuto="0"/>
      <p:bldP spid="30"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hape 21"/>
          <p:cNvSpPr/>
          <p:nvPr/>
        </p:nvSpPr>
        <p:spPr>
          <a:xfrm>
            <a:off x="428625" y="1714276"/>
            <a:ext cx="8286750" cy="1370964"/>
          </a:xfrm>
          <a:prstGeom prst="rect">
            <a:avLst/>
          </a:prstGeom>
          <a:gradFill>
            <a:gsLst>
              <a:gs pos="0">
                <a:schemeClr val="accent4">
                  <a:lumOff val="34256"/>
                </a:schemeClr>
              </a:gs>
              <a:gs pos="35000">
                <a:srgbClr val="D7D7D7"/>
              </a:gs>
              <a:gs pos="100000">
                <a:schemeClr val="accent4">
                  <a:lumOff val="50167"/>
                </a:schemeClr>
              </a:gs>
            </a:gsLst>
            <a:lin ang="16200000"/>
          </a:gradFill>
          <a:ln>
            <a:solidFill>
              <a:srgbClr val="6D6D6D"/>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just">
              <a:lnSpc>
                <a:spcPct val="150000"/>
              </a:lnSpc>
            </a:lvl1pPr>
          </a:lstStyle>
          <a:p>
            <a:r>
              <a:rPr dirty="0"/>
              <a:t>By warming up, we mean all those activities and exercises prior to the main physical activity that we perform in a general or specific way, albeit gently, to prepare our body and our mind for the subsequent effort.</a:t>
            </a:r>
          </a:p>
        </p:txBody>
      </p:sp>
      <p:sp>
        <p:nvSpPr>
          <p:cNvPr id="34" name="Shape 22"/>
          <p:cNvSpPr txBox="1"/>
          <p:nvPr/>
        </p:nvSpPr>
        <p:spPr>
          <a:xfrm>
            <a:off x="2329309" y="754762"/>
            <a:ext cx="4485382" cy="4508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b="1">
                <a:latin typeface="Helvetica Neue"/>
                <a:ea typeface="Helvetica Neue"/>
                <a:cs typeface="Helvetica Neue"/>
                <a:sym typeface="Helvetica Neue"/>
              </a:defRPr>
            </a:lvl1pPr>
          </a:lstStyle>
          <a:p>
            <a:r>
              <a:t>DEFINITION OF WARMING UP</a:t>
            </a:r>
          </a:p>
        </p:txBody>
      </p:sp>
      <p:pic>
        <p:nvPicPr>
          <p:cNvPr id="35" name="calentamiento A.jpg" descr="calentamiento A.jpg"/>
          <p:cNvPicPr>
            <a:picLocks noChangeAspect="1"/>
          </p:cNvPicPr>
          <p:nvPr/>
        </p:nvPicPr>
        <p:blipFill>
          <a:blip r:embed="rId2"/>
          <a:stretch>
            <a:fillRect/>
          </a:stretch>
        </p:blipFill>
        <p:spPr>
          <a:xfrm>
            <a:off x="2935310" y="3883292"/>
            <a:ext cx="3273380" cy="220953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25"/>
          <p:cNvSpPr txBox="1"/>
          <p:nvPr/>
        </p:nvSpPr>
        <p:spPr>
          <a:xfrm>
            <a:off x="719137" y="31360"/>
            <a:ext cx="7705726" cy="350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defTabSz="457200">
              <a:lnSpc>
                <a:spcPts val="3600"/>
              </a:lnSpc>
              <a:spcBef>
                <a:spcPts val="1200"/>
              </a:spcBef>
              <a:defRPr b="1">
                <a:latin typeface="Arial"/>
                <a:ea typeface="Arial"/>
                <a:cs typeface="Arial"/>
                <a:sym typeface="Arial"/>
              </a:defRPr>
            </a:lvl1pPr>
          </a:lstStyle>
          <a:p>
            <a:r>
              <a:rPr dirty="0"/>
              <a:t>FACTORS TO BE TAKEN INTO ACCOUNT IN WARMING UP </a:t>
            </a:r>
          </a:p>
        </p:txBody>
      </p:sp>
      <p:sp>
        <p:nvSpPr>
          <p:cNvPr id="38" name="Shape 26"/>
          <p:cNvSpPr txBox="1"/>
          <p:nvPr/>
        </p:nvSpPr>
        <p:spPr>
          <a:xfrm>
            <a:off x="755649" y="1773236"/>
            <a:ext cx="7272340" cy="35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solidFill>
                  <a:srgbClr val="6600FF"/>
                </a:solidFill>
                <a:latin typeface="Arial"/>
                <a:ea typeface="Arial"/>
                <a:cs typeface="Arial"/>
                <a:sym typeface="Arial"/>
              </a:defRPr>
            </a:lvl1pPr>
          </a:lstStyle>
          <a:p>
            <a:r>
              <a:t> </a:t>
            </a:r>
          </a:p>
        </p:txBody>
      </p:sp>
      <p:pic>
        <p:nvPicPr>
          <p:cNvPr id="39" name="flex 4.jpg" descr="flex 4.jpg"/>
          <p:cNvPicPr>
            <a:picLocks noChangeAspect="1"/>
          </p:cNvPicPr>
          <p:nvPr/>
        </p:nvPicPr>
        <p:blipFill>
          <a:blip r:embed="rId2">
            <a:alphaModFix amt="12637"/>
          </a:blip>
          <a:stretch>
            <a:fillRect/>
          </a:stretch>
        </p:blipFill>
        <p:spPr>
          <a:xfrm>
            <a:off x="2764559" y="396110"/>
            <a:ext cx="3842847" cy="6472161"/>
          </a:xfrm>
          <a:prstGeom prst="rect">
            <a:avLst/>
          </a:prstGeom>
          <a:ln w="12700">
            <a:miter lim="400000"/>
          </a:ln>
        </p:spPr>
      </p:pic>
      <p:graphicFrame>
        <p:nvGraphicFramePr>
          <p:cNvPr id="40" name="Table"/>
          <p:cNvGraphicFramePr/>
          <p:nvPr>
            <p:extLst>
              <p:ext uri="{D42A27DB-BD31-4B8C-83A1-F6EECF244321}">
                <p14:modId xmlns:p14="http://schemas.microsoft.com/office/powerpoint/2010/main" val="392984155"/>
              </p:ext>
            </p:extLst>
          </p:nvPr>
        </p:nvGraphicFramePr>
        <p:xfrm>
          <a:off x="323850" y="587829"/>
          <a:ext cx="8724264" cy="6063481"/>
        </p:xfrm>
        <a:graphic>
          <a:graphicData uri="http://schemas.openxmlformats.org/drawingml/2006/table">
            <a:tbl>
              <a:tblPr bandRow="1">
                <a:tableStyleId>{4C3C2611-4C71-4FC5-86AE-919BDF0F9419}</a:tableStyleId>
              </a:tblPr>
              <a:tblGrid>
                <a:gridCol w="1188720">
                  <a:extLst>
                    <a:ext uri="{9D8B030D-6E8A-4147-A177-3AD203B41FA5}">
                      <a16:colId xmlns:a16="http://schemas.microsoft.com/office/drawing/2014/main" xmlns="" val="20000"/>
                    </a:ext>
                  </a:extLst>
                </a:gridCol>
                <a:gridCol w="7535544">
                  <a:extLst>
                    <a:ext uri="{9D8B030D-6E8A-4147-A177-3AD203B41FA5}">
                      <a16:colId xmlns:a16="http://schemas.microsoft.com/office/drawing/2014/main" xmlns="" val="20001"/>
                    </a:ext>
                  </a:extLst>
                </a:gridCol>
              </a:tblGrid>
              <a:tr h="1280573">
                <a:tc>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Arial"/>
                          <a:ea typeface="Arial"/>
                          <a:cs typeface="Arial"/>
                        </a:rPr>
                        <a:t>Duration</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w="12700">
                      <a:solidFill>
                        <a:srgbClr val="AAAAAA">
                          <a:alpha val="85000"/>
                        </a:srgbClr>
                      </a:solidFill>
                      <a:miter lim="400000"/>
                    </a:lnT>
                    <a:lnB w="12700">
                      <a:solidFill>
                        <a:srgbClr val="AAAAAA">
                          <a:alpha val="85000"/>
                        </a:srgbClr>
                      </a:solidFill>
                      <a:miter lim="400000"/>
                    </a:lnB>
                    <a:solidFill>
                      <a:srgbClr val="FF2F92">
                        <a:alpha val="32000"/>
                      </a:srgbClr>
                    </a:solidFill>
                  </a:tcPr>
                </a:tc>
                <a:tc>
                  <a:txBody>
                    <a:bodyPr/>
                    <a:lstStyle/>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Arial"/>
                          <a:ea typeface="Arial"/>
                          <a:cs typeface="Arial"/>
                        </a:rPr>
                        <a:t>Considering that our lessons are 50/55 minutes, we will dedicate 10 minutes for the warm-up, enough time to start up all systems. In the case of a training session, it is going to be longer and more intense. We must adapt the warm-up to these aspects, taking up to 15 or even 30 minutes.</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w="12700">
                      <a:solidFill>
                        <a:srgbClr val="AAAAAA">
                          <a:alpha val="85000"/>
                        </a:srgbClr>
                      </a:solidFill>
                      <a:miter lim="400000"/>
                    </a:lnT>
                    <a:lnB w="25400">
                      <a:solidFill>
                        <a:srgbClr val="AAAAAA">
                          <a:alpha val="85000"/>
                        </a:srgbClr>
                      </a:solidFill>
                      <a:miter lim="400000"/>
                    </a:lnB>
                    <a:solidFill>
                      <a:srgbClr val="FF40FF">
                        <a:alpha val="15000"/>
                      </a:srgbClr>
                    </a:solidFill>
                  </a:tcPr>
                </a:tc>
                <a:extLst>
                  <a:ext uri="{0D108BD9-81ED-4DB2-BD59-A6C34878D82A}">
                    <a16:rowId xmlns:a16="http://schemas.microsoft.com/office/drawing/2014/main" xmlns="" val="10000"/>
                  </a:ext>
                </a:extLst>
              </a:tr>
              <a:tr h="924219">
                <a:tc>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Arial"/>
                          <a:ea typeface="Arial"/>
                          <a:cs typeface="Arial"/>
                        </a:rPr>
                        <a:t>Intensity</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w="12700">
                      <a:solidFill>
                        <a:srgbClr val="AAAAAA">
                          <a:alpha val="85000"/>
                        </a:srgbClr>
                      </a:solidFill>
                      <a:miter lim="400000"/>
                    </a:lnT>
                    <a:lnB w="12700">
                      <a:solidFill>
                        <a:srgbClr val="AAAAAA">
                          <a:alpha val="85000"/>
                        </a:srgbClr>
                      </a:solidFill>
                      <a:miter lim="400000"/>
                    </a:lnB>
                    <a:solidFill>
                      <a:srgbClr val="FF2F92">
                        <a:alpha val="32000"/>
                      </a:srgbClr>
                    </a:solidFill>
                  </a:tcPr>
                </a:tc>
                <a:tc>
                  <a:txBody>
                    <a:bodyPr/>
                    <a:lstStyle/>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Arial"/>
                          <a:ea typeface="Arial"/>
                          <a:cs typeface="Arial"/>
                        </a:rPr>
                        <a:t>Intensity must be low since we are starting an activity and our organism has not “woken up” yet, we have to get it ready little by little. This level of intensity will be increased gradually during warm-up.</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w="25400">
                      <a:solidFill>
                        <a:srgbClr val="AAAAAA">
                          <a:alpha val="85000"/>
                        </a:srgbClr>
                      </a:solidFill>
                      <a:miter lim="400000"/>
                    </a:lnT>
                    <a:lnB>
                      <a:solidFill>
                        <a:srgbClr val="AAAAAA">
                          <a:alpha val="85000"/>
                        </a:srgbClr>
                      </a:solidFill>
                      <a:miter lim="400000"/>
                    </a:lnB>
                    <a:solidFill>
                      <a:srgbClr val="FF40FF">
                        <a:alpha val="15000"/>
                      </a:srgbClr>
                    </a:solidFill>
                  </a:tcPr>
                </a:tc>
                <a:extLst>
                  <a:ext uri="{0D108BD9-81ED-4DB2-BD59-A6C34878D82A}">
                    <a16:rowId xmlns:a16="http://schemas.microsoft.com/office/drawing/2014/main" xmlns="" val="10001"/>
                  </a:ext>
                </a:extLst>
              </a:tr>
              <a:tr h="924219">
                <a:tc>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Arial"/>
                          <a:ea typeface="Arial"/>
                          <a:cs typeface="Arial"/>
                        </a:rPr>
                        <a:t>Repetitions</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w="12700">
                      <a:solidFill>
                        <a:srgbClr val="AAAAAA">
                          <a:alpha val="85000"/>
                        </a:srgbClr>
                      </a:solidFill>
                      <a:miter lim="400000"/>
                    </a:lnT>
                    <a:lnB w="12700">
                      <a:solidFill>
                        <a:srgbClr val="AAAAAA">
                          <a:alpha val="85000"/>
                        </a:srgbClr>
                      </a:solidFill>
                      <a:miter lim="400000"/>
                    </a:lnB>
                    <a:solidFill>
                      <a:srgbClr val="FF2F92">
                        <a:alpha val="32000"/>
                      </a:srgbClr>
                    </a:solidFill>
                  </a:tcPr>
                </a:tc>
                <a:tc>
                  <a:txBody>
                    <a:bodyPr/>
                    <a:lstStyle/>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Arial"/>
                          <a:ea typeface="Arial"/>
                          <a:cs typeface="Arial"/>
                        </a:rPr>
                        <a:t>The exercises cannot be repeated too many times as this may lead to an increase in intensity. This way we get to do a more varied and entertaining activity. The exercises may be repeated between 8-10 times.</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40FF">
                        <a:alpha val="15000"/>
                      </a:srgbClr>
                    </a:solidFill>
                  </a:tcPr>
                </a:tc>
                <a:extLst>
                  <a:ext uri="{0D108BD9-81ED-4DB2-BD59-A6C34878D82A}">
                    <a16:rowId xmlns:a16="http://schemas.microsoft.com/office/drawing/2014/main" xmlns="" val="10002"/>
                  </a:ext>
                </a:extLst>
              </a:tr>
              <a:tr h="1195727">
                <a:tc>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Arial"/>
                          <a:ea typeface="Arial"/>
                          <a:cs typeface="Arial"/>
                        </a:rPr>
                        <a:t>Order</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w="12700">
                      <a:solidFill>
                        <a:srgbClr val="AAAAAA">
                          <a:alpha val="85000"/>
                        </a:srgbClr>
                      </a:solidFill>
                      <a:miter lim="400000"/>
                    </a:lnT>
                    <a:lnB w="12700">
                      <a:solidFill>
                        <a:srgbClr val="AAAAAA">
                          <a:alpha val="85000"/>
                        </a:srgbClr>
                      </a:solidFill>
                      <a:miter lim="400000"/>
                    </a:lnB>
                    <a:solidFill>
                      <a:srgbClr val="FF2F92">
                        <a:alpha val="32000"/>
                      </a:srgbClr>
                    </a:solidFill>
                  </a:tcPr>
                </a:tc>
                <a:tc>
                  <a:txBody>
                    <a:bodyPr/>
                    <a:lstStyle/>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Arial"/>
                          <a:ea typeface="Arial"/>
                          <a:cs typeface="Arial"/>
                        </a:rPr>
                        <a:t>It is convenient, especially at the beginning, to perform warm-up exercises following an order, that is, from top to bottom or from bottom to top. This way, no parts will be forgotten. Later we can vary the exercises so that we do not fall into a routine although some authors consider discipline essential and a guarantee of a good warm-up.</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40FF">
                        <a:alpha val="15000"/>
                      </a:srgbClr>
                    </a:solidFill>
                  </a:tcPr>
                </a:tc>
                <a:extLst>
                  <a:ext uri="{0D108BD9-81ED-4DB2-BD59-A6C34878D82A}">
                    <a16:rowId xmlns:a16="http://schemas.microsoft.com/office/drawing/2014/main" xmlns="" val="10003"/>
                  </a:ext>
                </a:extLst>
              </a:tr>
              <a:tr h="1738743">
                <a:tc>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Arial"/>
                          <a:ea typeface="Arial"/>
                          <a:cs typeface="Arial"/>
                        </a:rPr>
                        <a:t>Breaks</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w="12700">
                      <a:solidFill>
                        <a:srgbClr val="AAAAAA">
                          <a:alpha val="85000"/>
                        </a:srgbClr>
                      </a:solidFill>
                      <a:miter lim="400000"/>
                    </a:lnT>
                    <a:lnB w="12700">
                      <a:solidFill>
                        <a:srgbClr val="AAAAAA">
                          <a:alpha val="85000"/>
                        </a:srgbClr>
                      </a:solidFill>
                      <a:miter lim="400000"/>
                    </a:lnB>
                    <a:solidFill>
                      <a:srgbClr val="FF2F92">
                        <a:alpha val="32000"/>
                      </a:srgbClr>
                    </a:solidFill>
                  </a:tcPr>
                </a:tc>
                <a:tc>
                  <a:txBody>
                    <a:bodyPr/>
                    <a:lstStyle/>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dirty="0">
                          <a:latin typeface="Arial"/>
                          <a:ea typeface="Arial"/>
                          <a:cs typeface="Arial"/>
                        </a:rPr>
                        <a:t>When doing low intensity exercises, we must avoid them as much as possible, or take active breaks (e.g. walking). If we take too many breaks, we will not be able to gradually increase the heart rate so we would lose part of what we had achieved up to that point. Some authors uphold that the nearer the end of the warm-up to the beginning of the event, the greater the effect; others, however, advocate for a rest of about 5’-10’ while trying not to lower body temperature.</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w="12700">
                      <a:solidFill>
                        <a:srgbClr val="AAAAAA">
                          <a:alpha val="85000"/>
                        </a:srgbClr>
                      </a:solidFill>
                      <a:miter lim="400000"/>
                    </a:lnB>
                    <a:solidFill>
                      <a:srgbClr val="FF40FF">
                        <a:alpha val="15000"/>
                      </a:srgbClr>
                    </a:solidFill>
                  </a:tcPr>
                </a:tc>
                <a:extLst>
                  <a:ext uri="{0D108BD9-81ED-4DB2-BD59-A6C34878D82A}">
                    <a16:rowId xmlns:a16="http://schemas.microsoft.com/office/drawing/2014/main" xmlns=""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37"/>
                                        </p:tgtEl>
                                        <p:attrNameLst>
                                          <p:attrName>style.visibility</p:attrName>
                                        </p:attrNameLst>
                                      </p:cBhvr>
                                      <p:to>
                                        <p:strVal val="visible"/>
                                      </p:to>
                                    </p:set>
                                    <p:anim calcmode="lin" valueType="num">
                                      <p:cBhvr>
                                        <p:cTn id="7" dur="1230" fill="hold"/>
                                        <p:tgtEl>
                                          <p:spTgt spid="37"/>
                                        </p:tgtEl>
                                        <p:attrNameLst>
                                          <p:attrName>ppt_w</p:attrName>
                                        </p:attrNameLst>
                                      </p:cBhvr>
                                      <p:tavLst>
                                        <p:tav tm="0">
                                          <p:val>
                                            <p:fltVal val="0"/>
                                          </p:val>
                                        </p:tav>
                                        <p:tav tm="100000">
                                          <p:val>
                                            <p:strVal val="#ppt_w"/>
                                          </p:val>
                                        </p:tav>
                                      </p:tavLst>
                                    </p:anim>
                                    <p:anim calcmode="lin" valueType="num">
                                      <p:cBhvr>
                                        <p:cTn id="8" dur="1230" fill="hold"/>
                                        <p:tgtEl>
                                          <p:spTgt spid="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30"/>
          <p:cNvSpPr txBox="1"/>
          <p:nvPr/>
        </p:nvSpPr>
        <p:spPr>
          <a:xfrm>
            <a:off x="223836" y="1000125"/>
            <a:ext cx="8696327" cy="23329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457200">
              <a:lnSpc>
                <a:spcPct val="120000"/>
              </a:lnSpc>
              <a:spcBef>
                <a:spcPts val="1200"/>
              </a:spcBef>
              <a:defRPr>
                <a:latin typeface="Arial"/>
                <a:ea typeface="Arial"/>
                <a:cs typeface="Arial"/>
                <a:sym typeface="Arial"/>
              </a:defRPr>
            </a:lvl1pPr>
          </a:lstStyle>
          <a:p>
            <a:r>
              <a:t>We have to avoid all those exercises that require great strength, endurance or speed since the organism is not ready for it yet. We will do exercises that involve a general activity, i.e., exercises with a global approach using and moving the largest number of segments and muscles and/or specific exercises depending on the parts of the body that are going to be involved in the exercise, to activate first the circulatory and respiratory systems and then activate the muscular system.  </a:t>
            </a:r>
            <a:endParaRPr sz="1200">
              <a:latin typeface="Times"/>
              <a:ea typeface="Times"/>
              <a:cs typeface="Times"/>
              <a:sym typeface="Times"/>
            </a:endParaRPr>
          </a:p>
        </p:txBody>
      </p:sp>
      <p:sp>
        <p:nvSpPr>
          <p:cNvPr id="43" name="Shape 31"/>
          <p:cNvSpPr txBox="1"/>
          <p:nvPr/>
        </p:nvSpPr>
        <p:spPr>
          <a:xfrm>
            <a:off x="683418" y="462870"/>
            <a:ext cx="7991477" cy="437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defTabSz="457200">
              <a:lnSpc>
                <a:spcPts val="4300"/>
              </a:lnSpc>
              <a:spcBef>
                <a:spcPts val="1200"/>
              </a:spcBef>
              <a:defRPr sz="2400" b="1">
                <a:latin typeface="Arial"/>
                <a:ea typeface="Arial"/>
                <a:cs typeface="Arial"/>
                <a:sym typeface="Arial"/>
              </a:defRPr>
            </a:lvl1pPr>
          </a:lstStyle>
          <a:p>
            <a:r>
              <a:t>WARM-UP ACTIVITIES</a:t>
            </a:r>
          </a:p>
        </p:txBody>
      </p:sp>
      <p:pic>
        <p:nvPicPr>
          <p:cNvPr id="44" name="Image" descr="Image"/>
          <p:cNvPicPr>
            <a:picLocks noChangeAspect="1"/>
          </p:cNvPicPr>
          <p:nvPr/>
        </p:nvPicPr>
        <p:blipFill>
          <a:blip r:embed="rId2"/>
          <a:stretch>
            <a:fillRect/>
          </a:stretch>
        </p:blipFill>
        <p:spPr>
          <a:xfrm>
            <a:off x="3530600" y="3276600"/>
            <a:ext cx="2480137" cy="327831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43"/>
                                        </p:tgtEl>
                                        <p:attrNameLst>
                                          <p:attrName>style.visibility</p:attrName>
                                        </p:attrNameLst>
                                      </p:cBhvr>
                                      <p:to>
                                        <p:strVal val="visible"/>
                                      </p:to>
                                    </p:set>
                                    <p:anim calcmode="lin" valueType="num">
                                      <p:cBhvr>
                                        <p:cTn id="7" dur="1230" fill="hold"/>
                                        <p:tgtEl>
                                          <p:spTgt spid="43"/>
                                        </p:tgtEl>
                                        <p:attrNameLst>
                                          <p:attrName>ppt_w</p:attrName>
                                        </p:attrNameLst>
                                      </p:cBhvr>
                                      <p:tavLst>
                                        <p:tav tm="0">
                                          <p:val>
                                            <p:fltVal val="0"/>
                                          </p:val>
                                        </p:tav>
                                        <p:tav tm="100000">
                                          <p:val>
                                            <p:strVal val="#ppt_w"/>
                                          </p:val>
                                        </p:tav>
                                      </p:tavLst>
                                    </p:anim>
                                    <p:anim calcmode="lin" valueType="num">
                                      <p:cBhvr>
                                        <p:cTn id="8" dur="1230" fill="hold"/>
                                        <p:tgtEl>
                                          <p:spTgt spid="4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9" fill="hold" grpId="0" nodeType="clickEffect">
                                  <p:stCondLst>
                                    <p:cond delay="0"/>
                                  </p:stCondLst>
                                  <p:iterate>
                                    <p:tmAbs val="0"/>
                                  </p:iterate>
                                  <p:childTnLst>
                                    <p:set>
                                      <p:cBhvr>
                                        <p:cTn id="12" fill="hold"/>
                                        <p:tgtEl>
                                          <p:spTgt spid="42"/>
                                        </p:tgtEl>
                                        <p:attrNameLst>
                                          <p:attrName>style.visibility</p:attrName>
                                        </p:attrNameLst>
                                      </p:cBhvr>
                                      <p:to>
                                        <p:strVal val="visible"/>
                                      </p:to>
                                    </p:set>
                                    <p:anim calcmode="lin" valueType="num">
                                      <p:cBhvr>
                                        <p:cTn id="13" dur="500" fill="hold"/>
                                        <p:tgtEl>
                                          <p:spTgt spid="42"/>
                                        </p:tgtEl>
                                        <p:attrNameLst>
                                          <p:attrName>ppt_w</p:attrName>
                                        </p:attrNameLst>
                                      </p:cBhvr>
                                      <p:tavLst>
                                        <p:tav tm="0">
                                          <p:val>
                                            <p:fltVal val="0"/>
                                          </p:val>
                                        </p:tav>
                                        <p:tav tm="100000">
                                          <p:val>
                                            <p:strVal val="#ppt_w"/>
                                          </p:val>
                                        </p:tav>
                                      </p:tavLst>
                                    </p:anim>
                                    <p:anim calcmode="lin" valueType="num">
                                      <p:cBhvr>
                                        <p:cTn id="14" dur="500" fill="hold"/>
                                        <p:tgtEl>
                                          <p:spTgt spid="42"/>
                                        </p:tgtEl>
                                        <p:attrNameLst>
                                          <p:attrName>ppt_h</p:attrName>
                                        </p:attrNameLst>
                                      </p:cBhvr>
                                      <p:tavLst>
                                        <p:tav tm="0">
                                          <p:val>
                                            <p:fltVal val="0"/>
                                          </p:val>
                                        </p:tav>
                                        <p:tav tm="100000">
                                          <p:val>
                                            <p:strVal val="#ppt_h"/>
                                          </p:val>
                                        </p:tav>
                                      </p:tavLst>
                                    </p:anim>
                                    <p:anim calcmode="lin" valueType="num">
                                      <p:cBhvr>
                                        <p:cTn id="15" dur="500" fill="hold"/>
                                        <p:tgtEl>
                                          <p:spTgt spid="42"/>
                                        </p:tgtEl>
                                        <p:attrNameLst>
                                          <p:attrName>ppt_x</p:attrName>
                                        </p:attrNameLst>
                                      </p:cBhvr>
                                      <p:tavLst>
                                        <p:tav tm="0" fmla="#ppt_x+(cos(-2*pi*(1-$))*-#ppt_x-sin(-2*pi*(1-$))*(1-#ppt_y))*(1-$)">
                                          <p:val>
                                            <p:fltVal val="0"/>
                                          </p:val>
                                        </p:tav>
                                        <p:tav tm="100000">
                                          <p:val>
                                            <p:fltVal val="1"/>
                                          </p:val>
                                        </p:tav>
                                      </p:tavLst>
                                    </p:anim>
                                    <p:anim calcmode="lin" valueType="num">
                                      <p:cBhvr>
                                        <p:cTn id="16" dur="500" fill="hold"/>
                                        <p:tgtEl>
                                          <p:spTgt spid="4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advAuto="0"/>
      <p:bldP spid="43"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34"/>
          <p:cNvSpPr txBox="1"/>
          <p:nvPr/>
        </p:nvSpPr>
        <p:spPr>
          <a:xfrm>
            <a:off x="684212" y="2511575"/>
            <a:ext cx="8064501" cy="1478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defTabSz="457200">
              <a:lnSpc>
                <a:spcPct val="150000"/>
              </a:lnSpc>
              <a:spcBef>
                <a:spcPts val="1200"/>
              </a:spcBef>
              <a:defRPr sz="2400">
                <a:latin typeface="Arial"/>
                <a:ea typeface="Arial"/>
                <a:cs typeface="Arial"/>
                <a:sym typeface="Arial"/>
              </a:defRPr>
            </a:lvl1pPr>
          </a:lstStyle>
          <a:p>
            <a:r>
              <a:t>In which we will do easy jogging or games in which running plays the lead role. </a:t>
            </a:r>
            <a:endParaRPr sz="1200">
              <a:latin typeface="Times"/>
              <a:ea typeface="Times"/>
              <a:cs typeface="Times"/>
              <a:sym typeface="Times"/>
            </a:endParaRPr>
          </a:p>
        </p:txBody>
      </p:sp>
      <p:sp>
        <p:nvSpPr>
          <p:cNvPr id="47" name="Shape 35"/>
          <p:cNvSpPr txBox="1"/>
          <p:nvPr/>
        </p:nvSpPr>
        <p:spPr>
          <a:xfrm>
            <a:off x="684212" y="476250"/>
            <a:ext cx="8064501" cy="350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000"/>
              </a:spcBef>
              <a:defRPr b="1">
                <a:latin typeface="Arial"/>
                <a:ea typeface="Arial"/>
                <a:cs typeface="Arial"/>
                <a:sym typeface="Arial"/>
              </a:defRPr>
            </a:lvl1pPr>
          </a:lstStyle>
          <a:p>
            <a:r>
              <a:t> PHASES/STAGES OF IMPLEMENTATION </a:t>
            </a:r>
          </a:p>
        </p:txBody>
      </p:sp>
      <p:sp>
        <p:nvSpPr>
          <p:cNvPr id="48" name="Shape 36"/>
          <p:cNvSpPr txBox="1">
            <a:spLocks noGrp="1"/>
          </p:cNvSpPr>
          <p:nvPr>
            <p:ph type="title" idx="4294967295"/>
          </p:nvPr>
        </p:nvSpPr>
        <p:spPr>
          <a:xfrm>
            <a:off x="1501775" y="1346408"/>
            <a:ext cx="6429375" cy="1143002"/>
          </a:xfrm>
          <a:prstGeom prst="rect">
            <a:avLst/>
          </a:prstGeom>
        </p:spPr>
        <p:txBody>
          <a:bodyPr lIns="0" tIns="0" rIns="0" bIns="0">
            <a:normAutofit/>
          </a:bodyPr>
          <a:lstStyle>
            <a:lvl1pPr>
              <a:defRPr sz="3600" b="1"/>
            </a:lvl1pPr>
          </a:lstStyle>
          <a:p>
            <a:r>
              <a:t>Locomotion phase</a:t>
            </a:r>
          </a:p>
        </p:txBody>
      </p:sp>
      <p:pic>
        <p:nvPicPr>
          <p:cNvPr id="49" name="cordinacion7.jpg" descr="cordinacion7.jpg"/>
          <p:cNvPicPr>
            <a:picLocks noChangeAspect="1"/>
          </p:cNvPicPr>
          <p:nvPr/>
        </p:nvPicPr>
        <p:blipFill>
          <a:blip r:embed="rId2"/>
          <a:stretch>
            <a:fillRect/>
          </a:stretch>
        </p:blipFill>
        <p:spPr>
          <a:xfrm>
            <a:off x="2965867" y="4012207"/>
            <a:ext cx="3212267" cy="223854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47"/>
                                        </p:tgtEl>
                                        <p:attrNameLst>
                                          <p:attrName>style.visibility</p:attrName>
                                        </p:attrNameLst>
                                      </p:cBhvr>
                                      <p:to>
                                        <p:strVal val="visible"/>
                                      </p:to>
                                    </p:set>
                                    <p:anim calcmode="lin" valueType="num">
                                      <p:cBhvr>
                                        <p:cTn id="7" dur="1230" fill="hold"/>
                                        <p:tgtEl>
                                          <p:spTgt spid="47"/>
                                        </p:tgtEl>
                                        <p:attrNameLst>
                                          <p:attrName>ppt_w</p:attrName>
                                        </p:attrNameLst>
                                      </p:cBhvr>
                                      <p:tavLst>
                                        <p:tav tm="0">
                                          <p:val>
                                            <p:fltVal val="0"/>
                                          </p:val>
                                        </p:tav>
                                        <p:tav tm="100000">
                                          <p:val>
                                            <p:strVal val="#ppt_w"/>
                                          </p:val>
                                        </p:tav>
                                      </p:tavLst>
                                    </p:anim>
                                    <p:anim calcmode="lin" valueType="num">
                                      <p:cBhvr>
                                        <p:cTn id="8" dur="1230" fill="hold"/>
                                        <p:tgtEl>
                                          <p:spTgt spid="4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9" fill="hold" grpId="0" nodeType="clickEffect">
                                  <p:stCondLst>
                                    <p:cond delay="0"/>
                                  </p:stCondLst>
                                  <p:iterate>
                                    <p:tmAbs val="0"/>
                                  </p:iterate>
                                  <p:childTnLst>
                                    <p:set>
                                      <p:cBhvr>
                                        <p:cTn id="12" fill="hold"/>
                                        <p:tgtEl>
                                          <p:spTgt spid="46"/>
                                        </p:tgtEl>
                                        <p:attrNameLst>
                                          <p:attrName>style.visibility</p:attrName>
                                        </p:attrNameLst>
                                      </p:cBhvr>
                                      <p:to>
                                        <p:strVal val="visible"/>
                                      </p:to>
                                    </p:set>
                                    <p:anim calcmode="lin" valueType="num">
                                      <p:cBhvr>
                                        <p:cTn id="13" dur="500" fill="hold"/>
                                        <p:tgtEl>
                                          <p:spTgt spid="46"/>
                                        </p:tgtEl>
                                        <p:attrNameLst>
                                          <p:attrName>ppt_w</p:attrName>
                                        </p:attrNameLst>
                                      </p:cBhvr>
                                      <p:tavLst>
                                        <p:tav tm="0">
                                          <p:val>
                                            <p:fltVal val="0"/>
                                          </p:val>
                                        </p:tav>
                                        <p:tav tm="100000">
                                          <p:val>
                                            <p:strVal val="#ppt_w"/>
                                          </p:val>
                                        </p:tav>
                                      </p:tavLst>
                                    </p:anim>
                                    <p:anim calcmode="lin" valueType="num">
                                      <p:cBhvr>
                                        <p:cTn id="14" dur="500" fill="hold"/>
                                        <p:tgtEl>
                                          <p:spTgt spid="46"/>
                                        </p:tgtEl>
                                        <p:attrNameLst>
                                          <p:attrName>ppt_h</p:attrName>
                                        </p:attrNameLst>
                                      </p:cBhvr>
                                      <p:tavLst>
                                        <p:tav tm="0">
                                          <p:val>
                                            <p:fltVal val="0"/>
                                          </p:val>
                                        </p:tav>
                                        <p:tav tm="100000">
                                          <p:val>
                                            <p:strVal val="#ppt_h"/>
                                          </p:val>
                                        </p:tav>
                                      </p:tavLst>
                                    </p:anim>
                                    <p:anim calcmode="lin" valueType="num">
                                      <p:cBhvr>
                                        <p:cTn id="15" dur="500" fill="hold"/>
                                        <p:tgtEl>
                                          <p:spTgt spid="46"/>
                                        </p:tgtEl>
                                        <p:attrNameLst>
                                          <p:attrName>ppt_x</p:attrName>
                                        </p:attrNameLst>
                                      </p:cBhvr>
                                      <p:tavLst>
                                        <p:tav tm="0" fmla="#ppt_x+(cos(-2*pi*(1-$))*-#ppt_x-sin(-2*pi*(1-$))*(1-#ppt_y))*(1-$)">
                                          <p:val>
                                            <p:fltVal val="0"/>
                                          </p:val>
                                        </p:tav>
                                        <p:tav tm="100000">
                                          <p:val>
                                            <p:fltVal val="1"/>
                                          </p:val>
                                        </p:tav>
                                      </p:tavLst>
                                    </p:anim>
                                    <p:anim calcmode="lin" valueType="num">
                                      <p:cBhvr>
                                        <p:cTn id="16" dur="500" fill="hold"/>
                                        <p:tgtEl>
                                          <p:spTgt spid="4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advAuto="0"/>
      <p:bldP spid="47"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39"/>
          <p:cNvSpPr txBox="1">
            <a:spLocks noGrp="1"/>
          </p:cNvSpPr>
          <p:nvPr>
            <p:ph type="title" idx="4294967295"/>
          </p:nvPr>
        </p:nvSpPr>
        <p:spPr>
          <a:xfrm>
            <a:off x="457200" y="274637"/>
            <a:ext cx="8229600" cy="1143001"/>
          </a:xfrm>
          <a:prstGeom prst="rect">
            <a:avLst/>
          </a:prstGeom>
        </p:spPr>
        <p:txBody>
          <a:bodyPr lIns="0" tIns="0" rIns="0" bIns="0">
            <a:normAutofit/>
          </a:bodyPr>
          <a:lstStyle>
            <a:lvl1pPr>
              <a:defRPr sz="3200" b="1"/>
            </a:lvl1pPr>
          </a:lstStyle>
          <a:p>
            <a:r>
              <a:t>Joint mobility phase</a:t>
            </a:r>
          </a:p>
        </p:txBody>
      </p:sp>
      <p:sp>
        <p:nvSpPr>
          <p:cNvPr id="52" name="Shape 40"/>
          <p:cNvSpPr txBox="1"/>
          <p:nvPr/>
        </p:nvSpPr>
        <p:spPr>
          <a:xfrm>
            <a:off x="2705298" y="2760662"/>
            <a:ext cx="3733404" cy="21195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just">
              <a:lnSpc>
                <a:spcPct val="120000"/>
              </a:lnSpc>
              <a:defRPr sz="2000">
                <a:latin typeface="Arial"/>
                <a:ea typeface="Arial"/>
                <a:cs typeface="Arial"/>
                <a:sym typeface="Arial"/>
              </a:defRPr>
            </a:lvl1pPr>
          </a:lstStyle>
          <a:p>
            <a:r>
              <a:t>In which we must get the different joints moving, either in place or running, e.g., forward flexing of the torso, moving the arms forwards and backwards, etc.</a:t>
            </a:r>
          </a:p>
        </p:txBody>
      </p:sp>
      <p:pic>
        <p:nvPicPr>
          <p:cNvPr id="53" name="calentamiento 2_350x480.jpg" descr="calentamiento 2_350x480.jpg"/>
          <p:cNvPicPr>
            <a:picLocks noChangeAspect="1"/>
          </p:cNvPicPr>
          <p:nvPr/>
        </p:nvPicPr>
        <p:blipFill>
          <a:blip r:embed="rId2"/>
          <a:stretch>
            <a:fillRect/>
          </a:stretch>
        </p:blipFill>
        <p:spPr>
          <a:xfrm>
            <a:off x="6672261" y="2558305"/>
            <a:ext cx="2178321" cy="2987411"/>
          </a:xfrm>
          <a:prstGeom prst="rect">
            <a:avLst/>
          </a:prstGeom>
          <a:ln w="12700">
            <a:miter lim="400000"/>
          </a:ln>
        </p:spPr>
      </p:pic>
      <p:pic>
        <p:nvPicPr>
          <p:cNvPr id="54" name="cordinacion 2.jpg" descr="cordinacion 2.jpg"/>
          <p:cNvPicPr>
            <a:picLocks noChangeAspect="1"/>
          </p:cNvPicPr>
          <p:nvPr/>
        </p:nvPicPr>
        <p:blipFill>
          <a:blip r:embed="rId3"/>
          <a:stretch>
            <a:fillRect/>
          </a:stretch>
        </p:blipFill>
        <p:spPr>
          <a:xfrm>
            <a:off x="327619" y="2349946"/>
            <a:ext cx="2178321" cy="312117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44"/>
          <p:cNvSpPr txBox="1">
            <a:spLocks noGrp="1"/>
          </p:cNvSpPr>
          <p:nvPr>
            <p:ph type="title" idx="4294967295"/>
          </p:nvPr>
        </p:nvSpPr>
        <p:spPr>
          <a:xfrm>
            <a:off x="457200" y="274637"/>
            <a:ext cx="8229600" cy="1143001"/>
          </a:xfrm>
          <a:prstGeom prst="rect">
            <a:avLst/>
          </a:prstGeom>
        </p:spPr>
        <p:txBody>
          <a:bodyPr lIns="0" tIns="0" rIns="0" bIns="0">
            <a:normAutofit/>
          </a:bodyPr>
          <a:lstStyle>
            <a:lvl1pPr>
              <a:defRPr sz="3200" b="1"/>
            </a:lvl1pPr>
          </a:lstStyle>
          <a:p>
            <a:r>
              <a:t>Stretching phase</a:t>
            </a:r>
          </a:p>
        </p:txBody>
      </p:sp>
      <p:sp>
        <p:nvSpPr>
          <p:cNvPr id="57" name="Shape 45"/>
          <p:cNvSpPr txBox="1"/>
          <p:nvPr/>
        </p:nvSpPr>
        <p:spPr>
          <a:xfrm>
            <a:off x="4443660" y="2241005"/>
            <a:ext cx="4281240" cy="29854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457200">
              <a:lnSpc>
                <a:spcPct val="120000"/>
              </a:lnSpc>
              <a:spcBef>
                <a:spcPts val="1200"/>
              </a:spcBef>
              <a:defRPr sz="2400">
                <a:latin typeface="Arial"/>
                <a:ea typeface="Arial"/>
                <a:cs typeface="Arial"/>
                <a:sym typeface="Arial"/>
              </a:defRPr>
            </a:lvl1pPr>
          </a:lstStyle>
          <a:p>
            <a:r>
              <a:t>In which the aim is to stretch the muscles by bringing about or “forcing” certain positions, for example, from sitting in hurdle position, try to touch one or the other leg with the hands.</a:t>
            </a:r>
          </a:p>
        </p:txBody>
      </p:sp>
      <p:pic>
        <p:nvPicPr>
          <p:cNvPr id="58" name="flexion piernas.jpg" descr="flexion piernas.jpg"/>
          <p:cNvPicPr>
            <a:picLocks noChangeAspect="1"/>
          </p:cNvPicPr>
          <p:nvPr/>
        </p:nvPicPr>
        <p:blipFill>
          <a:blip r:embed="rId2"/>
          <a:stretch>
            <a:fillRect/>
          </a:stretch>
        </p:blipFill>
        <p:spPr>
          <a:xfrm>
            <a:off x="936525" y="2415728"/>
            <a:ext cx="3007206" cy="304527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1020</Words>
  <Application>Microsoft Office PowerPoint</Application>
  <PresentationFormat>Presentación en pantalla (4:3)</PresentationFormat>
  <Paragraphs>67</Paragraphs>
  <Slides>15</Slides>
  <Notes>0</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Default</vt:lpstr>
      <vt:lpstr>Presentación de PowerPoint</vt:lpstr>
      <vt:lpstr>Presentación de PowerPoint</vt:lpstr>
      <vt:lpstr>Presentación de PowerPoint</vt:lpstr>
      <vt:lpstr>Presentación de PowerPoint</vt:lpstr>
      <vt:lpstr>Presentación de PowerPoint</vt:lpstr>
      <vt:lpstr>Presentación de PowerPoint</vt:lpstr>
      <vt:lpstr>Locomotion phase</vt:lpstr>
      <vt:lpstr>Joint mobility phase</vt:lpstr>
      <vt:lpstr>Stretching phase</vt:lpstr>
      <vt:lpstr>“Speed” exercises phase </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zapepo</dc:creator>
  <cp:lastModifiedBy>zapepo</cp:lastModifiedBy>
  <cp:revision>1</cp:revision>
  <dcterms:modified xsi:type="dcterms:W3CDTF">2021-08-29T10:48:31Z</dcterms:modified>
</cp:coreProperties>
</file>