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charts/chart1.xml" ContentType="application/vnd.openxmlformats-officedocument.drawingml.chart+xml"/>
  <Override PartName="/ppt/charts/chart2.xml" ContentType="application/vnd.openxmlformats-officedocument.drawingml.chart+xml"/>
  <Override PartName="/ppt/media/image11.jpeg" ContentType="image/jpeg"/>
  <Override PartName="/ppt/charts/chart3.xml" ContentType="application/vnd.openxmlformats-officedocument.drawingml.chart+xml"/>
  <Override PartName="/ppt/media/image1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charts/_rels/chart1.xml.rels><?xml version="1.0" encoding="UTF-8" standalone="yes"?><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Relationships xmlns="http://schemas.openxmlformats.org/package/2006/relationships"><Relationship Id="rId1" Type="http://schemas.openxmlformats.org/officeDocument/2006/relationships/package" Target="../embeddings/Microsoft_Excel_Sheet3.xlsx"/><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charts/chart1.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plotArea>
      <c:layout>
        <c:manualLayout>
          <c:layoutTarget val="inner"/>
          <c:xMode val="edge"/>
          <c:yMode val="edge"/>
          <c:x val="0.0819055"/>
          <c:y val="0.0773733"/>
          <c:w val="0.621101"/>
          <c:h val="0.790916"/>
        </c:manualLayout>
      </c:layout>
      <c:lineChart>
        <c:grouping val="standard"/>
        <c:varyColors val="0"/>
        <c:ser>
          <c:idx val="0"/>
          <c:order val="0"/>
          <c:tx>
            <c:strRef>
              <c:f>Sheet1!$A$2</c:f>
              <c:strCache>
                <c:pt idx="0">
                  <c:v>rendimiento</c:v>
                </c:pt>
              </c:strCache>
            </c:strRef>
          </c:tx>
          <c:spPr>
            <a:solidFill>
              <a:srgbClr val="000080"/>
            </a:solidFill>
            <a:ln w="12700" cap="flat">
              <a:solidFill>
                <a:srgbClr val="000080"/>
              </a:solidFill>
              <a:prstDash val="solid"/>
              <a:bevel/>
            </a:ln>
            <a:effectLst/>
          </c:spPr>
          <c:marker>
            <c:symbol val="diamond"/>
            <c:size val="4"/>
            <c:spPr>
              <a:solidFill>
                <a:srgbClr val="000080"/>
              </a:solidFill>
              <a:ln w="12700" cap="flat">
                <a:solidFill>
                  <a:srgbClr val="000080"/>
                </a:solidFill>
                <a:prstDash val="solid"/>
                <a:bevel/>
              </a:ln>
              <a:effectLst/>
            </c:spPr>
          </c:marker>
          <c:dLbls>
            <c:numFmt formatCode="#,##0" sourceLinked="0"/>
            <c:txPr>
              <a:bodyPr/>
              <a:lstStyle/>
              <a:p>
                <a:pPr lvl="0">
                  <a:defRPr b="0" i="0" strike="noStrike" sz="1796" u="none">
                    <a:solidFill>
                      <a:srgbClr val="000000"/>
                    </a:solidFill>
                    <a:effectLst/>
                    <a:latin typeface="Arial Bold"/>
                  </a:defRPr>
                </a:pPr>
                <a:r>
                  <a:rPr b="0" i="0" strike="noStrike" sz="1796" u="none">
                    <a:solidFill>
                      <a:srgbClr val="000000"/>
                    </a:solidFill>
                    <a:effectLst/>
                    <a:latin typeface="Arial Bold"/>
                  </a:rPr>
                  <a:t/>
                </a:r>
              </a:p>
            </c:txPr>
            <c:dLblPos val="t"/>
            <c:showLegendKey val="0"/>
            <c:showVal val="0"/>
            <c:showCatName val="0"/>
            <c:showSerName val="0"/>
            <c:showPercent val="0"/>
            <c:showBubbleSize val="0"/>
            <c:showLeaderLines val="0"/>
          </c:dLbls>
          <c:cat>
            <c:strRef>
              <c:f>Sheet1!$B$1:$M$1</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Sheet1!$B$2:$M$2</c:f>
              <c:numCache>
                <c:ptCount val="12"/>
                <c:pt idx="0">
                  <c:v>20.400000</c:v>
                </c:pt>
                <c:pt idx="1">
                  <c:v>75.000000</c:v>
                </c:pt>
                <c:pt idx="2">
                  <c:v>79.000000</c:v>
                </c:pt>
                <c:pt idx="3">
                  <c:v>81.000000</c:v>
                </c:pt>
                <c:pt idx="4">
                  <c:v>88.000000</c:v>
                </c:pt>
                <c:pt idx="5">
                  <c:v>85.000000</c:v>
                </c:pt>
                <c:pt idx="6">
                  <c:v>81.000000</c:v>
                </c:pt>
                <c:pt idx="7">
                  <c:v>80.000000</c:v>
                </c:pt>
                <c:pt idx="8">
                  <c:v>81.000000</c:v>
                </c:pt>
                <c:pt idx="9">
                  <c:v>90.000000</c:v>
                </c:pt>
                <c:pt idx="10">
                  <c:v>99.000000</c:v>
                </c:pt>
                <c:pt idx="11">
                  <c:v>97.000000</c:v>
                </c:pt>
              </c:numCache>
            </c:numRef>
          </c:val>
          <c:smooth val="0"/>
        </c:ser>
        <c:ser>
          <c:idx val="1"/>
          <c:order val="1"/>
          <c:tx>
            <c:strRef>
              <c:f>Sheet1!$A$3</c:f>
              <c:strCache>
                <c:pt idx="0">
                  <c:v>intensidad</c:v>
                </c:pt>
              </c:strCache>
            </c:strRef>
          </c:tx>
          <c:spPr>
            <a:solidFill>
              <a:srgbClr val="FF00FF"/>
            </a:solidFill>
            <a:ln w="12700" cap="flat">
              <a:solidFill>
                <a:srgbClr val="FF00FF"/>
              </a:solidFill>
              <a:prstDash val="solid"/>
              <a:bevel/>
            </a:ln>
            <a:effectLst/>
          </c:spPr>
          <c:marker>
            <c:symbol val="square"/>
            <c:size val="4"/>
            <c:spPr>
              <a:solidFill>
                <a:srgbClr val="FF00FF"/>
              </a:solidFill>
              <a:ln w="12700" cap="flat">
                <a:solidFill>
                  <a:srgbClr val="FF00FF"/>
                </a:solidFill>
                <a:prstDash val="solid"/>
                <a:bevel/>
              </a:ln>
              <a:effectLst/>
            </c:spPr>
          </c:marker>
          <c:dLbls>
            <c:numFmt formatCode="#,##0" sourceLinked="0"/>
            <c:txPr>
              <a:bodyPr/>
              <a:lstStyle/>
              <a:p>
                <a:pPr lvl="0">
                  <a:defRPr b="0" i="0" strike="noStrike" sz="1796" u="none">
                    <a:solidFill>
                      <a:srgbClr val="000000"/>
                    </a:solidFill>
                    <a:effectLst/>
                    <a:latin typeface="Arial Bold"/>
                  </a:defRPr>
                </a:pPr>
                <a:r>
                  <a:rPr b="0" i="0" strike="noStrike" sz="1796" u="none">
                    <a:solidFill>
                      <a:srgbClr val="000000"/>
                    </a:solidFill>
                    <a:effectLst/>
                    <a:latin typeface="Arial Bold"/>
                  </a:rPr>
                  <a:t/>
                </a:r>
              </a:p>
            </c:txPr>
            <c:dLblPos val="t"/>
            <c:showLegendKey val="0"/>
            <c:showVal val="0"/>
            <c:showCatName val="0"/>
            <c:showSerName val="0"/>
            <c:showPercent val="0"/>
            <c:showBubbleSize val="0"/>
            <c:showLeaderLines val="0"/>
          </c:dLbls>
          <c:cat>
            <c:strRef>
              <c:f>Sheet1!$B$1:$M$1</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Sheet1!$B$3:$M$3</c:f>
              <c:numCache>
                <c:ptCount val="12"/>
                <c:pt idx="0">
                  <c:v>20.000000</c:v>
                </c:pt>
                <c:pt idx="1">
                  <c:v>65.000000</c:v>
                </c:pt>
                <c:pt idx="2">
                  <c:v>75.000000</c:v>
                </c:pt>
                <c:pt idx="3">
                  <c:v>85.000000</c:v>
                </c:pt>
                <c:pt idx="4">
                  <c:v>90.000000</c:v>
                </c:pt>
                <c:pt idx="5">
                  <c:v>91.000000</c:v>
                </c:pt>
                <c:pt idx="6">
                  <c:v>92.000000</c:v>
                </c:pt>
                <c:pt idx="7">
                  <c:v>94.000000</c:v>
                </c:pt>
                <c:pt idx="8">
                  <c:v>95.000000</c:v>
                </c:pt>
                <c:pt idx="9">
                  <c:v>96.000000</c:v>
                </c:pt>
                <c:pt idx="10">
                  <c:v>97.000000</c:v>
                </c:pt>
                <c:pt idx="11">
                  <c:v>95.000000</c:v>
                </c:pt>
              </c:numCache>
            </c:numRef>
          </c:val>
          <c:smooth val="0"/>
        </c:ser>
        <c:ser>
          <c:idx val="2"/>
          <c:order val="2"/>
          <c:tx>
            <c:strRef>
              <c:f>Sheet1!$A$4</c:f>
              <c:strCache>
                <c:pt idx="0">
                  <c:v>volumen</c:v>
                </c:pt>
              </c:strCache>
            </c:strRef>
          </c:tx>
          <c:spPr>
            <a:solidFill>
              <a:srgbClr val="FFFF00"/>
            </a:solidFill>
            <a:ln w="12700" cap="flat">
              <a:solidFill>
                <a:srgbClr val="FFFF00"/>
              </a:solidFill>
              <a:prstDash val="solid"/>
              <a:bevel/>
            </a:ln>
            <a:effectLst/>
          </c:spPr>
          <c:marker>
            <c:symbol val="triangle"/>
            <c:size val="4"/>
            <c:spPr>
              <a:solidFill>
                <a:srgbClr val="FFFF00"/>
              </a:solidFill>
              <a:ln w="12700" cap="flat">
                <a:solidFill>
                  <a:srgbClr val="FFFF00"/>
                </a:solidFill>
                <a:prstDash val="solid"/>
                <a:bevel/>
              </a:ln>
              <a:effectLst/>
            </c:spPr>
          </c:marker>
          <c:dLbls>
            <c:numFmt formatCode="#,##0" sourceLinked="0"/>
            <c:txPr>
              <a:bodyPr/>
              <a:lstStyle/>
              <a:p>
                <a:pPr lvl="0">
                  <a:defRPr b="0" i="0" strike="noStrike" sz="1796" u="none">
                    <a:solidFill>
                      <a:srgbClr val="000000"/>
                    </a:solidFill>
                    <a:effectLst/>
                    <a:latin typeface="Arial Bold"/>
                  </a:defRPr>
                </a:pPr>
                <a:r>
                  <a:rPr b="0" i="0" strike="noStrike" sz="1796" u="none">
                    <a:solidFill>
                      <a:srgbClr val="000000"/>
                    </a:solidFill>
                    <a:effectLst/>
                    <a:latin typeface="Arial Bold"/>
                  </a:rPr>
                  <a:t/>
                </a:r>
              </a:p>
            </c:txPr>
            <c:dLblPos val="t"/>
            <c:showLegendKey val="0"/>
            <c:showVal val="0"/>
            <c:showCatName val="0"/>
            <c:showSerName val="0"/>
            <c:showPercent val="0"/>
            <c:showBubbleSize val="0"/>
            <c:showLeaderLines val="0"/>
          </c:dLbls>
          <c:cat>
            <c:strRef>
              <c:f>Sheet1!$B$1:$M$1</c:f>
              <c:strCache>
                <c:ptCount val="12"/>
                <c:pt idx="0">
                  <c:v>1</c:v>
                </c:pt>
                <c:pt idx="1">
                  <c:v>2</c:v>
                </c:pt>
                <c:pt idx="2">
                  <c:v>3</c:v>
                </c:pt>
                <c:pt idx="3">
                  <c:v>4</c:v>
                </c:pt>
                <c:pt idx="4">
                  <c:v>5</c:v>
                </c:pt>
                <c:pt idx="5">
                  <c:v>6</c:v>
                </c:pt>
                <c:pt idx="6">
                  <c:v>7</c:v>
                </c:pt>
                <c:pt idx="7">
                  <c:v>8</c:v>
                </c:pt>
                <c:pt idx="8">
                  <c:v>9</c:v>
                </c:pt>
                <c:pt idx="9">
                  <c:v>10</c:v>
                </c:pt>
                <c:pt idx="10">
                  <c:v>11</c:v>
                </c:pt>
                <c:pt idx="11">
                  <c:v>12</c:v>
                </c:pt>
              </c:strCache>
            </c:strRef>
          </c:cat>
          <c:val>
            <c:numRef>
              <c:f>Sheet1!$B$4:$M$4</c:f>
              <c:numCache>
                <c:ptCount val="12"/>
                <c:pt idx="0">
                  <c:v>20.000000</c:v>
                </c:pt>
                <c:pt idx="1">
                  <c:v>90.000000</c:v>
                </c:pt>
                <c:pt idx="2">
                  <c:v>98.000000</c:v>
                </c:pt>
                <c:pt idx="3">
                  <c:v>98.000000</c:v>
                </c:pt>
                <c:pt idx="4">
                  <c:v>80.000000</c:v>
                </c:pt>
                <c:pt idx="5">
                  <c:v>78.000000</c:v>
                </c:pt>
                <c:pt idx="6">
                  <c:v>72.000000</c:v>
                </c:pt>
                <c:pt idx="7">
                  <c:v>70.000000</c:v>
                </c:pt>
                <c:pt idx="8">
                  <c:v>68.000000</c:v>
                </c:pt>
                <c:pt idx="9">
                  <c:v>64.000000</c:v>
                </c:pt>
                <c:pt idx="10">
                  <c:v>60.000000</c:v>
                </c:pt>
                <c:pt idx="11">
                  <c:v>57.000000</c:v>
                </c:pt>
              </c:numCache>
            </c:numRef>
          </c:val>
          <c:smooth val="0"/>
        </c:ser>
        <c:marker val="1"/>
        <c:axId val="0"/>
        <c:axId val="1"/>
      </c:lineChart>
      <c:catAx>
        <c:axId val="0"/>
        <c:scaling>
          <c:orientation val="minMax"/>
        </c:scaling>
        <c:delete val="0"/>
        <c:axPos val="b"/>
        <c:numFmt formatCode="General" sourceLinked="1"/>
        <c:majorTickMark val="out"/>
        <c:minorTickMark val="none"/>
        <c:tickLblPos val="low"/>
        <c:spPr>
          <a:ln w="12700" cap="flat">
            <a:solidFill>
              <a:srgbClr val="808080"/>
            </a:solidFill>
            <a:prstDash val="solid"/>
            <a:bevel/>
          </a:ln>
        </c:spPr>
        <c:txPr>
          <a:bodyPr rot="0"/>
          <a:lstStyle/>
          <a:p>
            <a:pPr lvl="0">
              <a:defRPr b="0" i="0" strike="noStrike" sz="1796" u="none">
                <a:solidFill>
                  <a:srgbClr val="000000"/>
                </a:solidFill>
                <a:effectLst/>
                <a:latin typeface="Arial Bold"/>
              </a:defRPr>
            </a:pPr>
          </a:p>
        </c:txPr>
        <c:crossAx val="1"/>
        <c:crosses val="autoZero"/>
        <c:auto val="1"/>
        <c:lblAlgn val="ctr"/>
        <c:noMultiLvlLbl val="1"/>
      </c:catAx>
      <c:valAx>
        <c:axId val="1"/>
        <c:scaling>
          <c:orientation val="minMax"/>
        </c:scaling>
        <c:delete val="0"/>
        <c:axPos val="l"/>
        <c:majorGridlines>
          <c:spPr>
            <a:ln w="12700" cap="flat">
              <a:solidFill>
                <a:srgbClr val="000000"/>
              </a:solidFill>
              <a:prstDash val="solid"/>
              <a:bevel/>
            </a:ln>
          </c:spPr>
        </c:majorGridlines>
        <c:numFmt formatCode="0" sourceLinked="0"/>
        <c:majorTickMark val="out"/>
        <c:minorTickMark val="none"/>
        <c:tickLblPos val="nextTo"/>
        <c:spPr>
          <a:ln w="12700" cap="flat">
            <a:solidFill>
              <a:srgbClr val="808080"/>
            </a:solidFill>
            <a:prstDash val="solid"/>
            <a:bevel/>
          </a:ln>
        </c:spPr>
        <c:txPr>
          <a:bodyPr rot="0"/>
          <a:lstStyle/>
          <a:p>
            <a:pPr lvl="0">
              <a:defRPr b="0" i="0" strike="noStrike" sz="1796" u="none">
                <a:solidFill>
                  <a:srgbClr val="000000"/>
                </a:solidFill>
                <a:effectLst/>
                <a:latin typeface="Arial Bold"/>
              </a:defRPr>
            </a:pPr>
          </a:p>
        </c:txPr>
        <c:crossAx val="0"/>
        <c:crosses val="autoZero"/>
        <c:crossBetween val="between"/>
        <c:majorUnit val="25"/>
        <c:minorUnit val="12.5"/>
      </c:valAx>
      <c:spPr>
        <a:solidFill>
          <a:srgbClr val="C0C0C0"/>
        </a:solidFill>
        <a:ln w="12700" cap="flat">
          <a:solidFill>
            <a:srgbClr val="808080"/>
          </a:solidFill>
          <a:prstDash val="solid"/>
          <a:bevel/>
        </a:ln>
        <a:effectLst/>
      </c:spPr>
    </c:plotArea>
    <c:legend>
      <c:legendPos val="r"/>
      <c:layout>
        <c:manualLayout>
          <c:xMode val="edge"/>
          <c:yMode val="edge"/>
          <c:x val="0.765345"/>
          <c:y val="0.341792"/>
          <c:w val="0.234655"/>
          <c:h val="0.148781"/>
        </c:manualLayout>
      </c:layout>
      <c:overlay val="1"/>
      <c:spPr>
        <a:noFill/>
        <a:ln w="12700" cap="flat">
          <a:solidFill>
            <a:srgbClr val="000000"/>
          </a:solidFill>
          <a:prstDash val="solid"/>
          <a:bevel/>
        </a:ln>
        <a:effectLst/>
      </c:spPr>
      <c:txPr>
        <a:bodyPr/>
        <a:lstStyle/>
        <a:p>
          <a:pPr lvl="0">
            <a:defRPr b="0" i="0" strike="noStrike" sz="1066" u="none">
              <a:solidFill>
                <a:srgbClr val="000000"/>
              </a:solidFill>
              <a:effectLst/>
              <a:latin typeface="Arial Bold"/>
            </a:defRPr>
          </a:pPr>
        </a:p>
      </c:txPr>
    </c:legend>
    <c:plotVisOnly val="0"/>
    <c:dispBlanksAs val="gap"/>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view3D>
      <c:rotX val="15"/>
      <c:hPercent val="53"/>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005"/>
          <c:w val="0.838731"/>
          <c:h val="1"/>
        </c:manualLayout>
      </c:layout>
      <c:bar3DChart>
        <c:barDir val="col"/>
        <c:grouping val="clustered"/>
        <c:varyColors val="0"/>
        <c:ser>
          <c:idx val="0"/>
          <c:order val="0"/>
          <c:tx>
            <c:strRef>
              <c:f>Sheet1!$A$2</c:f>
              <c:strCache>
                <c:pt idx="0">
                  <c:v>Intensidad</c:v>
                </c:pt>
              </c:strCache>
            </c:strRef>
          </c:tx>
          <c:spPr>
            <a:solidFill>
              <a:srgbClr val="9999FF"/>
            </a:solidFill>
            <a:ln w="12700" cap="flat">
              <a:noFill/>
              <a:prstDash val="solid"/>
              <a:bevel/>
            </a:ln>
            <a:effectLst/>
          </c:spPr>
          <c:invertIfNegative val="0"/>
          <c:dLbls>
            <c:numFmt formatCode="#,##0" sourceLinked="0"/>
            <c:txPr>
              <a:bodyPr/>
              <a:lstStyle/>
              <a:p>
                <a:pPr lvl="0">
                  <a:defRPr b="0" i="0" strike="noStrike" sz="1889" u="none">
                    <a:solidFill>
                      <a:srgbClr val="000000"/>
                    </a:solidFill>
                    <a:effectLst/>
                    <a:latin typeface="Arial Bold"/>
                  </a:defRPr>
                </a:pPr>
                <a:r>
                  <a:rPr b="0" i="0" strike="noStrike" sz="1889" u="none">
                    <a:solidFill>
                      <a:srgbClr val="000000"/>
                    </a:solidFill>
                    <a:effectLst/>
                    <a:latin typeface="Arial Bold"/>
                  </a:rPr>
                  <a:t/>
                </a:r>
              </a:p>
            </c:txPr>
            <c:showLegendKey val="0"/>
            <c:showVal val="0"/>
            <c:showCatName val="0"/>
            <c:showSerName val="0"/>
            <c:showPercent val="0"/>
            <c:showBubbleSize val="0"/>
            <c:showLeaderLines val="0"/>
          </c:dLbls>
          <c:cat>
            <c:strRef>
              <c:f>Sheet1!$B$1:$H$1</c:f>
              <c:strCache>
                <c:ptCount val="7"/>
                <c:pt idx="0">
                  <c:v>L</c:v>
                </c:pt>
                <c:pt idx="1">
                  <c:v>M</c:v>
                </c:pt>
                <c:pt idx="2">
                  <c:v>X</c:v>
                </c:pt>
                <c:pt idx="3">
                  <c:v>J</c:v>
                </c:pt>
                <c:pt idx="4">
                  <c:v>V</c:v>
                </c:pt>
                <c:pt idx="5">
                  <c:v>S</c:v>
                </c:pt>
                <c:pt idx="6">
                  <c:v>D</c:v>
                </c:pt>
              </c:strCache>
            </c:strRef>
          </c:cat>
          <c:val>
            <c:numRef>
              <c:f>Sheet1!$B$2:$H$2</c:f>
              <c:numCache>
                <c:ptCount val="7"/>
                <c:pt idx="0">
                  <c:v>20.000000</c:v>
                </c:pt>
                <c:pt idx="1">
                  <c:v>39.000000</c:v>
                </c:pt>
                <c:pt idx="2">
                  <c:v>60.000000</c:v>
                </c:pt>
                <c:pt idx="3">
                  <c:v>45.000000</c:v>
                </c:pt>
                <c:pt idx="4">
                  <c:v>35.000000</c:v>
                </c:pt>
                <c:pt idx="5">
                  <c:v>20.000000</c:v>
                </c:pt>
                <c:pt idx="6">
                  <c:v>89.000000</c:v>
                </c:pt>
              </c:numCache>
            </c:numRef>
          </c:val>
          <c:shape val="box"/>
        </c:ser>
        <c:gapWidth val="150"/>
        <c:gapDepth val="150"/>
        <c:shape val="box"/>
        <c:axId val="0"/>
        <c:axId val="1"/>
        <c:axId val="2"/>
      </c:bar3DChart>
      <c:catAx>
        <c:axId val="0"/>
        <c:scaling>
          <c:orientation val="minMax"/>
        </c:scaling>
        <c:delete val="0"/>
        <c:axPos val="b"/>
        <c:numFmt formatCode="General" sourceLinked="1"/>
        <c:majorTickMark val="out"/>
        <c:minorTickMark val="none"/>
        <c:tickLblPos val="low"/>
        <c:spPr>
          <a:ln w="12700" cap="flat">
            <a:noFill/>
            <a:prstDash val="solid"/>
            <a:miter lim="400000"/>
          </a:ln>
        </c:spPr>
        <c:txPr>
          <a:bodyPr rot="0"/>
          <a:lstStyle/>
          <a:p>
            <a:pPr lvl="0">
              <a:defRPr b="0" i="0" strike="noStrike" sz="1889" u="none">
                <a:solidFill>
                  <a:srgbClr val="000000"/>
                </a:solidFill>
                <a:effectLst/>
                <a:latin typeface="Arial Bold"/>
              </a:defRPr>
            </a:pPr>
          </a:p>
        </c:txPr>
        <c:crossAx val="1"/>
        <c:crosses val="autoZero"/>
        <c:auto val="1"/>
        <c:lblAlgn val="ctr"/>
        <c:noMultiLvlLbl val="1"/>
      </c:catAx>
      <c:valAx>
        <c:axId val="1"/>
        <c:scaling>
          <c:orientation val="minMax"/>
        </c:scaling>
        <c:delete val="0"/>
        <c:axPos val="l"/>
        <c:majorGridlines>
          <c:spPr>
            <a:ln w="12700" cap="flat">
              <a:solidFill>
                <a:srgbClr val="000000"/>
              </a:solidFill>
              <a:prstDash val="solid"/>
              <a:bevel/>
            </a:ln>
          </c:spPr>
        </c:majorGridlines>
        <c:numFmt formatCode="0" sourceLinked="0"/>
        <c:majorTickMark val="out"/>
        <c:minorTickMark val="none"/>
        <c:tickLblPos val="nextTo"/>
        <c:spPr>
          <a:ln w="12700" cap="flat">
            <a:noFill/>
            <a:prstDash val="solid"/>
            <a:miter lim="400000"/>
          </a:ln>
        </c:spPr>
        <c:txPr>
          <a:bodyPr rot="0"/>
          <a:lstStyle/>
          <a:p>
            <a:pPr lvl="0">
              <a:defRPr b="0" i="0" strike="noStrike" sz="1889" u="none">
                <a:solidFill>
                  <a:srgbClr val="000000"/>
                </a:solidFill>
                <a:effectLst/>
                <a:latin typeface="Arial Bold"/>
              </a:defRPr>
            </a:pPr>
          </a:p>
        </c:txPr>
        <c:crossAx val="0"/>
        <c:crosses val="autoZero"/>
        <c:crossBetween val="between"/>
        <c:majorUnit val="22.5"/>
        <c:minorUnit val="11.2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legend>
      <c:legendPos val="r"/>
      <c:layout>
        <c:manualLayout>
          <c:xMode val="edge"/>
          <c:yMode val="edge"/>
          <c:x val="0.766328"/>
          <c:y val="0.402582"/>
          <c:w val="0.233672"/>
          <c:h val="0.0925233"/>
        </c:manualLayout>
      </c:layout>
      <c:overlay val="1"/>
      <c:spPr>
        <a:noFill/>
        <a:ln w="12700" cap="flat">
          <a:solidFill>
            <a:srgbClr val="000000"/>
          </a:solidFill>
          <a:prstDash val="solid"/>
          <a:bevel/>
        </a:ln>
        <a:effectLst/>
      </c:spPr>
      <c:txPr>
        <a:bodyPr/>
        <a:lstStyle/>
        <a:p>
          <a:pPr lvl="0">
            <a:defRPr b="0" i="0" strike="noStrike" sz="1889" u="none">
              <a:solidFill>
                <a:srgbClr val="000000"/>
              </a:solidFill>
              <a:effectLst/>
              <a:latin typeface="Arial Bold"/>
            </a:defRPr>
          </a:pPr>
        </a:p>
      </c:txPr>
    </c:legend>
    <c:plotVisOnly val="0"/>
    <c:dispBlanksAs val="gap"/>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roundedCorners val="0"/>
  <c:chart>
    <c:title>
      <c:tx>
        <c:rich>
          <a:bodyPr rot="0"/>
          <a:lstStyle/>
          <a:p>
            <a:pPr lvl="0"/>
          </a:p>
        </c:rich>
      </c:tx>
      <c:layout/>
      <c:overlay val="1"/>
    </c:title>
    <c:autoTitleDeleted val="1"/>
    <c:view3D>
      <c:rotX val="15"/>
      <c:hPercent val="64"/>
      <c:rotY val="0"/>
      <c:depthPercent val="50"/>
      <c:rAngAx val="0"/>
      <c:perspective val="30"/>
    </c:view3D>
    <c:floor>
      <c:spPr>
        <a:noFill/>
        <a:ln>
          <a:noFill/>
        </a:ln>
        <a:effectLst/>
      </c:spPr>
    </c:floor>
    <c:sideWall>
      <c:spPr>
        <a:noFill/>
        <a:ln>
          <a:noFill/>
        </a:ln>
        <a:effectLst/>
      </c:spPr>
    </c:sideWall>
    <c:backWall>
      <c:spPr>
        <a:noFill/>
        <a:ln>
          <a:noFill/>
        </a:ln>
        <a:effectLst/>
      </c:spPr>
    </c:backWall>
    <c:plotArea>
      <c:layout>
        <c:manualLayout>
          <c:layoutTarget val="inner"/>
          <c:xMode val="edge"/>
          <c:yMode val="edge"/>
          <c:x val="0.005"/>
          <c:y val="0.005"/>
          <c:w val="0.786952"/>
          <c:h val="1"/>
        </c:manualLayout>
      </c:layout>
      <c:bar3DChart>
        <c:barDir val="col"/>
        <c:grouping val="clustered"/>
        <c:varyColors val="0"/>
        <c:ser>
          <c:idx val="0"/>
          <c:order val="0"/>
          <c:tx>
            <c:strRef>
              <c:f>Sheet1!$A$2</c:f>
              <c:strCache>
                <c:pt idx="0">
                  <c:v>Resistencia</c:v>
                </c:pt>
              </c:strCache>
            </c:strRef>
          </c:tx>
          <c:spPr>
            <a:blipFill rotWithShape="1">
              <a:blip r:embed="rId2"/>
              <a:srcRect l="0" t="0" r="0" b="0"/>
              <a:tile tx="0" ty="0" sx="100000" sy="100000" flip="none" algn="tl"/>
            </a:blipFill>
            <a:ln w="12700" cap="flat">
              <a:noFill/>
              <a:prstDash val="solid"/>
              <a:bevel/>
            </a:ln>
            <a:effectLst/>
          </c:spPr>
          <c:invertIfNegative val="0"/>
          <c:dLbls>
            <c:numFmt formatCode="#,##0" sourceLinked="0"/>
            <c:txPr>
              <a:bodyPr/>
              <a:lstStyle/>
              <a:p>
                <a:pPr lvl="0">
                  <a:defRPr b="0" i="0" strike="noStrike" sz="1971" u="none">
                    <a:solidFill>
                      <a:srgbClr val="000000"/>
                    </a:solidFill>
                    <a:effectLst/>
                    <a:latin typeface="Arial Bold"/>
                  </a:defRPr>
                </a:pPr>
                <a:r>
                  <a:rPr b="0" i="0" strike="noStrike" sz="1971" u="none">
                    <a:solidFill>
                      <a:srgbClr val="000000"/>
                    </a:solidFill>
                    <a:effectLst/>
                    <a:latin typeface="Arial Bold"/>
                  </a:rPr>
                  <a:t/>
                </a:r>
              </a:p>
            </c:txPr>
            <c:showLegendKey val="0"/>
            <c:showVal val="0"/>
            <c:showCatName val="0"/>
            <c:showSerName val="0"/>
            <c:showPercent val="0"/>
            <c:showBubbleSize val="0"/>
            <c:showLeaderLines val="0"/>
          </c:dLbls>
          <c:cat>
            <c:strRef>
              <c:f>Sheet1!$B$1:$D$1</c:f>
              <c:strCache>
                <c:ptCount val="3"/>
                <c:pt idx="0">
                  <c:v>P. Genérico</c:v>
                </c:pt>
                <c:pt idx="1">
                  <c:v>P. Específico</c:v>
                </c:pt>
                <c:pt idx="2">
                  <c:v>P. Competición</c:v>
                </c:pt>
              </c:strCache>
            </c:strRef>
          </c:cat>
          <c:val>
            <c:numRef>
              <c:f>Sheet1!$B$2:$D$2</c:f>
              <c:numCache>
                <c:ptCount val="3"/>
                <c:pt idx="0">
                  <c:v>90.000000</c:v>
                </c:pt>
                <c:pt idx="1">
                  <c:v>65.000000</c:v>
                </c:pt>
                <c:pt idx="2">
                  <c:v>25.000000</c:v>
                </c:pt>
              </c:numCache>
            </c:numRef>
          </c:val>
          <c:shape val="box"/>
        </c:ser>
        <c:ser>
          <c:idx val="1"/>
          <c:order val="1"/>
          <c:tx>
            <c:strRef>
              <c:f>Sheet1!$A$3</c:f>
              <c:strCache>
                <c:pt idx="0">
                  <c:v>Fuerza</c:v>
                </c:pt>
              </c:strCache>
            </c:strRef>
          </c:tx>
          <c:spPr>
            <a:blipFill rotWithShape="1">
              <a:blip r:embed="rId3"/>
              <a:srcRect l="0" t="0" r="0" b="0"/>
              <a:tile tx="0" ty="0" sx="100000" sy="100000" flip="none" algn="tl"/>
            </a:blipFill>
            <a:ln w="12700" cap="flat">
              <a:noFill/>
              <a:prstDash val="solid"/>
              <a:bevel/>
            </a:ln>
            <a:effectLst/>
          </c:spPr>
          <c:invertIfNegative val="0"/>
          <c:dLbls>
            <c:numFmt formatCode="#,##0" sourceLinked="0"/>
            <c:txPr>
              <a:bodyPr/>
              <a:lstStyle/>
              <a:p>
                <a:pPr lvl="0">
                  <a:defRPr b="0" i="0" strike="noStrike" sz="1971" u="none">
                    <a:solidFill>
                      <a:srgbClr val="000000"/>
                    </a:solidFill>
                    <a:effectLst/>
                    <a:latin typeface="Arial Bold"/>
                  </a:defRPr>
                </a:pPr>
                <a:r>
                  <a:rPr b="0" i="0" strike="noStrike" sz="1971" u="none">
                    <a:solidFill>
                      <a:srgbClr val="000000"/>
                    </a:solidFill>
                    <a:effectLst/>
                    <a:latin typeface="Arial Bold"/>
                  </a:rPr>
                  <a:t/>
                </a:r>
              </a:p>
            </c:txPr>
            <c:showLegendKey val="0"/>
            <c:showVal val="0"/>
            <c:showCatName val="0"/>
            <c:showSerName val="0"/>
            <c:showPercent val="0"/>
            <c:showBubbleSize val="0"/>
            <c:showLeaderLines val="0"/>
          </c:dLbls>
          <c:cat>
            <c:strRef>
              <c:f>Sheet1!$B$1:$D$1</c:f>
              <c:strCache>
                <c:ptCount val="3"/>
                <c:pt idx="0">
                  <c:v>P. Genérico</c:v>
                </c:pt>
                <c:pt idx="1">
                  <c:v>P. Específico</c:v>
                </c:pt>
                <c:pt idx="2">
                  <c:v>P. Competición</c:v>
                </c:pt>
              </c:strCache>
            </c:strRef>
          </c:cat>
          <c:val>
            <c:numRef>
              <c:f>Sheet1!$B$3:$D$3</c:f>
              <c:numCache>
                <c:ptCount val="3"/>
                <c:pt idx="0">
                  <c:v>27.000000</c:v>
                </c:pt>
                <c:pt idx="1">
                  <c:v>78.000000</c:v>
                </c:pt>
                <c:pt idx="2">
                  <c:v>35.000000</c:v>
                </c:pt>
              </c:numCache>
            </c:numRef>
          </c:val>
          <c:shape val="box"/>
        </c:ser>
        <c:ser>
          <c:idx val="2"/>
          <c:order val="2"/>
          <c:tx>
            <c:strRef>
              <c:f>Sheet1!$A$4</c:f>
              <c:strCache>
                <c:pt idx="0">
                  <c:v>Flexibilidad</c:v>
                </c:pt>
              </c:strCache>
            </c:strRef>
          </c:tx>
          <c:spPr>
            <a:blipFill rotWithShape="1">
              <a:blip r:embed="rId4"/>
              <a:srcRect l="0" t="0" r="0" b="0"/>
              <a:tile tx="0" ty="0" sx="100000" sy="100000" flip="none" algn="tl"/>
            </a:blipFill>
            <a:ln w="12700" cap="flat">
              <a:noFill/>
              <a:prstDash val="solid"/>
              <a:bevel/>
            </a:ln>
            <a:effectLst/>
          </c:spPr>
          <c:invertIfNegative val="0"/>
          <c:dLbls>
            <c:numFmt formatCode="#,##0" sourceLinked="0"/>
            <c:txPr>
              <a:bodyPr/>
              <a:lstStyle/>
              <a:p>
                <a:pPr lvl="0">
                  <a:defRPr b="0" i="0" strike="noStrike" sz="1971" u="none">
                    <a:solidFill>
                      <a:srgbClr val="000000"/>
                    </a:solidFill>
                    <a:effectLst/>
                    <a:latin typeface="Arial Bold"/>
                  </a:defRPr>
                </a:pPr>
                <a:r>
                  <a:rPr b="0" i="0" strike="noStrike" sz="1971" u="none">
                    <a:solidFill>
                      <a:srgbClr val="000000"/>
                    </a:solidFill>
                    <a:effectLst/>
                    <a:latin typeface="Arial Bold"/>
                  </a:rPr>
                  <a:t/>
                </a:r>
              </a:p>
            </c:txPr>
            <c:showLegendKey val="0"/>
            <c:showVal val="0"/>
            <c:showCatName val="0"/>
            <c:showSerName val="0"/>
            <c:showPercent val="0"/>
            <c:showBubbleSize val="0"/>
            <c:showLeaderLines val="0"/>
          </c:dLbls>
          <c:cat>
            <c:strRef>
              <c:f>Sheet1!$B$1:$D$1</c:f>
              <c:strCache>
                <c:ptCount val="3"/>
                <c:pt idx="0">
                  <c:v>P. Genérico</c:v>
                </c:pt>
                <c:pt idx="1">
                  <c:v>P. Específico</c:v>
                </c:pt>
                <c:pt idx="2">
                  <c:v>P. Competición</c:v>
                </c:pt>
              </c:strCache>
            </c:strRef>
          </c:cat>
          <c:val>
            <c:numRef>
              <c:f>Sheet1!$B$4:$D$4</c:f>
              <c:numCache>
                <c:ptCount val="3"/>
                <c:pt idx="0">
                  <c:v>50.000000</c:v>
                </c:pt>
                <c:pt idx="1">
                  <c:v>60.000000</c:v>
                </c:pt>
                <c:pt idx="2">
                  <c:v>50.000000</c:v>
                </c:pt>
              </c:numCache>
            </c:numRef>
          </c:val>
          <c:shape val="box"/>
        </c:ser>
        <c:ser>
          <c:idx val="3"/>
          <c:order val="3"/>
          <c:tx>
            <c:strRef>
              <c:f>Sheet1!$A$5</c:f>
              <c:strCache>
                <c:pt idx="0">
                  <c:v>Velocidad</c:v>
                </c:pt>
              </c:strCache>
            </c:strRef>
          </c:tx>
          <c:spPr>
            <a:solidFill>
              <a:srgbClr val="CCFFFF"/>
            </a:solidFill>
            <a:ln w="12700" cap="flat">
              <a:noFill/>
              <a:prstDash val="solid"/>
              <a:bevel/>
            </a:ln>
            <a:effectLst/>
          </c:spPr>
          <c:invertIfNegative val="0"/>
          <c:dLbls>
            <c:numFmt formatCode="#,##0" sourceLinked="0"/>
            <c:txPr>
              <a:bodyPr/>
              <a:lstStyle/>
              <a:p>
                <a:pPr lvl="0">
                  <a:defRPr b="0" i="0" strike="noStrike" sz="1971" u="none">
                    <a:solidFill>
                      <a:srgbClr val="000000"/>
                    </a:solidFill>
                    <a:effectLst/>
                    <a:latin typeface="Arial Bold"/>
                  </a:defRPr>
                </a:pPr>
                <a:r>
                  <a:rPr b="0" i="0" strike="noStrike" sz="1971" u="none">
                    <a:solidFill>
                      <a:srgbClr val="000000"/>
                    </a:solidFill>
                    <a:effectLst/>
                    <a:latin typeface="Arial Bold"/>
                  </a:rPr>
                  <a:t/>
                </a:r>
              </a:p>
            </c:txPr>
            <c:showLegendKey val="0"/>
            <c:showVal val="0"/>
            <c:showCatName val="0"/>
            <c:showSerName val="0"/>
            <c:showPercent val="0"/>
            <c:showBubbleSize val="0"/>
            <c:showLeaderLines val="0"/>
          </c:dLbls>
          <c:cat>
            <c:strRef>
              <c:f>Sheet1!$B$1:$D$1</c:f>
              <c:strCache>
                <c:ptCount val="3"/>
                <c:pt idx="0">
                  <c:v>P. Genérico</c:v>
                </c:pt>
                <c:pt idx="1">
                  <c:v>P. Específico</c:v>
                </c:pt>
                <c:pt idx="2">
                  <c:v>P. Competición</c:v>
                </c:pt>
              </c:strCache>
            </c:strRef>
          </c:cat>
          <c:val>
            <c:numRef>
              <c:f>Sheet1!$B$5:$D$5</c:f>
              <c:numCache>
                <c:ptCount val="3"/>
                <c:pt idx="0">
                  <c:v>19.000000</c:v>
                </c:pt>
                <c:pt idx="1">
                  <c:v>30.000000</c:v>
                </c:pt>
                <c:pt idx="2">
                  <c:v>69.000000</c:v>
                </c:pt>
              </c:numCache>
            </c:numRef>
          </c:val>
          <c:shape val="box"/>
        </c:ser>
        <c:gapWidth val="150"/>
        <c:gapDepth val="150"/>
        <c:shape val="box"/>
        <c:axId val="0"/>
        <c:axId val="1"/>
        <c:axId val="2"/>
      </c:bar3DChart>
      <c:catAx>
        <c:axId val="0"/>
        <c:scaling>
          <c:orientation val="minMax"/>
        </c:scaling>
        <c:delete val="0"/>
        <c:axPos val="b"/>
        <c:numFmt formatCode="General" sourceLinked="1"/>
        <c:majorTickMark val="out"/>
        <c:minorTickMark val="none"/>
        <c:tickLblPos val="low"/>
        <c:spPr>
          <a:ln w="12700" cap="flat">
            <a:noFill/>
            <a:prstDash val="solid"/>
            <a:miter lim="400000"/>
          </a:ln>
        </c:spPr>
        <c:txPr>
          <a:bodyPr rot="0"/>
          <a:lstStyle/>
          <a:p>
            <a:pPr lvl="0">
              <a:defRPr b="0" i="0" strike="noStrike" sz="924" u="none">
                <a:solidFill>
                  <a:srgbClr val="000000"/>
                </a:solidFill>
                <a:effectLst/>
                <a:latin typeface="Arial Bold"/>
              </a:defRPr>
            </a:pPr>
          </a:p>
        </c:txPr>
        <c:crossAx val="1"/>
        <c:crosses val="autoZero"/>
        <c:auto val="1"/>
        <c:lblAlgn val="ctr"/>
        <c:noMultiLvlLbl val="1"/>
      </c:catAx>
      <c:valAx>
        <c:axId val="1"/>
        <c:scaling>
          <c:orientation val="minMax"/>
        </c:scaling>
        <c:delete val="0"/>
        <c:axPos val="l"/>
        <c:majorGridlines>
          <c:spPr>
            <a:ln w="12700" cap="flat">
              <a:solidFill>
                <a:srgbClr val="000000"/>
              </a:solidFill>
              <a:prstDash val="solid"/>
              <a:bevel/>
            </a:ln>
          </c:spPr>
        </c:majorGridlines>
        <c:numFmt formatCode="0" sourceLinked="0"/>
        <c:majorTickMark val="out"/>
        <c:minorTickMark val="none"/>
        <c:tickLblPos val="nextTo"/>
        <c:spPr>
          <a:ln w="12700" cap="flat">
            <a:noFill/>
            <a:prstDash val="solid"/>
            <a:miter lim="400000"/>
          </a:ln>
        </c:spPr>
        <c:txPr>
          <a:bodyPr rot="0"/>
          <a:lstStyle/>
          <a:p>
            <a:pPr lvl="0">
              <a:defRPr b="0" i="0" strike="noStrike" sz="1971" u="none">
                <a:solidFill>
                  <a:srgbClr val="000000"/>
                </a:solidFill>
                <a:effectLst/>
                <a:latin typeface="Arial Bold"/>
              </a:defRPr>
            </a:pPr>
          </a:p>
        </c:txPr>
        <c:crossAx val="0"/>
        <c:crosses val="autoZero"/>
        <c:crossBetween val="between"/>
        <c:majorUnit val="22.5"/>
        <c:minorUnit val="11.25"/>
      </c:valAx>
      <c:serAx>
        <c:axId val="2"/>
        <c:scaling>
          <c:orientation val="minMax"/>
        </c:scaling>
        <c:delete val="0"/>
        <c:axPos val="b"/>
        <c:majorTickMark val="out"/>
        <c:minorTickMark val="none"/>
        <c:tickLblPos val="none"/>
        <c:spPr>
          <a:ln w="12700" cap="flat">
            <a:noFill/>
            <a:prstDash val="solid"/>
            <a:miter lim="400000"/>
          </a:ln>
        </c:spPr>
        <c:txPr>
          <a:bodyPr rot="0"/>
          <a:lstStyle/>
          <a:p>
            <a:pPr lvl="0"/>
          </a:p>
        </c:txPr>
        <c:crossAx val="1"/>
        <c:crosses val="autoZero"/>
        <c:tickLblSkip val="1"/>
      </c:serAx>
      <c:spPr>
        <a:noFill/>
        <a:ln w="12700" cap="flat">
          <a:noFill/>
          <a:miter lim="400000"/>
        </a:ln>
        <a:effectLst/>
      </c:spPr>
    </c:plotArea>
    <c:legend>
      <c:legendPos val="r"/>
      <c:layout>
        <c:manualLayout>
          <c:xMode val="edge"/>
          <c:yMode val="edge"/>
          <c:x val="0.801243"/>
          <c:y val="0.329228"/>
          <c:w val="0.198757"/>
          <c:h val="0.170258"/>
        </c:manualLayout>
      </c:layout>
      <c:overlay val="1"/>
      <c:spPr>
        <a:noFill/>
        <a:ln w="12700" cap="flat">
          <a:solidFill>
            <a:srgbClr val="000000"/>
          </a:solidFill>
          <a:prstDash val="solid"/>
          <a:bevel/>
        </a:ln>
        <a:effectLst/>
      </c:spPr>
      <c:txPr>
        <a:bodyPr/>
        <a:lstStyle/>
        <a:p>
          <a:pPr lvl="0">
            <a:defRPr b="0" i="0" strike="noStrike" sz="1047" u="none">
              <a:solidFill>
                <a:srgbClr val="000000"/>
              </a:solidFill>
              <a:effectLst/>
              <a:latin typeface="Arial Bold"/>
            </a:defRPr>
          </a:pPr>
        </a:p>
      </c:txPr>
    </c:legend>
    <c:plotVisOnly val="0"/>
    <c:dispBlanksAs val="gap"/>
  </c:chart>
  <c:spPr>
    <a:noFill/>
    <a:ln>
      <a:noFill/>
    </a:ln>
    <a:effectLst/>
  </c:spPr>
  <c:externalData r:id="rId1">
    <c:autoUpdate val="0"/>
  </c:externalData>
</c:chartSpace>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96D58"/>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 Id="rId3" Type="http://schemas.openxmlformats.org/officeDocument/2006/relationships/image" Target="../media/image1.pn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1.xml"/><Relationship Id="rId3"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2.xml"/><Relationship Id="rId3"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1.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chart" Target="../charts/chart3.xml"/><Relationship Id="rId3"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jpe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2.jpe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 name="Shape 8"/>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9" name="Shape 9"/>
          <p:cNvSpPr/>
          <p:nvPr>
            <p:ph type="body" idx="4294967295"/>
          </p:nvPr>
        </p:nvSpPr>
        <p:spPr>
          <a:xfrm>
            <a:off x="457200" y="1600200"/>
            <a:ext cx="8229600" cy="4525963"/>
          </a:xfrm>
          <a:prstGeom prst="rect">
            <a:avLst/>
          </a:prstGeom>
          <a:ln w="12700">
            <a:miter lim="400000"/>
          </a:ln>
        </p:spPr>
        <p:txBody>
          <a:bodyPr lIns="0" tIns="0" rIns="0" bIns="0">
            <a:normAutofit fontScale="100000" lnSpcReduction="0"/>
          </a:bodyPr>
          <a:lstStyle/>
          <a:p>
            <a:pPr lvl="0">
              <a:buChar char="•"/>
            </a:pPr>
          </a:p>
        </p:txBody>
      </p:sp>
      <p:pic>
        <p:nvPicPr>
          <p:cNvPr id="10" name="sherrero4.jpeg" descr="sherrero4"/>
          <p:cNvPicPr/>
          <p:nvPr/>
        </p:nvPicPr>
        <p:blipFill>
          <a:blip r:embed="rId2">
            <a:extLst/>
          </a:blip>
          <a:stretch>
            <a:fillRect/>
          </a:stretch>
        </p:blipFill>
        <p:spPr>
          <a:xfrm>
            <a:off x="0" y="-794"/>
            <a:ext cx="9144000" cy="6859588"/>
          </a:xfrm>
          <a:prstGeom prst="rect">
            <a:avLst/>
          </a:prstGeom>
          <a:ln w="50800">
            <a:solidFill>
              <a:srgbClr val="006600"/>
            </a:solidFill>
            <a:round/>
          </a:ln>
        </p:spPr>
      </p:pic>
      <p:pic>
        <p:nvPicPr>
          <p:cNvPr id="11"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12" name="Shape 12"/>
          <p:cNvSpPr/>
          <p:nvPr/>
        </p:nvSpPr>
        <p:spPr>
          <a:xfrm>
            <a:off x="250825" y="260350"/>
            <a:ext cx="8630095"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spcBef>
                <a:spcPts val="1000"/>
              </a:spcBef>
            </a:lvl1pPr>
          </a:lstStyle>
          <a:p>
            <a:pPr lvl="0"/>
            <a:r>
              <a:t>Fundamentos para la ESO y el Bachillerato. Un aprendizaje comprensivo y vivencial</a:t>
            </a:r>
          </a:p>
        </p:txBody>
      </p:sp>
      <p:sp>
        <p:nvSpPr>
          <p:cNvPr id="13" name="Shape 13"/>
          <p:cNvSpPr/>
          <p:nvPr/>
        </p:nvSpPr>
        <p:spPr>
          <a:xfrm>
            <a:off x="395287" y="6165850"/>
            <a:ext cx="5339728" cy="35066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0"/>
            <a:r>
              <a:t>Bases para un plan de mejora de la condición física</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0"/>
                                        </p:tgtEl>
                                        <p:attrNameLst>
                                          <p:attrName>style.visibility</p:attrName>
                                        </p:attrNameLst>
                                      </p:cBhvr>
                                      <p:to>
                                        <p:strVal val="visible"/>
                                      </p:to>
                                    </p:set>
                                    <p:animEffect filter="fade" transition="in">
                                      <p:cBhvr>
                                        <p:cTn id="7" dur="2000"/>
                                        <p:tgtEl>
                                          <p:spTgt spid="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 grpId="1"/>
    </p:bldLst>
  </p:timing>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body" idx="4294967295"/>
          </p:nvPr>
        </p:nvSpPr>
        <p:spPr>
          <a:xfrm>
            <a:off x="395287" y="1844675"/>
            <a:ext cx="8229601" cy="47418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spcBef>
                <a:spcPts val="400"/>
              </a:spcBef>
              <a:buSzTx/>
              <a:buNone/>
              <a:defRPr sz="1800"/>
            </a:pPr>
            <a:r>
              <a:rPr sz="2000"/>
              <a:t>Se entiende por ciclo de entrenamiento al período de tiempo que nosotros utilizamos para trabajar las distintas capacidades físicas y habilidades motrices, con los mismos objetivos. Dependiendo de la duración de los ciclos, nos vamos a encontrar con:</a:t>
            </a:r>
            <a:endParaRPr sz="2000"/>
          </a:p>
          <a:p>
            <a:pPr lvl="0">
              <a:lnSpc>
                <a:spcPct val="80000"/>
              </a:lnSpc>
              <a:buSzTx/>
              <a:buNone/>
              <a:defRPr sz="1800"/>
            </a:pPr>
            <a:endParaRPr sz="2000"/>
          </a:p>
          <a:p>
            <a:pPr lvl="0" marL="214312" indent="-214312">
              <a:lnSpc>
                <a:spcPct val="80000"/>
              </a:lnSpc>
              <a:spcBef>
                <a:spcPts val="400"/>
              </a:spcBef>
              <a:buChar char="•"/>
              <a:defRPr sz="1800"/>
            </a:pPr>
            <a:r>
              <a:rPr sz="2000">
                <a:latin typeface="Arial Bold"/>
                <a:ea typeface="Arial Bold"/>
                <a:cs typeface="Arial Bold"/>
                <a:sym typeface="Arial Bold"/>
              </a:rPr>
              <a:t>Macrociclo</a:t>
            </a:r>
            <a:r>
              <a:rPr sz="2000"/>
              <a:t>: es un período de entrenamiento largo, cuya duración suele ser de 1 a 4 años. En algunos deportes que tienen dos temporadas (invierno y verano) 6 meses.</a:t>
            </a:r>
            <a:endParaRPr sz="2000"/>
          </a:p>
          <a:p>
            <a:pPr lvl="0">
              <a:lnSpc>
                <a:spcPct val="80000"/>
              </a:lnSpc>
              <a:buChar char="•"/>
              <a:defRPr sz="1800"/>
            </a:pPr>
            <a:endParaRPr sz="2000"/>
          </a:p>
          <a:p>
            <a:pPr lvl="0" marL="214312" indent="-214312">
              <a:lnSpc>
                <a:spcPct val="80000"/>
              </a:lnSpc>
              <a:spcBef>
                <a:spcPts val="400"/>
              </a:spcBef>
              <a:buChar char="•"/>
              <a:defRPr sz="1800"/>
            </a:pPr>
            <a:r>
              <a:rPr sz="2000">
                <a:latin typeface="Arial Bold"/>
                <a:ea typeface="Arial Bold"/>
                <a:cs typeface="Arial Bold"/>
                <a:sym typeface="Arial Bold"/>
              </a:rPr>
              <a:t>Mesociclo:</a:t>
            </a:r>
            <a:r>
              <a:rPr sz="2000"/>
              <a:t> su duración es variable, suele ser de 1 mes.</a:t>
            </a:r>
            <a:endParaRPr sz="2000"/>
          </a:p>
          <a:p>
            <a:pPr lvl="0">
              <a:lnSpc>
                <a:spcPct val="80000"/>
              </a:lnSpc>
              <a:buChar char="•"/>
              <a:defRPr sz="1800"/>
            </a:pPr>
            <a:endParaRPr sz="2000"/>
          </a:p>
          <a:p>
            <a:pPr lvl="0" marL="214312" indent="-214312">
              <a:lnSpc>
                <a:spcPct val="80000"/>
              </a:lnSpc>
              <a:spcBef>
                <a:spcPts val="400"/>
              </a:spcBef>
              <a:buChar char="•"/>
              <a:defRPr sz="1800"/>
            </a:pPr>
            <a:r>
              <a:rPr sz="2000">
                <a:latin typeface="Arial Bold"/>
                <a:ea typeface="Arial Bold"/>
                <a:cs typeface="Arial Bold"/>
                <a:sym typeface="Arial Bold"/>
              </a:rPr>
              <a:t>Microciclo</a:t>
            </a:r>
            <a:r>
              <a:rPr sz="2000"/>
              <a:t>: es un período de trabajo de corta duración, oscila de 1 a 2 semanas.</a:t>
            </a:r>
          </a:p>
        </p:txBody>
      </p:sp>
      <p:sp>
        <p:nvSpPr>
          <p:cNvPr id="63" name="Shape 63"/>
          <p:cNvSpPr/>
          <p:nvPr/>
        </p:nvSpPr>
        <p:spPr>
          <a:xfrm>
            <a:off x="323850" y="908050"/>
            <a:ext cx="8424863" cy="97554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400"/>
              </a:spcBef>
            </a:pPr>
            <a:r>
              <a:rPr sz="2400">
                <a:latin typeface="Arial Bold"/>
                <a:ea typeface="Arial Bold"/>
                <a:cs typeface="Arial Bold"/>
                <a:sym typeface="Arial Bold"/>
              </a:rPr>
              <a:t>Ciclos </a:t>
            </a:r>
            <a:r>
              <a:rPr sz="2400"/>
              <a:t>de entrenamiento</a:t>
            </a:r>
            <a:endParaRPr sz="2400"/>
          </a:p>
          <a:p>
            <a:pPr lvl="0" algn="ctr">
              <a:spcBef>
                <a:spcPts val="1400"/>
              </a:spcBef>
            </a:pPr>
            <a:r>
              <a:rPr sz="2400"/>
              <a:t>:</a:t>
            </a:r>
          </a:p>
        </p:txBody>
      </p:sp>
      <p:pic>
        <p:nvPicPr>
          <p:cNvPr id="64"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65" name="eval 33.jpg"/>
          <p:cNvPicPr/>
          <p:nvPr/>
        </p:nvPicPr>
        <p:blipFill>
          <a:blip r:embed="rId3">
            <a:alphaModFix amt="10787"/>
            <a:extLst/>
          </a:blip>
          <a:stretch>
            <a:fillRect/>
          </a:stretch>
        </p:blipFill>
        <p:spPr>
          <a:xfrm>
            <a:off x="485874" y="536178"/>
            <a:ext cx="7696201" cy="6096001"/>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body" idx="4294967295"/>
          </p:nvPr>
        </p:nvSpPr>
        <p:spPr>
          <a:xfrm>
            <a:off x="457200" y="1600200"/>
            <a:ext cx="8229600" cy="4525963"/>
          </a:xfrm>
          <a:prstGeom prst="rect">
            <a:avLst/>
          </a:prstGeom>
          <a:ln w="12700">
            <a:miter lim="400000"/>
          </a:ln>
        </p:spPr>
        <p:txBody>
          <a:bodyPr lIns="0" tIns="0" rIns="0" bIns="0">
            <a:normAutofit fontScale="100000" lnSpcReduction="0"/>
          </a:bodyPr>
          <a:lstStyle/>
          <a:p>
            <a:pPr lvl="0">
              <a:buChar char="•"/>
            </a:pPr>
          </a:p>
        </p:txBody>
      </p:sp>
      <p:graphicFrame>
        <p:nvGraphicFramePr>
          <p:cNvPr id="68" name="Chart 68"/>
          <p:cNvGraphicFramePr/>
          <p:nvPr/>
        </p:nvGraphicFramePr>
        <p:xfrm>
          <a:off x="753122" y="2578101"/>
          <a:ext cx="7600550" cy="3350436"/>
        </p:xfrm>
        <a:graphic xmlns:a="http://schemas.openxmlformats.org/drawingml/2006/main">
          <a:graphicData uri="http://schemas.openxmlformats.org/drawingml/2006/chart">
            <c:chart xmlns:c="http://schemas.openxmlformats.org/drawingml/2006/chart" r:id="rId2"/>
          </a:graphicData>
        </a:graphic>
      </p:graphicFrame>
      <p:sp>
        <p:nvSpPr>
          <p:cNvPr id="69" name="Shape 69"/>
          <p:cNvSpPr/>
          <p:nvPr/>
        </p:nvSpPr>
        <p:spPr>
          <a:xfrm>
            <a:off x="900112" y="549275"/>
            <a:ext cx="6696076" cy="7926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400"/>
              </a:spcBef>
            </a:pPr>
            <a:r>
              <a:rPr sz="2400">
                <a:latin typeface="Arial Bold"/>
                <a:ea typeface="Arial Bold"/>
                <a:cs typeface="Arial Bold"/>
                <a:sym typeface="Arial Bold"/>
              </a:rPr>
              <a:t>Gráfica de volumen, intensidad y rendimiento durante un macrociclo</a:t>
            </a:r>
            <a:r>
              <a:t> </a:t>
            </a:r>
          </a:p>
        </p:txBody>
      </p:sp>
      <p:pic>
        <p:nvPicPr>
          <p:cNvPr id="70"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72" name="Chart 72"/>
          <p:cNvGraphicFramePr/>
          <p:nvPr/>
        </p:nvGraphicFramePr>
        <p:xfrm>
          <a:off x="651580" y="2757479"/>
          <a:ext cx="7935044" cy="3552075"/>
        </p:xfrm>
        <a:graphic xmlns:a="http://schemas.openxmlformats.org/drawingml/2006/main">
          <a:graphicData uri="http://schemas.openxmlformats.org/drawingml/2006/chart">
            <c:chart xmlns:c="http://schemas.openxmlformats.org/drawingml/2006/chart" r:id="rId2"/>
          </a:graphicData>
        </a:graphic>
      </p:graphicFrame>
      <p:sp>
        <p:nvSpPr>
          <p:cNvPr id="73" name="Shape 73"/>
          <p:cNvSpPr/>
          <p:nvPr/>
        </p:nvSpPr>
        <p:spPr>
          <a:xfrm>
            <a:off x="1547812" y="836612"/>
            <a:ext cx="6048376" cy="43707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atin typeface="Arial Bold"/>
                <a:ea typeface="Arial Bold"/>
                <a:cs typeface="Arial Bold"/>
                <a:sym typeface="Arial Bold"/>
              </a:defRPr>
            </a:lvl1pPr>
          </a:lstStyle>
          <a:p>
            <a:pPr lvl="0">
              <a:defRPr sz="1800"/>
            </a:pPr>
            <a:r>
              <a:rPr sz="2400"/>
              <a:t>Intensidades de un microciclo</a:t>
            </a:r>
          </a:p>
        </p:txBody>
      </p:sp>
      <p:pic>
        <p:nvPicPr>
          <p:cNvPr id="74"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body" idx="4294967295"/>
          </p:nvPr>
        </p:nvSpPr>
        <p:spPr>
          <a:xfrm>
            <a:off x="468312" y="1557337"/>
            <a:ext cx="8229601" cy="460851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80000"/>
              </a:lnSpc>
              <a:spcBef>
                <a:spcPts val="400"/>
              </a:spcBef>
              <a:buSzTx/>
              <a:buNone/>
              <a:defRPr sz="1800"/>
            </a:pPr>
            <a:r>
              <a:t>:</a:t>
            </a:r>
          </a:p>
          <a:p>
            <a:pPr lvl="0">
              <a:lnSpc>
                <a:spcPct val="80000"/>
              </a:lnSpc>
              <a:buSzTx/>
              <a:buNone/>
              <a:defRPr sz="1800"/>
            </a:pPr>
          </a:p>
          <a:p>
            <a:pPr lvl="0" marL="192881" indent="-192881">
              <a:lnSpc>
                <a:spcPct val="80000"/>
              </a:lnSpc>
              <a:spcBef>
                <a:spcPts val="400"/>
              </a:spcBef>
              <a:buChar char="•"/>
              <a:defRPr sz="1800"/>
            </a:pPr>
            <a:r>
              <a:rPr>
                <a:latin typeface="Arial Bold"/>
                <a:ea typeface="Arial Bold"/>
                <a:cs typeface="Arial Bold"/>
                <a:sym typeface="Arial Bold"/>
              </a:rPr>
              <a:t>Periodo Preparatorio General o de Acumulación</a:t>
            </a:r>
            <a:r>
              <a:t>, que correspondería con el período de acondicionamiento físico.</a:t>
            </a:r>
          </a:p>
          <a:p>
            <a:pPr lvl="0" marL="192881" indent="-192881">
              <a:lnSpc>
                <a:spcPct val="80000"/>
              </a:lnSpc>
              <a:spcBef>
                <a:spcPts val="400"/>
              </a:spcBef>
              <a:buChar char="•"/>
              <a:defRPr sz="1800"/>
            </a:pPr>
            <a:r>
              <a:rPr>
                <a:latin typeface="Arial Bold"/>
                <a:ea typeface="Arial Bold"/>
                <a:cs typeface="Arial Bold"/>
                <a:sym typeface="Arial Bold"/>
              </a:rPr>
              <a:t>Período Preparatorio Específico o de transformación</a:t>
            </a:r>
            <a:r>
              <a:t>,  que correspondería con el período de conseguir la forma, incluyendo trabajo específico del deporte.</a:t>
            </a:r>
          </a:p>
          <a:p>
            <a:pPr lvl="0" marL="192881" indent="-192881">
              <a:lnSpc>
                <a:spcPct val="80000"/>
              </a:lnSpc>
              <a:spcBef>
                <a:spcPts val="400"/>
              </a:spcBef>
              <a:buChar char="•"/>
              <a:defRPr sz="1800"/>
            </a:pPr>
            <a:r>
              <a:rPr>
                <a:latin typeface="Arial Bold"/>
                <a:ea typeface="Arial Bold"/>
                <a:cs typeface="Arial Bold"/>
                <a:sym typeface="Arial Bold"/>
              </a:rPr>
              <a:t>Periodo de Competición o de realización</a:t>
            </a:r>
            <a:r>
              <a:t>, que correspondería con el período de mantener la forma. Durante este período es muy difícil mantener un nivel alto, tanto físico como deportivo, durante un largo período de tiempo, por lo que suele haber pequeños bajones de forma. Por esta razón se aconseja que se establezcan dos microciclos de reconstrucción o "recargapilas". En este periodo se trabaja fundamentalmente la calidad de trabajo, manteniendo las capacidades físicas y trabajando más los aspectos técnicos y tácticos de la actividad que estemos desarrollando. Así mismo se tendrá en cuenta el calendario de competición para establecer los mesociclos o microciclos correspondientes.</a:t>
            </a:r>
          </a:p>
          <a:p>
            <a:pPr lvl="0" marL="192881" indent="-192881">
              <a:lnSpc>
                <a:spcPct val="80000"/>
              </a:lnSpc>
              <a:spcBef>
                <a:spcPts val="400"/>
              </a:spcBef>
              <a:buChar char="•"/>
              <a:defRPr sz="1800"/>
            </a:pPr>
            <a:r>
              <a:rPr>
                <a:latin typeface="Arial Bold"/>
                <a:ea typeface="Arial Bold"/>
                <a:cs typeface="Arial Bold"/>
                <a:sym typeface="Arial Bold"/>
              </a:rPr>
              <a:t>Periodo de transición.</a:t>
            </a:r>
          </a:p>
        </p:txBody>
      </p:sp>
      <p:sp>
        <p:nvSpPr>
          <p:cNvPr id="77" name="Shape 77"/>
          <p:cNvSpPr/>
          <p:nvPr/>
        </p:nvSpPr>
        <p:spPr>
          <a:xfrm>
            <a:off x="323850" y="981075"/>
            <a:ext cx="8353425"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400"/>
              </a:spcBef>
            </a:pPr>
            <a:r>
              <a:rPr sz="2400">
                <a:latin typeface="Arial Bold"/>
                <a:ea typeface="Arial Bold"/>
                <a:cs typeface="Arial Bold"/>
                <a:sym typeface="Arial Bold"/>
              </a:rPr>
              <a:t>Periodos </a:t>
            </a:r>
            <a:r>
              <a:rPr sz="2400"/>
              <a:t>del entrenamiento</a:t>
            </a:r>
          </a:p>
        </p:txBody>
      </p:sp>
      <p:pic>
        <p:nvPicPr>
          <p:cNvPr id="78"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79" name="eval 11.jpg"/>
          <p:cNvPicPr/>
          <p:nvPr/>
        </p:nvPicPr>
        <p:blipFill>
          <a:blip r:embed="rId3">
            <a:alphaModFix amt="12002"/>
            <a:extLst/>
          </a:blip>
          <a:stretch>
            <a:fillRect/>
          </a:stretch>
        </p:blipFill>
        <p:spPr>
          <a:xfrm>
            <a:off x="512762" y="471289"/>
            <a:ext cx="7975601" cy="6096001"/>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body" idx="4294967295"/>
          </p:nvPr>
        </p:nvSpPr>
        <p:spPr>
          <a:xfrm>
            <a:off x="457200" y="1600200"/>
            <a:ext cx="8229600" cy="4525963"/>
          </a:xfrm>
          <a:prstGeom prst="rect">
            <a:avLst/>
          </a:prstGeom>
          <a:ln w="12700">
            <a:miter lim="400000"/>
          </a:ln>
        </p:spPr>
        <p:txBody>
          <a:bodyPr lIns="0" tIns="0" rIns="0" bIns="0">
            <a:normAutofit fontScale="100000" lnSpcReduction="0"/>
          </a:bodyPr>
          <a:lstStyle/>
          <a:p>
            <a:pPr lvl="0">
              <a:buSzTx/>
              <a:buNone/>
            </a:pPr>
          </a:p>
        </p:txBody>
      </p:sp>
      <p:graphicFrame>
        <p:nvGraphicFramePr>
          <p:cNvPr id="82" name="Chart 82"/>
          <p:cNvGraphicFramePr/>
          <p:nvPr/>
        </p:nvGraphicFramePr>
        <p:xfrm>
          <a:off x="594660" y="2735070"/>
          <a:ext cx="7431456" cy="3512305"/>
        </p:xfrm>
        <a:graphic xmlns:a="http://schemas.openxmlformats.org/drawingml/2006/main">
          <a:graphicData uri="http://schemas.openxmlformats.org/drawingml/2006/chart">
            <c:chart xmlns:c="http://schemas.openxmlformats.org/drawingml/2006/chart" r:id="rId2"/>
          </a:graphicData>
        </a:graphic>
      </p:graphicFrame>
      <p:sp>
        <p:nvSpPr>
          <p:cNvPr id="83" name="Shape 83"/>
          <p:cNvSpPr/>
          <p:nvPr/>
        </p:nvSpPr>
        <p:spPr>
          <a:xfrm>
            <a:off x="900112" y="476250"/>
            <a:ext cx="7200901" cy="7926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400"/>
              </a:spcBef>
            </a:pPr>
            <a:r>
              <a:rPr sz="2400">
                <a:latin typeface="Arial Bold"/>
                <a:ea typeface="Arial Bold"/>
                <a:cs typeface="Arial Bold"/>
                <a:sym typeface="Arial Bold"/>
              </a:rPr>
              <a:t>Gráfica de las capacidades físicas en relación con los períodos de entrenamiento</a:t>
            </a:r>
            <a:r>
              <a:rPr sz="2400"/>
              <a:t> </a:t>
            </a:r>
          </a:p>
        </p:txBody>
      </p:sp>
      <p:pic>
        <p:nvPicPr>
          <p:cNvPr id="84" name="logodefinitivo.png" descr="logodefinitivo"/>
          <p:cNvPicPr/>
          <p:nvPr/>
        </p:nvPicPr>
        <p:blipFill>
          <a:blip r:embed="rId3">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idx="4294967295"/>
          </p:nvPr>
        </p:nvSpPr>
        <p:spPr>
          <a:xfrm>
            <a:off x="971550" y="765175"/>
            <a:ext cx="7772400" cy="14700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lvl1pPr>
          </a:lstStyle>
          <a:p>
            <a:pPr lvl="0">
              <a:defRPr sz="1800"/>
            </a:pPr>
            <a:r>
              <a:rPr sz="3200"/>
              <a:t>PARTES DE UNA SESIÓN </a:t>
            </a:r>
          </a:p>
        </p:txBody>
      </p:sp>
      <p:graphicFrame>
        <p:nvGraphicFramePr>
          <p:cNvPr id="87" name="Table 87"/>
          <p:cNvGraphicFramePr/>
          <p:nvPr/>
        </p:nvGraphicFramePr>
        <p:xfrm>
          <a:off x="1187450" y="3068637"/>
          <a:ext cx="6432550" cy="230505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089150"/>
                <a:gridCol w="4343400"/>
              </a:tblGrid>
              <a:tr h="944562">
                <a:tc>
                  <a:txBody>
                    <a:bodyPr/>
                    <a:lstStyle/>
                    <a:p>
                      <a:pPr lvl="0" algn="l">
                        <a:spcBef>
                          <a:spcPts val="300"/>
                        </a:spcBef>
                        <a:defRPr b="0" i="0" sz="1800"/>
                      </a:pPr>
                      <a:r>
                        <a:rPr sz="1600"/>
                        <a:t>FASE DE</a:t>
                      </a:r>
                      <a:endParaRPr sz="1600"/>
                    </a:p>
                    <a:p>
                      <a:pPr lvl="0" algn="l">
                        <a:spcBef>
                          <a:spcPts val="300"/>
                        </a:spcBef>
                        <a:defRPr b="0" i="0" sz="1800"/>
                      </a:pPr>
                      <a:r>
                        <a:rPr sz="1600"/>
                        <a:t>CALENTAMIENTO</a:t>
                      </a:r>
                    </a:p>
                  </a:txBody>
                  <a:tcPr marL="45720" marR="45720" marT="45720" marB="45720" anchor="ctr" anchorCtr="0" horzOverflow="overflow">
                    <a:lnL w="28575">
                      <a:solidFill>
                        <a:srgbClr val="000000"/>
                      </a:solidFill>
                      <a:round/>
                    </a:lnL>
                    <a:lnR w="12700">
                      <a:solidFill>
                        <a:srgbClr val="000000"/>
                      </a:solidFill>
                      <a:round/>
                    </a:lnR>
                    <a:lnT w="28575">
                      <a:solidFill>
                        <a:srgbClr val="000000"/>
                      </a:solidFill>
                      <a:round/>
                    </a:lnT>
                    <a:lnB w="12700">
                      <a:solidFill>
                        <a:srgbClr val="000000"/>
                      </a:solidFill>
                      <a:round/>
                    </a:lnB>
                    <a:noFill/>
                  </a:tcPr>
                </a:tc>
                <a:tc>
                  <a:txBody>
                    <a:bodyPr/>
                    <a:lstStyle/>
                    <a:p>
                      <a:pPr lvl="0" algn="l">
                        <a:spcBef>
                          <a:spcPts val="300"/>
                        </a:spcBef>
                        <a:defRPr b="0" i="0" sz="1800"/>
                      </a:pPr>
                      <a:r>
                        <a:rPr sz="1400"/>
                        <a:t>De duración aprox. 10´. Se ponen en funcionamiento todos los sistemas. “Despertar de forma progresiva”. Ejercicios  globales y suaves, pocas repeticiones y nunca ejercicios de fuerza</a:t>
                      </a:r>
                    </a:p>
                  </a:txBody>
                  <a:tcPr marL="45720" marR="45720" marT="45720" marB="45720" anchor="ctr" anchorCtr="0"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noFill/>
                  </a:tcPr>
                </a:tc>
              </a:tr>
              <a:tr h="628650">
                <a:tc>
                  <a:txBody>
                    <a:bodyPr/>
                    <a:lstStyle/>
                    <a:p>
                      <a:pPr lvl="0" algn="l">
                        <a:spcBef>
                          <a:spcPts val="300"/>
                        </a:spcBef>
                        <a:defRPr b="0" i="0" sz="1800"/>
                      </a:pPr>
                      <a:r>
                        <a:rPr sz="1600"/>
                        <a:t>FASE DE</a:t>
                      </a:r>
                      <a:endParaRPr sz="1600"/>
                    </a:p>
                    <a:p>
                      <a:pPr lvl="0" algn="l">
                        <a:spcBef>
                          <a:spcPts val="300"/>
                        </a:spcBef>
                        <a:defRPr b="0" i="0" sz="1800"/>
                      </a:pPr>
                      <a:r>
                        <a:rPr sz="1600"/>
                        <a:t>CONTROL</a:t>
                      </a:r>
                    </a:p>
                  </a:txBody>
                  <a:tcPr marL="45720" marR="45720" marT="45720" marB="45720" anchor="ctr" anchorCtr="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spcBef>
                          <a:spcPts val="300"/>
                        </a:spcBef>
                        <a:defRPr b="0" i="0" sz="1800"/>
                      </a:pPr>
                      <a:r>
                        <a:rPr sz="1400"/>
                        <a:t>Es la fase donde trabajos el objetivo de la sesión</a:t>
                      </a:r>
                    </a:p>
                  </a:txBody>
                  <a:tcPr marL="45720" marR="45720" marT="45720" marB="45720" anchor="ctr" anchorCtr="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731837">
                <a:tc>
                  <a:txBody>
                    <a:bodyPr/>
                    <a:lstStyle/>
                    <a:p>
                      <a:pPr lvl="0" algn="l">
                        <a:spcBef>
                          <a:spcPts val="300"/>
                        </a:spcBef>
                        <a:defRPr b="0" i="0" sz="1800"/>
                      </a:pPr>
                      <a:r>
                        <a:rPr sz="1600"/>
                        <a:t>FASE DE </a:t>
                      </a:r>
                      <a:endParaRPr sz="1600"/>
                    </a:p>
                    <a:p>
                      <a:pPr lvl="0" algn="l">
                        <a:spcBef>
                          <a:spcPts val="300"/>
                        </a:spcBef>
                        <a:defRPr b="0" i="0" sz="1800"/>
                      </a:pPr>
                      <a:r>
                        <a:rPr sz="1600"/>
                        <a:t>RECUPERACIÓN</a:t>
                      </a:r>
                    </a:p>
                  </a:txBody>
                  <a:tcPr marL="45720" marR="45720" marT="45720" marB="45720" anchor="ctr" anchorCtr="0"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lgn="l">
                        <a:spcBef>
                          <a:spcPts val="300"/>
                        </a:spcBef>
                        <a:defRPr b="0" i="0" sz="1800"/>
                      </a:pPr>
                      <a:r>
                        <a:rPr sz="1400"/>
                        <a:t>Proceso inverso al calentamiento. Actividades de relajación, estiramientos, o simplemente caminar pueden ubicarse en este apartado</a:t>
                      </a:r>
                    </a:p>
                  </a:txBody>
                  <a:tcPr marL="45720" marR="45720" marT="45720" marB="45720" anchor="ctr" anchorCtr="0"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noFill/>
                  </a:tcPr>
                </a:tc>
              </a:tr>
            </a:tbl>
          </a:graphicData>
        </a:graphic>
      </p:graphicFrame>
      <p:pic>
        <p:nvPicPr>
          <p:cNvPr id="88" name="logodefinitivo.png" descr="logodefinitivo"/>
          <p:cNvPicPr/>
          <p:nvPr/>
        </p:nvPicPr>
        <p:blipFill>
          <a:blip r:embed="rId2">
            <a:extLst/>
          </a:blip>
          <a:stretch>
            <a:fillRect/>
          </a:stretch>
        </p:blipFill>
        <p:spPr>
          <a:xfrm>
            <a:off x="8143875" y="602138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89" name="eval 33.jpg"/>
          <p:cNvPicPr/>
          <p:nvPr/>
        </p:nvPicPr>
        <p:blipFill>
          <a:blip r:embed="rId3">
            <a:alphaModFix amt="11303"/>
            <a:extLst/>
          </a:blip>
          <a:stretch>
            <a:fillRect/>
          </a:stretch>
        </p:blipFill>
        <p:spPr>
          <a:xfrm>
            <a:off x="555625" y="522089"/>
            <a:ext cx="7696200" cy="6096001"/>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Shape 91"/>
          <p:cNvSpPr/>
          <p:nvPr>
            <p:ph type="title" idx="4294967295"/>
          </p:nvPr>
        </p:nvSpPr>
        <p:spPr>
          <a:xfrm>
            <a:off x="179387" y="274637"/>
            <a:ext cx="3106738"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La Fatiga</a:t>
            </a:r>
          </a:p>
        </p:txBody>
      </p:sp>
      <p:sp>
        <p:nvSpPr>
          <p:cNvPr id="92" name="Shape 92"/>
          <p:cNvSpPr/>
          <p:nvPr>
            <p:ph type="body" idx="4294967295"/>
          </p:nvPr>
        </p:nvSpPr>
        <p:spPr>
          <a:xfrm>
            <a:off x="3132137" y="476250"/>
            <a:ext cx="5616576" cy="583247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sz="3200"/>
              <a:t>Según Dr. Álvaro García: </a:t>
            </a:r>
            <a:endParaRPr sz="3200"/>
          </a:p>
          <a:p>
            <a:pPr lvl="0" algn="just">
              <a:spcBef>
                <a:spcPts val="400"/>
              </a:spcBef>
              <a:buSzTx/>
              <a:buNone/>
              <a:defRPr sz="1800"/>
            </a:pPr>
            <a:r>
              <a:rPr sz="2000"/>
              <a:t>    “sensación de cansancio o falta de fuerzas que se presenta en las personas sometidas a un trabajo físico o intelectual (acumulación de tensiones o presiones que provocan alteraciones en el SNC) intenso o prolongado y que suele desaparecer con el descanso”.</a:t>
            </a:r>
            <a:endParaRPr sz="2000"/>
          </a:p>
          <a:p>
            <a:pPr lvl="0" algn="just">
              <a:buSzTx/>
              <a:buNone/>
              <a:defRPr sz="1800"/>
            </a:pPr>
            <a:endParaRPr sz="2000"/>
          </a:p>
          <a:p>
            <a:pPr lvl="0" algn="just">
              <a:spcBef>
                <a:spcPts val="400"/>
              </a:spcBef>
              <a:buSzTx/>
              <a:buNone/>
              <a:defRPr sz="1800"/>
            </a:pPr>
            <a:r>
              <a:rPr sz="2000"/>
              <a:t>    La fatiga física puede ser:</a:t>
            </a:r>
            <a:endParaRPr sz="2000"/>
          </a:p>
          <a:p>
            <a:pPr lvl="0" algn="just">
              <a:spcBef>
                <a:spcPts val="400"/>
              </a:spcBef>
              <a:buSzTx/>
              <a:buNone/>
              <a:defRPr sz="1800"/>
            </a:pPr>
            <a:r>
              <a:rPr sz="2000"/>
              <a:t>		AGUDA. </a:t>
            </a:r>
            <a:endParaRPr sz="2000"/>
          </a:p>
          <a:p>
            <a:pPr lvl="0" algn="just">
              <a:spcBef>
                <a:spcPts val="400"/>
              </a:spcBef>
              <a:buSzTx/>
              <a:buNone/>
              <a:defRPr sz="1800"/>
            </a:pPr>
            <a:r>
              <a:rPr sz="2000"/>
              <a:t>    (Aparece en el esfuerzo físico  y desaparece con la  recuperación)</a:t>
            </a:r>
            <a:endParaRPr sz="2000"/>
          </a:p>
          <a:p>
            <a:pPr lvl="0" algn="just">
              <a:spcBef>
                <a:spcPts val="400"/>
              </a:spcBef>
              <a:buSzTx/>
              <a:buNone/>
              <a:defRPr sz="1800"/>
            </a:pPr>
            <a:r>
              <a:rPr sz="2000"/>
              <a:t>		CRÓNICA. </a:t>
            </a:r>
            <a:endParaRPr sz="2000"/>
          </a:p>
          <a:p>
            <a:pPr lvl="0" algn="just">
              <a:spcBef>
                <a:spcPts val="400"/>
              </a:spcBef>
              <a:buSzTx/>
              <a:buNone/>
              <a:defRPr sz="1800"/>
            </a:pPr>
            <a:r>
              <a:rPr sz="2000"/>
              <a:t>    (Aparece en cualquier momento y suele tener gran  duración)</a:t>
            </a:r>
          </a:p>
        </p:txBody>
      </p:sp>
      <p:pic>
        <p:nvPicPr>
          <p:cNvPr id="93" name="logodefinitivo.png" descr="logodefinitivo"/>
          <p:cNvPicPr/>
          <p:nvPr/>
        </p:nvPicPr>
        <p:blipFill>
          <a:blip r:embed="rId2">
            <a:extLst/>
          </a:blip>
          <a:stretch>
            <a:fillRect/>
          </a:stretch>
        </p:blipFill>
        <p:spPr>
          <a:xfrm>
            <a:off x="8143875" y="602138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94" name="respiracion copia.jpg"/>
          <p:cNvPicPr/>
          <p:nvPr/>
        </p:nvPicPr>
        <p:blipFill>
          <a:blip r:embed="rId3">
            <a:extLst/>
          </a:blip>
          <a:stretch>
            <a:fillRect/>
          </a:stretch>
        </p:blipFill>
        <p:spPr>
          <a:xfrm>
            <a:off x="221056" y="2501648"/>
            <a:ext cx="2825856" cy="2923300"/>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6" name="Shape 96"/>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lvl1pPr>
          </a:lstStyle>
          <a:p>
            <a:pPr lvl="0">
              <a:defRPr sz="1800"/>
            </a:pPr>
            <a:r>
              <a:rPr sz="3200"/>
              <a:t>Por última vez,    ¡repasemos!</a:t>
            </a:r>
          </a:p>
        </p:txBody>
      </p:sp>
      <p:sp>
        <p:nvSpPr>
          <p:cNvPr id="97" name="Shape 97"/>
          <p:cNvSpPr/>
          <p:nvPr>
            <p:ph type="body" idx="4294967295"/>
          </p:nvPr>
        </p:nvSpPr>
        <p:spPr>
          <a:xfrm>
            <a:off x="468312" y="1989137"/>
            <a:ext cx="8229601"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spcBef>
                <a:spcPts val="400"/>
              </a:spcBef>
              <a:buSzTx/>
              <a:buNone/>
              <a:defRPr sz="1800"/>
            </a:pPr>
            <a:r>
              <a:t>1.	Comenta brevemente las adaptaciones que tienen lugar en el organismo al llevar a cabo, de forma continuada, un plan de entrenamiento.</a:t>
            </a:r>
          </a:p>
          <a:p>
            <a:pPr lvl="0">
              <a:spcBef>
                <a:spcPts val="400"/>
              </a:spcBef>
              <a:buSzTx/>
              <a:buNone/>
              <a:defRPr sz="1800"/>
            </a:pPr>
            <a:r>
              <a:t>2.	¿Entre que porcentaje tienen que estar las pulsaciones para que un entrenamiento sea lo suficientemente intenso?</a:t>
            </a:r>
          </a:p>
          <a:p>
            <a:pPr lvl="0">
              <a:spcBef>
                <a:spcPts val="400"/>
              </a:spcBef>
              <a:buSzTx/>
              <a:buNone/>
              <a:defRPr sz="1800"/>
            </a:pPr>
            <a:r>
              <a:t>3.	¿Cuántos periodos hay dentro de un plan anual y cuáles son sus características?.</a:t>
            </a:r>
          </a:p>
          <a:p>
            <a:pPr lvl="0">
              <a:spcBef>
                <a:spcPts val="400"/>
              </a:spcBef>
              <a:buSzTx/>
              <a:buNone/>
              <a:defRPr sz="1800"/>
            </a:pPr>
            <a:r>
              <a:t>4.	¿En qué período se debe trabajar más el volumen?, ¿y la intensidad?</a:t>
            </a:r>
          </a:p>
          <a:p>
            <a:pPr lvl="0">
              <a:spcBef>
                <a:spcPts val="400"/>
              </a:spcBef>
              <a:buSzTx/>
              <a:buNone/>
              <a:defRPr sz="1800"/>
            </a:pPr>
            <a:r>
              <a:t>5.	La resistencia aeróbica se debe trabajar más en el período</a:t>
            </a:r>
          </a:p>
          <a:p>
            <a:pPr lvl="0">
              <a:spcBef>
                <a:spcPts val="400"/>
              </a:spcBef>
              <a:buSzTx/>
              <a:buNone/>
              <a:defRPr sz="1800"/>
            </a:pPr>
            <a:r>
              <a:t>6.	¿Cuál es el objetivo del período específico?</a:t>
            </a:r>
          </a:p>
          <a:p>
            <a:pPr lvl="0">
              <a:spcBef>
                <a:spcPts val="400"/>
              </a:spcBef>
              <a:buSzTx/>
              <a:buNone/>
              <a:defRPr sz="1800"/>
            </a:pPr>
            <a:r>
              <a:t>7. ¿Cuáles son las características del calentamiento?</a:t>
            </a:r>
          </a:p>
          <a:p>
            <a:pPr lvl="0">
              <a:spcBef>
                <a:spcPts val="400"/>
              </a:spcBef>
              <a:buSzTx/>
              <a:buNone/>
              <a:defRPr sz="1800"/>
            </a:pPr>
            <a:r>
              <a:t>8. ¿Podrías mencionar cuales son las diferencias principales entre el entrenamiento aeróbico y el anaeróbico? </a:t>
            </a:r>
          </a:p>
          <a:p>
            <a:pPr lvl="0">
              <a:spcBef>
                <a:spcPts val="400"/>
              </a:spcBef>
              <a:buSzTx/>
              <a:buNone/>
              <a:defRPr sz="1800"/>
            </a:pPr>
            <a:r>
              <a:t>9. La fatiga puede ser…</a:t>
            </a:r>
          </a:p>
        </p:txBody>
      </p:sp>
      <p:pic>
        <p:nvPicPr>
          <p:cNvPr id="98" name="logodefinitivo.png" descr="logodefinitivo"/>
          <p:cNvPicPr/>
          <p:nvPr/>
        </p:nvPicPr>
        <p:blipFill>
          <a:blip r:embed="rId2">
            <a:extLst/>
          </a:blip>
          <a:stretch>
            <a:fillRect/>
          </a:stretch>
        </p:blipFill>
        <p:spPr>
          <a:xfrm>
            <a:off x="8143875" y="602138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 name="Shape 15"/>
          <p:cNvSpPr/>
          <p:nvPr>
            <p:ph type="title" idx="4294967295"/>
          </p:nvPr>
        </p:nvSpPr>
        <p:spPr>
          <a:xfrm>
            <a:off x="971550" y="333375"/>
            <a:ext cx="7772400" cy="14700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lvl1pPr>
          </a:lstStyle>
          <a:p>
            <a:pPr lvl="0">
              <a:defRPr sz="1800"/>
            </a:pPr>
            <a:r>
              <a:rPr sz="3600"/>
              <a:t>Índice</a:t>
            </a:r>
          </a:p>
        </p:txBody>
      </p:sp>
      <p:sp>
        <p:nvSpPr>
          <p:cNvPr id="16" name="Shape 16"/>
          <p:cNvSpPr/>
          <p:nvPr/>
        </p:nvSpPr>
        <p:spPr>
          <a:xfrm>
            <a:off x="395287" y="2480722"/>
            <a:ext cx="7627938" cy="31490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p>
            <a:pPr lvl="0" marL="304800" indent="-304800">
              <a:buSzPct val="100000"/>
              <a:buFont typeface="Arial"/>
              <a:buChar char="•"/>
            </a:pPr>
            <a:r>
              <a:rPr sz="1600"/>
              <a:t>Objetivos</a:t>
            </a:r>
            <a:endParaRPr sz="1600"/>
          </a:p>
          <a:p>
            <a:pPr lvl="0" marL="304800" indent="-304800">
              <a:buSzPct val="100000"/>
              <a:buFont typeface="Arial"/>
              <a:buChar char="•"/>
            </a:pPr>
            <a:r>
              <a:rPr sz="1600"/>
              <a:t>Adaptaciones que se producen en el organismo</a:t>
            </a:r>
            <a:endParaRPr sz="1600"/>
          </a:p>
          <a:p>
            <a:pPr lvl="0" marL="304800" indent="-304800">
              <a:buSzPct val="100000"/>
              <a:buFont typeface="Arial"/>
              <a:buChar char="•"/>
            </a:pPr>
            <a:r>
              <a:rPr sz="1600"/>
              <a:t>Tipos de planes de la actividad física</a:t>
            </a:r>
            <a:endParaRPr sz="1600"/>
          </a:p>
          <a:p>
            <a:pPr lvl="0" marL="342900" indent="-342900"/>
            <a:r>
              <a:rPr sz="1600"/>
              <a:t>     	 	Planteamiento aeróbico</a:t>
            </a:r>
            <a:endParaRPr sz="1600"/>
          </a:p>
          <a:p>
            <a:pPr lvl="0" marL="342900" indent="-342900"/>
            <a:r>
              <a:rPr sz="1600"/>
              <a:t>		Planteamiento anaeróbico</a:t>
            </a:r>
            <a:endParaRPr sz="1600"/>
          </a:p>
          <a:p>
            <a:pPr lvl="0" marL="304800" indent="-304800">
              <a:buSzPct val="100000"/>
              <a:buFont typeface="Arial"/>
              <a:buChar char="•"/>
            </a:pPr>
            <a:r>
              <a:rPr sz="1600"/>
              <a:t>Factores a tener en cuenta.</a:t>
            </a:r>
            <a:endParaRPr sz="1600"/>
          </a:p>
          <a:p>
            <a:pPr lvl="0" marL="304800" indent="-304800">
              <a:buSzPct val="100000"/>
              <a:buFont typeface="Arial"/>
              <a:buChar char="•"/>
            </a:pPr>
            <a:r>
              <a:rPr sz="1600"/>
              <a:t>Planificación anual </a:t>
            </a:r>
            <a:endParaRPr sz="1600"/>
          </a:p>
          <a:p>
            <a:pPr lvl="0" marL="342900" indent="-342900"/>
            <a:r>
              <a:rPr sz="1600"/>
              <a:t>		Programa de mejora de la aptitud física		</a:t>
            </a:r>
            <a:endParaRPr sz="1600"/>
          </a:p>
          <a:p>
            <a:pPr lvl="0" marL="342900" indent="-342900"/>
            <a:r>
              <a:rPr sz="1600"/>
              <a:t>		Programa de mejora del trabajo deportivo</a:t>
            </a:r>
            <a:endParaRPr sz="1600"/>
          </a:p>
          <a:p>
            <a:pPr lvl="0" marL="304800" indent="-304800">
              <a:buSzPct val="100000"/>
              <a:buFont typeface="Arial"/>
              <a:buChar char="•"/>
            </a:pPr>
            <a:r>
              <a:rPr sz="1600"/>
              <a:t>Partes que integran una sesión </a:t>
            </a:r>
            <a:endParaRPr sz="1600"/>
          </a:p>
          <a:p>
            <a:pPr lvl="0" marL="304800" indent="-304800">
              <a:buSzPct val="100000"/>
              <a:buFont typeface="Arial"/>
              <a:buChar char="•"/>
            </a:pPr>
            <a:r>
              <a:rPr sz="1600"/>
              <a:t>La fatiga</a:t>
            </a:r>
            <a:endParaRPr sz="1600"/>
          </a:p>
          <a:p>
            <a:pPr lvl="0" marL="304800" indent="-304800">
              <a:buSzPct val="100000"/>
              <a:buFont typeface="Arial"/>
              <a:buChar char="•"/>
            </a:pPr>
            <a:r>
              <a:rPr sz="1600"/>
              <a:t>Ejemplo de sesiones dentro de una planificación anual</a:t>
            </a:r>
            <a:endParaRPr sz="1600"/>
          </a:p>
        </p:txBody>
      </p:sp>
      <p:pic>
        <p:nvPicPr>
          <p:cNvPr id="1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18" name="Sin título-88.jpg"/>
          <p:cNvPicPr/>
          <p:nvPr/>
        </p:nvPicPr>
        <p:blipFill>
          <a:blip r:embed="rId3">
            <a:extLst/>
          </a:blip>
          <a:stretch>
            <a:fillRect/>
          </a:stretch>
        </p:blipFill>
        <p:spPr>
          <a:xfrm>
            <a:off x="6212681" y="1716335"/>
            <a:ext cx="2172235" cy="3238114"/>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lvl1pPr>
          </a:lstStyle>
          <a:p>
            <a:pPr lvl="0">
              <a:defRPr sz="1800"/>
            </a:pPr>
            <a:r>
              <a:rPr sz="3600"/>
              <a:t>Objetivos</a:t>
            </a:r>
          </a:p>
        </p:txBody>
      </p:sp>
      <p:sp>
        <p:nvSpPr>
          <p:cNvPr id="21" name="Shape 21"/>
          <p:cNvSpPr/>
          <p:nvPr>
            <p:ph type="body" idx="4294967295"/>
          </p:nvPr>
        </p:nvSpPr>
        <p:spPr>
          <a:xfrm>
            <a:off x="179387" y="1960562"/>
            <a:ext cx="4186238" cy="4060826"/>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algn="just">
              <a:spcBef>
                <a:spcPts val="500"/>
              </a:spcBef>
              <a:buSzTx/>
              <a:buNone/>
              <a:defRPr sz="2400"/>
            </a:lvl1pPr>
          </a:lstStyle>
          <a:p>
            <a:pPr lvl="0">
              <a:defRPr sz="1800"/>
            </a:pPr>
            <a:r>
              <a:rPr sz="2400"/>
              <a:t>- Conocer los elementos que intervienen a la hora de elaborar un plan de trabajo que incida sobre la condición física y la salud, comprendiendo su aplicación al construir nuestro propio programa para mantener una buena condición física.</a:t>
            </a:r>
          </a:p>
        </p:txBody>
      </p:sp>
      <p:pic>
        <p:nvPicPr>
          <p:cNvPr id="2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23" name="fuerza1.jpg"/>
          <p:cNvPicPr/>
          <p:nvPr/>
        </p:nvPicPr>
        <p:blipFill>
          <a:blip r:embed="rId3">
            <a:extLst/>
          </a:blip>
          <a:stretch>
            <a:fillRect/>
          </a:stretch>
        </p:blipFill>
        <p:spPr>
          <a:xfrm>
            <a:off x="5073203" y="1726079"/>
            <a:ext cx="3210222" cy="3861921"/>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25" name="Table 25"/>
          <p:cNvGraphicFramePr/>
          <p:nvPr/>
        </p:nvGraphicFramePr>
        <p:xfrm>
          <a:off x="1524000" y="3716337"/>
          <a:ext cx="6935788" cy="174466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311400"/>
                <a:gridCol w="2312987"/>
                <a:gridCol w="2311400"/>
              </a:tblGrid>
              <a:tr h="1744662">
                <a:tc>
                  <a:txBody>
                    <a:bodyPr/>
                    <a:lstStyle/>
                    <a:p>
                      <a:pPr lvl="0" algn="l">
                        <a:spcBef>
                          <a:spcPts val="400"/>
                        </a:spcBef>
                        <a:defRPr b="0" i="0" sz="1800"/>
                      </a:pPr>
                      <a:endParaRPr sz="1200"/>
                    </a:p>
                    <a:p>
                      <a:pPr lvl="0" algn="l">
                        <a:spcBef>
                          <a:spcPts val="200"/>
                        </a:spcBef>
                        <a:buSzPct val="100000"/>
                        <a:buChar char="•"/>
                        <a:defRPr b="0" i="0" sz="1800"/>
                      </a:pPr>
                      <a:r>
                        <a:rPr sz="1200"/>
                        <a:t>Aumenta su volumen</a:t>
                      </a:r>
                      <a:endParaRPr sz="1200"/>
                    </a:p>
                    <a:p>
                      <a:pPr lvl="0" algn="l">
                        <a:spcBef>
                          <a:spcPts val="200"/>
                        </a:spcBef>
                        <a:buSzPct val="100000"/>
                        <a:buChar char="•"/>
                        <a:defRPr b="0" i="0" sz="1800"/>
                      </a:pPr>
                      <a:r>
                        <a:rPr sz="1200"/>
                        <a:t>Mejora su fuerza</a:t>
                      </a:r>
                      <a:endParaRPr sz="1200"/>
                    </a:p>
                    <a:p>
                      <a:pPr lvl="0" algn="l">
                        <a:spcBef>
                          <a:spcPts val="200"/>
                        </a:spcBef>
                        <a:buSzPct val="100000"/>
                        <a:buChar char="•"/>
                        <a:defRPr b="0" i="0" sz="1800"/>
                      </a:pPr>
                      <a:r>
                        <a:rPr sz="1200"/>
                        <a:t>Potencia su velocidad</a:t>
                      </a:r>
                      <a:endParaRPr sz="1200"/>
                    </a:p>
                    <a:p>
                      <a:pPr lvl="0" algn="l">
                        <a:spcBef>
                          <a:spcPts val="200"/>
                        </a:spcBef>
                        <a:buSzPct val="100000"/>
                        <a:buChar char="•"/>
                        <a:defRPr b="0" i="0" sz="1800"/>
                      </a:pPr>
                      <a:r>
                        <a:rPr sz="1200"/>
                        <a:t>Fortalece las articulaciones</a:t>
                      </a:r>
                      <a:endParaRPr sz="1200"/>
                    </a:p>
                    <a:p>
                      <a:pPr lvl="0" algn="l">
                        <a:spcBef>
                          <a:spcPts val="200"/>
                        </a:spcBef>
                        <a:buSzPct val="100000"/>
                        <a:buChar char="•"/>
                        <a:defRPr b="0" i="0" sz="1800"/>
                      </a:pPr>
                      <a:r>
                        <a:rPr sz="1200"/>
                        <a:t>Incrementa sus resistencia</a:t>
                      </a:r>
                    </a:p>
                  </a:txBody>
                  <a:tcPr marL="45720" marR="45720" marT="45720" marB="45720" anchor="t" anchorCtr="0" horzOverflow="overflow">
                    <a:lnL w="28575">
                      <a:solidFill>
                        <a:srgbClr val="000000"/>
                      </a:solidFill>
                      <a:round/>
                    </a:lnL>
                    <a:lnR w="12700">
                      <a:solidFill>
                        <a:srgbClr val="000000"/>
                      </a:solidFill>
                      <a:round/>
                    </a:lnR>
                    <a:lnT w="28575">
                      <a:solidFill>
                        <a:srgbClr val="000000"/>
                      </a:solidFill>
                      <a:round/>
                    </a:lnT>
                    <a:lnB w="28575">
                      <a:solidFill>
                        <a:srgbClr val="000000"/>
                      </a:solidFill>
                      <a:round/>
                    </a:lnB>
                    <a:noFill/>
                  </a:tcPr>
                </a:tc>
                <a:tc>
                  <a:txBody>
                    <a:bodyPr/>
                    <a:lstStyle/>
                    <a:p>
                      <a:pPr lvl="0" algn="l">
                        <a:spcBef>
                          <a:spcPts val="400"/>
                        </a:spcBef>
                        <a:defRPr b="0" i="0" sz="1800"/>
                      </a:pPr>
                      <a:endParaRPr sz="1200"/>
                    </a:p>
                    <a:p>
                      <a:pPr lvl="0" algn="l">
                        <a:spcBef>
                          <a:spcPts val="200"/>
                        </a:spcBef>
                        <a:buSzPct val="100000"/>
                        <a:buChar char="•"/>
                        <a:defRPr b="0" i="0" sz="1800"/>
                      </a:pPr>
                      <a:r>
                        <a:rPr sz="1200"/>
                        <a:t>Aumenta la capacidad vital</a:t>
                      </a:r>
                      <a:endParaRPr sz="1200"/>
                    </a:p>
                    <a:p>
                      <a:pPr lvl="0" algn="l">
                        <a:spcBef>
                          <a:spcPts val="200"/>
                        </a:spcBef>
                        <a:buSzPct val="100000"/>
                        <a:buChar char="•"/>
                        <a:defRPr b="0" i="0" sz="1800"/>
                      </a:pPr>
                      <a:r>
                        <a:rPr sz="1200"/>
                        <a:t>Incrementa la superficie de intercambio</a:t>
                      </a:r>
                      <a:endParaRPr sz="1200"/>
                    </a:p>
                    <a:p>
                      <a:pPr lvl="0" algn="l">
                        <a:spcBef>
                          <a:spcPts val="200"/>
                        </a:spcBef>
                        <a:buSzPct val="100000"/>
                        <a:buChar char="•"/>
                        <a:defRPr b="0" i="0" sz="1800"/>
                      </a:pPr>
                      <a:r>
                        <a:rPr sz="1200"/>
                        <a:t>Disminuye el EMF</a:t>
                      </a:r>
                      <a:endParaRPr sz="1200"/>
                    </a:p>
                    <a:p>
                      <a:pPr lvl="0" algn="l">
                        <a:spcBef>
                          <a:spcPts val="200"/>
                        </a:spcBef>
                        <a:buSzPct val="100000"/>
                        <a:buChar char="•"/>
                        <a:defRPr b="0" i="0" sz="1800"/>
                      </a:pPr>
                      <a:r>
                        <a:rPr sz="1200"/>
                        <a:t>Mejora las vías respiratorias</a:t>
                      </a:r>
                    </a:p>
                  </a:txBody>
                  <a:tcPr marL="45720" marR="45720" marT="45720" marB="45720" anchor="t" anchorCtr="0" horzOverflow="overflow">
                    <a:lnL w="12700">
                      <a:solidFill>
                        <a:srgbClr val="000000"/>
                      </a:solidFill>
                      <a:round/>
                    </a:lnL>
                    <a:lnR w="12700">
                      <a:solidFill>
                        <a:srgbClr val="000000"/>
                      </a:solidFill>
                      <a:round/>
                    </a:lnR>
                    <a:lnT w="28575">
                      <a:solidFill>
                        <a:srgbClr val="000000"/>
                      </a:solidFill>
                      <a:round/>
                    </a:lnT>
                    <a:lnB w="28575">
                      <a:solidFill>
                        <a:srgbClr val="000000"/>
                      </a:solidFill>
                      <a:round/>
                    </a:lnB>
                    <a:noFill/>
                  </a:tcPr>
                </a:tc>
                <a:tc>
                  <a:txBody>
                    <a:bodyPr/>
                    <a:lstStyle/>
                    <a:p>
                      <a:pPr lvl="0" algn="l">
                        <a:spcBef>
                          <a:spcPts val="400"/>
                        </a:spcBef>
                        <a:defRPr b="0" i="0" sz="1800"/>
                      </a:pPr>
                      <a:endParaRPr sz="1200"/>
                    </a:p>
                    <a:p>
                      <a:pPr lvl="0" algn="l">
                        <a:spcBef>
                          <a:spcPts val="200"/>
                        </a:spcBef>
                        <a:buSzPct val="100000"/>
                        <a:buChar char="•"/>
                        <a:defRPr b="0" i="0" sz="1800"/>
                      </a:pPr>
                      <a:r>
                        <a:rPr sz="1200"/>
                        <a:t>Aumenta la cavidad ventricular</a:t>
                      </a:r>
                      <a:endParaRPr sz="1200"/>
                    </a:p>
                    <a:p>
                      <a:pPr lvl="0" algn="l">
                        <a:spcBef>
                          <a:spcPts val="200"/>
                        </a:spcBef>
                        <a:buSzPct val="100000"/>
                        <a:buChar char="•"/>
                        <a:defRPr b="0" i="0" sz="1800"/>
                      </a:pPr>
                      <a:r>
                        <a:rPr sz="1200"/>
                        <a:t>Fortalece las paredes cardiacas</a:t>
                      </a:r>
                      <a:endParaRPr sz="1200"/>
                    </a:p>
                    <a:p>
                      <a:pPr lvl="0" algn="l">
                        <a:spcBef>
                          <a:spcPts val="200"/>
                        </a:spcBef>
                        <a:buSzPct val="100000"/>
                        <a:buChar char="•"/>
                        <a:defRPr b="0" i="0" sz="1800"/>
                      </a:pPr>
                      <a:r>
                        <a:rPr sz="1200"/>
                        <a:t>Disminuye la frecuencia en reposo</a:t>
                      </a:r>
                      <a:endParaRPr sz="1200"/>
                    </a:p>
                    <a:p>
                      <a:pPr lvl="0" algn="l">
                        <a:spcBef>
                          <a:spcPts val="200"/>
                        </a:spcBef>
                        <a:buSzPct val="100000"/>
                        <a:buChar char="•"/>
                        <a:defRPr b="0" i="0" sz="1800"/>
                      </a:pPr>
                      <a:r>
                        <a:rPr sz="1200"/>
                        <a:t>Aumenta la bascularización</a:t>
                      </a:r>
                    </a:p>
                  </a:txBody>
                  <a:tcPr marL="45720" marR="45720" marT="45720" marB="45720" anchor="t" anchorCtr="0" horzOverflow="overflow">
                    <a:lnL w="12700">
                      <a:solidFill>
                        <a:srgbClr val="000000"/>
                      </a:solidFill>
                      <a:round/>
                    </a:lnL>
                    <a:lnR w="28575">
                      <a:solidFill>
                        <a:srgbClr val="000000"/>
                      </a:solidFill>
                      <a:round/>
                    </a:lnR>
                    <a:lnT w="28575">
                      <a:solidFill>
                        <a:srgbClr val="000000"/>
                      </a:solidFill>
                      <a:round/>
                    </a:lnT>
                    <a:lnB w="28575">
                      <a:solidFill>
                        <a:srgbClr val="000000"/>
                      </a:solidFill>
                      <a:round/>
                    </a:lnB>
                    <a:noFill/>
                  </a:tcPr>
                </a:tc>
              </a:tr>
            </a:tbl>
          </a:graphicData>
        </a:graphic>
      </p:graphicFrame>
      <p:sp>
        <p:nvSpPr>
          <p:cNvPr id="26" name="Shape 26"/>
          <p:cNvSpPr/>
          <p:nvPr/>
        </p:nvSpPr>
        <p:spPr>
          <a:xfrm>
            <a:off x="1187450" y="692150"/>
            <a:ext cx="7416800" cy="6173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lvl1pPr>
          </a:lstStyle>
          <a:p>
            <a:pPr lvl="0"/>
            <a:r>
              <a:t>EL EJERCICIO FÍSICO ORGANIZADO, SISTEMATIZADO. ADAPTACIONES EN EL ORGANISMO FRENTE AL ENTRENAMIENTO</a:t>
            </a:r>
          </a:p>
        </p:txBody>
      </p:sp>
      <p:sp>
        <p:nvSpPr>
          <p:cNvPr id="27" name="Shape 27"/>
          <p:cNvSpPr/>
          <p:nvPr/>
        </p:nvSpPr>
        <p:spPr>
          <a:xfrm flipH="1">
            <a:off x="3132137" y="1557337"/>
            <a:ext cx="1439863" cy="1150938"/>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28" name="Shape 28"/>
          <p:cNvSpPr/>
          <p:nvPr/>
        </p:nvSpPr>
        <p:spPr>
          <a:xfrm>
            <a:off x="4789170" y="1557337"/>
            <a:ext cx="1" cy="1223963"/>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sp>
        <p:nvSpPr>
          <p:cNvPr id="29" name="Shape 29"/>
          <p:cNvSpPr/>
          <p:nvPr/>
        </p:nvSpPr>
        <p:spPr>
          <a:xfrm>
            <a:off x="5003800" y="1557337"/>
            <a:ext cx="1873251" cy="1295401"/>
          </a:xfrm>
          <a:prstGeom prst="line">
            <a:avLst/>
          </a:prstGeom>
          <a:ln>
            <a:solidFill/>
            <a:round/>
            <a:tailEnd type="triangle"/>
          </a:ln>
        </p:spPr>
        <p:txBody>
          <a:bodyPr lIns="0" tIns="0" rIns="0" bIns="0"/>
          <a:lstStyle/>
          <a:p>
            <a:pPr lvl="0" defTabSz="457200">
              <a:defRPr sz="1200">
                <a:latin typeface="+mn-lt"/>
                <a:ea typeface="+mn-ea"/>
                <a:cs typeface="+mn-cs"/>
                <a:sym typeface="Helvetica"/>
              </a:defRPr>
            </a:pPr>
          </a:p>
        </p:txBody>
      </p:sp>
      <p:graphicFrame>
        <p:nvGraphicFramePr>
          <p:cNvPr id="30" name="Table 30"/>
          <p:cNvGraphicFramePr/>
          <p:nvPr/>
        </p:nvGraphicFramePr>
        <p:xfrm>
          <a:off x="1524000" y="2997200"/>
          <a:ext cx="6935788" cy="6286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311400"/>
                <a:gridCol w="2312987"/>
                <a:gridCol w="2311400"/>
              </a:tblGrid>
              <a:tr h="628650">
                <a:tc>
                  <a:txBody>
                    <a:bodyPr/>
                    <a:lstStyle/>
                    <a:p>
                      <a:pPr lvl="0" algn="l">
                        <a:spcBef>
                          <a:spcPts val="300"/>
                        </a:spcBef>
                        <a:defRPr b="0" i="0" sz="1800"/>
                      </a:pPr>
                      <a:r>
                        <a:rPr sz="1200">
                          <a:latin typeface="Tempus Sans ITC"/>
                          <a:ea typeface="Tempus Sans ITC"/>
                          <a:cs typeface="Tempus Sans ITC"/>
                          <a:sym typeface="Tempus Sans ITC"/>
                        </a:rPr>
                        <a:t>SISTEMA </a:t>
                      </a:r>
                      <a:endParaRPr sz="1200">
                        <a:latin typeface="Tempus Sans ITC"/>
                        <a:ea typeface="Tempus Sans ITC"/>
                        <a:cs typeface="Tempus Sans ITC"/>
                        <a:sym typeface="Tempus Sans ITC"/>
                      </a:endParaRPr>
                    </a:p>
                    <a:p>
                      <a:pPr lvl="0" algn="l">
                        <a:spcBef>
                          <a:spcPts val="300"/>
                        </a:spcBef>
                        <a:defRPr b="0" i="0" sz="1800"/>
                      </a:pPr>
                      <a:r>
                        <a:rPr sz="1200">
                          <a:latin typeface="Tempus Sans ITC"/>
                          <a:ea typeface="Tempus Sans ITC"/>
                          <a:cs typeface="Tempus Sans ITC"/>
                          <a:sym typeface="Tempus Sans ITC"/>
                        </a:rPr>
                        <a:t>MUSCULAR</a:t>
                      </a:r>
                    </a:p>
                  </a:txBody>
                  <a:tcPr marL="45720" marR="45720" marT="45720" marB="45720" anchor="b" anchorCtr="0" horzOverflow="overflow">
                    <a:lnL w="28575">
                      <a:solidFill>
                        <a:srgbClr val="000000"/>
                      </a:solidFill>
                      <a:round/>
                    </a:lnL>
                    <a:lnR w="12700">
                      <a:solidFill>
                        <a:srgbClr val="000000"/>
                      </a:solidFill>
                      <a:round/>
                    </a:lnR>
                    <a:lnT w="28575">
                      <a:solidFill>
                        <a:srgbClr val="000000"/>
                      </a:solidFill>
                      <a:round/>
                    </a:lnT>
                    <a:lnB w="28575">
                      <a:solidFill>
                        <a:srgbClr val="000000"/>
                      </a:solidFill>
                      <a:round/>
                    </a:lnB>
                    <a:noFill/>
                  </a:tcPr>
                </a:tc>
                <a:tc>
                  <a:txBody>
                    <a:bodyPr/>
                    <a:lstStyle/>
                    <a:p>
                      <a:pPr lvl="0" algn="l">
                        <a:spcBef>
                          <a:spcPts val="300"/>
                        </a:spcBef>
                        <a:defRPr b="0" i="0" sz="1800"/>
                      </a:pPr>
                      <a:r>
                        <a:rPr sz="1200">
                          <a:latin typeface="Tempus Sans ITC"/>
                          <a:ea typeface="Tempus Sans ITC"/>
                          <a:cs typeface="Tempus Sans ITC"/>
                          <a:sym typeface="Tempus Sans ITC"/>
                        </a:rPr>
                        <a:t>SISTEMA </a:t>
                      </a:r>
                      <a:endParaRPr sz="1200">
                        <a:latin typeface="Tempus Sans ITC"/>
                        <a:ea typeface="Tempus Sans ITC"/>
                        <a:cs typeface="Tempus Sans ITC"/>
                        <a:sym typeface="Tempus Sans ITC"/>
                      </a:endParaRPr>
                    </a:p>
                    <a:p>
                      <a:pPr lvl="0" algn="l">
                        <a:spcBef>
                          <a:spcPts val="300"/>
                        </a:spcBef>
                        <a:defRPr b="0" i="0" sz="1800"/>
                      </a:pPr>
                      <a:r>
                        <a:rPr sz="1200">
                          <a:latin typeface="Tempus Sans ITC"/>
                          <a:ea typeface="Tempus Sans ITC"/>
                          <a:cs typeface="Tempus Sans ITC"/>
                          <a:sym typeface="Tempus Sans ITC"/>
                        </a:rPr>
                        <a:t>RESPIRATORIO</a:t>
                      </a:r>
                    </a:p>
                  </a:txBody>
                  <a:tcPr marL="45720" marR="45720" marT="45720" marB="45720" anchor="b" anchorCtr="0" horzOverflow="overflow">
                    <a:lnL w="12700">
                      <a:solidFill>
                        <a:srgbClr val="000000"/>
                      </a:solidFill>
                      <a:round/>
                    </a:lnL>
                    <a:lnR w="12700">
                      <a:solidFill>
                        <a:srgbClr val="000000"/>
                      </a:solidFill>
                      <a:round/>
                    </a:lnR>
                    <a:lnT w="28575">
                      <a:solidFill>
                        <a:srgbClr val="000000"/>
                      </a:solidFill>
                      <a:round/>
                    </a:lnT>
                    <a:lnB w="28575">
                      <a:solidFill>
                        <a:srgbClr val="000000"/>
                      </a:solidFill>
                      <a:round/>
                    </a:lnB>
                    <a:noFill/>
                  </a:tcPr>
                </a:tc>
                <a:tc>
                  <a:txBody>
                    <a:bodyPr/>
                    <a:lstStyle/>
                    <a:p>
                      <a:pPr lvl="0" algn="l">
                        <a:spcBef>
                          <a:spcPts val="300"/>
                        </a:spcBef>
                        <a:defRPr b="0" i="0" sz="1800"/>
                      </a:pPr>
                      <a:r>
                        <a:rPr sz="1200">
                          <a:latin typeface="Tempus Sans ITC"/>
                          <a:ea typeface="Tempus Sans ITC"/>
                          <a:cs typeface="Tempus Sans ITC"/>
                          <a:sym typeface="Tempus Sans ITC"/>
                        </a:rPr>
                        <a:t>SISTEMA </a:t>
                      </a:r>
                      <a:endParaRPr sz="1200">
                        <a:latin typeface="Tempus Sans ITC"/>
                        <a:ea typeface="Tempus Sans ITC"/>
                        <a:cs typeface="Tempus Sans ITC"/>
                        <a:sym typeface="Tempus Sans ITC"/>
                      </a:endParaRPr>
                    </a:p>
                    <a:p>
                      <a:pPr lvl="0" algn="l">
                        <a:spcBef>
                          <a:spcPts val="300"/>
                        </a:spcBef>
                        <a:defRPr b="0" i="0" sz="1800"/>
                      </a:pPr>
                      <a:r>
                        <a:rPr sz="1200">
                          <a:latin typeface="Tempus Sans ITC"/>
                          <a:ea typeface="Tempus Sans ITC"/>
                          <a:cs typeface="Tempus Sans ITC"/>
                          <a:sym typeface="Tempus Sans ITC"/>
                        </a:rPr>
                        <a:t>CARDIOVASCULAR</a:t>
                      </a:r>
                    </a:p>
                  </a:txBody>
                  <a:tcPr marL="45720" marR="45720" marT="45720" marB="45720" anchor="b" anchorCtr="0" horzOverflow="overflow">
                    <a:lnL w="12700">
                      <a:solidFill>
                        <a:srgbClr val="000000"/>
                      </a:solidFill>
                      <a:round/>
                    </a:lnL>
                    <a:lnR w="28575">
                      <a:solidFill>
                        <a:srgbClr val="000000"/>
                      </a:solidFill>
                      <a:round/>
                    </a:lnR>
                    <a:lnT w="28575">
                      <a:solidFill>
                        <a:srgbClr val="000000"/>
                      </a:solidFill>
                      <a:round/>
                    </a:lnT>
                    <a:lnB w="28575">
                      <a:solidFill>
                        <a:srgbClr val="000000"/>
                      </a:solidFill>
                      <a:round/>
                    </a:lnB>
                    <a:noFill/>
                  </a:tcPr>
                </a:tc>
              </a:tr>
            </a:tbl>
          </a:graphicData>
        </a:graphic>
      </p:graphicFrame>
      <p:pic>
        <p:nvPicPr>
          <p:cNvPr id="31"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2" name="fuerza4.jpg"/>
          <p:cNvPicPr/>
          <p:nvPr/>
        </p:nvPicPr>
        <p:blipFill>
          <a:blip r:embed="rId3">
            <a:alphaModFix amt="6850"/>
            <a:extLst/>
          </a:blip>
          <a:stretch>
            <a:fillRect/>
          </a:stretch>
        </p:blipFill>
        <p:spPr>
          <a:xfrm>
            <a:off x="510973" y="1475493"/>
            <a:ext cx="8128001" cy="4470401"/>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hape 34"/>
          <p:cNvSpPr/>
          <p:nvPr>
            <p:ph type="title" idx="4294967295"/>
          </p:nvPr>
        </p:nvSpPr>
        <p:spPr>
          <a:xfrm>
            <a:off x="971550" y="765175"/>
            <a:ext cx="7772400" cy="1079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600"/>
            </a:lvl1pPr>
          </a:lstStyle>
          <a:p>
            <a:pPr lvl="0">
              <a:defRPr sz="1800"/>
            </a:pPr>
            <a:r>
              <a:rPr sz="3600"/>
              <a:t>TIPOS DE ENTRENAMIENTO</a:t>
            </a:r>
          </a:p>
        </p:txBody>
      </p:sp>
      <p:graphicFrame>
        <p:nvGraphicFramePr>
          <p:cNvPr id="35" name="Table 35"/>
          <p:cNvGraphicFramePr/>
          <p:nvPr/>
        </p:nvGraphicFramePr>
        <p:xfrm>
          <a:off x="1258887" y="2205037"/>
          <a:ext cx="7200901" cy="346233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592387"/>
                <a:gridCol w="4608512"/>
              </a:tblGrid>
              <a:tr h="1298575">
                <a:tc>
                  <a:txBody>
                    <a:bodyPr/>
                    <a:lstStyle/>
                    <a:p>
                      <a:pPr lvl="0" algn="l">
                        <a:spcBef>
                          <a:spcPts val="600"/>
                        </a:spcBef>
                        <a:defRPr b="0" i="0" sz="1800"/>
                      </a:pPr>
                      <a:r>
                        <a:rPr sz="2800"/>
                        <a:t>AERÓBICO</a:t>
                      </a:r>
                    </a:p>
                  </a:txBody>
                  <a:tcPr marL="45720" marR="45720" marT="45720" marB="45720" anchor="t" anchorCtr="0" horzOverflow="overflow">
                    <a:lnL w="28575">
                      <a:solidFill>
                        <a:srgbClr val="000000"/>
                      </a:solidFill>
                      <a:round/>
                    </a:lnL>
                    <a:lnR w="12700">
                      <a:solidFill>
                        <a:srgbClr val="000000"/>
                      </a:solidFill>
                      <a:round/>
                    </a:lnR>
                    <a:lnT w="28575">
                      <a:solidFill>
                        <a:srgbClr val="000000"/>
                      </a:solidFill>
                      <a:round/>
                    </a:lnT>
                    <a:lnB w="12700">
                      <a:solidFill>
                        <a:srgbClr val="000000"/>
                      </a:solidFill>
                      <a:round/>
                    </a:lnB>
                    <a:noFill/>
                  </a:tcPr>
                </a:tc>
                <a:tc>
                  <a:txBody>
                    <a:bodyPr/>
                    <a:lstStyle/>
                    <a:p>
                      <a:pPr lvl="0" algn="l">
                        <a:spcBef>
                          <a:spcPts val="400"/>
                        </a:spcBef>
                        <a:defRPr b="0" i="0" sz="1800"/>
                      </a:pPr>
                      <a:r>
                        <a:t>Carrera continua, natación, ciclismo, patines.</a:t>
                      </a:r>
                    </a:p>
                    <a:p>
                      <a:pPr lvl="0" algn="l">
                        <a:spcBef>
                          <a:spcPts val="400"/>
                        </a:spcBef>
                        <a:defRPr b="0" i="0" sz="1800"/>
                      </a:pPr>
                      <a:r>
                        <a:t>Ritmo cardiaco 70/85% de la MFC. (65%)</a:t>
                      </a:r>
                    </a:p>
                    <a:p>
                      <a:pPr lvl="0" algn="l">
                        <a:spcBef>
                          <a:spcPts val="400"/>
                        </a:spcBef>
                        <a:defRPr b="0" i="0" sz="1800"/>
                      </a:pPr>
                      <a:r>
                        <a:t>MFC= 220-edad</a:t>
                      </a:r>
                    </a:p>
                  </a:txBody>
                  <a:tcPr marL="45720" marR="45720" marT="45720" marB="45720" anchor="t" anchorCtr="0"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noFill/>
                  </a:tcPr>
                </a:tc>
              </a:tr>
              <a:tr h="1103312">
                <a:tc>
                  <a:txBody>
                    <a:bodyPr/>
                    <a:lstStyle/>
                    <a:p>
                      <a:pPr lvl="0" algn="l">
                        <a:spcBef>
                          <a:spcPts val="600"/>
                        </a:spcBef>
                        <a:defRPr b="0" i="0" sz="1800"/>
                      </a:pPr>
                      <a:r>
                        <a:rPr sz="2800"/>
                        <a:t>ANAERÓBICO</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spcBef>
                          <a:spcPts val="400"/>
                        </a:spcBef>
                        <a:defRPr b="0" i="0" sz="1800"/>
                      </a:pPr>
                      <a:r>
                        <a:t>Velocidad, saltos, fuerza máxima.</a:t>
                      </a:r>
                    </a:p>
                    <a:p>
                      <a:pPr lvl="0" algn="l">
                        <a:spcBef>
                          <a:spcPts val="400"/>
                        </a:spcBef>
                        <a:defRPr b="0" i="0" sz="1800"/>
                      </a:pPr>
                      <a:r>
                        <a:t>Ritmo cardiaco por encima del 85% de la MFC</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1060450">
                <a:tc>
                  <a:txBody>
                    <a:bodyPr/>
                    <a:lstStyle/>
                    <a:p>
                      <a:pPr lvl="0" algn="l">
                        <a:spcBef>
                          <a:spcPts val="600"/>
                        </a:spcBef>
                        <a:defRPr b="0" i="0" sz="1800"/>
                      </a:pPr>
                      <a:r>
                        <a:rPr sz="2800"/>
                        <a:t>AERÓBICO</a:t>
                      </a:r>
                      <a:endParaRPr sz="2800"/>
                    </a:p>
                    <a:p>
                      <a:pPr lvl="0" algn="l">
                        <a:spcBef>
                          <a:spcPts val="600"/>
                        </a:spcBef>
                        <a:defRPr b="0" i="0" sz="1800"/>
                      </a:pPr>
                      <a:r>
                        <a:rPr sz="2800"/>
                        <a:t>ANAERÓBICO</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lgn="l">
                        <a:spcBef>
                          <a:spcPts val="400"/>
                        </a:spcBef>
                        <a:defRPr b="0" i="0" sz="1800"/>
                      </a:pPr>
                      <a:r>
                        <a:t>Deportes de equipo. </a:t>
                      </a:r>
                    </a:p>
                    <a:p>
                      <a:pPr lvl="0" algn="l">
                        <a:spcBef>
                          <a:spcPts val="400"/>
                        </a:spcBef>
                        <a:defRPr b="0" i="0" sz="1800"/>
                      </a:pPr>
                      <a:r>
                        <a:t>Ritmo cardiaco alternando entre el 70 y el 90% de la MFC.</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noFill/>
                  </a:tcPr>
                </a:tc>
              </a:tr>
            </a:tbl>
          </a:graphicData>
        </a:graphic>
      </p:graphicFrame>
      <p:sp>
        <p:nvSpPr>
          <p:cNvPr id="36" name="Shape 36"/>
          <p:cNvSpPr/>
          <p:nvPr/>
        </p:nvSpPr>
        <p:spPr>
          <a:xfrm>
            <a:off x="1331912" y="5949950"/>
            <a:ext cx="7127876" cy="31339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900"/>
              </a:spcBef>
              <a:defRPr sz="1600">
                <a:latin typeface="Arial Bold"/>
                <a:ea typeface="Arial Bold"/>
                <a:cs typeface="Arial Bold"/>
                <a:sym typeface="Arial Bold"/>
              </a:defRPr>
            </a:lvl1pPr>
          </a:lstStyle>
          <a:p>
            <a:pPr lvl="0">
              <a:defRPr sz="1800"/>
            </a:pPr>
            <a:r>
              <a:rPr sz="1600"/>
              <a:t>ESTÍMULO DE ENTRENAMIENTO= (fcm-fcr)60%+fcr</a:t>
            </a:r>
          </a:p>
        </p:txBody>
      </p:sp>
      <p:pic>
        <p:nvPicPr>
          <p:cNvPr id="3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38" name="makina.jpg"/>
          <p:cNvPicPr/>
          <p:nvPr/>
        </p:nvPicPr>
        <p:blipFill>
          <a:blip r:embed="rId3">
            <a:alphaModFix amt="8118"/>
            <a:extLst/>
          </a:blip>
          <a:stretch>
            <a:fillRect/>
          </a:stretch>
        </p:blipFill>
        <p:spPr>
          <a:xfrm>
            <a:off x="698500" y="381000"/>
            <a:ext cx="7747000" cy="6096000"/>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idx="4294967295"/>
          </p:nvPr>
        </p:nvSpPr>
        <p:spPr>
          <a:xfrm>
            <a:off x="971550" y="765175"/>
            <a:ext cx="7772400" cy="14700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2800"/>
            </a:lvl1pPr>
          </a:lstStyle>
          <a:p>
            <a:pPr lvl="0">
              <a:defRPr sz="1800"/>
            </a:pPr>
            <a:r>
              <a:rPr sz="2800"/>
              <a:t>FACTORES A CONSIDERAR EN EL ENTRENAMIENTO</a:t>
            </a:r>
          </a:p>
        </p:txBody>
      </p:sp>
      <p:graphicFrame>
        <p:nvGraphicFramePr>
          <p:cNvPr id="41" name="Table 41"/>
          <p:cNvGraphicFramePr/>
          <p:nvPr/>
        </p:nvGraphicFramePr>
        <p:xfrm>
          <a:off x="1524000" y="2349500"/>
          <a:ext cx="6096000" cy="40767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048000"/>
                <a:gridCol w="3048000"/>
              </a:tblGrid>
              <a:tr h="895350">
                <a:tc>
                  <a:txBody>
                    <a:bodyPr/>
                    <a:lstStyle/>
                    <a:p>
                      <a:pPr lvl="0" algn="l">
                        <a:spcBef>
                          <a:spcPts val="400"/>
                        </a:spcBef>
                        <a:defRPr b="0" i="0" sz="1800"/>
                      </a:pPr>
                      <a:r>
                        <a:t>FRECUENCIA SEMANAL</a:t>
                      </a:r>
                    </a:p>
                  </a:txBody>
                  <a:tcPr marL="45720" marR="45720" marT="45720" marB="45720" anchor="t" anchorCtr="0" horzOverflow="overflow">
                    <a:lnL w="28575">
                      <a:solidFill>
                        <a:srgbClr val="000000"/>
                      </a:solidFill>
                      <a:round/>
                    </a:lnL>
                    <a:lnR w="12700">
                      <a:solidFill>
                        <a:srgbClr val="000000"/>
                      </a:solidFill>
                      <a:round/>
                    </a:lnR>
                    <a:lnT w="28575">
                      <a:solidFill>
                        <a:srgbClr val="000000"/>
                      </a:solidFill>
                      <a:round/>
                    </a:lnT>
                    <a:lnB w="12700">
                      <a:solidFill>
                        <a:srgbClr val="000000"/>
                      </a:solidFill>
                      <a:round/>
                    </a:lnB>
                    <a:noFill/>
                  </a:tcPr>
                </a:tc>
                <a:tc>
                  <a:txBody>
                    <a:bodyPr/>
                    <a:lstStyle/>
                    <a:p>
                      <a:pPr lvl="0" algn="l">
                        <a:spcBef>
                          <a:spcPts val="400"/>
                        </a:spcBef>
                        <a:defRPr b="0" i="0" sz="1800"/>
                      </a:pPr>
                      <a:r>
                        <a:t>De 3 a 5 . Al menos un día de descanso</a:t>
                      </a:r>
                    </a:p>
                  </a:txBody>
                  <a:tcPr marL="45720" marR="45720" marT="45720" marB="45720" anchor="t" anchorCtr="0" horzOverflow="overflow">
                    <a:lnL w="12700">
                      <a:solidFill>
                        <a:srgbClr val="000000"/>
                      </a:solidFill>
                      <a:round/>
                    </a:lnL>
                    <a:lnR w="28575">
                      <a:solidFill>
                        <a:srgbClr val="000000"/>
                      </a:solidFill>
                      <a:round/>
                    </a:lnR>
                    <a:lnT w="28575">
                      <a:solidFill>
                        <a:srgbClr val="000000"/>
                      </a:solidFill>
                      <a:round/>
                    </a:lnT>
                    <a:lnB w="12700">
                      <a:solidFill>
                        <a:srgbClr val="000000"/>
                      </a:solidFill>
                      <a:round/>
                    </a:lnB>
                    <a:noFill/>
                  </a:tcPr>
                </a:tc>
              </a:tr>
              <a:tr h="2286000">
                <a:tc>
                  <a:txBody>
                    <a:bodyPr/>
                    <a:lstStyle/>
                    <a:p>
                      <a:pPr lvl="0" algn="l">
                        <a:spcBef>
                          <a:spcPts val="400"/>
                        </a:spcBef>
                        <a:defRPr b="0" i="0" sz="1800"/>
                      </a:pPr>
                      <a:r>
                        <a:t>DURACIÓN O VOLUMEN</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a:spcBef>
                          <a:spcPts val="400"/>
                        </a:spcBef>
                        <a:buSzPct val="100000"/>
                        <a:buChar char="•"/>
                        <a:defRPr b="0" i="0" sz="1800"/>
                      </a:pPr>
                      <a:r>
                        <a:t>Comenzar con intensidad moderada</a:t>
                      </a:r>
                    </a:p>
                    <a:p>
                      <a:pPr lvl="0" algn="l">
                        <a:spcBef>
                          <a:spcPts val="400"/>
                        </a:spcBef>
                        <a:buSzPct val="100000"/>
                        <a:buChar char="•"/>
                        <a:defRPr b="0" i="0" sz="1800"/>
                      </a:pPr>
                      <a:r>
                        <a:t>De 15´a  60´</a:t>
                      </a:r>
                    </a:p>
                    <a:p>
                      <a:pPr lvl="0" algn="l">
                        <a:spcBef>
                          <a:spcPts val="400"/>
                        </a:spcBef>
                        <a:buSzPct val="100000"/>
                        <a:buChar char="•"/>
                        <a:defRPr b="0" i="0" sz="1800"/>
                      </a:pPr>
                      <a:r>
                        <a:t>En ciclos anuales</a:t>
                      </a:r>
                    </a:p>
                    <a:p>
                      <a:pPr lvl="0" algn="l">
                        <a:spcBef>
                          <a:spcPts val="400"/>
                        </a:spcBef>
                        <a:buSzPct val="100000"/>
                        <a:buChar char="•"/>
                        <a:defRPr b="0" i="0" sz="1800"/>
                      </a:pPr>
                      <a:r>
                        <a:t>2 semanas disminuye</a:t>
                      </a:r>
                    </a:p>
                    <a:p>
                      <a:pPr lvl="0" algn="l">
                        <a:spcBef>
                          <a:spcPts val="400"/>
                        </a:spcBef>
                        <a:buSzPct val="100000"/>
                        <a:buChar char="•"/>
                        <a:defRPr b="0" i="0" sz="1800"/>
                      </a:pPr>
                      <a:r>
                        <a:t>3 meses 50%</a:t>
                      </a:r>
                    </a:p>
                    <a:p>
                      <a:pPr lvl="0" algn="l">
                        <a:spcBef>
                          <a:spcPts val="400"/>
                        </a:spcBef>
                        <a:buSzPct val="100000"/>
                        <a:buChar char="•"/>
                        <a:defRPr b="0" i="0" sz="1800"/>
                      </a:pPr>
                      <a:r>
                        <a:t>8 meses 100%</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895350">
                <a:tc>
                  <a:txBody>
                    <a:bodyPr/>
                    <a:lstStyle/>
                    <a:p>
                      <a:pPr lvl="0" algn="l">
                        <a:spcBef>
                          <a:spcPts val="400"/>
                        </a:spcBef>
                        <a:defRPr b="0" i="0" sz="1800"/>
                      </a:pPr>
                      <a:r>
                        <a:t>INTENSIDAD</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lgn="l">
                        <a:spcBef>
                          <a:spcPts val="400"/>
                        </a:spcBef>
                        <a:defRPr b="0" i="0" sz="1800"/>
                      </a:pPr>
                      <a:r>
                        <a:t>Control de pulsaciones</a:t>
                      </a:r>
                    </a:p>
                    <a:p>
                      <a:pPr lvl="0" algn="l">
                        <a:spcBef>
                          <a:spcPts val="400"/>
                        </a:spcBef>
                        <a:defRPr b="0" i="0" sz="1800"/>
                      </a:pPr>
                      <a:r>
                        <a:t>Aerobiosis y anaerobiosis</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noFill/>
                  </a:tcPr>
                </a:tc>
              </a:tr>
            </a:tbl>
          </a:graphicData>
        </a:graphic>
      </p:graphicFrame>
      <p:pic>
        <p:nvPicPr>
          <p:cNvPr id="4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pic>
        <p:nvPicPr>
          <p:cNvPr id="43" name="fuerza 23.jpg"/>
          <p:cNvPicPr/>
          <p:nvPr/>
        </p:nvPicPr>
        <p:blipFill>
          <a:blip r:embed="rId3">
            <a:alphaModFix amt="10631"/>
            <a:extLst/>
          </a:blip>
          <a:stretch>
            <a:fillRect/>
          </a:stretch>
        </p:blipFill>
        <p:spPr>
          <a:xfrm>
            <a:off x="387101" y="1281955"/>
            <a:ext cx="8128001" cy="5143501"/>
          </a:xfrm>
          <a:prstGeom prst="rect">
            <a:avLst/>
          </a:prstGeom>
          <a:ln w="12700">
            <a:miter lim="400000"/>
          </a:ln>
        </p:spPr>
      </p:pic>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 name="Shape 45"/>
          <p:cNvSpPr/>
          <p:nvPr>
            <p:ph type="title" idx="4294967295"/>
          </p:nvPr>
        </p:nvSpPr>
        <p:spPr>
          <a:xfrm>
            <a:off x="971550" y="1125537"/>
            <a:ext cx="7772400" cy="8636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3200"/>
            </a:lvl1pPr>
          </a:lstStyle>
          <a:p>
            <a:pPr lvl="0">
              <a:defRPr sz="1800"/>
            </a:pPr>
            <a:r>
              <a:rPr sz="3200"/>
              <a:t>Ciclos anuales</a:t>
            </a:r>
          </a:p>
        </p:txBody>
      </p:sp>
      <p:graphicFrame>
        <p:nvGraphicFramePr>
          <p:cNvPr id="46" name="Table 46"/>
          <p:cNvGraphicFramePr/>
          <p:nvPr/>
        </p:nvGraphicFramePr>
        <p:xfrm>
          <a:off x="971550" y="2205037"/>
          <a:ext cx="7921625" cy="345598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2808287"/>
                <a:gridCol w="2471737"/>
                <a:gridCol w="2641600"/>
              </a:tblGrid>
              <a:tr h="649287">
                <a:tc gridSpan="3">
                  <a:txBody>
                    <a:bodyPr/>
                    <a:lstStyle/>
                    <a:p>
                      <a:pPr lvl="0" algn="ctr">
                        <a:spcBef>
                          <a:spcPts val="600"/>
                        </a:spcBef>
                        <a:defRPr b="0" i="0" sz="1800"/>
                      </a:pPr>
                      <a:r>
                        <a:rPr sz="2800"/>
                        <a:t>PLANIFICACIÓN DEL ENTRENAMIENTO</a:t>
                      </a:r>
                    </a:p>
                  </a:txBody>
                  <a:tcPr marL="45720" marR="45720" marT="45720" marB="45720" anchor="t" anchorCtr="0" horzOverflow="overflow">
                    <a:lnL w="28575">
                      <a:solidFill>
                        <a:srgbClr val="000000"/>
                      </a:solidFill>
                      <a:round/>
                    </a:lnL>
                    <a:lnR w="28575">
                      <a:solidFill>
                        <a:srgbClr val="000000"/>
                      </a:solidFill>
                      <a:round/>
                    </a:lnR>
                    <a:lnT w="28575">
                      <a:solidFill>
                        <a:srgbClr val="000000"/>
                      </a:solidFill>
                      <a:round/>
                    </a:lnT>
                    <a:lnB w="12700">
                      <a:solidFill>
                        <a:srgbClr val="000000"/>
                      </a:solidFill>
                      <a:round/>
                    </a:lnB>
                    <a:noFill/>
                  </a:tcPr>
                </a:tc>
                <a:tc hMerge="1">
                  <a:tcPr/>
                </a:tc>
                <a:tc hMerge="1">
                  <a:tcPr/>
                </a:tc>
              </a:tr>
              <a:tr h="1057275">
                <a:tc>
                  <a:txBody>
                    <a:bodyPr/>
                    <a:lstStyle/>
                    <a:p>
                      <a:pPr lvl="0" algn="ctr">
                        <a:spcBef>
                          <a:spcPts val="400"/>
                        </a:spcBef>
                        <a:defRPr b="0" i="0" sz="1800"/>
                      </a:pPr>
                      <a:r>
                        <a:rPr>
                          <a:latin typeface="Arial Bold"/>
                          <a:ea typeface="Arial Bold"/>
                          <a:cs typeface="Arial Bold"/>
                          <a:sym typeface="Arial Bold"/>
                        </a:rPr>
                        <a:t>ACONDICIONAMIENTO FÍSICO</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a:spcBef>
                          <a:spcPts val="400"/>
                        </a:spcBef>
                        <a:defRPr b="0" i="0" sz="1800"/>
                      </a:pPr>
                      <a:r>
                        <a:rPr>
                          <a:latin typeface="Arial Bold"/>
                          <a:ea typeface="Arial Bold"/>
                          <a:cs typeface="Arial Bold"/>
                          <a:sym typeface="Arial Bold"/>
                        </a:rPr>
                        <a:t>CONSEGUIR LA FORMA</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ctr">
                        <a:spcBef>
                          <a:spcPts val="400"/>
                        </a:spcBef>
                        <a:defRPr b="0" i="0" sz="1800"/>
                      </a:pPr>
                      <a:r>
                        <a:rPr>
                          <a:latin typeface="Arial Bold"/>
                          <a:ea typeface="Arial Bold"/>
                          <a:cs typeface="Arial Bold"/>
                          <a:sym typeface="Arial Bold"/>
                        </a:rPr>
                        <a:t>MANTENER LA FORMA</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12700">
                      <a:solidFill>
                        <a:srgbClr val="000000"/>
                      </a:solidFill>
                      <a:round/>
                    </a:lnB>
                    <a:noFill/>
                  </a:tcPr>
                </a:tc>
              </a:tr>
              <a:tr h="1749425">
                <a:tc>
                  <a:txBody>
                    <a:bodyPr/>
                    <a:lstStyle/>
                    <a:p>
                      <a:pPr lvl="0" algn="l">
                        <a:spcBef>
                          <a:spcPts val="300"/>
                        </a:spcBef>
                        <a:buSzPct val="100000"/>
                        <a:buChar char="•"/>
                        <a:defRPr b="0" i="0" sz="1800"/>
                      </a:pPr>
                      <a:r>
                        <a:rPr sz="1600"/>
                        <a:t>Ritmo suave</a:t>
                      </a:r>
                      <a:endParaRPr sz="1600"/>
                    </a:p>
                    <a:p>
                      <a:pPr lvl="0" algn="l">
                        <a:spcBef>
                          <a:spcPts val="300"/>
                        </a:spcBef>
                        <a:buSzPct val="100000"/>
                        <a:buChar char="•"/>
                        <a:defRPr b="0" i="0" sz="1800"/>
                      </a:pPr>
                      <a:r>
                        <a:rPr sz="1600"/>
                        <a:t>70% de la MFC</a:t>
                      </a:r>
                      <a:endParaRPr sz="1600"/>
                    </a:p>
                    <a:p>
                      <a:pPr lvl="0" algn="l">
                        <a:spcBef>
                          <a:spcPts val="300"/>
                        </a:spcBef>
                        <a:buSzPct val="100000"/>
                        <a:buChar char="•"/>
                        <a:defRPr b="0" i="0" sz="1800"/>
                      </a:pPr>
                      <a:r>
                        <a:rPr sz="1600"/>
                        <a:t>Alternar trabajo y descanso</a:t>
                      </a:r>
                      <a:endParaRPr sz="1600"/>
                    </a:p>
                    <a:p>
                      <a:pPr lvl="0" algn="l">
                        <a:spcBef>
                          <a:spcPts val="300"/>
                        </a:spcBef>
                        <a:buSzPct val="100000"/>
                        <a:buChar char="•"/>
                        <a:defRPr b="0" i="0" sz="1800"/>
                      </a:pPr>
                      <a:r>
                        <a:rPr sz="1600"/>
                        <a:t>45 días</a:t>
                      </a:r>
                      <a:endParaRPr sz="1600"/>
                    </a:p>
                    <a:p>
                      <a:pPr lvl="0" algn="l">
                        <a:spcBef>
                          <a:spcPts val="300"/>
                        </a:spcBef>
                        <a:buSzPct val="100000"/>
                        <a:buChar char="•"/>
                        <a:defRPr b="0" i="0" sz="1800"/>
                      </a:pPr>
                      <a:r>
                        <a:rPr sz="1600"/>
                        <a:t>Resistencia, flexibilidad</a:t>
                      </a:r>
                    </a:p>
                  </a:txBody>
                  <a:tcPr marL="45720" marR="45720" marT="45720" marB="45720" anchor="t" anchorCtr="0" horzOverflow="overflow">
                    <a:lnL w="28575">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lgn="l">
                        <a:spcBef>
                          <a:spcPts val="300"/>
                        </a:spcBef>
                        <a:buSzPct val="100000"/>
                        <a:buChar char="•"/>
                        <a:defRPr b="0" i="0" sz="1800"/>
                      </a:pPr>
                      <a:r>
                        <a:rPr sz="1600"/>
                        <a:t>+ Volumen. Fuerza y velocidad</a:t>
                      </a:r>
                      <a:endParaRPr sz="1600"/>
                    </a:p>
                    <a:p>
                      <a:pPr lvl="0" algn="l">
                        <a:spcBef>
                          <a:spcPts val="300"/>
                        </a:spcBef>
                        <a:buSzPct val="100000"/>
                        <a:buChar char="•"/>
                        <a:defRPr b="0" i="0" sz="1800"/>
                      </a:pPr>
                      <a:r>
                        <a:rPr sz="1600"/>
                        <a:t>+Intensidad</a:t>
                      </a:r>
                      <a:endParaRPr sz="1600"/>
                    </a:p>
                    <a:p>
                      <a:pPr lvl="0" algn="l">
                        <a:spcBef>
                          <a:spcPts val="300"/>
                        </a:spcBef>
                        <a:buSzPct val="100000"/>
                        <a:buChar char="•"/>
                        <a:defRPr b="0" i="0" sz="1800"/>
                      </a:pPr>
                      <a:r>
                        <a:rPr sz="1600"/>
                        <a:t>Hasta el 85% de la MFC</a:t>
                      </a:r>
                      <a:endParaRPr sz="1600"/>
                    </a:p>
                    <a:p>
                      <a:pPr lvl="0" algn="l">
                        <a:spcBef>
                          <a:spcPts val="300"/>
                        </a:spcBef>
                        <a:buSzPct val="100000"/>
                        <a:buChar char="•"/>
                        <a:defRPr b="0" i="0" sz="1800"/>
                      </a:pPr>
                      <a:r>
                        <a:rPr sz="1600"/>
                        <a:t>Trabajo anaeróbico</a:t>
                      </a:r>
                      <a:endParaRPr sz="1600"/>
                    </a:p>
                    <a:p>
                      <a:pPr lvl="0" algn="l">
                        <a:spcBef>
                          <a:spcPts val="300"/>
                        </a:spcBef>
                        <a:buSzPct val="100000"/>
                        <a:buChar char="•"/>
                        <a:defRPr b="0" i="0" sz="1800"/>
                      </a:pPr>
                      <a:r>
                        <a:rPr sz="1600"/>
                        <a:t>180 días</a:t>
                      </a:r>
                    </a:p>
                  </a:txBody>
                  <a:tcPr marL="45720" marR="45720" marT="45720" marB="45720" anchor="t" anchorCtr="0" horzOverflow="overflow">
                    <a:lnL w="12700">
                      <a:solidFill>
                        <a:srgbClr val="000000"/>
                      </a:solidFill>
                      <a:round/>
                    </a:lnL>
                    <a:lnR w="12700">
                      <a:solidFill>
                        <a:srgbClr val="000000"/>
                      </a:solidFill>
                      <a:round/>
                    </a:lnR>
                    <a:lnT w="12700">
                      <a:solidFill>
                        <a:srgbClr val="000000"/>
                      </a:solidFill>
                      <a:round/>
                    </a:lnT>
                    <a:lnB w="28575">
                      <a:solidFill>
                        <a:srgbClr val="000000"/>
                      </a:solidFill>
                      <a:round/>
                    </a:lnB>
                    <a:noFill/>
                  </a:tcPr>
                </a:tc>
                <a:tc>
                  <a:txBody>
                    <a:bodyPr/>
                    <a:lstStyle/>
                    <a:p>
                      <a:pPr lvl="0" algn="l">
                        <a:spcBef>
                          <a:spcPts val="300"/>
                        </a:spcBef>
                        <a:buSzPct val="100000"/>
                        <a:buChar char="•"/>
                        <a:defRPr b="0" i="0" sz="1800"/>
                      </a:pPr>
                      <a:r>
                        <a:rPr sz="1600"/>
                        <a:t>No + volumen</a:t>
                      </a:r>
                      <a:endParaRPr sz="1600"/>
                    </a:p>
                    <a:p>
                      <a:pPr lvl="0" algn="l">
                        <a:spcBef>
                          <a:spcPts val="300"/>
                        </a:spcBef>
                        <a:buSzPct val="100000"/>
                        <a:buChar char="•"/>
                        <a:defRPr b="0" i="0" sz="1800"/>
                      </a:pPr>
                      <a:r>
                        <a:rPr sz="1600"/>
                        <a:t>No +intensidad</a:t>
                      </a:r>
                      <a:endParaRPr sz="1600"/>
                    </a:p>
                    <a:p>
                      <a:pPr lvl="0" algn="l">
                        <a:spcBef>
                          <a:spcPts val="300"/>
                        </a:spcBef>
                        <a:buSzPct val="100000"/>
                        <a:buChar char="•"/>
                        <a:defRPr b="0" i="0" sz="1800"/>
                      </a:pPr>
                      <a:r>
                        <a:rPr sz="1600"/>
                        <a:t>Actividades variadas y divertidas</a:t>
                      </a:r>
                      <a:endParaRPr sz="1600"/>
                    </a:p>
                    <a:p>
                      <a:pPr lvl="0" algn="l">
                        <a:spcBef>
                          <a:spcPts val="300"/>
                        </a:spcBef>
                        <a:buSzPct val="100000"/>
                        <a:buChar char="•"/>
                        <a:defRPr b="0" i="0" sz="1800"/>
                      </a:pPr>
                      <a:r>
                        <a:rPr sz="1600"/>
                        <a:t>Deporte</a:t>
                      </a:r>
                      <a:endParaRPr sz="1600"/>
                    </a:p>
                    <a:p>
                      <a:pPr lvl="0" algn="l">
                        <a:spcBef>
                          <a:spcPts val="300"/>
                        </a:spcBef>
                        <a:buSzPct val="100000"/>
                        <a:buChar char="•"/>
                        <a:defRPr b="0" i="0" sz="1800"/>
                      </a:pPr>
                      <a:r>
                        <a:rPr sz="1600"/>
                        <a:t>Resto del año</a:t>
                      </a:r>
                    </a:p>
                  </a:txBody>
                  <a:tcPr marL="45720" marR="45720" marT="45720" marB="45720" anchor="t" anchorCtr="0" horzOverflow="overflow">
                    <a:lnL w="12700">
                      <a:solidFill>
                        <a:srgbClr val="000000"/>
                      </a:solidFill>
                      <a:round/>
                    </a:lnL>
                    <a:lnR w="28575">
                      <a:solidFill>
                        <a:srgbClr val="000000"/>
                      </a:solidFill>
                      <a:round/>
                    </a:lnR>
                    <a:lnT w="12700">
                      <a:solidFill>
                        <a:srgbClr val="000000"/>
                      </a:solidFill>
                      <a:round/>
                    </a:lnT>
                    <a:lnB w="28575">
                      <a:solidFill>
                        <a:srgbClr val="000000"/>
                      </a:solidFill>
                      <a:round/>
                    </a:lnB>
                    <a:noFill/>
                  </a:tcPr>
                </a:tc>
              </a:tr>
            </a:tbl>
          </a:graphicData>
        </a:graphic>
      </p:graphicFrame>
      <p:pic>
        <p:nvPicPr>
          <p:cNvPr id="47"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48" name="Shape 48"/>
          <p:cNvSpPr/>
          <p:nvPr/>
        </p:nvSpPr>
        <p:spPr>
          <a:xfrm>
            <a:off x="539750" y="260350"/>
            <a:ext cx="8243888"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3200"/>
            </a:lvl1pPr>
          </a:lstStyle>
          <a:p>
            <a:pPr lvl="0">
              <a:defRPr sz="1800"/>
            </a:pPr>
            <a:r>
              <a:rPr sz="3200"/>
              <a:t>Programa de mejora de la aptitud física</a:t>
            </a:r>
          </a:p>
        </p:txBody>
      </p:sp>
      <p:pic>
        <p:nvPicPr>
          <p:cNvPr id="49" name="fuerza 24.jpg"/>
          <p:cNvPicPr/>
          <p:nvPr/>
        </p:nvPicPr>
        <p:blipFill>
          <a:blip r:embed="rId3">
            <a:alphaModFix amt="11019"/>
            <a:extLst/>
          </a:blip>
          <a:stretch>
            <a:fillRect/>
          </a:stretch>
        </p:blipFill>
        <p:spPr>
          <a:xfrm>
            <a:off x="697061" y="1112837"/>
            <a:ext cx="8128001" cy="4978401"/>
          </a:xfrm>
          <a:prstGeom prst="rect">
            <a:avLst/>
          </a:prstGeom>
          <a:ln w="12700">
            <a:miter lim="400000"/>
          </a:ln>
        </p:spPr>
      </p:pic>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graphicFrame>
        <p:nvGraphicFramePr>
          <p:cNvPr id="51" name="Table 51"/>
          <p:cNvGraphicFramePr/>
          <p:nvPr/>
        </p:nvGraphicFramePr>
        <p:xfrm>
          <a:off x="611187" y="1268412"/>
          <a:ext cx="7210426" cy="51181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901825"/>
                <a:gridCol w="1703387"/>
                <a:gridCol w="1803400"/>
                <a:gridCol w="1801812"/>
              </a:tblGrid>
              <a:tr h="747712">
                <a:tc>
                  <a:txBody>
                    <a:bodyPr/>
                    <a:lstStyle/>
                    <a:p>
                      <a:pPr lvl="0" marL="342900" indent="-342900" algn="ctr">
                        <a:tabLst>
                          <a:tab pos="228600" algn="l"/>
                        </a:tabLst>
                        <a:defRPr b="0" i="0" sz="1800"/>
                      </a:pPr>
                      <a:r>
                        <a:rPr sz="1400">
                          <a:latin typeface="Arial Bold"/>
                          <a:ea typeface="Arial Bold"/>
                          <a:cs typeface="Arial Bold"/>
                          <a:sym typeface="Arial Bold"/>
                        </a:rPr>
                        <a:t>Acondicionamiento Físico 1/X al 31/XII</a:t>
                      </a:r>
                    </a:p>
                  </a:txBody>
                  <a:tcPr marL="45720" marR="45720" marT="45720" marB="45720" anchor="ctr" anchorCtr="0" horzOverflow="overflow">
                    <a:lnL w="38100">
                      <a:solidFill>
                        <a:srgbClr val="000000"/>
                      </a:solidFill>
                      <a:round/>
                    </a:lnL>
                    <a:lnR w="38100">
                      <a:solidFill>
                        <a:srgbClr val="000000"/>
                      </a:solidFill>
                      <a:round/>
                    </a:lnR>
                    <a:lnT w="38100">
                      <a:solidFill>
                        <a:srgbClr val="000000"/>
                      </a:solidFill>
                      <a:round/>
                    </a:lnT>
                    <a:lnB w="38100">
                      <a:solidFill>
                        <a:srgbClr val="000000"/>
                      </a:solidFill>
                      <a:round/>
                    </a:lnB>
                    <a:noFill/>
                  </a:tcPr>
                </a:tc>
                <a:tc>
                  <a:txBody>
                    <a:bodyPr/>
                    <a:lstStyle/>
                    <a:p>
                      <a:pPr lvl="0" marL="342900" indent="-342900" algn="ctr">
                        <a:tabLst>
                          <a:tab pos="228600" algn="l"/>
                        </a:tabLst>
                        <a:defRPr b="0" i="0" sz="1800"/>
                      </a:pPr>
                      <a:r>
                        <a:rPr sz="1400">
                          <a:latin typeface="Arial Bold"/>
                          <a:ea typeface="Arial Bold"/>
                          <a:cs typeface="Arial Bold"/>
                          <a:sym typeface="Arial Bold"/>
                        </a:rPr>
                        <a:t>Conseguir la forma 1/I al 30/IV</a:t>
                      </a:r>
                    </a:p>
                  </a:txBody>
                  <a:tcPr marL="45720" marR="45720" marT="45720" marB="45720" anchor="ctr" anchorCtr="0" horzOverflow="overflow">
                    <a:lnL w="38100">
                      <a:solidFill>
                        <a:srgbClr val="000000"/>
                      </a:solidFill>
                      <a:round/>
                    </a:lnL>
                    <a:lnR w="38100">
                      <a:solidFill>
                        <a:srgbClr val="000000"/>
                      </a:solidFill>
                      <a:round/>
                    </a:lnR>
                    <a:lnT w="38100">
                      <a:solidFill>
                        <a:srgbClr val="000000"/>
                      </a:solidFill>
                      <a:round/>
                    </a:lnT>
                    <a:lnB w="38100">
                      <a:solidFill>
                        <a:srgbClr val="000000"/>
                      </a:solidFill>
                      <a:round/>
                    </a:lnB>
                    <a:noFill/>
                  </a:tcPr>
                </a:tc>
                <a:tc>
                  <a:txBody>
                    <a:bodyPr/>
                    <a:lstStyle/>
                    <a:p>
                      <a:pPr lvl="0" marL="342900" indent="-342900" algn="ctr">
                        <a:tabLst>
                          <a:tab pos="228600" algn="l"/>
                        </a:tabLst>
                        <a:defRPr b="0" i="0" sz="1800"/>
                      </a:pPr>
                      <a:r>
                        <a:rPr sz="1400">
                          <a:latin typeface="Arial Bold"/>
                          <a:ea typeface="Arial Bold"/>
                          <a:cs typeface="Arial Bold"/>
                          <a:sym typeface="Arial Bold"/>
                        </a:rPr>
                        <a:t>Mantener la forma 1/V al 30/VIII</a:t>
                      </a:r>
                    </a:p>
                  </a:txBody>
                  <a:tcPr marL="45720" marR="45720" marT="45720" marB="45720" anchor="ctr" anchorCtr="0" horzOverflow="overflow">
                    <a:lnL w="38100">
                      <a:solidFill>
                        <a:srgbClr val="000000"/>
                      </a:solidFill>
                      <a:round/>
                    </a:lnL>
                    <a:lnR w="38100">
                      <a:solidFill>
                        <a:srgbClr val="000000"/>
                      </a:solidFill>
                      <a:round/>
                    </a:lnR>
                    <a:lnT w="38100">
                      <a:solidFill>
                        <a:srgbClr val="000000"/>
                      </a:solidFill>
                      <a:round/>
                    </a:lnT>
                    <a:lnB w="38100">
                      <a:solidFill>
                        <a:srgbClr val="000000"/>
                      </a:solidFill>
                      <a:round/>
                    </a:lnB>
                    <a:noFill/>
                  </a:tcPr>
                </a:tc>
                <a:tc>
                  <a:txBody>
                    <a:bodyPr/>
                    <a:lstStyle/>
                    <a:p>
                      <a:pPr lvl="0" marL="342900" indent="-342900" algn="ctr">
                        <a:tabLst>
                          <a:tab pos="228600" algn="l"/>
                        </a:tabLst>
                        <a:defRPr b="0" i="0" sz="1800"/>
                      </a:pPr>
                      <a:r>
                        <a:rPr sz="1400">
                          <a:latin typeface="Arial Bold"/>
                          <a:ea typeface="Arial Bold"/>
                          <a:cs typeface="Arial Bold"/>
                          <a:sym typeface="Arial Bold"/>
                        </a:rPr>
                        <a:t>Transición de 1/IX al 30/IX</a:t>
                      </a:r>
                    </a:p>
                  </a:txBody>
                  <a:tcPr marL="45720" marR="45720" marT="45720" marB="45720" anchor="ctr" anchorCtr="0" horzOverflow="overflow">
                    <a:lnL w="38100">
                      <a:solidFill>
                        <a:srgbClr val="000000"/>
                      </a:solidFill>
                      <a:round/>
                    </a:lnL>
                    <a:lnR w="38100">
                      <a:solidFill>
                        <a:srgbClr val="000000"/>
                      </a:solidFill>
                      <a:round/>
                    </a:lnR>
                    <a:lnT w="38100">
                      <a:solidFill>
                        <a:srgbClr val="000000"/>
                      </a:solidFill>
                      <a:round/>
                    </a:lnT>
                    <a:lnB w="38100">
                      <a:solidFill>
                        <a:srgbClr val="000000"/>
                      </a:solidFill>
                      <a:round/>
                    </a:lnB>
                    <a:noFill/>
                  </a:tcPr>
                </a:tc>
              </a:tr>
              <a:tr h="412750">
                <a:tc>
                  <a:txBody>
                    <a:bodyPr/>
                    <a:lstStyle/>
                    <a:p>
                      <a:pPr lvl="0" marL="342900" indent="-342900" algn="ctr">
                        <a:tabLst>
                          <a:tab pos="228600" algn="l"/>
                        </a:tabLst>
                        <a:defRPr b="0" i="0" sz="1800"/>
                      </a:pPr>
                      <a:r>
                        <a:rPr sz="1400"/>
                        <a:t>Test:</a:t>
                      </a:r>
                    </a:p>
                  </a:txBody>
                  <a:tcPr marL="45720" marR="45720" marT="45720" marB="45720" anchor="ctr" anchorCtr="0" horzOverflow="overflow">
                    <a:lnL w="12700">
                      <a:solidFill>
                        <a:srgbClr val="000000"/>
                      </a:solidFill>
                      <a:round/>
                    </a:lnL>
                    <a:lnR w="12700">
                      <a:solidFill>
                        <a:srgbClr val="000000"/>
                      </a:solidFill>
                      <a:round/>
                    </a:lnR>
                    <a:lnT w="381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Test:</a:t>
                      </a:r>
                    </a:p>
                  </a:txBody>
                  <a:tcPr marL="45720" marR="45720" marT="45720" marB="45720" anchor="ctr" anchorCtr="0" horzOverflow="overflow">
                    <a:lnL w="12700">
                      <a:solidFill>
                        <a:srgbClr val="000000"/>
                      </a:solidFill>
                      <a:round/>
                    </a:lnL>
                    <a:lnR w="12700">
                      <a:solidFill>
                        <a:srgbClr val="000000"/>
                      </a:solidFill>
                      <a:round/>
                    </a:lnR>
                    <a:lnT w="381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Test:</a:t>
                      </a:r>
                    </a:p>
                  </a:txBody>
                  <a:tcPr marL="45720" marR="45720" marT="45720" marB="45720" anchor="ctr" anchorCtr="0" horzOverflow="overflow">
                    <a:lnL w="12700">
                      <a:solidFill>
                        <a:srgbClr val="000000"/>
                      </a:solidFill>
                      <a:round/>
                    </a:lnL>
                    <a:lnR w="12700">
                      <a:solidFill>
                        <a:srgbClr val="000000"/>
                      </a:solidFill>
                      <a:round/>
                    </a:lnR>
                    <a:lnT w="38100">
                      <a:solidFill>
                        <a:srgbClr val="000000"/>
                      </a:solidFill>
                      <a:round/>
                    </a:lnT>
                    <a:lnB w="12700">
                      <a:solidFill>
                        <a:srgbClr val="000000"/>
                      </a:solidFill>
                      <a:round/>
                    </a:lnB>
                    <a:noFill/>
                  </a:tcPr>
                </a:tc>
                <a:tc rowSpan="8">
                  <a:txBody>
                    <a:bodyPr/>
                    <a:lstStyle/>
                    <a:p>
                      <a:pPr lvl="0" marL="342900" indent="-342900" algn="ctr">
                        <a:tabLst>
                          <a:tab pos="228600" algn="l"/>
                        </a:tabLst>
                        <a:defRPr b="0" i="0" sz="1800"/>
                      </a:pPr>
                      <a:r>
                        <a:rPr sz="1400"/>
                        <a:t>Actividades deportivas estivales</a:t>
                      </a:r>
                    </a:p>
                  </a:txBody>
                  <a:tcPr marL="45720" marR="45720" marT="45720" marB="45720" anchor="ctr" anchorCtr="0" horzOverflow="overflow">
                    <a:lnL w="12700">
                      <a:solidFill>
                        <a:srgbClr val="000000"/>
                      </a:solidFill>
                      <a:round/>
                    </a:lnL>
                    <a:lnR w="12700">
                      <a:solidFill>
                        <a:srgbClr val="000000"/>
                      </a:solidFill>
                      <a:round/>
                    </a:lnR>
                    <a:lnT w="38100">
                      <a:solidFill>
                        <a:srgbClr val="000000"/>
                      </a:solidFill>
                      <a:round/>
                    </a:lnT>
                    <a:lnB w="12700">
                      <a:solidFill>
                        <a:srgbClr val="000000"/>
                      </a:solidFill>
                      <a:round/>
                    </a:lnB>
                    <a:noFill/>
                  </a:tcPr>
                </a:tc>
              </a:tr>
              <a:tr h="412750">
                <a:tc>
                  <a:txBody>
                    <a:bodyPr/>
                    <a:lstStyle/>
                    <a:p>
                      <a:pPr lvl="0" marL="342900" indent="-342900" algn="ctr">
                        <a:tabLst>
                          <a:tab pos="228600" algn="l"/>
                        </a:tabLst>
                        <a:defRPr b="0" i="0" sz="1800"/>
                      </a:pPr>
                      <a:r>
                        <a:rPr sz="1400"/>
                        <a:t>L: Flexibilidad</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L: Fuerza</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L: Fuerza</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vMerge="1">
                  <a:tcPr/>
                </a:tc>
              </a:tr>
              <a:tr h="412750">
                <a:tc>
                  <a:txBody>
                    <a:bodyPr/>
                    <a:lstStyle/>
                    <a:p>
                      <a:pPr lvl="0" marL="342900" indent="-342900" algn="ctr">
                        <a:tabLst>
                          <a:tab pos="228600" algn="l"/>
                        </a:tabLst>
                        <a:defRPr b="0" i="0" sz="1800"/>
                      </a:pPr>
                      <a:r>
                        <a:rPr sz="1400"/>
                        <a:t>M:</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M:</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M:</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vMerge="1">
                  <a:tcPr/>
                </a:tc>
              </a:tr>
              <a:tr h="903287">
                <a:tc>
                  <a:txBody>
                    <a:bodyPr/>
                    <a:lstStyle/>
                    <a:p>
                      <a:pPr lvl="0" marL="342900" indent="-342900" algn="ctr">
                        <a:tabLst>
                          <a:tab pos="228600" algn="l"/>
                        </a:tabLst>
                        <a:defRPr b="0" i="0" sz="1800"/>
                      </a:pPr>
                      <a:r>
                        <a:rPr sz="1400"/>
                        <a:t>X:Resistencia (deporte)</a:t>
                      </a:r>
                      <a:endParaRPr sz="1400"/>
                    </a:p>
                    <a:p>
                      <a:pPr lvl="0" marL="342900" indent="-342900" algn="ctr">
                        <a:tabLst>
                          <a:tab pos="228600" algn="l"/>
                        </a:tabLst>
                        <a:defRPr b="0" i="0" sz="1800"/>
                      </a:pPr>
                      <a:r>
                        <a:rPr sz="1400"/>
                        <a:t>Flexibilidad</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X: Resistencia</a:t>
                      </a:r>
                      <a:endParaRPr sz="1400"/>
                    </a:p>
                    <a:p>
                      <a:pPr lvl="0" marL="342900" indent="-342900" algn="ctr">
                        <a:tabLst>
                          <a:tab pos="228600" algn="l"/>
                        </a:tabLst>
                        <a:defRPr b="0" i="0" sz="1800"/>
                      </a:pPr>
                      <a:r>
                        <a:rPr sz="1400"/>
                        <a:t>Velocidad (deporte)</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X: Resistencia</a:t>
                      </a:r>
                      <a:endParaRPr sz="1400"/>
                    </a:p>
                    <a:p>
                      <a:pPr lvl="0" marL="342900" indent="-342900" algn="ctr">
                        <a:tabLst>
                          <a:tab pos="228600" algn="l"/>
                        </a:tabLst>
                        <a:defRPr b="0" i="0" sz="1800"/>
                      </a:pPr>
                      <a:r>
                        <a:rPr sz="1400"/>
                        <a:t>Flexibilidad (deporte)</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vMerge="1">
                  <a:tcPr/>
                </a:tc>
              </a:tr>
              <a:tr h="412750">
                <a:tc>
                  <a:txBody>
                    <a:bodyPr/>
                    <a:lstStyle/>
                    <a:p>
                      <a:pPr lvl="0" marL="342900" indent="-342900" algn="ctr">
                        <a:tabLst>
                          <a:tab pos="228600" algn="l"/>
                        </a:tabLst>
                        <a:defRPr b="0" i="0" sz="1800"/>
                      </a:pPr>
                      <a:r>
                        <a:rPr sz="1400"/>
                        <a:t>J:</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J:</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J:</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vMerge="1">
                  <a:tcPr/>
                </a:tc>
              </a:tr>
              <a:tr h="747712">
                <a:tc>
                  <a:txBody>
                    <a:bodyPr/>
                    <a:lstStyle/>
                    <a:p>
                      <a:pPr lvl="0" marL="342900" indent="-342900" algn="ctr">
                        <a:tabLst>
                          <a:tab pos="228600" algn="l"/>
                        </a:tabLst>
                        <a:defRPr b="0" i="0" sz="1800"/>
                      </a:pPr>
                      <a:r>
                        <a:rPr sz="1400"/>
                        <a:t>V: Resistencia (Circuito general)</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V: Fuerza y Flexibilidad</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V: Velocidad y Fuerza</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vMerge="1">
                  <a:tcPr/>
                </a:tc>
              </a:tr>
              <a:tr h="412750">
                <a:tc>
                  <a:txBody>
                    <a:bodyPr/>
                    <a:lstStyle/>
                    <a:p>
                      <a:pPr lvl="0" marL="342900" indent="-342900" algn="ctr">
                        <a:tabLst>
                          <a:tab pos="228600" algn="l"/>
                        </a:tabLst>
                        <a:defRPr b="0" i="0" sz="1800"/>
                      </a:pPr>
                      <a:r>
                        <a:rPr sz="1400"/>
                        <a:t>S:</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S:</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S:</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vMerge="1">
                  <a:tcPr/>
                </a:tc>
              </a:tr>
              <a:tr h="655637">
                <a:tc>
                  <a:txBody>
                    <a:bodyPr/>
                    <a:lstStyle/>
                    <a:p>
                      <a:pPr lvl="0" marL="342900" indent="-342900" algn="ctr">
                        <a:tabLst>
                          <a:tab pos="228600" algn="l"/>
                        </a:tabLst>
                        <a:defRPr b="0" i="0" sz="1800"/>
                      </a:pPr>
                      <a:r>
                        <a:rPr sz="1400"/>
                        <a:t>D:</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D: Deporte</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marL="342900" indent="-342900" algn="ctr">
                        <a:tabLst>
                          <a:tab pos="228600" algn="l"/>
                        </a:tabLst>
                        <a:defRPr b="0" i="0" sz="1800"/>
                      </a:pPr>
                      <a:r>
                        <a:rPr sz="1400"/>
                        <a:t>D: Deporte y Flexibilidad</a:t>
                      </a:r>
                    </a:p>
                  </a:txBody>
                  <a:tcPr marL="45720" marR="45720" marT="45720" marB="45720" anchor="ctr" anchorCtr="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vMerge="1">
                  <a:tcPr/>
                </a:tc>
              </a:tr>
            </a:tbl>
          </a:graphicData>
        </a:graphic>
      </p:graphicFrame>
      <p:pic>
        <p:nvPicPr>
          <p:cNvPr id="52"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53" name="Shape 53"/>
          <p:cNvSpPr/>
          <p:nvPr/>
        </p:nvSpPr>
        <p:spPr>
          <a:xfrm>
            <a:off x="539750" y="260350"/>
            <a:ext cx="8243888" cy="54804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vl1pPr>
          </a:lstStyle>
          <a:p>
            <a:pPr lvl="0">
              <a:defRPr sz="1800"/>
            </a:pPr>
            <a:r>
              <a:rPr sz="3200"/>
              <a:t>Programa de mejora de la aptitud física</a:t>
            </a:r>
          </a:p>
        </p:txBody>
      </p:sp>
      <p:pic>
        <p:nvPicPr>
          <p:cNvPr id="54" name="eval 8.jpg"/>
          <p:cNvPicPr/>
          <p:nvPr/>
        </p:nvPicPr>
        <p:blipFill>
          <a:blip r:embed="rId3">
            <a:alphaModFix amt="8249"/>
            <a:extLst/>
          </a:blip>
          <a:stretch>
            <a:fillRect/>
          </a:stretch>
        </p:blipFill>
        <p:spPr>
          <a:xfrm>
            <a:off x="271859" y="1471612"/>
            <a:ext cx="8128001" cy="4699001"/>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idx="4294967295"/>
          </p:nvPr>
        </p:nvSpPr>
        <p:spPr>
          <a:xfrm>
            <a:off x="468312" y="1484312"/>
            <a:ext cx="8280401"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l">
              <a:defRPr sz="1800"/>
            </a:pPr>
            <a:r>
              <a:t>Antes de planificar cualquier entrenamiento debemos considerar algunos principios básicos</a:t>
            </a:r>
            <a:r>
              <a:rPr sz="2400"/>
              <a:t>:</a:t>
            </a:r>
          </a:p>
        </p:txBody>
      </p:sp>
      <p:sp>
        <p:nvSpPr>
          <p:cNvPr id="57" name="Shape 57"/>
          <p:cNvSpPr/>
          <p:nvPr>
            <p:ph type="body" idx="4294967295"/>
          </p:nvPr>
        </p:nvSpPr>
        <p:spPr>
          <a:xfrm>
            <a:off x="250825" y="2781300"/>
            <a:ext cx="8229600" cy="3482975"/>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14312" indent="-214312">
              <a:lnSpc>
                <a:spcPct val="80000"/>
              </a:lnSpc>
              <a:spcBef>
                <a:spcPts val="400"/>
              </a:spcBef>
              <a:buChar char="•"/>
              <a:defRPr sz="1800"/>
            </a:pPr>
            <a:r>
              <a:rPr sz="2000">
                <a:latin typeface="Arial Bold"/>
                <a:ea typeface="Arial Bold"/>
                <a:cs typeface="Arial Bold"/>
                <a:sym typeface="Arial Bold"/>
              </a:rPr>
              <a:t>Multilateralidad.</a:t>
            </a:r>
            <a:r>
              <a:rPr sz="2000"/>
              <a:t> Debemos desarrollar todas las capacidades físicas</a:t>
            </a:r>
            <a:endParaRPr sz="2000">
              <a:latin typeface="Arial Bold"/>
              <a:ea typeface="Arial Bold"/>
              <a:cs typeface="Arial Bold"/>
              <a:sym typeface="Arial Bold"/>
            </a:endParaRPr>
          </a:p>
          <a:p>
            <a:pPr lvl="0" marL="214312" indent="-214312">
              <a:lnSpc>
                <a:spcPct val="80000"/>
              </a:lnSpc>
              <a:spcBef>
                <a:spcPts val="400"/>
              </a:spcBef>
              <a:buChar char="•"/>
              <a:defRPr sz="1800"/>
            </a:pPr>
            <a:r>
              <a:rPr sz="2000">
                <a:latin typeface="Arial Bold"/>
                <a:ea typeface="Arial Bold"/>
                <a:cs typeface="Arial Bold"/>
                <a:sym typeface="Arial Bold"/>
              </a:rPr>
              <a:t>Adaptación.</a:t>
            </a:r>
            <a:r>
              <a:rPr sz="2000"/>
              <a:t> Es la supercompensación del cuerpo ante los constantes estímulos que el entrenamiento propone.</a:t>
            </a:r>
            <a:endParaRPr sz="2000">
              <a:latin typeface="Arial Bold"/>
              <a:ea typeface="Arial Bold"/>
              <a:cs typeface="Arial Bold"/>
              <a:sym typeface="Arial Bold"/>
            </a:endParaRPr>
          </a:p>
          <a:p>
            <a:pPr lvl="0" marL="214312" indent="-214312">
              <a:lnSpc>
                <a:spcPct val="80000"/>
              </a:lnSpc>
              <a:spcBef>
                <a:spcPts val="400"/>
              </a:spcBef>
              <a:buChar char="•"/>
              <a:defRPr sz="1800"/>
            </a:pPr>
            <a:r>
              <a:rPr sz="2000">
                <a:latin typeface="Arial Bold"/>
                <a:ea typeface="Arial Bold"/>
                <a:cs typeface="Arial Bold"/>
                <a:sym typeface="Arial Bold"/>
              </a:rPr>
              <a:t>Sobrecarga.</a:t>
            </a:r>
            <a:r>
              <a:rPr sz="2000"/>
              <a:t> Debemos ir ganado en intensidad, incrementando paulatinamente el esfuerzo para evitar una sobrecarga peligrosa</a:t>
            </a:r>
            <a:endParaRPr sz="2000">
              <a:latin typeface="Arial Bold"/>
              <a:ea typeface="Arial Bold"/>
              <a:cs typeface="Arial Bold"/>
              <a:sym typeface="Arial Bold"/>
            </a:endParaRPr>
          </a:p>
          <a:p>
            <a:pPr lvl="0" marL="214312" indent="-214312">
              <a:lnSpc>
                <a:spcPct val="80000"/>
              </a:lnSpc>
              <a:spcBef>
                <a:spcPts val="400"/>
              </a:spcBef>
              <a:buChar char="•"/>
              <a:defRPr sz="1800"/>
            </a:pPr>
            <a:r>
              <a:rPr sz="2000">
                <a:latin typeface="Arial Bold"/>
                <a:ea typeface="Arial Bold"/>
                <a:cs typeface="Arial Bold"/>
                <a:sym typeface="Arial Bold"/>
              </a:rPr>
              <a:t>Individualidad.</a:t>
            </a:r>
            <a:r>
              <a:rPr sz="2000"/>
              <a:t> Debemos entrenar ajustando el trabajo, los ejercicios a las características de la persona.</a:t>
            </a:r>
            <a:endParaRPr sz="2000">
              <a:latin typeface="Arial Bold"/>
              <a:ea typeface="Arial Bold"/>
              <a:cs typeface="Arial Bold"/>
              <a:sym typeface="Arial Bold"/>
            </a:endParaRPr>
          </a:p>
          <a:p>
            <a:pPr lvl="0" marL="214312" indent="-214312">
              <a:lnSpc>
                <a:spcPct val="80000"/>
              </a:lnSpc>
              <a:spcBef>
                <a:spcPts val="400"/>
              </a:spcBef>
              <a:buChar char="•"/>
              <a:defRPr sz="1800"/>
            </a:pPr>
            <a:r>
              <a:rPr sz="2000">
                <a:latin typeface="Arial Bold"/>
                <a:ea typeface="Arial Bold"/>
                <a:cs typeface="Arial Bold"/>
                <a:sym typeface="Arial Bold"/>
              </a:rPr>
              <a:t>Estimulación voluntaria.</a:t>
            </a:r>
            <a:r>
              <a:rPr sz="2000"/>
              <a:t> Tenemos que ocuparnos de  la motivación para predisponernos al entrenamiento y a la mejora.</a:t>
            </a:r>
            <a:endParaRPr sz="2000">
              <a:latin typeface="Arial Bold"/>
              <a:ea typeface="Arial Bold"/>
              <a:cs typeface="Arial Bold"/>
              <a:sym typeface="Arial Bold"/>
            </a:endParaRPr>
          </a:p>
          <a:p>
            <a:pPr lvl="0" marL="214312" indent="-214312">
              <a:lnSpc>
                <a:spcPct val="80000"/>
              </a:lnSpc>
              <a:spcBef>
                <a:spcPts val="400"/>
              </a:spcBef>
              <a:buChar char="•"/>
              <a:defRPr sz="1800"/>
            </a:pPr>
            <a:r>
              <a:rPr sz="2000">
                <a:latin typeface="Arial Bold"/>
                <a:ea typeface="Arial Bold"/>
                <a:cs typeface="Arial Bold"/>
                <a:sym typeface="Arial Bold"/>
              </a:rPr>
              <a:t>Eficacia.</a:t>
            </a:r>
            <a:r>
              <a:rPr sz="2000"/>
              <a:t> Debemos saber siempre el cómo, el qué, el cuándo y el por qué, aplicando un sistema adecuado.</a:t>
            </a:r>
          </a:p>
        </p:txBody>
      </p:sp>
      <p:pic>
        <p:nvPicPr>
          <p:cNvPr id="58" name="logodefinitivo.png" descr="logodefinitivo"/>
          <p:cNvPicPr/>
          <p:nvPr/>
        </p:nvPicPr>
        <p:blipFill>
          <a:blip r:embed="rId2">
            <a:extLst/>
          </a:blip>
          <a:stretch>
            <a:fillRect/>
          </a:stretch>
        </p:blipFill>
        <p:spPr>
          <a:xfrm>
            <a:off x="8143875" y="6129337"/>
            <a:ext cx="785813" cy="593726"/>
          </a:xfrm>
          <a:prstGeom prst="rect">
            <a:avLst/>
          </a:prstGeom>
          <a:ln w="34925">
            <a:solidFill>
              <a:srgbClr val="FFFFFF"/>
            </a:solidFill>
            <a:round/>
          </a:ln>
          <a:effectLst>
            <a:outerShdw sx="100000" sy="100000" kx="0" ky="0" algn="b" rotWithShape="0" blurRad="63500" dist="0" dir="0">
              <a:srgbClr val="000000">
                <a:alpha val="42999"/>
              </a:srgbClr>
            </a:outerShdw>
          </a:effectLst>
        </p:spPr>
      </p:pic>
      <p:sp>
        <p:nvSpPr>
          <p:cNvPr id="59" name="Shape 59"/>
          <p:cNvSpPr/>
          <p:nvPr/>
        </p:nvSpPr>
        <p:spPr>
          <a:xfrm>
            <a:off x="468312" y="476250"/>
            <a:ext cx="7920038" cy="7926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2400"/>
            </a:lvl1pPr>
          </a:lstStyle>
          <a:p>
            <a:pPr lvl="0">
              <a:defRPr sz="1800"/>
            </a:pPr>
            <a:r>
              <a:rPr sz="2400"/>
              <a:t>BASES PARA UN PLAN DE MEJORA DEL TRABAJO DEPORTIVO</a:t>
            </a:r>
          </a:p>
        </p:txBody>
      </p:sp>
      <p:pic>
        <p:nvPicPr>
          <p:cNvPr id="60" name="eval 14.jpg"/>
          <p:cNvPicPr/>
          <p:nvPr/>
        </p:nvPicPr>
        <p:blipFill>
          <a:blip r:embed="rId3">
            <a:alphaModFix amt="14671"/>
            <a:extLst/>
          </a:blip>
          <a:stretch>
            <a:fillRect/>
          </a:stretch>
        </p:blipFill>
        <p:spPr>
          <a:xfrm>
            <a:off x="364331" y="1223863"/>
            <a:ext cx="8128001" cy="5207001"/>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