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  <Override PartName="/ppt/media/image19.jpeg" ContentType="image/jpeg"/>
  <Override PartName="/ppt/media/image20.jpeg" ContentType="image/jpeg"/>
  <Override PartName="/ppt/media/image21.jpeg" ContentType="image/jpeg"/>
  <Override PartName="/ppt/media/image22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</p:sldIdLst>
  <p:sldSz cx="9144000" cy="6858000"/>
  <p:notesSz cx="6858000" cy="9144000"/>
  <p:defaultTextStyle>
    <a:lvl1pPr>
      <a:defRPr>
        <a:latin typeface="Calibri"/>
        <a:ea typeface="Calibri"/>
        <a:cs typeface="Calibri"/>
        <a:sym typeface="Calibri"/>
      </a:defRPr>
    </a:lvl1pPr>
    <a:lvl2pPr indent="457200">
      <a:defRPr>
        <a:latin typeface="Calibri"/>
        <a:ea typeface="Calibri"/>
        <a:cs typeface="Calibri"/>
        <a:sym typeface="Calibri"/>
      </a:defRPr>
    </a:lvl2pPr>
    <a:lvl3pPr indent="914400">
      <a:defRPr>
        <a:latin typeface="Calibri"/>
        <a:ea typeface="Calibri"/>
        <a:cs typeface="Calibri"/>
        <a:sym typeface="Calibri"/>
      </a:defRPr>
    </a:lvl3pPr>
    <a:lvl4pPr indent="1371600">
      <a:defRPr>
        <a:latin typeface="Calibri"/>
        <a:ea typeface="Calibri"/>
        <a:cs typeface="Calibri"/>
        <a:sym typeface="Calibri"/>
      </a:defRPr>
    </a:lvl4pPr>
    <a:lvl5pPr indent="1828800">
      <a:defRPr>
        <a:latin typeface="Calibri"/>
        <a:ea typeface="Calibri"/>
        <a:cs typeface="Calibri"/>
        <a:sym typeface="Calibri"/>
      </a:defRPr>
    </a:lvl5pPr>
    <a:lvl6pPr>
      <a:defRPr>
        <a:latin typeface="Calibri"/>
        <a:ea typeface="Calibri"/>
        <a:cs typeface="Calibri"/>
        <a:sym typeface="Calibri"/>
      </a:defRPr>
    </a:lvl6pPr>
    <a:lvl7pPr>
      <a:defRPr>
        <a:latin typeface="Calibri"/>
        <a:ea typeface="Calibri"/>
        <a:cs typeface="Calibri"/>
        <a:sym typeface="Calibri"/>
      </a:defRPr>
    </a:lvl7pPr>
    <a:lvl8pPr>
      <a:defRPr>
        <a:latin typeface="Calibri"/>
        <a:ea typeface="Calibri"/>
        <a:cs typeface="Calibri"/>
        <a:sym typeface="Calibri"/>
      </a:defRPr>
    </a:lvl8pPr>
    <a:lvl9pPr>
      <a:defRPr>
        <a:latin typeface="Calibri"/>
        <a:ea typeface="Calibri"/>
        <a:cs typeface="Calibri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FD7E7"/>
          </a:solidFill>
        </a:fill>
      </a:tcStyle>
    </a:wholeTbl>
    <a:band2H>
      <a:tcTxStyle b="def" i="def"/>
      <a:tcStyle>
        <a:tcBdr/>
        <a:fill>
          <a:solidFill>
            <a:srgbClr val="E8ECF4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3CECE"/>
          </a:solidFill>
        </a:fill>
      </a:tcStyle>
    </a:wholeTbl>
    <a:band2H>
      <a:tcTxStyle b="def" i="def"/>
      <a:tcStyle>
        <a:tcBdr/>
        <a:fill>
          <a:solidFill>
            <a:srgbClr val="F1E8E8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E4846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E4846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E4846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8" name="Shape 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/>
          <p:nvPr>
            <p:ph type="sldNum" sz="quarter" idx="2"/>
          </p:nvPr>
        </p:nvSpPr>
        <p:spPr>
          <a:xfrm>
            <a:off x="6553200" y="6348730"/>
            <a:ext cx="2133600" cy="269241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9CCFF"/>
            </a:gs>
            <a:gs pos="100000">
              <a:srgbClr val="465E76"/>
            </a:gs>
          </a:gsLst>
          <a:lin ang="162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sldNum" sz="quarter" idx="2"/>
          </p:nvPr>
        </p:nvSpPr>
        <p:spPr>
          <a:xfrm>
            <a:off x="6553200" y="6404292"/>
            <a:ext cx="2133600" cy="269241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spAutoFit/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</p:sldLayoutIdLst>
  <p:transition spd="med" advClick="1"/>
  <p:txStyles>
    <p:titleStyle>
      <a:lvl1pPr algn="ctr">
        <a:defRPr sz="4400">
          <a:latin typeface="Calibri"/>
          <a:ea typeface="Calibri"/>
          <a:cs typeface="Calibri"/>
          <a:sym typeface="Calibri"/>
        </a:defRPr>
      </a:lvl1pPr>
      <a:lvl2pPr algn="ctr">
        <a:defRPr sz="4400">
          <a:latin typeface="Calibri"/>
          <a:ea typeface="Calibri"/>
          <a:cs typeface="Calibri"/>
          <a:sym typeface="Calibri"/>
        </a:defRPr>
      </a:lvl2pPr>
      <a:lvl3pPr algn="ctr">
        <a:defRPr sz="4400">
          <a:latin typeface="Calibri"/>
          <a:ea typeface="Calibri"/>
          <a:cs typeface="Calibri"/>
          <a:sym typeface="Calibri"/>
        </a:defRPr>
      </a:lvl3pPr>
      <a:lvl4pPr algn="ctr">
        <a:defRPr sz="4400">
          <a:latin typeface="Calibri"/>
          <a:ea typeface="Calibri"/>
          <a:cs typeface="Calibri"/>
          <a:sym typeface="Calibri"/>
        </a:defRPr>
      </a:lvl4pPr>
      <a:lvl5pPr algn="ctr">
        <a:defRPr sz="4400">
          <a:latin typeface="Calibri"/>
          <a:ea typeface="Calibri"/>
          <a:cs typeface="Calibri"/>
          <a:sym typeface="Calibri"/>
        </a:defRPr>
      </a:lvl5pPr>
      <a:lvl6pPr indent="457200" algn="ctr">
        <a:defRPr sz="4400">
          <a:latin typeface="Calibri"/>
          <a:ea typeface="Calibri"/>
          <a:cs typeface="Calibri"/>
          <a:sym typeface="Calibri"/>
        </a:defRPr>
      </a:lvl6pPr>
      <a:lvl7pPr indent="914400" algn="ctr">
        <a:defRPr sz="4400">
          <a:latin typeface="Calibri"/>
          <a:ea typeface="Calibri"/>
          <a:cs typeface="Calibri"/>
          <a:sym typeface="Calibri"/>
        </a:defRPr>
      </a:lvl7pPr>
      <a:lvl8pPr indent="1371600" algn="ctr">
        <a:defRPr sz="4400">
          <a:latin typeface="Calibri"/>
          <a:ea typeface="Calibri"/>
          <a:cs typeface="Calibri"/>
          <a:sym typeface="Calibri"/>
        </a:defRPr>
      </a:lvl8pPr>
      <a:lvl9pPr indent="1828800" algn="ctr">
        <a:defRPr sz="4400">
          <a:latin typeface="Calibri"/>
          <a:ea typeface="Calibri"/>
          <a:cs typeface="Calibri"/>
          <a:sym typeface="Calibri"/>
        </a:defRPr>
      </a:lvl9pPr>
    </p:titleStyle>
    <p:bodyStyle>
      <a:lvl1pPr marL="342900" indent="-342900">
        <a:spcBef>
          <a:spcPts val="700"/>
        </a:spcBef>
        <a:buSzPct val="100000"/>
        <a:buFont typeface="Arial"/>
        <a:buChar char="»"/>
        <a:defRPr sz="3200">
          <a:latin typeface="Calibri"/>
          <a:ea typeface="Calibri"/>
          <a:cs typeface="Calibri"/>
          <a:sym typeface="Calibri"/>
        </a:defRPr>
      </a:lvl1pPr>
      <a:lvl2pPr marL="783771" indent="-326571">
        <a:spcBef>
          <a:spcPts val="700"/>
        </a:spcBef>
        <a:buSzPct val="100000"/>
        <a:buFont typeface="Arial"/>
        <a:buChar char="–"/>
        <a:defRPr sz="3200">
          <a:latin typeface="Calibri"/>
          <a:ea typeface="Calibri"/>
          <a:cs typeface="Calibri"/>
          <a:sym typeface="Calibri"/>
        </a:defRPr>
      </a:lvl2pPr>
      <a:lvl3pPr marL="1219200" indent="-30480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3pPr>
      <a:lvl4pPr marL="1737360" indent="-365760">
        <a:spcBef>
          <a:spcPts val="700"/>
        </a:spcBef>
        <a:buSzPct val="100000"/>
        <a:buFont typeface="Arial"/>
        <a:buChar char="–"/>
        <a:defRPr sz="3200">
          <a:latin typeface="Calibri"/>
          <a:ea typeface="Calibri"/>
          <a:cs typeface="Calibri"/>
          <a:sym typeface="Calibri"/>
        </a:defRPr>
      </a:lvl4pPr>
      <a:lvl5pPr marL="2235200" indent="-406400">
        <a:spcBef>
          <a:spcPts val="700"/>
        </a:spcBef>
        <a:buSzPct val="100000"/>
        <a:buFont typeface="Arial"/>
        <a:buChar char="»"/>
        <a:defRPr sz="3200">
          <a:latin typeface="Calibri"/>
          <a:ea typeface="Calibri"/>
          <a:cs typeface="Calibri"/>
          <a:sym typeface="Calibri"/>
        </a:defRPr>
      </a:lvl5pPr>
      <a:lvl6pPr marL="2692400" indent="-40640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6pPr>
      <a:lvl7pPr marL="3149600" indent="-40640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7pPr>
      <a:lvl8pPr marL="3606800" indent="-40640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8pPr>
      <a:lvl9pPr marL="4064000" indent="-40640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9pPr>
    </p:bodyStyle>
    <p:otherStyle>
      <a:lvl1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2.jpe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jpe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3.jpe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4.jpe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5.jpe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6.jpe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5" Type="http://schemas.openxmlformats.org/officeDocument/2006/relationships/image" Target="../media/image10.jpe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5" Type="http://schemas.openxmlformats.org/officeDocument/2006/relationships/image" Target="../media/image13.jpeg"/><Relationship Id="rId6" Type="http://schemas.openxmlformats.org/officeDocument/2006/relationships/image" Target="../media/image14.jpeg"/><Relationship Id="rId7" Type="http://schemas.openxmlformats.org/officeDocument/2006/relationships/image" Target="../media/image5.jpeg"/><Relationship Id="rId8" Type="http://schemas.openxmlformats.org/officeDocument/2006/relationships/image" Target="../media/image15.jpeg"/><Relationship Id="rId9" Type="http://schemas.openxmlformats.org/officeDocument/2006/relationships/image" Target="../media/image16.jpeg"/><Relationship Id="rId10" Type="http://schemas.openxmlformats.org/officeDocument/2006/relationships/image" Target="../media/image17.jpeg"/><Relationship Id="rId11" Type="http://schemas.openxmlformats.org/officeDocument/2006/relationships/image" Target="../media/image18.jpeg"/><Relationship Id="rId12" Type="http://schemas.openxmlformats.org/officeDocument/2006/relationships/image" Target="../media/image19.jpeg"/><Relationship Id="rId13" Type="http://schemas.openxmlformats.org/officeDocument/2006/relationships/image" Target="../media/image20.jpe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1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>
            <p:ph type="title" idx="4294967295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>
            <a:normAutofit fontScale="100000" lnSpcReduction="0"/>
          </a:bodyPr>
          <a:lstStyle/>
          <a:p>
            <a:pPr lvl="0"/>
          </a:p>
        </p:txBody>
      </p:sp>
      <p:sp>
        <p:nvSpPr>
          <p:cNvPr id="11" name="Shape 11"/>
          <p:cNvSpPr/>
          <p:nvPr>
            <p:ph type="body" idx="4294967295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 fontScale="100000" lnSpcReduction="0"/>
          </a:bodyPr>
          <a:lstStyle/>
          <a:p>
            <a:pPr lvl="0" marL="0" indent="0" algn="ctr">
              <a:buSzTx/>
              <a:buNone/>
              <a:defRPr>
                <a:solidFill>
                  <a:srgbClr val="898989"/>
                </a:solidFill>
              </a:defRPr>
            </a:pPr>
          </a:p>
        </p:txBody>
      </p:sp>
      <p:pic>
        <p:nvPicPr>
          <p:cNvPr id="12" name="sherrero4.jpeg" descr="sherrero4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1588"/>
            <a:ext cx="9144000" cy="6859588"/>
          </a:xfrm>
          <a:prstGeom prst="rect">
            <a:avLst/>
          </a:prstGeom>
          <a:ln w="50800">
            <a:solidFill>
              <a:srgbClr val="006600"/>
            </a:solidFill>
            <a:round/>
          </a:ln>
        </p:spPr>
      </p:pic>
      <p:sp>
        <p:nvSpPr>
          <p:cNvPr id="13" name="Shape 13"/>
          <p:cNvSpPr/>
          <p:nvPr/>
        </p:nvSpPr>
        <p:spPr>
          <a:xfrm>
            <a:off x="468312" y="5805487"/>
            <a:ext cx="4500563" cy="637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3200">
                <a:latin typeface="Arial Unicode MS"/>
                <a:ea typeface="Arial Unicode MS"/>
                <a:cs typeface="Arial Unicode MS"/>
                <a:sym typeface="Arial Unicode MS"/>
              </a:defRPr>
            </a:lvl1pPr>
          </a:lstStyle>
          <a:p>
            <a:pPr lvl="0">
              <a:defRPr sz="1800"/>
            </a:pPr>
            <a:r>
              <a:rPr sz="3200"/>
              <a:t>El lenguaje corporal</a:t>
            </a:r>
          </a:p>
        </p:txBody>
      </p:sp>
      <p:pic>
        <p:nvPicPr>
          <p:cNvPr id="14" name="logodefinitivo.png" descr="logodefinitivo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885112" y="6021387"/>
            <a:ext cx="1187451" cy="758826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Shape 15"/>
          <p:cNvSpPr/>
          <p:nvPr/>
        </p:nvSpPr>
        <p:spPr>
          <a:xfrm>
            <a:off x="-1" y="188912"/>
            <a:ext cx="9144002" cy="447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1000"/>
              </a:spcBef>
              <a:defRPr>
                <a:latin typeface="Papyrus"/>
                <a:ea typeface="Papyrus"/>
                <a:cs typeface="Papyrus"/>
                <a:sym typeface="Papyrus"/>
              </a:defRPr>
            </a:lvl1pPr>
          </a:lstStyle>
          <a:p>
            <a:pPr lvl="0"/>
            <a:r>
              <a:t>Fundamentos para la ESO y el Bachillerato. Un aprendizaje comprensivo y vivencial</a:t>
            </a:r>
          </a:p>
        </p:txBody>
      </p:sp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/>
          <p:nvPr>
            <p:ph type="title" idx="4294967295"/>
          </p:nvPr>
        </p:nvSpPr>
        <p:spPr>
          <a:xfrm>
            <a:off x="457200" y="274637"/>
            <a:ext cx="8229600" cy="511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 defTabSz="566927">
              <a:defRPr sz="2790"/>
            </a:lvl1pPr>
          </a:lstStyle>
          <a:p>
            <a:pPr lvl="0">
              <a:defRPr sz="1800"/>
            </a:pPr>
            <a:r>
              <a:rPr sz="2790"/>
              <a:t>Contesta si sabes a estas preguntas</a:t>
            </a:r>
          </a:p>
        </p:txBody>
      </p:sp>
      <p:sp>
        <p:nvSpPr>
          <p:cNvPr id="78" name="Shape 78"/>
          <p:cNvSpPr/>
          <p:nvPr/>
        </p:nvSpPr>
        <p:spPr>
          <a:xfrm>
            <a:off x="1000125" y="3857625"/>
            <a:ext cx="7358063" cy="2250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marL="266700" indent="-266700">
              <a:buSzPct val="100000"/>
              <a:buAutoNum type="arabicPeriod" startAt="1"/>
            </a:pPr>
            <a:r>
              <a:rPr sz="1400"/>
              <a:t>¿Conoces algunas consideraciones básicas en torno a la expresión corporal?</a:t>
            </a:r>
            <a:endParaRPr sz="1400"/>
          </a:p>
          <a:p>
            <a:pPr lvl="0" marL="342900" indent="-342900">
              <a:buSzPct val="100000"/>
              <a:buAutoNum type="arabicPeriod" startAt="1"/>
            </a:pPr>
            <a:endParaRPr sz="1400"/>
          </a:p>
          <a:p>
            <a:pPr lvl="0" marL="266700" indent="-266700">
              <a:buSzPct val="100000"/>
              <a:buAutoNum type="arabicPeriod" startAt="2"/>
            </a:pPr>
            <a:r>
              <a:rPr sz="1400"/>
              <a:t>Describe “La pantomima”.</a:t>
            </a:r>
            <a:endParaRPr sz="1400"/>
          </a:p>
          <a:p>
            <a:pPr lvl="0" marL="342900" indent="-342900">
              <a:buSzPct val="100000"/>
              <a:buAutoNum type="arabicPeriod" startAt="2"/>
            </a:pPr>
            <a:endParaRPr sz="1400"/>
          </a:p>
          <a:p>
            <a:pPr lvl="0" marL="266700" indent="-266700">
              <a:buSzPct val="100000"/>
              <a:buAutoNum type="arabicPeriod" startAt="3"/>
            </a:pPr>
            <a:r>
              <a:rPr sz="1400"/>
              <a:t>¿Ha quedado claro el término lenguaje corporal?		</a:t>
            </a:r>
            <a:endParaRPr sz="1400"/>
          </a:p>
          <a:p>
            <a:pPr lvl="0" marL="342900" indent="-342900">
              <a:buSzPct val="100000"/>
              <a:buAutoNum type="arabicPeriod" startAt="3"/>
            </a:pPr>
            <a:endParaRPr sz="1400"/>
          </a:p>
          <a:p>
            <a:pPr lvl="0" marL="266700" indent="-266700">
              <a:buSzPct val="100000"/>
              <a:buAutoNum type="arabicPeriod" startAt="4"/>
            </a:pPr>
            <a:r>
              <a:rPr sz="1400"/>
              <a:t>¿Sabes qué es la subjetividad de los relatos?	</a:t>
            </a:r>
            <a:endParaRPr sz="1400"/>
          </a:p>
          <a:p>
            <a:pPr lvl="0" marL="342900" indent="-342900">
              <a:buSzPct val="100000"/>
              <a:buAutoNum type="arabicPeriod" startAt="4"/>
            </a:pPr>
            <a:endParaRPr sz="1400"/>
          </a:p>
          <a:p>
            <a:pPr lvl="0" marL="342900" indent="-342900"/>
            <a:r>
              <a:rPr sz="1400"/>
              <a:t>5.     ¿Has encontrado personalmente alguna dificultad?	</a:t>
            </a:r>
            <a:r>
              <a:t>	</a:t>
            </a:r>
          </a:p>
        </p:txBody>
      </p:sp>
      <p:pic>
        <p:nvPicPr>
          <p:cNvPr id="79" name="logodefinitivo.png" descr="logodefinitivo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885112" y="6021387"/>
            <a:ext cx="1187451" cy="758826"/>
          </a:xfrm>
          <a:prstGeom prst="rect">
            <a:avLst/>
          </a:prstGeom>
          <a:ln w="12700">
            <a:miter lim="400000"/>
          </a:ln>
        </p:spPr>
      </p:pic>
      <p:pic>
        <p:nvPicPr>
          <p:cNvPr id="80" name="leng.corp 1.jpg"/>
          <p:cNvPicPr/>
          <p:nvPr/>
        </p:nvPicPr>
        <p:blipFill>
          <a:blip r:embed="rId3">
            <a:alphaModFix amt="30053"/>
            <a:extLst/>
          </a:blip>
          <a:srcRect l="2810" t="0" r="0" b="12708"/>
          <a:stretch>
            <a:fillRect/>
          </a:stretch>
        </p:blipFill>
        <p:spPr>
          <a:xfrm>
            <a:off x="1272034" y="257810"/>
            <a:ext cx="5901237" cy="595811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/>
          <p:nvPr/>
        </p:nvSpPr>
        <p:spPr>
          <a:xfrm>
            <a:off x="285749" y="3000375"/>
            <a:ext cx="5643564" cy="1958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t>El </a:t>
            </a:r>
            <a:r>
              <a:t>conocimiento corporal y la utilización de habilidades y destrezas generan en el alumno y alumna confianza y autonomía personal, al mismo tiempo que favorecen un aumento del nivel de competencias sociales y de relaciones personales positivas, contribuyendo a la salud mental de alumnos y alumnas</a:t>
            </a:r>
            <a:r>
              <a:t>. </a:t>
            </a:r>
          </a:p>
        </p:txBody>
      </p:sp>
      <p:pic>
        <p:nvPicPr>
          <p:cNvPr id="18" name="logodefinitivo.png" descr="logodefinitivo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885112" y="6021387"/>
            <a:ext cx="1187451" cy="7588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9" name="Sin título-5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780113" y="1262905"/>
            <a:ext cx="1671656" cy="387630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>
            <p:ph type="title" idx="4294967295"/>
          </p:nvPr>
        </p:nvSpPr>
        <p:spPr>
          <a:xfrm>
            <a:off x="827087" y="2708275"/>
            <a:ext cx="4575176" cy="14700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 algn="l" defTabSz="704087">
              <a:defRPr sz="1800"/>
            </a:pPr>
            <a:r>
              <a:rPr sz="1848"/>
              <a:t>1. Objetivos</a:t>
            </a:r>
            <a:br>
              <a:rPr sz="1848"/>
            </a:br>
            <a:r>
              <a:rPr sz="1848"/>
              <a:t>2. El lenguaje corporal	</a:t>
            </a:r>
            <a:br>
              <a:rPr sz="1848"/>
            </a:br>
            <a:r>
              <a:rPr sz="1848"/>
              <a:t>3. El mimo. La pantomima</a:t>
            </a:r>
            <a:br>
              <a:rPr sz="1848"/>
            </a:br>
            <a:br>
              <a:rPr sz="1848"/>
            </a:br>
          </a:p>
        </p:txBody>
      </p:sp>
      <p:sp>
        <p:nvSpPr>
          <p:cNvPr id="22" name="Shape 22"/>
          <p:cNvSpPr/>
          <p:nvPr/>
        </p:nvSpPr>
        <p:spPr>
          <a:xfrm>
            <a:off x="285750" y="5688329"/>
            <a:ext cx="6429375" cy="624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10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 lvl="0">
              <a:defRPr sz="1800"/>
            </a:pPr>
            <a:r>
              <a:rPr sz="1000"/>
              <a:t>El cuerpo es un excelente y vivo medio de comunicación. No hay fin a sus respuestas motrices y sin proponérselo su expresión es clara y cristalina. La expresión corporal es, sin mayores adornos, una manifestación corporal y como tal no necesita aprendizaje alguno </a:t>
            </a:r>
          </a:p>
        </p:txBody>
      </p:sp>
      <p:sp>
        <p:nvSpPr>
          <p:cNvPr id="23" name="Shape 23"/>
          <p:cNvSpPr/>
          <p:nvPr/>
        </p:nvSpPr>
        <p:spPr>
          <a:xfrm>
            <a:off x="2714625" y="357187"/>
            <a:ext cx="2749672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>
              <a:spcBef>
                <a:spcPts val="1000"/>
              </a:spcBef>
            </a:pPr>
            <a:r>
              <a:rPr b="1" u="sng">
                <a:solidFill>
                  <a:srgbClr val="003300"/>
                </a:solidFill>
              </a:rPr>
              <a:t>EL LENGUAJE </a:t>
            </a:r>
            <a:r>
              <a:rPr b="1">
                <a:solidFill>
                  <a:srgbClr val="003300"/>
                </a:solidFill>
              </a:rPr>
              <a:t>CORPORAL</a:t>
            </a:r>
          </a:p>
        </p:txBody>
      </p:sp>
      <p:pic>
        <p:nvPicPr>
          <p:cNvPr id="24" name="logodefinitivo.png" descr="logodefinitivo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885112" y="6021387"/>
            <a:ext cx="1187451" cy="758826"/>
          </a:xfrm>
          <a:prstGeom prst="rect">
            <a:avLst/>
          </a:prstGeom>
          <a:ln w="12700">
            <a:miter lim="400000"/>
          </a:ln>
        </p:spPr>
      </p:pic>
      <p:pic>
        <p:nvPicPr>
          <p:cNvPr id="25" name="leng.corp 16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098032" y="1386746"/>
            <a:ext cx="4439388" cy="363016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/>
          <p:nvPr/>
        </p:nvSpPr>
        <p:spPr>
          <a:xfrm>
            <a:off x="4500562" y="1700212"/>
            <a:ext cx="4005263" cy="3291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t>OBJETIVOS</a:t>
            </a:r>
          </a:p>
          <a:p>
            <a:pPr lvl="0"/>
          </a:p>
          <a:p>
            <a:pPr lvl="0"/>
          </a:p>
          <a:p>
            <a:pPr lvl="0"/>
            <a:r>
              <a:t>- Participar en los juegos y ejercicios desinhibiéndote frente a situaciones que supongan una muestra de sentimientos, </a:t>
            </a:r>
          </a:p>
          <a:p>
            <a:pPr lvl="0"/>
          </a:p>
          <a:p>
            <a:pPr lvl="0"/>
            <a:r>
              <a:t>- Utilizar el gesto y el cuerpo en su totalidad para expresar situaciones o sensaciones</a:t>
            </a:r>
          </a:p>
        </p:txBody>
      </p:sp>
      <p:pic>
        <p:nvPicPr>
          <p:cNvPr id="28" name="logodefinitivo.png" descr="logodefinitivo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885112" y="6021387"/>
            <a:ext cx="1187451" cy="758826"/>
          </a:xfrm>
          <a:prstGeom prst="rect">
            <a:avLst/>
          </a:prstGeom>
          <a:ln w="12700">
            <a:miter lim="400000"/>
          </a:ln>
        </p:spPr>
      </p:pic>
      <p:pic>
        <p:nvPicPr>
          <p:cNvPr id="29" name="leng.corp 11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82315" y="1657994"/>
            <a:ext cx="2617138" cy="301253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/>
          <p:nvPr/>
        </p:nvSpPr>
        <p:spPr>
          <a:xfrm>
            <a:off x="755650" y="765175"/>
            <a:ext cx="5214938" cy="447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400"/>
            </a:lvl1pPr>
          </a:lstStyle>
          <a:p>
            <a:pPr lvl="0">
              <a:defRPr sz="1800"/>
            </a:pPr>
            <a:r>
              <a:rPr sz="2400"/>
              <a:t>El lenguaje corporal</a:t>
            </a:r>
          </a:p>
        </p:txBody>
      </p:sp>
      <p:sp>
        <p:nvSpPr>
          <p:cNvPr id="32" name="Shape 32"/>
          <p:cNvSpPr/>
          <p:nvPr/>
        </p:nvSpPr>
        <p:spPr>
          <a:xfrm>
            <a:off x="428625" y="1983105"/>
            <a:ext cx="4648200" cy="3749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 marL="140758" indent="-140758">
              <a:buSzPct val="100000"/>
              <a:buFont typeface="Wingdings"/>
              <a:buChar char="▪"/>
            </a:pPr>
            <a:r>
              <a:rPr sz="1400"/>
              <a:t>El lenguaje corporal es una actividad organizadora y conocedora del esquema corporal, del control segmentario y del desarrollo y lenguaje corporales.</a:t>
            </a:r>
            <a:endParaRPr sz="1400"/>
          </a:p>
          <a:p>
            <a:pPr lvl="0" marL="180975" indent="-180975">
              <a:buSzPct val="100000"/>
              <a:buFont typeface="Wingdings"/>
              <a:buChar char="▪"/>
            </a:pPr>
            <a:endParaRPr sz="1400"/>
          </a:p>
          <a:p>
            <a:pPr lvl="0" marL="140758" indent="-140758">
              <a:buSzPct val="100000"/>
              <a:buFont typeface="Wingdings"/>
              <a:buChar char="▪"/>
            </a:pPr>
            <a:r>
              <a:rPr sz="1400"/>
              <a:t>Es una actividad recreativa donde las relaciones sociales juegan un importante papel.</a:t>
            </a:r>
            <a:endParaRPr sz="1400"/>
          </a:p>
          <a:p>
            <a:pPr lvl="0" marL="180975" indent="-180975">
              <a:buSzPct val="100000"/>
              <a:buFont typeface="Wingdings"/>
              <a:buChar char="▪"/>
            </a:pPr>
            <a:endParaRPr sz="1400"/>
          </a:p>
          <a:p>
            <a:pPr lvl="0" marL="140758" indent="-140758">
              <a:buSzPct val="100000"/>
              <a:buFont typeface="Wingdings"/>
              <a:buChar char="▪"/>
            </a:pPr>
            <a:r>
              <a:rPr sz="1400"/>
              <a:t>Es  enriquecedora y facilitadora de la comunicación, y educadora de la personalidad.</a:t>
            </a:r>
            <a:endParaRPr sz="1400"/>
          </a:p>
          <a:p>
            <a:pPr lvl="0" marL="180975" indent="-180975">
              <a:buSzPct val="100000"/>
              <a:buFont typeface="Wingdings"/>
              <a:buChar char="▪"/>
            </a:pPr>
            <a:endParaRPr sz="1400"/>
          </a:p>
          <a:p>
            <a:pPr lvl="0" marL="140758" indent="-140758">
              <a:buSzPct val="100000"/>
              <a:buFont typeface="Wingdings"/>
              <a:buChar char="▪"/>
            </a:pPr>
            <a:r>
              <a:rPr sz="1400"/>
              <a:t>Aunque la expresión corporal puede ser simplemente cualquier exteriorización espontánea y cotidiana. </a:t>
            </a:r>
            <a:endParaRPr sz="1400"/>
          </a:p>
          <a:p>
            <a:pPr lvl="0" marL="180975" indent="-180975">
              <a:buSzPct val="100000"/>
              <a:buFont typeface="Wingdings"/>
              <a:buChar char="▪"/>
            </a:pPr>
            <a:endParaRPr sz="1400"/>
          </a:p>
          <a:p>
            <a:pPr lvl="0" marL="140758" indent="-140758">
              <a:buSzPct val="100000"/>
              <a:buFont typeface="Wingdings"/>
              <a:buChar char="▪"/>
            </a:pPr>
            <a:r>
              <a:rPr sz="1400"/>
              <a:t>Utiliza un sin fin de técnicas expresivas como el mimo, la pantomima, la danza o el baile, el teatro, la dramatización o el control de la contracción y descontracción musculares .</a:t>
            </a:r>
            <a:endParaRPr sz="1400"/>
          </a:p>
        </p:txBody>
      </p:sp>
      <p:pic>
        <p:nvPicPr>
          <p:cNvPr id="33" name="logodefinitivo.png" descr="logodefinitivo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885112" y="6021387"/>
            <a:ext cx="1187451" cy="758826"/>
          </a:xfrm>
          <a:prstGeom prst="rect">
            <a:avLst/>
          </a:prstGeom>
          <a:ln w="12700">
            <a:miter lim="400000"/>
          </a:ln>
        </p:spPr>
      </p:pic>
      <p:pic>
        <p:nvPicPr>
          <p:cNvPr id="34" name="leng.corp 8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864770" y="1230907"/>
            <a:ext cx="2086563" cy="38081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>
            <p:ph type="title" idx="4294967295"/>
          </p:nvPr>
        </p:nvSpPr>
        <p:spPr>
          <a:xfrm>
            <a:off x="457200" y="274637"/>
            <a:ext cx="3971925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sz="2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2800"/>
              <a:t>El mimo</a:t>
            </a:r>
          </a:p>
        </p:txBody>
      </p:sp>
      <p:sp>
        <p:nvSpPr>
          <p:cNvPr id="37" name="Shape 37"/>
          <p:cNvSpPr/>
          <p:nvPr/>
        </p:nvSpPr>
        <p:spPr>
          <a:xfrm>
            <a:off x="428625" y="3353117"/>
            <a:ext cx="8143875" cy="1463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 algn="just"/>
            <a:r>
              <a:rPr sz="1600"/>
              <a:t>El gesto es un recurso expresivo de gran capacidad de comunicación. Somos capaces de expresar dolor, alegría, sorpresa, satisfacción, confianza, temor o ternura sólo con un gesto.</a:t>
            </a:r>
            <a:endParaRPr sz="1600"/>
          </a:p>
          <a:p>
            <a:pPr lvl="0" algn="just"/>
            <a:endParaRPr sz="1600"/>
          </a:p>
          <a:p>
            <a:pPr lvl="0" algn="just"/>
            <a:endParaRPr sz="1400"/>
          </a:p>
        </p:txBody>
      </p:sp>
      <p:sp>
        <p:nvSpPr>
          <p:cNvPr id="38" name="Shape 38"/>
          <p:cNvSpPr/>
          <p:nvPr/>
        </p:nvSpPr>
        <p:spPr>
          <a:xfrm>
            <a:off x="428625" y="4588192"/>
            <a:ext cx="7929563" cy="815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just">
              <a:defRPr sz="1600"/>
            </a:lvl1pPr>
          </a:lstStyle>
          <a:p>
            <a:pPr lvl="0">
              <a:defRPr sz="1800"/>
            </a:pPr>
            <a:r>
              <a:rPr sz="1600"/>
              <a:t>El mimo es un medio fundamental en la escena de la comunicación y el espectáculo y permanece con el mismo aspecto de sus orígenes.</a:t>
            </a:r>
            <a:endParaRPr sz="1600"/>
          </a:p>
        </p:txBody>
      </p:sp>
      <p:pic>
        <p:nvPicPr>
          <p:cNvPr id="39" name="logodefinitivo.png" descr="logodefinitivo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885112" y="6021387"/>
            <a:ext cx="1187451" cy="758826"/>
          </a:xfrm>
          <a:prstGeom prst="rect">
            <a:avLst/>
          </a:prstGeom>
          <a:ln w="12700">
            <a:miter lim="400000"/>
          </a:ln>
        </p:spPr>
      </p:pic>
      <p:pic>
        <p:nvPicPr>
          <p:cNvPr id="40" name="leng.corp 15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645818" y="331803"/>
            <a:ext cx="3246021" cy="275280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98989"/>
                </a:solidFill>
              </a:rPr>
            </a:fld>
          </a:p>
        </p:txBody>
      </p:sp>
      <p:pic>
        <p:nvPicPr>
          <p:cNvPr id="43" name="decroux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5088" y="1356122"/>
            <a:ext cx="1361361" cy="1549516"/>
          </a:xfrm>
          <a:prstGeom prst="rect">
            <a:avLst/>
          </a:prstGeom>
          <a:ln w="12700">
            <a:miter lim="400000"/>
          </a:ln>
        </p:spPr>
      </p:pic>
      <p:pic>
        <p:nvPicPr>
          <p:cNvPr id="44" name="debero2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73583" y="3915628"/>
            <a:ext cx="1361361" cy="1832757"/>
          </a:xfrm>
          <a:prstGeom prst="rect">
            <a:avLst/>
          </a:prstGeom>
          <a:ln w="12700">
            <a:miter lim="400000"/>
          </a:ln>
        </p:spPr>
      </p:pic>
      <p:pic>
        <p:nvPicPr>
          <p:cNvPr id="45" name="cha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178454" y="1328297"/>
            <a:ext cx="1419155" cy="1577341"/>
          </a:xfrm>
          <a:prstGeom prst="rect">
            <a:avLst/>
          </a:prstGeom>
          <a:ln w="12700">
            <a:miter lim="400000"/>
          </a:ln>
        </p:spPr>
      </p:pic>
      <p:pic>
        <p:nvPicPr>
          <p:cNvPr id="46" name="marceau.jp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170989" y="3960343"/>
            <a:ext cx="1493025" cy="1743326"/>
          </a:xfrm>
          <a:prstGeom prst="rect">
            <a:avLst/>
          </a:prstGeom>
          <a:ln w="12700">
            <a:miter lim="400000"/>
          </a:ln>
        </p:spPr>
      </p:pic>
      <p:sp>
        <p:nvSpPr>
          <p:cNvPr id="47" name="Shape 47"/>
          <p:cNvSpPr/>
          <p:nvPr/>
        </p:nvSpPr>
        <p:spPr>
          <a:xfrm>
            <a:off x="3302540" y="5586730"/>
            <a:ext cx="2693490" cy="10198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defTabSz="457200">
              <a:lnSpc>
                <a:spcPct val="110000"/>
              </a:lnSpc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b="1" sz="1400">
                <a:solidFill>
                  <a:srgbClr val="444444"/>
                </a:solidFill>
                <a:latin typeface="+mj-lt"/>
                <a:ea typeface="+mj-ea"/>
                <a:cs typeface="+mj-cs"/>
                <a:sym typeface="Helvetica"/>
              </a:rPr>
              <a:t>Gaspard Debureau</a:t>
            </a:r>
            <a:r>
              <a:rPr sz="1400">
                <a:solidFill>
                  <a:srgbClr val="444444"/>
                </a:solidFill>
                <a:latin typeface="+mj-lt"/>
                <a:ea typeface="+mj-ea"/>
                <a:cs typeface="+mj-cs"/>
                <a:sym typeface="Helvetica"/>
              </a:rPr>
              <a:t> que recuperó las raíces del mimo con su personaje Pierrot allá por el s.XIX</a:t>
            </a:r>
          </a:p>
        </p:txBody>
      </p:sp>
      <p:sp>
        <p:nvSpPr>
          <p:cNvPr id="48" name="Shape 48"/>
          <p:cNvSpPr/>
          <p:nvPr/>
        </p:nvSpPr>
        <p:spPr>
          <a:xfrm>
            <a:off x="3285059" y="4296825"/>
            <a:ext cx="2693490" cy="10744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defTabSz="457200">
              <a:lnSpc>
                <a:spcPct val="110000"/>
              </a:lnSpc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b="1" sz="1500">
                <a:solidFill>
                  <a:srgbClr val="444444"/>
                </a:solidFill>
                <a:latin typeface="+mj-lt"/>
                <a:ea typeface="+mj-ea"/>
                <a:cs typeface="+mj-cs"/>
                <a:sym typeface="Helvetica"/>
              </a:rPr>
              <a:t>Marcel Marceau</a:t>
            </a:r>
            <a:r>
              <a:rPr sz="1500">
                <a:solidFill>
                  <a:srgbClr val="444444"/>
                </a:solidFill>
                <a:latin typeface="+mj-lt"/>
                <a:ea typeface="+mj-ea"/>
                <a:cs typeface="+mj-cs"/>
                <a:sym typeface="Helvetica"/>
              </a:rPr>
              <a:t> que con su personaje “Bip” recorrió todos los escenarios del mundo con sus representaciones irónicas</a:t>
            </a:r>
          </a:p>
        </p:txBody>
      </p:sp>
      <p:sp>
        <p:nvSpPr>
          <p:cNvPr id="49" name="Shape 49"/>
          <p:cNvSpPr/>
          <p:nvPr/>
        </p:nvSpPr>
        <p:spPr>
          <a:xfrm>
            <a:off x="3244110" y="937235"/>
            <a:ext cx="2775388" cy="157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defTabSz="457200">
              <a:lnSpc>
                <a:spcPct val="110000"/>
              </a:lnSpc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b="1" sz="1500">
                <a:solidFill>
                  <a:srgbClr val="444444"/>
                </a:solidFill>
                <a:latin typeface="+mj-lt"/>
                <a:ea typeface="+mj-ea"/>
                <a:cs typeface="+mj-cs"/>
                <a:sym typeface="Helvetica"/>
              </a:rPr>
              <a:t>Charles Chaplin</a:t>
            </a:r>
            <a:r>
              <a:rPr sz="1500">
                <a:solidFill>
                  <a:srgbClr val="444444"/>
                </a:solidFill>
                <a:latin typeface="+mj-lt"/>
                <a:ea typeface="+mj-ea"/>
                <a:cs typeface="+mj-cs"/>
                <a:sym typeface="Helvetica"/>
              </a:rPr>
              <a:t> creó un personaje icono del cine mudo denominado Charlot, que con su bastón, su bigote y sus andares es reconocido como el símbolo mundial del humor.</a:t>
            </a:r>
          </a:p>
        </p:txBody>
      </p:sp>
      <p:sp>
        <p:nvSpPr>
          <p:cNvPr id="50" name="Shape 50"/>
          <p:cNvSpPr/>
          <p:nvPr/>
        </p:nvSpPr>
        <p:spPr>
          <a:xfrm>
            <a:off x="3275707" y="2717360"/>
            <a:ext cx="2693489" cy="13258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defTabSz="457200">
              <a:lnSpc>
                <a:spcPct val="110000"/>
              </a:lnSpc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b="1" sz="1500">
                <a:solidFill>
                  <a:srgbClr val="444444"/>
                </a:solidFill>
                <a:latin typeface="+mj-lt"/>
                <a:ea typeface="+mj-ea"/>
                <a:cs typeface="+mj-cs"/>
                <a:sym typeface="Helvetica"/>
              </a:rPr>
              <a:t>Etienne Decroux</a:t>
            </a:r>
            <a:r>
              <a:rPr sz="1500">
                <a:solidFill>
                  <a:srgbClr val="444444"/>
                </a:solidFill>
                <a:latin typeface="+mj-lt"/>
                <a:ea typeface="+mj-ea"/>
                <a:cs typeface="+mj-cs"/>
                <a:sym typeface="Helvetica"/>
              </a:rPr>
              <a:t> profesor de M. Marceau es considerado con sus representaciones como precursor del movimiento dramático.</a:t>
            </a:r>
          </a:p>
        </p:txBody>
      </p:sp>
      <p:sp>
        <p:nvSpPr>
          <p:cNvPr id="51" name="Shape 51"/>
          <p:cNvSpPr/>
          <p:nvPr/>
        </p:nvSpPr>
        <p:spPr>
          <a:xfrm>
            <a:off x="2032323" y="249310"/>
            <a:ext cx="4728020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 defTabSz="457200">
              <a:lnSpc>
                <a:spcPct val="110000"/>
              </a:lnSpc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ALGUNOS   MIMOS  </a:t>
            </a:r>
          </a:p>
        </p:txBody>
      </p:sp>
      <p:sp>
        <p:nvSpPr>
          <p:cNvPr id="52" name="Shape 52"/>
          <p:cNvSpPr/>
          <p:nvPr/>
        </p:nvSpPr>
        <p:spPr>
          <a:xfrm>
            <a:off x="5638630" y="1057540"/>
            <a:ext cx="1353569" cy="1064392"/>
          </a:xfrm>
          <a:prstGeom prst="line">
            <a:avLst/>
          </a:prstGeom>
          <a:ln w="25400">
            <a:solidFill/>
            <a:tailEnd type="triangle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53" name="Shape 53"/>
          <p:cNvSpPr/>
          <p:nvPr/>
        </p:nvSpPr>
        <p:spPr>
          <a:xfrm flipH="1" flipV="1">
            <a:off x="2048282" y="5357444"/>
            <a:ext cx="1137023" cy="366535"/>
          </a:xfrm>
          <a:prstGeom prst="line">
            <a:avLst/>
          </a:prstGeom>
          <a:ln w="25400">
            <a:solidFill/>
            <a:tailEnd type="triangle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54" name="Shape 54"/>
          <p:cNvSpPr/>
          <p:nvPr/>
        </p:nvSpPr>
        <p:spPr>
          <a:xfrm flipH="1" flipV="1">
            <a:off x="2197028" y="2604532"/>
            <a:ext cx="945133" cy="227018"/>
          </a:xfrm>
          <a:prstGeom prst="line">
            <a:avLst/>
          </a:prstGeom>
          <a:ln w="25400">
            <a:solidFill/>
            <a:tailEnd type="triangle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55" name="Shape 55"/>
          <p:cNvSpPr/>
          <p:nvPr/>
        </p:nvSpPr>
        <p:spPr>
          <a:xfrm>
            <a:off x="5897234" y="4394652"/>
            <a:ext cx="1349360" cy="360642"/>
          </a:xfrm>
          <a:prstGeom prst="line">
            <a:avLst/>
          </a:prstGeom>
          <a:ln w="25400">
            <a:solidFill/>
            <a:tailEnd type="triangle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</a:p>
        </p:txBody>
      </p:sp>
    </p:spTree>
  </p:cSld>
  <p:clrMapOvr>
    <a:masterClrMapping/>
  </p:clrMapOvr>
  <p:transition spd="med" advClick="1"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>
            <p:ph type="body" idx="4294967295"/>
          </p:nvPr>
        </p:nvSpPr>
        <p:spPr>
          <a:xfrm>
            <a:off x="457200" y="714375"/>
            <a:ext cx="4043363" cy="54117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 marL="0" indent="0" algn="just">
              <a:spcBef>
                <a:spcPts val="0"/>
              </a:spcBef>
              <a:buSzTx/>
              <a:buNone/>
              <a:defRPr sz="1800"/>
            </a:pP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lvl="0" marL="0" indent="0" algn="just">
              <a:spcBef>
                <a:spcPts val="0"/>
              </a:spcBef>
              <a:buSzTx/>
              <a:buNone/>
              <a:defRPr sz="1800"/>
            </a:pP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lvl="0" marL="0" indent="0" algn="just">
              <a:spcBef>
                <a:spcPts val="0"/>
              </a:spcBef>
              <a:buSzTx/>
              <a:buNone/>
              <a:defRPr sz="1800"/>
            </a:pPr>
            <a:r>
              <a:rPr sz="1600">
                <a:latin typeface="Arial"/>
                <a:ea typeface="Arial"/>
                <a:cs typeface="Arial"/>
                <a:sym typeface="Arial"/>
              </a:rPr>
              <a:t>Doble cero. </a:t>
            </a:r>
            <a:r>
              <a:rPr sz="1200">
                <a:latin typeface="Arial"/>
                <a:ea typeface="Arial"/>
                <a:cs typeface="Arial"/>
                <a:sym typeface="Arial"/>
              </a:rPr>
              <a:t>Cero movimientos. Cero expresión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lvl="0" marL="0" indent="0" algn="just">
              <a:spcBef>
                <a:spcPts val="0"/>
              </a:spcBef>
              <a:buSzTx/>
              <a:buNone/>
              <a:defRPr sz="1800"/>
            </a:pP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lvl="0" marL="0" indent="0" algn="just">
              <a:spcBef>
                <a:spcPts val="0"/>
              </a:spcBef>
              <a:buSzTx/>
              <a:buNone/>
              <a:defRPr sz="1800"/>
            </a:pP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lvl="0" marL="0" indent="0" algn="just">
              <a:spcBef>
                <a:spcPts val="300"/>
              </a:spcBef>
              <a:buSzTx/>
              <a:buNone/>
              <a:defRPr sz="1800"/>
            </a:pPr>
            <a:r>
              <a:rPr sz="1600">
                <a:latin typeface="Arial"/>
                <a:ea typeface="Arial"/>
                <a:cs typeface="Arial"/>
                <a:sym typeface="Arial"/>
              </a:rPr>
              <a:t>Agarre o manipulación. </a:t>
            </a:r>
            <a:r>
              <a:rPr sz="1200">
                <a:latin typeface="Arial"/>
                <a:ea typeface="Arial"/>
                <a:cs typeface="Arial"/>
                <a:sym typeface="Arial"/>
              </a:rPr>
              <a:t>Hay que hacer ver el objeto y cómo se      manipula. 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lvl="0" marL="0" indent="0" algn="just">
              <a:buSzTx/>
              <a:buNone/>
              <a:defRPr sz="1800"/>
            </a:pP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lvl="0" marL="0" indent="0" algn="just">
              <a:buSzTx/>
              <a:buNone/>
              <a:defRPr sz="1800"/>
            </a:pP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lvl="0" marL="0" indent="0" algn="just">
              <a:buSzTx/>
              <a:buNone/>
              <a:defRPr sz="1800"/>
            </a:pP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lvl="0" marL="0" indent="0" algn="just">
              <a:buSzTx/>
              <a:buNone/>
              <a:defRPr sz="1800"/>
            </a:pP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lvl="0" marL="0" indent="0" algn="just">
              <a:buSzTx/>
              <a:buNone/>
              <a:defRPr sz="1800"/>
            </a:pP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lvl="0" marL="0" indent="0" algn="just">
              <a:buSzTx/>
              <a:buNone/>
              <a:defRPr sz="1800"/>
            </a:pP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lvl="0" marL="0" indent="0" algn="just">
              <a:buSzTx/>
              <a:buNone/>
              <a:defRPr sz="1800"/>
            </a:pP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lvl="0" marL="0" indent="0" algn="just">
              <a:buSzTx/>
              <a:buNone/>
              <a:defRPr sz="1800"/>
            </a:pP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lvl="0" marL="0" indent="0" algn="just">
              <a:spcBef>
                <a:spcPts val="300"/>
              </a:spcBef>
              <a:buSzTx/>
              <a:buNone/>
              <a:defRPr sz="1800"/>
            </a:pPr>
            <a:r>
              <a:rPr sz="1600">
                <a:latin typeface="Arial"/>
                <a:ea typeface="Arial"/>
                <a:cs typeface="Arial"/>
                <a:sym typeface="Arial"/>
              </a:rPr>
              <a:t>Gesto facial. </a:t>
            </a:r>
            <a:r>
              <a:rPr sz="1200">
                <a:latin typeface="Arial"/>
                <a:ea typeface="Arial"/>
                <a:cs typeface="Arial"/>
                <a:sym typeface="Arial"/>
              </a:rPr>
              <a:t>Trabajan mucho con el rostro, y se pintan la cara de blanco resaltando las cejas, ojos  y boca.</a:t>
            </a:r>
          </a:p>
        </p:txBody>
      </p:sp>
      <p:sp>
        <p:nvSpPr>
          <p:cNvPr id="58" name="Shape 58"/>
          <p:cNvSpPr/>
          <p:nvPr/>
        </p:nvSpPr>
        <p:spPr>
          <a:xfrm>
            <a:off x="2843212" y="333375"/>
            <a:ext cx="3600451" cy="447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algn="just"/>
            <a:r>
              <a:rPr sz="2400"/>
              <a:t>Alguna técnicas básicas</a:t>
            </a:r>
            <a:r>
              <a:rPr sz="2000"/>
              <a:t>:</a:t>
            </a:r>
          </a:p>
        </p:txBody>
      </p:sp>
      <p:sp>
        <p:nvSpPr>
          <p:cNvPr id="59" name="Shape 59"/>
          <p:cNvSpPr/>
          <p:nvPr/>
        </p:nvSpPr>
        <p:spPr>
          <a:xfrm>
            <a:off x="4643437" y="1500187"/>
            <a:ext cx="4286251" cy="688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algn="just"/>
            <a:r>
              <a:rPr sz="1600"/>
              <a:t>Técnica de compensación. </a:t>
            </a:r>
            <a:r>
              <a:rPr sz="1200"/>
              <a:t>Utiliza el gesto , el lenguaje corporal para hacer ver que se desplaza, que hace esfuerzo en una dirección colocándose hacia otra.</a:t>
            </a:r>
          </a:p>
        </p:txBody>
      </p:sp>
      <p:pic>
        <p:nvPicPr>
          <p:cNvPr id="60" name="logodefinitivo.png" descr="logodefinitivo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885112" y="6021387"/>
            <a:ext cx="1187451" cy="758826"/>
          </a:xfrm>
          <a:prstGeom prst="rect">
            <a:avLst/>
          </a:prstGeom>
          <a:ln w="12700">
            <a:miter lim="400000"/>
          </a:ln>
        </p:spPr>
      </p:pic>
      <p:pic>
        <p:nvPicPr>
          <p:cNvPr id="61" name="lenguaj.corp 2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33833" y="2672467"/>
            <a:ext cx="1300164" cy="1447978"/>
          </a:xfrm>
          <a:prstGeom prst="rect">
            <a:avLst/>
          </a:prstGeom>
          <a:ln w="12700">
            <a:miter lim="400000"/>
          </a:ln>
        </p:spPr>
      </p:pic>
      <p:pic>
        <p:nvPicPr>
          <p:cNvPr id="62" name="leng.corp 14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984424" y="2603817"/>
            <a:ext cx="2295427" cy="1585279"/>
          </a:xfrm>
          <a:prstGeom prst="rect">
            <a:avLst/>
          </a:prstGeom>
          <a:ln w="12700">
            <a:miter lim="400000"/>
          </a:ln>
        </p:spPr>
      </p:pic>
      <p:pic>
        <p:nvPicPr>
          <p:cNvPr id="63" name="leng.corp 6.jp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069830" y="2482850"/>
            <a:ext cx="1050691" cy="1874838"/>
          </a:xfrm>
          <a:prstGeom prst="rect">
            <a:avLst/>
          </a:prstGeom>
          <a:ln w="12700">
            <a:miter lim="400000"/>
          </a:ln>
        </p:spPr>
      </p:pic>
      <p:pic>
        <p:nvPicPr>
          <p:cNvPr id="64" name="leng.corp 9.jp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454782" y="2543047"/>
            <a:ext cx="996009" cy="1874838"/>
          </a:xfrm>
          <a:prstGeom prst="rect">
            <a:avLst/>
          </a:prstGeom>
          <a:ln w="12700">
            <a:miter lim="400000"/>
          </a:ln>
        </p:spPr>
      </p:pic>
      <p:pic>
        <p:nvPicPr>
          <p:cNvPr id="65" name="leng.corp 8.jp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6261217" y="2512967"/>
            <a:ext cx="1027256" cy="1874838"/>
          </a:xfrm>
          <a:prstGeom prst="rect">
            <a:avLst/>
          </a:prstGeom>
          <a:ln w="12700">
            <a:miter lim="400000"/>
          </a:ln>
        </p:spPr>
      </p:pic>
      <p:pic>
        <p:nvPicPr>
          <p:cNvPr id="66" name="leng.corp 4.jp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2678433" y="5155317"/>
            <a:ext cx="1251897" cy="1447978"/>
          </a:xfrm>
          <a:prstGeom prst="rect">
            <a:avLst/>
          </a:prstGeom>
          <a:ln w="12700">
            <a:miter lim="400000"/>
          </a:ln>
        </p:spPr>
      </p:pic>
      <p:pic>
        <p:nvPicPr>
          <p:cNvPr id="67" name="13c.jpg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3874038" y="5155317"/>
            <a:ext cx="1206989" cy="1447978"/>
          </a:xfrm>
          <a:prstGeom prst="rect">
            <a:avLst/>
          </a:prstGeom>
          <a:ln w="12700">
            <a:miter lim="400000"/>
          </a:ln>
        </p:spPr>
      </p:pic>
      <p:pic>
        <p:nvPicPr>
          <p:cNvPr id="68" name="13b.jpg"/>
          <p:cNvPicPr/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1590572" y="5155317"/>
            <a:ext cx="1206989" cy="1447978"/>
          </a:xfrm>
          <a:prstGeom prst="rect">
            <a:avLst/>
          </a:prstGeom>
          <a:ln w="12700">
            <a:miter lim="400000"/>
          </a:ln>
        </p:spPr>
      </p:pic>
      <p:pic>
        <p:nvPicPr>
          <p:cNvPr id="69" name="12.jpg"/>
          <p:cNvPicPr/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178543" y="5155317"/>
            <a:ext cx="1416127" cy="1447978"/>
          </a:xfrm>
          <a:prstGeom prst="rect">
            <a:avLst/>
          </a:prstGeom>
          <a:ln w="12700">
            <a:miter lim="400000"/>
          </a:ln>
        </p:spPr>
      </p:pic>
      <p:pic>
        <p:nvPicPr>
          <p:cNvPr id="70" name="11.jpg"/>
          <p:cNvPicPr/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4993378" y="5159550"/>
            <a:ext cx="1203594" cy="1447978"/>
          </a:xfrm>
          <a:prstGeom prst="rect">
            <a:avLst/>
          </a:prstGeom>
          <a:ln w="12700">
            <a:miter lim="400000"/>
          </a:ln>
        </p:spPr>
      </p:pic>
      <p:pic>
        <p:nvPicPr>
          <p:cNvPr id="71" name="13.jpg"/>
          <p:cNvPicPr/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6164789" y="5161446"/>
            <a:ext cx="1206989" cy="144797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/>
          <p:nvPr>
            <p:ph type="body" idx="4294967295"/>
          </p:nvPr>
        </p:nvSpPr>
        <p:spPr>
          <a:xfrm>
            <a:off x="457200" y="1600200"/>
            <a:ext cx="3971925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spcBef>
                <a:spcPts val="600"/>
              </a:spcBef>
              <a:buSzTx/>
              <a:buNone/>
              <a:defRPr sz="1800"/>
            </a:pPr>
            <a:r>
              <a:rPr sz="2800">
                <a:latin typeface="Arial"/>
                <a:ea typeface="Arial"/>
                <a:cs typeface="Arial"/>
                <a:sym typeface="Arial"/>
              </a:rPr>
              <a:t>La pantomima</a:t>
            </a: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lvl="0">
              <a:buSzTx/>
              <a:buNone/>
              <a:defRPr sz="1800"/>
            </a:pPr>
            <a:endParaRPr sz="2800"/>
          </a:p>
          <a:p>
            <a:pPr lvl="0">
              <a:spcBef>
                <a:spcPts val="400"/>
              </a:spcBef>
              <a:buSzTx/>
              <a:buNone/>
              <a:defRPr sz="1800"/>
            </a:pPr>
            <a:r>
              <a:rPr sz="2000"/>
              <a:t>	Una historia desarrollada con un final y utilizando los gestos es una pantomima. La pantomima de esta manera utiliza los movimientos y técnicas específicas aunque se advierte que algunos sonidos se contemplan como posibles. </a:t>
            </a:r>
          </a:p>
        </p:txBody>
      </p:sp>
      <p:pic>
        <p:nvPicPr>
          <p:cNvPr id="74" name="logodefinitivo.png" descr="logodefinitivo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885112" y="6021387"/>
            <a:ext cx="1187451" cy="758826"/>
          </a:xfrm>
          <a:prstGeom prst="rect">
            <a:avLst/>
          </a:prstGeom>
          <a:ln w="12700">
            <a:miter lim="400000"/>
          </a:ln>
        </p:spPr>
      </p:pic>
      <p:pic>
        <p:nvPicPr>
          <p:cNvPr id="75" name="leng corp 5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397698" y="1757709"/>
            <a:ext cx="2745894" cy="305807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>
    <p:dissolve/>
  </p:transition>
</p:sld>
</file>

<file path=ppt/theme/theme1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8F8F8F"/>
      </a:accent3>
      <a:accent4>
        <a:srgbClr val="707070"/>
      </a:accent4>
      <a:accent5>
        <a:srgbClr val="B2C0D9"/>
      </a:accent5>
      <a:accent6>
        <a:srgbClr val="AE4846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8F8F8F"/>
      </a:accent3>
      <a:accent4>
        <a:srgbClr val="707070"/>
      </a:accent4>
      <a:accent5>
        <a:srgbClr val="B2C0D9"/>
      </a:accent5>
      <a:accent6>
        <a:srgbClr val="AE4846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