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9144000" cy="6858000"/>
  <p:notesSz cx="6858000" cy="9144000"/>
  <p:defaultTextStyle>
    <a:lvl1pPr>
      <a:defRPr>
        <a:latin typeface="Arial"/>
        <a:ea typeface="Arial"/>
        <a:cs typeface="Arial"/>
        <a:sym typeface="Arial"/>
      </a:defRPr>
    </a:lvl1pPr>
    <a:lvl2pPr indent="457200">
      <a:defRPr>
        <a:latin typeface="Arial"/>
        <a:ea typeface="Arial"/>
        <a:cs typeface="Arial"/>
        <a:sym typeface="Arial"/>
      </a:defRPr>
    </a:lvl2pPr>
    <a:lvl3pPr indent="914400">
      <a:defRPr>
        <a:latin typeface="Arial"/>
        <a:ea typeface="Arial"/>
        <a:cs typeface="Arial"/>
        <a:sym typeface="Arial"/>
      </a:defRPr>
    </a:lvl3pPr>
    <a:lvl4pPr indent="1371600">
      <a:defRPr>
        <a:latin typeface="Arial"/>
        <a:ea typeface="Arial"/>
        <a:cs typeface="Arial"/>
        <a:sym typeface="Arial"/>
      </a:defRPr>
    </a:lvl4pPr>
    <a:lvl5pPr indent="1828800">
      <a:defRPr>
        <a:latin typeface="Arial"/>
        <a:ea typeface="Arial"/>
        <a:cs typeface="Arial"/>
        <a:sym typeface="Arial"/>
      </a:defRPr>
    </a:lvl5pPr>
    <a:lvl6pPr>
      <a:defRPr>
        <a:latin typeface="Arial"/>
        <a:ea typeface="Arial"/>
        <a:cs typeface="Arial"/>
        <a:sym typeface="Arial"/>
      </a:defRPr>
    </a:lvl6pPr>
    <a:lvl7pPr>
      <a:defRPr>
        <a:latin typeface="Arial"/>
        <a:ea typeface="Arial"/>
        <a:cs typeface="Arial"/>
        <a:sym typeface="Arial"/>
      </a:defRPr>
    </a:lvl7pPr>
    <a:lvl8pPr>
      <a:defRPr>
        <a:latin typeface="Arial"/>
        <a:ea typeface="Arial"/>
        <a:cs typeface="Arial"/>
        <a:sym typeface="Arial"/>
      </a:defRPr>
    </a:lvl8pPr>
    <a:lvl9pPr>
      <a:defRPr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" name="Shape 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sldNum" sz="quarter" idx="2"/>
          </p:nvPr>
        </p:nvSpPr>
        <p:spPr>
          <a:xfrm>
            <a:off x="6553200" y="6245225"/>
            <a:ext cx="2133600" cy="28882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sz="1400"/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spd="med" advClick="1"/>
  <p:txStyles>
    <p:titleStyle>
      <a:lvl1pPr algn="ctr">
        <a:defRPr sz="4400">
          <a:latin typeface="Arial"/>
          <a:ea typeface="Arial"/>
          <a:cs typeface="Arial"/>
          <a:sym typeface="Arial"/>
        </a:defRPr>
      </a:lvl1pPr>
      <a:lvl2pPr algn="ctr">
        <a:defRPr sz="4400">
          <a:latin typeface="Arial"/>
          <a:ea typeface="Arial"/>
          <a:cs typeface="Arial"/>
          <a:sym typeface="Arial"/>
        </a:defRPr>
      </a:lvl2pPr>
      <a:lvl3pPr algn="ctr">
        <a:defRPr sz="4400">
          <a:latin typeface="Arial"/>
          <a:ea typeface="Arial"/>
          <a:cs typeface="Arial"/>
          <a:sym typeface="Arial"/>
        </a:defRPr>
      </a:lvl3pPr>
      <a:lvl4pPr algn="ctr">
        <a:defRPr sz="4400">
          <a:latin typeface="Arial"/>
          <a:ea typeface="Arial"/>
          <a:cs typeface="Arial"/>
          <a:sym typeface="Arial"/>
        </a:defRPr>
      </a:lvl4pPr>
      <a:lvl5pPr algn="ctr">
        <a:defRPr sz="4400">
          <a:latin typeface="Arial"/>
          <a:ea typeface="Arial"/>
          <a:cs typeface="Arial"/>
          <a:sym typeface="Arial"/>
        </a:defRPr>
      </a:lvl5pPr>
      <a:lvl6pPr indent="457200" algn="ctr">
        <a:defRPr sz="4400">
          <a:latin typeface="Arial"/>
          <a:ea typeface="Arial"/>
          <a:cs typeface="Arial"/>
          <a:sym typeface="Arial"/>
        </a:defRPr>
      </a:lvl6pPr>
      <a:lvl7pPr indent="914400" algn="ctr">
        <a:defRPr sz="4400">
          <a:latin typeface="Arial"/>
          <a:ea typeface="Arial"/>
          <a:cs typeface="Arial"/>
          <a:sym typeface="Arial"/>
        </a:defRPr>
      </a:lvl7pPr>
      <a:lvl8pPr indent="1371600" algn="ctr">
        <a:defRPr sz="4400">
          <a:latin typeface="Arial"/>
          <a:ea typeface="Arial"/>
          <a:cs typeface="Arial"/>
          <a:sym typeface="Arial"/>
        </a:defRPr>
      </a:lvl8pPr>
      <a:lvl9pPr indent="1828800" algn="ctr">
        <a:defRPr sz="4400"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1pPr>
      <a:lvl2pPr marL="783771" indent="-326571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2pPr>
      <a:lvl3pPr marL="1219200" indent="-3048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3pPr>
      <a:lvl4pPr marL="1737360" indent="-365760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4pPr>
      <a:lvl5pPr marL="2235200" indent="-4064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5pPr>
      <a:lvl6pPr marL="26924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6pPr>
      <a:lvl7pPr marL="31496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7pPr>
      <a:lvl8pPr marL="36068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8pPr>
      <a:lvl9pPr marL="40640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9pPr>
    </p:bodyStyle>
    <p:otherStyle>
      <a:lvl1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9.jpeg"/><Relationship Id="rId4" Type="http://schemas.openxmlformats.org/officeDocument/2006/relationships/image" Target="../media/image10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4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5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image" Target="../media/image15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8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 idx="4294967295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 fontScale="100000" lnSpcReduction="0"/>
          </a:bodyPr>
          <a:lstStyle/>
          <a:p>
            <a:pPr lvl="0"/>
          </a:p>
        </p:txBody>
      </p:sp>
      <p:sp>
        <p:nvSpPr>
          <p:cNvPr id="9" name="Shape 9"/>
          <p:cNvSpPr/>
          <p:nvPr>
            <p:ph type="body" idx="4294967295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lvl="0" marL="0" indent="0" algn="ctr">
              <a:buSzTx/>
              <a:buNone/>
            </a:pPr>
          </a:p>
        </p:txBody>
      </p:sp>
      <p:pic>
        <p:nvPicPr>
          <p:cNvPr id="10" name="sherrero4.jpeg" descr="sherrero4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9588"/>
          </a:xfrm>
          <a:prstGeom prst="rect">
            <a:avLst/>
          </a:prstGeom>
          <a:ln w="50800">
            <a:solidFill>
              <a:srgbClr val="006600"/>
            </a:solidFill>
            <a:round/>
          </a:ln>
        </p:spPr>
      </p:pic>
      <p:sp>
        <p:nvSpPr>
          <p:cNvPr id="11" name="Shape 11"/>
          <p:cNvSpPr/>
          <p:nvPr/>
        </p:nvSpPr>
        <p:spPr>
          <a:xfrm>
            <a:off x="323850" y="5589587"/>
            <a:ext cx="6696075" cy="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400"/>
            </a:lvl1pPr>
          </a:lstStyle>
          <a:p>
            <a:pPr lvl="0">
              <a:defRPr sz="1800"/>
            </a:pPr>
            <a:r>
              <a:rPr sz="4400"/>
              <a:t>El Rugby</a:t>
            </a:r>
          </a:p>
        </p:txBody>
      </p:sp>
      <p:sp>
        <p:nvSpPr>
          <p:cNvPr id="12" name="Shape 12"/>
          <p:cNvSpPr/>
          <p:nvPr/>
        </p:nvSpPr>
        <p:spPr>
          <a:xfrm>
            <a:off x="-1" y="188912"/>
            <a:ext cx="9144002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pPr lvl="0"/>
            <a:r>
              <a:t>Fundamentos para la ESO y el Bachillerato. Un aprendizaje comprensivo y vivencial</a:t>
            </a:r>
          </a:p>
        </p:txBody>
      </p:sp>
      <p:pic>
        <p:nvPicPr>
          <p:cNvPr id="13" name="logodefinitivo.png" descr="logodefinitivo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9999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title" idx="4294967295"/>
          </p:nvPr>
        </p:nvSpPr>
        <p:spPr>
          <a:xfrm>
            <a:off x="1979612" y="549275"/>
            <a:ext cx="4033838" cy="522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defTabSz="685800">
              <a:defRPr sz="3000"/>
            </a:lvl1pPr>
          </a:lstStyle>
          <a:p>
            <a:pPr lvl="0">
              <a:defRPr sz="1800"/>
            </a:pPr>
            <a:r>
              <a:rPr sz="3000"/>
              <a:t>materiales</a:t>
            </a:r>
          </a:p>
        </p:txBody>
      </p:sp>
      <p:sp>
        <p:nvSpPr>
          <p:cNvPr id="60" name="Shape 60"/>
          <p:cNvSpPr/>
          <p:nvPr/>
        </p:nvSpPr>
        <p:spPr>
          <a:xfrm>
            <a:off x="377725" y="2581275"/>
            <a:ext cx="2338885" cy="1494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defTabSz="457200">
              <a:lnSpc>
                <a:spcPct val="11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sz="1400">
                <a:solidFill>
                  <a:srgbClr val="444444"/>
                </a:solidFill>
                <a:latin typeface="+mj-lt"/>
                <a:ea typeface="+mj-ea"/>
                <a:cs typeface="+mj-cs"/>
                <a:sym typeface="Helvetica"/>
              </a:rPr>
              <a:t>Balones de rugby.  </a:t>
            </a:r>
            <a:endParaRPr sz="1400">
              <a:solidFill>
                <a:srgbClr val="444444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lvl="0" defTabSz="457200">
              <a:lnSpc>
                <a:spcPct val="11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sz="1400">
                <a:solidFill>
                  <a:srgbClr val="444444"/>
                </a:solidFill>
                <a:latin typeface="+mj-lt"/>
                <a:ea typeface="+mj-ea"/>
                <a:cs typeface="+mj-cs"/>
                <a:sym typeface="Helvetica"/>
              </a:rPr>
              <a:t>El balón es ovalado y con un perímetro mayor de entre 76 y 79 cm y menor de 60 a 65cm. De base base mide entre 28 y 29 cm</a:t>
            </a:r>
          </a:p>
        </p:txBody>
      </p:sp>
      <p:pic>
        <p:nvPicPr>
          <p:cNvPr id="61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62" name="bal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02646" y="1583984"/>
            <a:ext cx="2549499" cy="1861232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palos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09210" y="3957637"/>
            <a:ext cx="3766970" cy="22699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0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5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9999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>
            <a:off x="1187450" y="260350"/>
            <a:ext cx="7000875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/>
            </a:lvl1pPr>
          </a:lstStyle>
          <a:p>
            <a:pPr lvl="0">
              <a:defRPr sz="1800"/>
            </a:pPr>
            <a:r>
              <a:rPr sz="2400"/>
              <a:t>RECURSOS TÉCNICO -TÁCTICOS BÁSICOS</a:t>
            </a:r>
          </a:p>
        </p:txBody>
      </p:sp>
      <p:pic>
        <p:nvPicPr>
          <p:cNvPr id="66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sp>
        <p:nvSpPr>
          <p:cNvPr id="67" name="Shape 67"/>
          <p:cNvSpPr/>
          <p:nvPr/>
        </p:nvSpPr>
        <p:spPr>
          <a:xfrm>
            <a:off x="1937227" y="2756981"/>
            <a:ext cx="2604019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lnSpc>
                <a:spcPct val="11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1400">
                <a:solidFill>
                  <a:srgbClr val="444444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1400">
                <a:solidFill>
                  <a:srgbClr val="444444"/>
                </a:solidFill>
              </a:rPr>
              <a:t>Pases y  Recogida del balón: </a:t>
            </a:r>
          </a:p>
        </p:txBody>
      </p:sp>
      <p:sp>
        <p:nvSpPr>
          <p:cNvPr id="68" name="Shape 68"/>
          <p:cNvSpPr/>
          <p:nvPr/>
        </p:nvSpPr>
        <p:spPr>
          <a:xfrm>
            <a:off x="1482614" y="1573530"/>
            <a:ext cx="1111472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lnSpc>
                <a:spcPct val="11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1400">
                <a:solidFill>
                  <a:srgbClr val="444444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1400">
                <a:solidFill>
                  <a:srgbClr val="444444"/>
                </a:solidFill>
              </a:rPr>
              <a:t> Hand Hoff :</a:t>
            </a:r>
          </a:p>
        </p:txBody>
      </p:sp>
      <p:sp>
        <p:nvSpPr>
          <p:cNvPr id="69" name="Shape 69"/>
          <p:cNvSpPr/>
          <p:nvPr/>
        </p:nvSpPr>
        <p:spPr>
          <a:xfrm>
            <a:off x="2801658" y="5545210"/>
            <a:ext cx="875157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lnSpc>
                <a:spcPct val="11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1400">
                <a:solidFill>
                  <a:srgbClr val="444444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1400">
                <a:solidFill>
                  <a:srgbClr val="444444"/>
                </a:solidFill>
              </a:rPr>
              <a:t>Placajes:</a:t>
            </a:r>
          </a:p>
        </p:txBody>
      </p:sp>
      <p:sp>
        <p:nvSpPr>
          <p:cNvPr id="70" name="Shape 70"/>
          <p:cNvSpPr/>
          <p:nvPr/>
        </p:nvSpPr>
        <p:spPr>
          <a:xfrm>
            <a:off x="1006804" y="3796029"/>
            <a:ext cx="894692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lnSpc>
                <a:spcPct val="11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1400">
                <a:solidFill>
                  <a:srgbClr val="444444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1400">
                <a:solidFill>
                  <a:srgbClr val="444444"/>
                </a:solidFill>
              </a:rPr>
              <a:t>Patadas: </a:t>
            </a:r>
          </a:p>
        </p:txBody>
      </p:sp>
      <p:pic>
        <p:nvPicPr>
          <p:cNvPr id="71" name="9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94841" y="2070596"/>
            <a:ext cx="1303899" cy="1906360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11 copia90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90109" y="1000823"/>
            <a:ext cx="1639669" cy="1452754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13 copia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496835" y="3367726"/>
            <a:ext cx="1484803" cy="1655366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11 copia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576977" y="4972503"/>
            <a:ext cx="1639669" cy="14527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9999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1251738" y="1814829"/>
            <a:ext cx="608024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lnSpc>
                <a:spcPct val="11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1400">
                <a:solidFill>
                  <a:srgbClr val="444444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1400">
                <a:solidFill>
                  <a:srgbClr val="444444"/>
                </a:solidFill>
              </a:rPr>
              <a:t>Melé: </a:t>
            </a:r>
          </a:p>
        </p:txBody>
      </p:sp>
      <p:sp>
        <p:nvSpPr>
          <p:cNvPr id="77" name="Shape 77"/>
          <p:cNvSpPr/>
          <p:nvPr/>
        </p:nvSpPr>
        <p:spPr>
          <a:xfrm>
            <a:off x="1164531" y="4964429"/>
            <a:ext cx="782438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lnSpc>
                <a:spcPct val="11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1400">
                <a:solidFill>
                  <a:srgbClr val="444444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1400">
                <a:solidFill>
                  <a:srgbClr val="444444"/>
                </a:solidFill>
              </a:rPr>
              <a:t>Touche:</a:t>
            </a:r>
          </a:p>
        </p:txBody>
      </p:sp>
      <p:sp>
        <p:nvSpPr>
          <p:cNvPr id="78" name="Shape 78"/>
          <p:cNvSpPr/>
          <p:nvPr/>
        </p:nvSpPr>
        <p:spPr>
          <a:xfrm>
            <a:off x="1226561" y="3491229"/>
            <a:ext cx="3325377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lnSpc>
                <a:spcPct val="11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1400">
                <a:solidFill>
                  <a:srgbClr val="444444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1400">
                <a:solidFill>
                  <a:srgbClr val="444444"/>
                </a:solidFill>
              </a:rPr>
              <a:t>Saque de 22 y Saque de medio campo</a:t>
            </a:r>
          </a:p>
        </p:txBody>
      </p:sp>
      <p:sp>
        <p:nvSpPr>
          <p:cNvPr id="79" name="Shape 79"/>
          <p:cNvSpPr/>
          <p:nvPr/>
        </p:nvSpPr>
        <p:spPr>
          <a:xfrm>
            <a:off x="2640187" y="370769"/>
            <a:ext cx="2721544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t>Formas de iniciar el juego</a:t>
            </a:r>
          </a:p>
        </p:txBody>
      </p:sp>
      <p:pic>
        <p:nvPicPr>
          <p:cNvPr id="80" name="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8666" y="1188283"/>
            <a:ext cx="2721544" cy="1560434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8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32768" y="2875359"/>
            <a:ext cx="1652637" cy="2075690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1 copia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07093" y="4541083"/>
            <a:ext cx="2360237" cy="17746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9999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1069272" y="349250"/>
            <a:ext cx="6179956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lnSpc>
                <a:spcPct val="11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1500">
                <a:solidFill>
                  <a:srgbClr val="444444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1500">
                <a:solidFill>
                  <a:srgbClr val="444444"/>
                </a:solidFill>
              </a:rPr>
              <a:t>ADAPTACIONES PARA PODER JUGAR EN PATIOS DE COLEGIOS:</a:t>
            </a:r>
            <a:endParaRPr b="1" sz="1500">
              <a:solidFill>
                <a:srgbClr val="444444"/>
              </a:solidFill>
            </a:endParaRPr>
          </a:p>
        </p:txBody>
      </p:sp>
      <p:sp>
        <p:nvSpPr>
          <p:cNvPr id="85" name="Shape 85"/>
          <p:cNvSpPr/>
          <p:nvPr/>
        </p:nvSpPr>
        <p:spPr>
          <a:xfrm>
            <a:off x="656556" y="2514600"/>
            <a:ext cx="2729258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lnSpc>
                <a:spcPct val="11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500">
                <a:solidFill>
                  <a:srgbClr val="444444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444444"/>
                </a:solidFill>
              </a:rPr>
              <a:t>Para poder realizar la práctica del rugby en la mayoría de los centros de enseñanza deberemos adaptar algunas reglas evitando el contacto físico y las posibles caídas, es el caso del RUGBY TAG.</a:t>
            </a:r>
          </a:p>
        </p:txBody>
      </p:sp>
      <p:pic>
        <p:nvPicPr>
          <p:cNvPr id="86" name="port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50533" y="1013009"/>
            <a:ext cx="2192557" cy="2463110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tag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62808" y="4152143"/>
            <a:ext cx="4008555" cy="20494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9999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Si has estudiado este capítulo, contestarás sin problema a las siguientes cuestiones.</a:t>
            </a:r>
          </a:p>
        </p:txBody>
      </p:sp>
      <p:sp>
        <p:nvSpPr>
          <p:cNvPr id="90" name="Shape 90"/>
          <p:cNvSpPr/>
          <p:nvPr/>
        </p:nvSpPr>
        <p:spPr>
          <a:xfrm>
            <a:off x="546302" y="2680970"/>
            <a:ext cx="6717897" cy="2080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marL="567055" indent="-567690" defTabSz="457200">
              <a:lnSpc>
                <a:spcPct val="110000"/>
              </a:lnSpc>
              <a:tabLst>
                <a:tab pos="12700" algn="l"/>
                <a:tab pos="5715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sz="1500">
                <a:solidFill>
                  <a:srgbClr val="444444"/>
                </a:solidFill>
                <a:latin typeface="+mj-lt"/>
                <a:ea typeface="+mj-ea"/>
                <a:cs typeface="+mj-cs"/>
                <a:sym typeface="Helvetica"/>
              </a:rPr>
              <a:t>	1.	¿Cómo se llaman los tres jugadores que forman la 1ªfila de una melé?</a:t>
            </a:r>
            <a:endParaRPr sz="1500">
              <a:solidFill>
                <a:srgbClr val="444444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lvl="0" marL="567055" indent="-567690" defTabSz="457200">
              <a:lnSpc>
                <a:spcPct val="110000"/>
              </a:lnSpc>
              <a:tabLst>
                <a:tab pos="12700" algn="l"/>
                <a:tab pos="5715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sz="1500">
                <a:solidFill>
                  <a:srgbClr val="444444"/>
                </a:solidFill>
                <a:latin typeface="+mj-lt"/>
                <a:ea typeface="+mj-ea"/>
                <a:cs typeface="+mj-cs"/>
                <a:sym typeface="Helvetica"/>
              </a:rPr>
              <a:t>	2.	¿Cuantos puntos valen en el rugby un ensayo?¿y una transformación?</a:t>
            </a:r>
            <a:endParaRPr sz="1500">
              <a:solidFill>
                <a:srgbClr val="444444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lvl="0" marL="567055" indent="-567690" defTabSz="457200">
              <a:lnSpc>
                <a:spcPct val="110000"/>
              </a:lnSpc>
              <a:tabLst>
                <a:tab pos="12700" algn="l"/>
                <a:tab pos="5715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sz="1500">
                <a:solidFill>
                  <a:srgbClr val="444444"/>
                </a:solidFill>
                <a:latin typeface="+mj-lt"/>
                <a:ea typeface="+mj-ea"/>
                <a:cs typeface="+mj-cs"/>
                <a:sym typeface="Helvetica"/>
              </a:rPr>
              <a:t>	3.	¿Cuándo se puede placar a un jugador contrario?</a:t>
            </a:r>
            <a:endParaRPr sz="1500">
              <a:solidFill>
                <a:srgbClr val="444444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lvl="0" marL="567055" indent="-567690" defTabSz="457200">
              <a:lnSpc>
                <a:spcPct val="110000"/>
              </a:lnSpc>
              <a:tabLst>
                <a:tab pos="12700" algn="l"/>
                <a:tab pos="5715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sz="1500">
                <a:solidFill>
                  <a:srgbClr val="444444"/>
                </a:solidFill>
                <a:latin typeface="+mj-lt"/>
                <a:ea typeface="+mj-ea"/>
                <a:cs typeface="+mj-cs"/>
                <a:sym typeface="Helvetica"/>
              </a:rPr>
              <a:t>	4.	¿Cuándo puede señalar el árbitro un golpe de castigo?</a:t>
            </a:r>
            <a:endParaRPr sz="1500">
              <a:solidFill>
                <a:srgbClr val="444444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lvl="0" marL="567055" indent="-567690" defTabSz="457200">
              <a:lnSpc>
                <a:spcPct val="110000"/>
              </a:lnSpc>
              <a:tabLst>
                <a:tab pos="12700" algn="l"/>
                <a:tab pos="5715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sz="1500">
                <a:solidFill>
                  <a:srgbClr val="444444"/>
                </a:solidFill>
                <a:latin typeface="+mj-lt"/>
                <a:ea typeface="+mj-ea"/>
                <a:cs typeface="+mj-cs"/>
                <a:sym typeface="Helvetica"/>
              </a:rPr>
              <a:t>	5.	¿Serías capaz de colocar a ocho compañeros en una melé?</a:t>
            </a:r>
            <a:endParaRPr sz="1500">
              <a:solidFill>
                <a:srgbClr val="444444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lvl="0" marL="567055" indent="-567690" defTabSz="457200">
              <a:lnSpc>
                <a:spcPct val="110000"/>
              </a:lnSpc>
              <a:tabLst>
                <a:tab pos="12700" algn="l"/>
                <a:tab pos="5715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sz="1500">
                <a:solidFill>
                  <a:srgbClr val="444444"/>
                </a:solidFill>
                <a:latin typeface="+mj-lt"/>
                <a:ea typeface="+mj-ea"/>
                <a:cs typeface="+mj-cs"/>
                <a:sym typeface="Helvetica"/>
              </a:rPr>
              <a:t>	6.	¿Sabes hacer las tres formas de golpeo con el pie?</a:t>
            </a:r>
            <a:endParaRPr sz="1500">
              <a:solidFill>
                <a:srgbClr val="444444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lvl="0" marL="567055" indent="-567690" defTabSz="457200">
              <a:lnSpc>
                <a:spcPct val="110000"/>
              </a:lnSpc>
              <a:tabLst>
                <a:tab pos="12700" algn="l"/>
                <a:tab pos="5715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sz="1500">
                <a:solidFill>
                  <a:srgbClr val="444444"/>
                </a:solidFill>
                <a:latin typeface="+mj-lt"/>
                <a:ea typeface="+mj-ea"/>
                <a:cs typeface="+mj-cs"/>
                <a:sym typeface="Helvetica"/>
              </a:rPr>
              <a:t>	7.	¿Qué es “Hand off”?</a:t>
            </a:r>
            <a:endParaRPr sz="1500">
              <a:solidFill>
                <a:srgbClr val="444444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lvl="0" marL="567055" indent="-567690" defTabSz="457200">
              <a:lnSpc>
                <a:spcPct val="110000"/>
              </a:lnSpc>
              <a:tabLst>
                <a:tab pos="12700" algn="l"/>
                <a:tab pos="5715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sz="1500">
                <a:solidFill>
                  <a:srgbClr val="444444"/>
                </a:solidFill>
                <a:latin typeface="+mj-lt"/>
                <a:ea typeface="+mj-ea"/>
                <a:cs typeface="+mj-cs"/>
                <a:sym typeface="Helvetica"/>
              </a:rPr>
              <a:t>	8.	¿Cómo harías una touche?</a:t>
            </a:r>
          </a:p>
        </p:txBody>
      </p:sp>
      <p:pic>
        <p:nvPicPr>
          <p:cNvPr id="91" name="touche rugby.jpg"/>
          <p:cNvPicPr/>
          <p:nvPr/>
        </p:nvPicPr>
        <p:blipFill>
          <a:blip r:embed="rId2">
            <a:alphaModFix amt="23530"/>
            <a:extLst/>
          </a:blip>
          <a:stretch>
            <a:fillRect/>
          </a:stretch>
        </p:blipFill>
        <p:spPr>
          <a:xfrm>
            <a:off x="1725832" y="0"/>
            <a:ext cx="4559754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9999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>
            <p:ph type="title" idx="4294967295"/>
          </p:nvPr>
        </p:nvSpPr>
        <p:spPr>
          <a:xfrm>
            <a:off x="457200" y="428625"/>
            <a:ext cx="8229600" cy="989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Índice</a:t>
            </a:r>
          </a:p>
        </p:txBody>
      </p:sp>
      <p:sp>
        <p:nvSpPr>
          <p:cNvPr id="16" name="Shape 16"/>
          <p:cNvSpPr/>
          <p:nvPr>
            <p:ph type="body" idx="4294967295"/>
          </p:nvPr>
        </p:nvSpPr>
        <p:spPr>
          <a:xfrm>
            <a:off x="468312" y="1557337"/>
            <a:ext cx="5326609" cy="4154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0" indent="0" defTabSz="457200">
              <a:lnSpc>
                <a:spcPct val="150000"/>
              </a:lnSpc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endParaRPr sz="2400">
              <a:solidFill>
                <a:srgbClr val="23232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197485" indent="-198120" defTabSz="457200">
              <a:lnSpc>
                <a:spcPct val="150000"/>
              </a:lnSpc>
              <a:spcBef>
                <a:spcPts val="0"/>
              </a:spcBef>
              <a:buSzTx/>
              <a:buNone/>
              <a:tabLst>
                <a:tab pos="12700" algn="l"/>
                <a:tab pos="203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1700">
                <a:solidFill>
                  <a:srgbClr val="23232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1.	Objetivos</a:t>
            </a:r>
            <a:endParaRPr sz="1700">
              <a:solidFill>
                <a:srgbClr val="23232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197485" indent="-198120" defTabSz="457200">
              <a:lnSpc>
                <a:spcPct val="150000"/>
              </a:lnSpc>
              <a:spcBef>
                <a:spcPts val="0"/>
              </a:spcBef>
              <a:buSzTx/>
              <a:buNone/>
              <a:tabLst>
                <a:tab pos="12700" algn="l"/>
                <a:tab pos="203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1700">
                <a:solidFill>
                  <a:srgbClr val="23232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2.	Reglamentación, instalaciones y material.</a:t>
            </a:r>
            <a:endParaRPr sz="1700">
              <a:solidFill>
                <a:srgbClr val="23232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197485" indent="-198120" defTabSz="457200">
              <a:lnSpc>
                <a:spcPct val="150000"/>
              </a:lnSpc>
              <a:spcBef>
                <a:spcPts val="0"/>
              </a:spcBef>
              <a:buSzTx/>
              <a:buNone/>
              <a:tabLst>
                <a:tab pos="12700" algn="l"/>
                <a:tab pos="203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1700">
                <a:solidFill>
                  <a:srgbClr val="23232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3.	Recursos técnico - tácticos básicos</a:t>
            </a:r>
            <a:endParaRPr sz="1700">
              <a:solidFill>
                <a:srgbClr val="23232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197485" indent="-198120" defTabSz="457200">
              <a:lnSpc>
                <a:spcPct val="150000"/>
              </a:lnSpc>
              <a:spcBef>
                <a:spcPts val="0"/>
              </a:spcBef>
              <a:buSzTx/>
              <a:buNone/>
              <a:tabLst>
                <a:tab pos="12700" algn="l"/>
                <a:tab pos="203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1700">
                <a:solidFill>
                  <a:srgbClr val="23232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4.	Ejercicios de aplicación</a:t>
            </a:r>
            <a:endParaRPr sz="1700">
              <a:solidFill>
                <a:srgbClr val="23232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197485" indent="-198120" defTabSz="457200">
              <a:lnSpc>
                <a:spcPct val="150000"/>
              </a:lnSpc>
              <a:spcBef>
                <a:spcPts val="0"/>
              </a:spcBef>
              <a:buSzTx/>
              <a:buNone/>
              <a:tabLst>
                <a:tab pos="12700" algn="l"/>
                <a:tab pos="203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1700">
                <a:solidFill>
                  <a:srgbClr val="23232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5.	Cuestionario y actividades</a:t>
            </a:r>
            <a:endParaRPr sz="1700">
              <a:solidFill>
                <a:srgbClr val="23232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197485" indent="-198120" defTabSz="457200">
              <a:lnSpc>
                <a:spcPct val="150000"/>
              </a:lnSpc>
              <a:spcBef>
                <a:spcPts val="0"/>
              </a:spcBef>
              <a:buSzTx/>
              <a:buNone/>
              <a:tabLst>
                <a:tab pos="12700" algn="l"/>
                <a:tab pos="203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1700">
                <a:solidFill>
                  <a:srgbClr val="23232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6.	Ficha de autoevaluación</a:t>
            </a:r>
            <a:endParaRPr sz="1700">
              <a:solidFill>
                <a:srgbClr val="23232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197485" indent="-198120" defTabSz="457200">
              <a:lnSpc>
                <a:spcPct val="150000"/>
              </a:lnSpc>
              <a:spcBef>
                <a:spcPts val="0"/>
              </a:spcBef>
              <a:buSzTx/>
              <a:buNone/>
              <a:tabLst>
                <a:tab pos="12700" algn="l"/>
                <a:tab pos="203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1700">
                <a:solidFill>
                  <a:srgbClr val="23232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7.	Resumen</a:t>
            </a:r>
          </a:p>
        </p:txBody>
      </p:sp>
      <p:pic>
        <p:nvPicPr>
          <p:cNvPr id="17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18" name="2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83707" y="3528197"/>
            <a:ext cx="3572724" cy="23267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9999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3600"/>
            </a:lvl1pPr>
          </a:lstStyle>
          <a:p>
            <a:pPr lvl="0">
              <a:defRPr sz="1800"/>
            </a:pPr>
            <a:r>
              <a:rPr sz="3600"/>
              <a:t>Objetivos</a:t>
            </a:r>
          </a:p>
        </p:txBody>
      </p:sp>
      <p:sp>
        <p:nvSpPr>
          <p:cNvPr id="21" name="Shape 21"/>
          <p:cNvSpPr/>
          <p:nvPr>
            <p:ph type="body" idx="4294967295"/>
          </p:nvPr>
        </p:nvSpPr>
        <p:spPr>
          <a:xfrm>
            <a:off x="127000" y="2315170"/>
            <a:ext cx="4732437" cy="37474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algn="just">
              <a:spcBef>
                <a:spcPts val="500"/>
              </a:spcBef>
              <a:buSzTx/>
              <a:buNone/>
              <a:defRPr sz="2000"/>
            </a:lvl1pPr>
          </a:lstStyle>
          <a:p>
            <a:pPr lvl="0">
              <a:defRPr sz="1800"/>
            </a:pPr>
            <a:r>
              <a:rPr sz="2000"/>
              <a:t>– Conocer los elementos técnico-tácticos y reglamentarios básicos del rugby, comprendiendo su aplicación en situaciones de juego real y colaborando con tus compañeros en la elaboración y puesta en práctica de las actividades.</a:t>
            </a:r>
          </a:p>
        </p:txBody>
      </p:sp>
      <p:pic>
        <p:nvPicPr>
          <p:cNvPr id="22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23" name="5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62498" y="4409600"/>
            <a:ext cx="4232156" cy="22187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9999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682625" y="1125537"/>
            <a:ext cx="3960813" cy="535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defTabSz="457200">
              <a:lnSpc>
                <a:spcPct val="13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sz="1400">
                <a:solidFill>
                  <a:srgbClr val="232323"/>
                </a:solidFill>
                <a:latin typeface="+mj-lt"/>
                <a:ea typeface="+mj-ea"/>
                <a:cs typeface="+mj-cs"/>
                <a:sym typeface="Helvetica"/>
              </a:rPr>
              <a:t>En 1842 se admitía ya algunas reglas básicas como correr  con la pelota en las manos y poder detenerlo mediante agarrones o zancadillas.</a:t>
            </a:r>
            <a:endParaRPr sz="1400">
              <a:solidFill>
                <a:srgbClr val="232323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lvl="0" defTabSz="457200">
              <a:lnSpc>
                <a:spcPct val="13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sz="1400">
                <a:solidFill>
                  <a:srgbClr val="232323"/>
                </a:solidFill>
                <a:latin typeface="+mj-lt"/>
                <a:ea typeface="+mj-ea"/>
                <a:cs typeface="+mj-cs"/>
                <a:sym typeface="Helvetica"/>
              </a:rPr>
              <a:t>A la vez que los alumnos se trasladaban a la universidad , el juego también lo hacía, así se formó en 1843 el GUYS HOSPITAL; un equipo que estaba formado por estudiantes de medicina.</a:t>
            </a:r>
            <a:endParaRPr sz="1400">
              <a:solidFill>
                <a:srgbClr val="232323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lvl="0" defTabSz="457200">
              <a:lnSpc>
                <a:spcPct val="13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sz="1400">
                <a:solidFill>
                  <a:srgbClr val="232323"/>
                </a:solidFill>
                <a:latin typeface="+mj-lt"/>
                <a:ea typeface="+mj-ea"/>
                <a:cs typeface="+mj-cs"/>
                <a:sym typeface="Helvetica"/>
              </a:rPr>
              <a:t>Por aquel tiempo el juego iba ganando adeptos, pero todavía quedaban detractores debido a que se producían numerosas lesiones ocasionadas  por la dureza del suelo,  al caer,   y las refriegas que se producían de manera continuada.</a:t>
            </a:r>
            <a:endParaRPr sz="1400">
              <a:solidFill>
                <a:srgbClr val="232323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lvl="0" defTabSz="457200">
              <a:lnSpc>
                <a:spcPct val="13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sz="1400">
                <a:solidFill>
                  <a:srgbClr val="232323"/>
                </a:solidFill>
                <a:latin typeface="+mj-lt"/>
                <a:ea typeface="+mj-ea"/>
                <a:cs typeface="+mj-cs"/>
                <a:sym typeface="Helvetica"/>
              </a:rPr>
              <a:t>En 1871 se empieza a reconocer al rugby como deporte oficialmente,  al crearse la Rugby  Football Unión.</a:t>
            </a:r>
            <a:endParaRPr sz="1400">
              <a:solidFill>
                <a:srgbClr val="232323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lvl="0" defTabSz="457200">
              <a:lnSpc>
                <a:spcPct val="13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sz="1400">
                <a:solidFill>
                  <a:srgbClr val="232323"/>
                </a:solidFill>
                <a:latin typeface="+mj-lt"/>
                <a:ea typeface="+mj-ea"/>
                <a:cs typeface="+mj-cs"/>
                <a:sym typeface="Helvetica"/>
              </a:rPr>
              <a:t>En España el rugby comienza su andadura en los primeros años del siglo XX. Se afianza en Barcelona y en 1923 se crea la FER.</a:t>
            </a:r>
          </a:p>
        </p:txBody>
      </p:sp>
      <p:pic>
        <p:nvPicPr>
          <p:cNvPr id="26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sp>
        <p:nvSpPr>
          <p:cNvPr id="27" name="Shape 27"/>
          <p:cNvSpPr/>
          <p:nvPr/>
        </p:nvSpPr>
        <p:spPr>
          <a:xfrm>
            <a:off x="500062" y="357187"/>
            <a:ext cx="6553201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400"/>
              </a:spcBef>
              <a:defRPr sz="2400"/>
            </a:lvl1pPr>
          </a:lstStyle>
          <a:p>
            <a:pPr lvl="0">
              <a:defRPr sz="1800"/>
            </a:pPr>
            <a:r>
              <a:rPr sz="2400"/>
              <a:t>ORÍGENES</a:t>
            </a:r>
          </a:p>
        </p:txBody>
      </p:sp>
      <p:pic>
        <p:nvPicPr>
          <p:cNvPr id="28" name="9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02114" y="1860276"/>
            <a:ext cx="2388888" cy="34926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9999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>
            <a:off x="323850" y="1341437"/>
            <a:ext cx="3960813" cy="2452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defTabSz="457200">
              <a:lnSpc>
                <a:spcPct val="13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sz="1400">
              <a:solidFill>
                <a:srgbClr val="232323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lvl="0" defTabSz="457200">
              <a:lnSpc>
                <a:spcPct val="13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sz="1400">
                <a:solidFill>
                  <a:srgbClr val="232323"/>
                </a:solidFill>
                <a:latin typeface="+mj-lt"/>
                <a:ea typeface="+mj-ea"/>
                <a:cs typeface="+mj-cs"/>
                <a:sym typeface="Helvetica"/>
              </a:rPr>
              <a:t>El rugby consiste en un enfrentamiento entre dos equipos,  de 15 jugadores cada uno, los cuales deben intentar hacer llegar un balón ovalado a la línea de marca del equipo contrario (ensayo) o pasar el balón por entre los palos mediante una patada (transformación)</a:t>
            </a:r>
            <a:endParaRPr sz="1400">
              <a:solidFill>
                <a:srgbClr val="232323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31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32" name="11 copia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88762" y="2337503"/>
            <a:ext cx="3074133" cy="27236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9999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415925" y="2767063"/>
            <a:ext cx="2669233" cy="695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just">
              <a:defRPr sz="1400"/>
            </a:lvl1pPr>
          </a:lstStyle>
          <a:p>
            <a:pPr lvl="0">
              <a:defRPr sz="1800"/>
            </a:pPr>
            <a:r>
              <a:rPr sz="1400"/>
              <a:t>- Se trata de hacer llegar la pelota a la zona de marca del equipo contrario.</a:t>
            </a:r>
          </a:p>
        </p:txBody>
      </p:sp>
      <p:sp>
        <p:nvSpPr>
          <p:cNvPr id="35" name="Shape 35"/>
          <p:cNvSpPr/>
          <p:nvPr/>
        </p:nvSpPr>
        <p:spPr>
          <a:xfrm>
            <a:off x="500062" y="357187"/>
            <a:ext cx="6553201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400"/>
              </a:spcBef>
              <a:defRPr sz="2400"/>
            </a:lvl1pPr>
          </a:lstStyle>
          <a:p>
            <a:pPr lvl="0">
              <a:defRPr sz="1800"/>
            </a:pPr>
            <a:r>
              <a:rPr sz="2400"/>
              <a:t>REGLAMENTO BÁSICO</a:t>
            </a:r>
          </a:p>
        </p:txBody>
      </p:sp>
      <p:pic>
        <p:nvPicPr>
          <p:cNvPr id="36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sp>
        <p:nvSpPr>
          <p:cNvPr id="37" name="Shape 37"/>
          <p:cNvSpPr/>
          <p:nvPr/>
        </p:nvSpPr>
        <p:spPr>
          <a:xfrm>
            <a:off x="479996" y="1539621"/>
            <a:ext cx="2891100" cy="1101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400"/>
              <a:t>- Cada lado de campo consta de línea de marca, línea de 22, línea de pelota muerte, línea de 10 m., y las líneas de touche (laterales), líneas de 15m y 5m.</a:t>
            </a:r>
          </a:p>
        </p:txBody>
      </p:sp>
      <p:sp>
        <p:nvSpPr>
          <p:cNvPr id="38" name="Shape 38"/>
          <p:cNvSpPr/>
          <p:nvPr/>
        </p:nvSpPr>
        <p:spPr>
          <a:xfrm>
            <a:off x="500933" y="3694429"/>
            <a:ext cx="2849226" cy="898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400"/>
              <a:t>- El campo es rectangular de 100 x 70 m. más una zona de 22 m. detrás de cada línea de ensayo (marca).</a:t>
            </a:r>
          </a:p>
        </p:txBody>
      </p:sp>
      <p:pic>
        <p:nvPicPr>
          <p:cNvPr id="39" name="camporugby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5418014">
            <a:off x="3008243" y="2201186"/>
            <a:ext cx="5019224" cy="30188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9999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86687" y="5929312"/>
            <a:ext cx="889001" cy="565151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sp>
        <p:nvSpPr>
          <p:cNvPr id="42" name="Shape 42"/>
          <p:cNvSpPr/>
          <p:nvPr/>
        </p:nvSpPr>
        <p:spPr>
          <a:xfrm>
            <a:off x="355600" y="1049337"/>
            <a:ext cx="4396582" cy="1914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 sz="1400"/>
            </a:lvl1pPr>
          </a:lstStyle>
          <a:p>
            <a:pPr lvl="0">
              <a:defRPr sz="1800"/>
            </a:pPr>
            <a:r>
              <a:rPr sz="1400"/>
              <a:t>- La duración del partido es de dos partes de 40 minutos con un descanso de 15 minutos. Aunque debemos saber que existe el conocido tercer tiempo donde el equipo anfitrión invita a un frugal piscolabis al equipo contrario, intercambiando ideas, situaciones de juego e iniciativas que se transmiten en ese momento de forma amistosa y generosa destacando con ello los valores de juego limpio que aunque pueda parecer sorprendente, este deporte tiene.	</a:t>
            </a:r>
          </a:p>
        </p:txBody>
      </p:sp>
      <p:sp>
        <p:nvSpPr>
          <p:cNvPr id="43" name="Shape 43"/>
          <p:cNvSpPr/>
          <p:nvPr/>
        </p:nvSpPr>
        <p:spPr>
          <a:xfrm>
            <a:off x="473249" y="3423284"/>
            <a:ext cx="2133003" cy="1969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lnSpc>
                <a:spcPct val="11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400">
                <a:solidFill>
                  <a:srgbClr val="444444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444444"/>
                </a:solidFill>
              </a:rPr>
              <a:t>-Se inicia el partido con un saque de centro,de la misma manera que se comienza el segundo tiempo o se reanuda el partido después de un ensayo o patada a palos transformada.</a:t>
            </a:r>
          </a:p>
        </p:txBody>
      </p:sp>
      <p:pic>
        <p:nvPicPr>
          <p:cNvPr id="44" name="13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55624" y="3270113"/>
            <a:ext cx="2249486" cy="25078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9999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14337" y="393699"/>
            <a:ext cx="5400676" cy="6070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sz="1200">
              <a:latin typeface="+mj-lt"/>
              <a:ea typeface="+mj-ea"/>
              <a:cs typeface="+mj-cs"/>
              <a:sym typeface="Helvetica"/>
            </a:endParaRPr>
          </a:p>
          <a:p>
            <a:pPr lvl="0" defTabSz="457200">
              <a:lnSpc>
                <a:spcPct val="12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b="1" sz="1400">
                <a:solidFill>
                  <a:srgbClr val="444444"/>
                </a:solidFill>
                <a:latin typeface="+mj-lt"/>
                <a:ea typeface="+mj-ea"/>
                <a:cs typeface="+mj-cs"/>
                <a:sym typeface="Helvetica"/>
              </a:rPr>
              <a:t>Ensayo</a:t>
            </a:r>
            <a:endParaRPr b="1" sz="1200">
              <a:latin typeface="+mj-lt"/>
              <a:ea typeface="+mj-ea"/>
              <a:cs typeface="+mj-cs"/>
              <a:sym typeface="Helvetica"/>
            </a:endParaRPr>
          </a:p>
          <a:p>
            <a:pPr lvl="0" defTabSz="457200">
              <a:lnSpc>
                <a:spcPct val="12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sz="1400">
                <a:solidFill>
                  <a:srgbClr val="444444"/>
                </a:solidFill>
                <a:latin typeface="+mj-lt"/>
                <a:ea typeface="+mj-ea"/>
                <a:cs typeface="+mj-cs"/>
                <a:sym typeface="Helvetica"/>
              </a:rPr>
              <a:t>colocación del balón en el suelo de la zona de marca contraria</a:t>
            </a:r>
            <a:endParaRPr sz="1200">
              <a:latin typeface="+mj-lt"/>
              <a:ea typeface="+mj-ea"/>
              <a:cs typeface="+mj-cs"/>
              <a:sym typeface="Helvetica"/>
            </a:endParaRPr>
          </a:p>
          <a:p>
            <a:pPr lvl="0" defTabSz="457200">
              <a:lnSpc>
                <a:spcPct val="12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sz="1400">
                <a:solidFill>
                  <a:srgbClr val="444444"/>
                </a:solidFill>
                <a:latin typeface="+mj-lt"/>
                <a:ea typeface="+mj-ea"/>
                <a:cs typeface="+mj-cs"/>
                <a:sym typeface="Helvetica"/>
              </a:rPr>
              <a:t>5 puntos</a:t>
            </a:r>
            <a:endParaRPr sz="1200">
              <a:latin typeface="+mj-lt"/>
              <a:ea typeface="+mj-ea"/>
              <a:cs typeface="+mj-cs"/>
              <a:sym typeface="Helvetica"/>
            </a:endParaRPr>
          </a:p>
          <a:p>
            <a:pPr lvl="0" defTabSz="457200">
              <a:lnSpc>
                <a:spcPct val="12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b="1" sz="1400">
                <a:solidFill>
                  <a:srgbClr val="444444"/>
                </a:solidFill>
                <a:latin typeface="+mj-lt"/>
                <a:ea typeface="+mj-ea"/>
                <a:cs typeface="+mj-cs"/>
                <a:sym typeface="Helvetica"/>
              </a:rPr>
              <a:t>Ensayo transformado</a:t>
            </a:r>
            <a:endParaRPr b="1" sz="1200">
              <a:latin typeface="+mj-lt"/>
              <a:ea typeface="+mj-ea"/>
              <a:cs typeface="+mj-cs"/>
              <a:sym typeface="Helvetica"/>
            </a:endParaRPr>
          </a:p>
          <a:p>
            <a:pPr lvl="0" defTabSz="457200">
              <a:lnSpc>
                <a:spcPct val="12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sz="1400">
                <a:solidFill>
                  <a:srgbClr val="444444"/>
                </a:solidFill>
                <a:latin typeface="+mj-lt"/>
                <a:ea typeface="+mj-ea"/>
                <a:cs typeface="+mj-cs"/>
                <a:sym typeface="Helvetica"/>
              </a:rPr>
              <a:t>tras el ensayo (5 puntos). patear el balón desde cualquier sitio de la línea que pasa por el punto de marca (ensayo) y paralela a la línea de touche y pasarla entre los palos.(2 puntos) </a:t>
            </a:r>
            <a:endParaRPr sz="1200">
              <a:latin typeface="+mj-lt"/>
              <a:ea typeface="+mj-ea"/>
              <a:cs typeface="+mj-cs"/>
              <a:sym typeface="Helvetica"/>
            </a:endParaRPr>
          </a:p>
          <a:p>
            <a:pPr lvl="0" defTabSz="457200">
              <a:lnSpc>
                <a:spcPct val="12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sz="1400">
                <a:solidFill>
                  <a:srgbClr val="444444"/>
                </a:solidFill>
                <a:latin typeface="+mj-lt"/>
                <a:ea typeface="+mj-ea"/>
                <a:cs typeface="+mj-cs"/>
                <a:sym typeface="Helvetica"/>
              </a:rPr>
              <a:t>7 puntos</a:t>
            </a:r>
            <a:endParaRPr sz="1400">
              <a:solidFill>
                <a:srgbClr val="444444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sz="1200">
              <a:latin typeface="+mj-lt"/>
              <a:ea typeface="+mj-ea"/>
              <a:cs typeface="+mj-cs"/>
              <a:sym typeface="Helvetica"/>
            </a:endParaRPr>
          </a:p>
          <a:p>
            <a:pPr lvl="0" defTabSz="457200">
              <a:lnSpc>
                <a:spcPct val="12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b="1" sz="1400">
                <a:solidFill>
                  <a:srgbClr val="444444"/>
                </a:solidFill>
                <a:latin typeface="+mj-lt"/>
                <a:ea typeface="+mj-ea"/>
                <a:cs typeface="+mj-cs"/>
                <a:sym typeface="Helvetica"/>
              </a:rPr>
              <a:t>Ensayo de castigo</a:t>
            </a:r>
            <a:endParaRPr b="1" sz="1200">
              <a:latin typeface="+mj-lt"/>
              <a:ea typeface="+mj-ea"/>
              <a:cs typeface="+mj-cs"/>
              <a:sym typeface="Helvetica"/>
            </a:endParaRPr>
          </a:p>
          <a:p>
            <a:pPr lvl="0" defTabSz="457200">
              <a:lnSpc>
                <a:spcPct val="12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sz="1400">
                <a:solidFill>
                  <a:srgbClr val="444444"/>
                </a:solidFill>
                <a:latin typeface="+mj-lt"/>
                <a:ea typeface="+mj-ea"/>
                <a:cs typeface="+mj-cs"/>
                <a:sym typeface="Helvetica"/>
              </a:rPr>
              <a:t>Se otorga bajo palos cuando en clara posición de ensayo se utiliza juego sucio para evitarlo</a:t>
            </a:r>
            <a:endParaRPr sz="1200">
              <a:latin typeface="+mj-lt"/>
              <a:ea typeface="+mj-ea"/>
              <a:cs typeface="+mj-cs"/>
              <a:sym typeface="Helvetica"/>
            </a:endParaRPr>
          </a:p>
          <a:p>
            <a:pPr lvl="0" defTabSz="457200">
              <a:lnSpc>
                <a:spcPct val="12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sz="1400">
                <a:solidFill>
                  <a:srgbClr val="444444"/>
                </a:solidFill>
                <a:latin typeface="+mj-lt"/>
                <a:ea typeface="+mj-ea"/>
                <a:cs typeface="+mj-cs"/>
                <a:sym typeface="Helvetica"/>
              </a:rPr>
              <a:t>5 puntos</a:t>
            </a:r>
            <a:endParaRPr sz="1200">
              <a:latin typeface="+mj-lt"/>
              <a:ea typeface="+mj-ea"/>
              <a:cs typeface="+mj-cs"/>
              <a:sym typeface="Helvetica"/>
            </a:endParaRPr>
          </a:p>
          <a:p>
            <a:pPr lvl="0" defTabSz="457200">
              <a:lnSpc>
                <a:spcPct val="13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b="1" sz="1400">
                <a:solidFill>
                  <a:srgbClr val="232323"/>
                </a:solidFill>
                <a:latin typeface="+mj-lt"/>
                <a:ea typeface="+mj-ea"/>
                <a:cs typeface="+mj-cs"/>
                <a:sym typeface="Helvetica"/>
              </a:rPr>
              <a:t>Gol de patada de bote pronto</a:t>
            </a:r>
            <a:endParaRPr b="1" sz="1200">
              <a:latin typeface="+mj-lt"/>
              <a:ea typeface="+mj-ea"/>
              <a:cs typeface="+mj-cs"/>
              <a:sym typeface="Helvetica"/>
            </a:endParaRPr>
          </a:p>
          <a:p>
            <a:pPr lvl="0" defTabSz="457200">
              <a:lnSpc>
                <a:spcPct val="12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sz="1400">
                <a:solidFill>
                  <a:srgbClr val="444444"/>
                </a:solidFill>
                <a:latin typeface="+mj-lt"/>
                <a:ea typeface="+mj-ea"/>
                <a:cs typeface="+mj-cs"/>
                <a:sym typeface="Helvetica"/>
              </a:rPr>
              <a:t>Golpeo de la pelota a bote pronto desde cualquier posición hacia los dos palos</a:t>
            </a:r>
            <a:endParaRPr sz="1200">
              <a:latin typeface="+mj-lt"/>
              <a:ea typeface="+mj-ea"/>
              <a:cs typeface="+mj-cs"/>
              <a:sym typeface="Helvetica"/>
            </a:endParaRPr>
          </a:p>
          <a:p>
            <a:pPr lvl="0" defTabSz="457200">
              <a:lnSpc>
                <a:spcPct val="13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sz="1400">
                <a:solidFill>
                  <a:srgbClr val="232323"/>
                </a:solidFill>
                <a:latin typeface="+mj-lt"/>
                <a:ea typeface="+mj-ea"/>
                <a:cs typeface="+mj-cs"/>
                <a:sym typeface="Helvetica"/>
              </a:rPr>
              <a:t>3 puntos</a:t>
            </a:r>
            <a:endParaRPr sz="1200">
              <a:latin typeface="+mj-lt"/>
              <a:ea typeface="+mj-ea"/>
              <a:cs typeface="+mj-cs"/>
              <a:sym typeface="Helvetica"/>
            </a:endParaRPr>
          </a:p>
          <a:p>
            <a:pPr lvl="0" defTabSz="457200">
              <a:lnSpc>
                <a:spcPct val="13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b="1" sz="1400">
                <a:solidFill>
                  <a:srgbClr val="232323"/>
                </a:solidFill>
                <a:latin typeface="+mj-lt"/>
                <a:ea typeface="+mj-ea"/>
                <a:cs typeface="+mj-cs"/>
                <a:sym typeface="Helvetica"/>
              </a:rPr>
              <a:t>Gol de patada en golpe castigo</a:t>
            </a:r>
            <a:endParaRPr b="1" sz="1200">
              <a:latin typeface="+mj-lt"/>
              <a:ea typeface="+mj-ea"/>
              <a:cs typeface="+mj-cs"/>
              <a:sym typeface="Helvetica"/>
            </a:endParaRPr>
          </a:p>
          <a:p>
            <a:pPr lvl="0" defTabSz="457200">
              <a:lnSpc>
                <a:spcPct val="12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sz="1400">
                <a:solidFill>
                  <a:srgbClr val="444444"/>
                </a:solidFill>
                <a:latin typeface="+mj-lt"/>
                <a:ea typeface="+mj-ea"/>
                <a:cs typeface="+mj-cs"/>
                <a:sym typeface="Helvetica"/>
              </a:rPr>
              <a:t>Puntapié a palos con el balón colocado o a bote pronto cuando hay una sanción grave.</a:t>
            </a:r>
            <a:endParaRPr sz="1200">
              <a:latin typeface="+mj-lt"/>
              <a:ea typeface="+mj-ea"/>
              <a:cs typeface="+mj-cs"/>
              <a:sym typeface="Helvetica"/>
            </a:endParaRPr>
          </a:p>
          <a:p>
            <a:pPr lvl="0" defTabSz="457200">
              <a:lnSpc>
                <a:spcPct val="13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sz="1400">
                <a:solidFill>
                  <a:srgbClr val="232323"/>
                </a:solidFill>
                <a:latin typeface="+mj-lt"/>
                <a:ea typeface="+mj-ea"/>
                <a:cs typeface="+mj-cs"/>
                <a:sym typeface="Helvetica"/>
              </a:rPr>
              <a:t>3 puntos</a:t>
            </a:r>
            <a:endParaRPr sz="1200">
              <a:latin typeface="+mj-lt"/>
              <a:ea typeface="+mj-ea"/>
              <a:cs typeface="+mj-cs"/>
              <a:sym typeface="Helvetica"/>
            </a:endParaRP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sz="1200"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47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48" name="palos copia.jpg"/>
          <p:cNvPicPr/>
          <p:nvPr/>
        </p:nvPicPr>
        <p:blipFill>
          <a:blip r:embed="rId3">
            <a:alphaModFix amt="24224"/>
            <a:extLst/>
          </a:blip>
          <a:stretch>
            <a:fillRect/>
          </a:stretch>
        </p:blipFill>
        <p:spPr>
          <a:xfrm>
            <a:off x="-88851" y="1079776"/>
            <a:ext cx="7797067" cy="46984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2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7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2" dur="5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7" dur="500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32" dur="500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37" dur="500"/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42" dur="500"/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47" dur="500"/>
                                        <p:tgtEl>
                                          <p:spTgt spid="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52" dur="500"/>
                                        <p:tgtEl>
                                          <p:spTgt spid="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57" dur="500"/>
                                        <p:tgtEl>
                                          <p:spTgt spid="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62" dur="500"/>
                                        <p:tgtEl>
                                          <p:spTgt spid="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4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67" dur="500"/>
                                        <p:tgtEl>
                                          <p:spTgt spid="4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4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2" dur="500"/>
                                        <p:tgtEl>
                                          <p:spTgt spid="4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4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7" dur="500"/>
                                        <p:tgtEl>
                                          <p:spTgt spid="4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4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82" dur="500"/>
                                        <p:tgtEl>
                                          <p:spTgt spid="4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4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87" dur="500"/>
                                        <p:tgtEl>
                                          <p:spTgt spid="4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4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92" dur="500"/>
                                        <p:tgtEl>
                                          <p:spTgt spid="4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9999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392955" y="995679"/>
            <a:ext cx="3311526" cy="1494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defTabSz="457200">
              <a:lnSpc>
                <a:spcPct val="11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sz="1400" u="sng">
                <a:solidFill>
                  <a:srgbClr val="444444"/>
                </a:solidFill>
                <a:latin typeface="+mj-lt"/>
                <a:ea typeface="+mj-ea"/>
                <a:cs typeface="+mj-cs"/>
                <a:sym typeface="Helvetica"/>
              </a:rPr>
              <a:t>- Está prohibido:</a:t>
            </a:r>
            <a:endParaRPr sz="1400" u="sng">
              <a:solidFill>
                <a:srgbClr val="444444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lvl="0" defTabSz="457200">
              <a:lnSpc>
                <a:spcPct val="11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sz="1400" u="sng">
                <a:solidFill>
                  <a:srgbClr val="444444"/>
                </a:solidFill>
                <a:latin typeface="+mj-lt"/>
                <a:ea typeface="+mj-ea"/>
                <a:cs typeface="+mj-cs"/>
                <a:sym typeface="Helvetica"/>
              </a:rPr>
              <a:t>Golpear a un adversario</a:t>
            </a:r>
            <a:endParaRPr sz="1400" u="sng">
              <a:solidFill>
                <a:srgbClr val="444444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lvl="0" defTabSz="457200">
              <a:lnSpc>
                <a:spcPct val="11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sz="1400" u="sng">
                <a:solidFill>
                  <a:srgbClr val="444444"/>
                </a:solidFill>
                <a:latin typeface="+mj-lt"/>
                <a:ea typeface="+mj-ea"/>
                <a:cs typeface="+mj-cs"/>
                <a:sym typeface="Helvetica"/>
              </a:rPr>
              <a:t>Ponerle la zancadilla</a:t>
            </a:r>
            <a:endParaRPr sz="1400" u="sng">
              <a:solidFill>
                <a:srgbClr val="444444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lvl="0" defTabSz="457200">
              <a:lnSpc>
                <a:spcPct val="11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sz="1400" u="sng">
                <a:solidFill>
                  <a:srgbClr val="444444"/>
                </a:solidFill>
                <a:latin typeface="+mj-lt"/>
                <a:ea typeface="+mj-ea"/>
                <a:cs typeface="+mj-cs"/>
                <a:sym typeface="Helvetica"/>
              </a:rPr>
              <a:t>Lesionar  voluntariamente</a:t>
            </a:r>
            <a:endParaRPr sz="1400" u="sng">
              <a:solidFill>
                <a:srgbClr val="444444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lvl="0" defTabSz="457200">
              <a:lnSpc>
                <a:spcPct val="11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sz="1400" u="sng">
                <a:solidFill>
                  <a:srgbClr val="444444"/>
                </a:solidFill>
                <a:latin typeface="+mj-lt"/>
                <a:ea typeface="+mj-ea"/>
                <a:cs typeface="+mj-cs"/>
                <a:sym typeface="Helvetica"/>
              </a:rPr>
              <a:t>Sujetar, empujar, obstruir a un adversario que no lleve la pelota</a:t>
            </a:r>
          </a:p>
        </p:txBody>
      </p:sp>
      <p:sp>
        <p:nvSpPr>
          <p:cNvPr id="51" name="Shape 51"/>
          <p:cNvSpPr/>
          <p:nvPr/>
        </p:nvSpPr>
        <p:spPr>
          <a:xfrm>
            <a:off x="3276600" y="0"/>
            <a:ext cx="3311525" cy="1017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 sz="32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3200"/>
              <a:t>Algunas normas</a:t>
            </a:r>
            <a:endParaRPr sz="3200"/>
          </a:p>
        </p:txBody>
      </p:sp>
      <p:pic>
        <p:nvPicPr>
          <p:cNvPr id="52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sp>
        <p:nvSpPr>
          <p:cNvPr id="53" name="Shape 53"/>
          <p:cNvSpPr/>
          <p:nvPr/>
        </p:nvSpPr>
        <p:spPr>
          <a:xfrm>
            <a:off x="1299934" y="2800350"/>
            <a:ext cx="2301390" cy="1257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lnSpc>
                <a:spcPct val="11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400">
                <a:solidFill>
                  <a:srgbClr val="444444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444444"/>
                </a:solidFill>
              </a:rPr>
              <a:t>- Se puede coger o recoger el balón y correr con él y  pasar el balón a otro compañero siempre que se haga hacia atrás.</a:t>
            </a:r>
          </a:p>
        </p:txBody>
      </p:sp>
      <p:sp>
        <p:nvSpPr>
          <p:cNvPr id="54" name="Shape 54"/>
          <p:cNvSpPr/>
          <p:nvPr/>
        </p:nvSpPr>
        <p:spPr>
          <a:xfrm>
            <a:off x="207120" y="4566284"/>
            <a:ext cx="2820986" cy="1257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lnSpc>
                <a:spcPct val="11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400">
                <a:solidFill>
                  <a:srgbClr val="444444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444444"/>
                </a:solidFill>
              </a:rPr>
              <a:t>- No se permite que el pase se realice hacia adelante , ni que se le escape el balón, en la misma dirección a un jugador que intenta hacerse con él.</a:t>
            </a:r>
          </a:p>
        </p:txBody>
      </p:sp>
      <p:sp>
        <p:nvSpPr>
          <p:cNvPr id="55" name="Shape 55"/>
          <p:cNvSpPr/>
          <p:nvPr/>
        </p:nvSpPr>
        <p:spPr>
          <a:xfrm>
            <a:off x="3161005" y="1034414"/>
            <a:ext cx="1531303" cy="1257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lnSpc>
                <a:spcPct val="11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400">
                <a:solidFill>
                  <a:srgbClr val="444444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444444"/>
                </a:solidFill>
              </a:rPr>
              <a:t>- Dar una patada al balón hacia adelante, placar al jugador que lleva el balón.</a:t>
            </a:r>
          </a:p>
        </p:txBody>
      </p:sp>
      <p:sp>
        <p:nvSpPr>
          <p:cNvPr id="56" name="Shape 56"/>
          <p:cNvSpPr/>
          <p:nvPr/>
        </p:nvSpPr>
        <p:spPr>
          <a:xfrm>
            <a:off x="3521869" y="5214620"/>
            <a:ext cx="2820986" cy="1019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lnSpc>
                <a:spcPct val="11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400">
                <a:solidFill>
                  <a:srgbClr val="444444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444444"/>
                </a:solidFill>
              </a:rPr>
              <a:t>- Se puede coger o recoger el balón y correr con él y  pasar el balón a otro compañero siempre que se haga hacia atrás.</a:t>
            </a:r>
          </a:p>
        </p:txBody>
      </p:sp>
      <p:pic>
        <p:nvPicPr>
          <p:cNvPr id="57" name="11 copia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49680" y="2582173"/>
            <a:ext cx="2301390" cy="20390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