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.jpeg"/><Relationship Id="rId4" Type="http://schemas.openxmlformats.org/officeDocument/2006/relationships/image" Target="../media/image6.jpeg"/><Relationship Id="rId5" Type="http://schemas.openxmlformats.org/officeDocument/2006/relationships/image" Target="../media/image1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9" name="Shape 9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</a:pPr>
          </a:p>
        </p:txBody>
      </p:sp>
      <p:pic>
        <p:nvPicPr>
          <p:cNvPr id="10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1" name="Shape 11"/>
          <p:cNvSpPr/>
          <p:nvPr/>
        </p:nvSpPr>
        <p:spPr>
          <a:xfrm>
            <a:off x="323850" y="5589587"/>
            <a:ext cx="6696075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Esgrima alternativa</a:t>
            </a:r>
          </a:p>
        </p:txBody>
      </p:sp>
      <p:pic>
        <p:nvPicPr>
          <p:cNvPr id="12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350" y="152400"/>
            <a:ext cx="9156700" cy="414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logodefinitivo.png" descr="logodefinitiv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3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3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" grpId="3"/>
      <p:bldP build="whole" bldLvl="1" animBg="1" rev="0" advAuto="0" spid="12" grpId="2"/>
      <p:bldP build="whole" bldLvl="1" animBg="1" rev="0" advAuto="0"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 idx="4294967295"/>
          </p:nvPr>
        </p:nvSpPr>
        <p:spPr>
          <a:xfrm>
            <a:off x="457200" y="115887"/>
            <a:ext cx="8229600" cy="57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MOVIMIENTOS BÁSICOS</a:t>
            </a:r>
          </a:p>
        </p:txBody>
      </p:sp>
      <p:pic>
        <p:nvPicPr>
          <p:cNvPr id="60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5912" y="4724400"/>
            <a:ext cx="785813" cy="593725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graphicFrame>
        <p:nvGraphicFramePr>
          <p:cNvPr id="61" name="Table 61"/>
          <p:cNvGraphicFramePr/>
          <p:nvPr/>
        </p:nvGraphicFramePr>
        <p:xfrm>
          <a:off x="323850" y="692150"/>
          <a:ext cx="8351838" cy="51717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63812"/>
                <a:gridCol w="5788025"/>
              </a:tblGrid>
              <a:tr h="485775"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Agarre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con la palma de la mano hacia arriba, el pulgar y el índice juntos y el resto de dedos la abrazan hasta tocar con la palma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2206338"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Posición de guardia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piernas ligeramente flexionadas y abiertas, el pie adelantado en dirección al adversario, pie atrasado colocado perpendicularmente al adelantado, tronco erguido y ladeado para ocultar al máximo la superficie de contacto y la  mirada dirigida a la posición corporal del oponente y sus movimientos, nunca al rostro.</a:t>
                      </a: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992312"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Marchar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se realiza con desplazamientos hacia adelante paso a paso y en posición de guardia.</a:t>
                      </a: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Romper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movimiento de defensa ante un ataque, en el que se retrocede paso a paso sin perder la posición de guardia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63" name="esgrima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0837" y="2059781"/>
            <a:ext cx="1182554" cy="120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marchar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85618" y="3844108"/>
            <a:ext cx="1923140" cy="1325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romper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6705" y="4616549"/>
            <a:ext cx="1881211" cy="1205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7"/>
          <p:cNvGraphicFramePr/>
          <p:nvPr/>
        </p:nvGraphicFramePr>
        <p:xfrm>
          <a:off x="468312" y="620712"/>
          <a:ext cx="8229601" cy="55895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25712"/>
                <a:gridCol w="5703887"/>
              </a:tblGrid>
              <a:tr h="1773237"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Fondo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movimiento de ataque al contrario, realizado con un paso largo del pié adelantado, alargando el brazo de la espada, para llegar lo mas lejos posible</a:t>
                      </a: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200"/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Salto atrás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movimiento rápido en el que se efectúa un salto atrás lanzando primero el pié atrasado y a su apoyo, recoger el de delante en posición de guardia.</a:t>
                      </a:r>
                      <a:endParaRPr sz="1200"/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998537"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Salto adelante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movimiento en el que el pié delantero se lanza  hacia delante y al caer al suelo éste, se equilibra el cuerpo y se mantiene la posión de guardia apoyando rapidamente el retrasado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09612"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Flecha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movimiento muy rápido hacia delante, casi en carrera, con el brazo armado muy extendido y con la clara convicción de que el objetivo va a ser tocado,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Finta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0"/>
                        </a:spcBef>
                        <a:defRPr b="0" i="0" sz="1800"/>
                      </a:pPr>
                      <a:r>
                        <a:rPr sz="1200"/>
                        <a:t>Movimientos rápidos que pretenden el engaño al contrario, frente a un ataque del compañero o de uno mismo.</a:t>
                      </a:r>
                      <a:endParaRPr sz="1200"/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69" name="esgrima 1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5846" y="1212105"/>
            <a:ext cx="1215169" cy="953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saltos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3470" y="2015480"/>
            <a:ext cx="1377898" cy="866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salto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0859" y="3227390"/>
            <a:ext cx="1383120" cy="953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flecha copia2345456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90306" y="4525905"/>
            <a:ext cx="1324226" cy="866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fintas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63900" y="5609580"/>
            <a:ext cx="1232312" cy="866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Si has leído el tema, contestarás sin problema a las siguientes cuestiones.</a:t>
            </a:r>
          </a:p>
        </p:txBody>
      </p:sp>
      <p:sp>
        <p:nvSpPr>
          <p:cNvPr id="76" name="Shape 76"/>
          <p:cNvSpPr/>
          <p:nvPr>
            <p:ph type="body" idx="4294967295"/>
          </p:nvPr>
        </p:nvSpPr>
        <p:spPr>
          <a:xfrm rot="21329451">
            <a:off x="455612" y="1590675"/>
            <a:ext cx="8435976" cy="61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rPr sz="1600"/>
              <a:t>¿Cuales son los pilares sobre los que se asienta hoy la práctica de la esgrima deportiva?</a:t>
            </a:r>
            <a:r>
              <a:rPr sz="3200"/>
              <a:t> </a:t>
            </a:r>
          </a:p>
        </p:txBody>
      </p:sp>
      <p:sp>
        <p:nvSpPr>
          <p:cNvPr id="77" name="Shape 77"/>
          <p:cNvSpPr/>
          <p:nvPr/>
        </p:nvSpPr>
        <p:spPr>
          <a:xfrm rot="20965865">
            <a:off x="3752237" y="2441778"/>
            <a:ext cx="53848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Cuales son en este juego las zonas de tocado válido? </a:t>
            </a:r>
          </a:p>
        </p:txBody>
      </p:sp>
      <p:sp>
        <p:nvSpPr>
          <p:cNvPr id="78" name="Shape 78"/>
          <p:cNvSpPr/>
          <p:nvPr/>
        </p:nvSpPr>
        <p:spPr>
          <a:xfrm rot="20396199">
            <a:off x="222399" y="2735797"/>
            <a:ext cx="642937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¿Cuanto mide el “terreno de juego”? </a:t>
            </a:r>
          </a:p>
        </p:txBody>
      </p:sp>
      <p:sp>
        <p:nvSpPr>
          <p:cNvPr id="79" name="Shape 79"/>
          <p:cNvSpPr/>
          <p:nvPr/>
        </p:nvSpPr>
        <p:spPr>
          <a:xfrm>
            <a:off x="1835150" y="3776662"/>
            <a:ext cx="70580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Cita 4 movimientos básicos de la esgrima </a:t>
            </a:r>
          </a:p>
        </p:txBody>
      </p:sp>
      <p:sp>
        <p:nvSpPr>
          <p:cNvPr id="80" name="Shape 80"/>
          <p:cNvSpPr/>
          <p:nvPr/>
        </p:nvSpPr>
        <p:spPr>
          <a:xfrm rot="677146">
            <a:off x="2104197" y="4700819"/>
            <a:ext cx="53340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¿Eres capaz de montar la posición de guardia con rapidez? </a:t>
            </a:r>
          </a:p>
        </p:txBody>
      </p:sp>
      <p:sp>
        <p:nvSpPr>
          <p:cNvPr id="81" name="Shape 81"/>
          <p:cNvSpPr/>
          <p:nvPr/>
        </p:nvSpPr>
        <p:spPr>
          <a:xfrm>
            <a:off x="571500" y="5786437"/>
            <a:ext cx="78581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¿Sabes si se permite en este juego el latigazo sobre el cuerpo? </a:t>
            </a:r>
          </a:p>
        </p:txBody>
      </p:sp>
      <p:pic>
        <p:nvPicPr>
          <p:cNvPr id="8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4"/>
      <p:bldP build="whole" bldLvl="1" animBg="1" rev="0" advAuto="0" spid="76" grpId="1"/>
      <p:bldP build="whole" bldLvl="1" animBg="1" rev="0" advAuto="0" spid="80" grpId="5"/>
      <p:bldP build="whole" bldLvl="1" animBg="1" rev="0" advAuto="0" spid="81" grpId="6"/>
      <p:bldP build="whole" bldLvl="1" animBg="1" rev="0" advAuto="0" spid="78" grpId="2"/>
      <p:bldP build="whole" bldLvl="1" animBg="1" rev="0" advAuto="0" spid="7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 idx="4294967295"/>
          </p:nvPr>
        </p:nvSpPr>
        <p:spPr>
          <a:xfrm>
            <a:off x="457200" y="428625"/>
            <a:ext cx="8229600" cy="98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Índice</a:t>
            </a:r>
          </a:p>
        </p:txBody>
      </p:sp>
      <p:sp>
        <p:nvSpPr>
          <p:cNvPr id="16" name="Shape 16"/>
          <p:cNvSpPr/>
          <p:nvPr>
            <p:ph type="body" idx="4294967295"/>
          </p:nvPr>
        </p:nvSpPr>
        <p:spPr>
          <a:xfrm>
            <a:off x="684212" y="1484312"/>
            <a:ext cx="4143376" cy="4035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192881" indent="-192881">
              <a:spcBef>
                <a:spcPts val="400"/>
              </a:spcBef>
              <a:buAutoNum type="arabicPeriod" startAt="1"/>
              <a:defRPr sz="1800"/>
            </a:pPr>
            <a:r>
              <a:t>Objetivos</a:t>
            </a:r>
          </a:p>
          <a:p>
            <a:pPr lvl="0">
              <a:buSzTx/>
              <a:buNone/>
              <a:defRPr sz="1800"/>
            </a:pPr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t>2. Orígenes</a:t>
            </a:r>
          </a:p>
          <a:p>
            <a:pPr lvl="0">
              <a:buSzTx/>
              <a:buNone/>
              <a:defRPr sz="1800"/>
            </a:pPr>
          </a:p>
          <a:p>
            <a:pPr lvl="0">
              <a:lnSpc>
                <a:spcPct val="150000"/>
              </a:lnSpc>
              <a:spcBef>
                <a:spcPts val="400"/>
              </a:spcBef>
              <a:buSzTx/>
              <a:buNone/>
              <a:defRPr sz="1800"/>
            </a:pPr>
            <a:r>
              <a:t>3. Adaptaciones significativas</a:t>
            </a:r>
          </a:p>
          <a:p>
            <a:pPr lvl="1" marL="640896" indent="-183696">
              <a:lnSpc>
                <a:spcPct val="150000"/>
              </a:lnSpc>
              <a:spcBef>
                <a:spcPts val="400"/>
              </a:spcBef>
              <a:defRPr sz="1800"/>
            </a:pPr>
            <a:r>
              <a:t>Reglamentación básica</a:t>
            </a:r>
          </a:p>
          <a:p>
            <a:pPr lvl="1" marL="640896" indent="-183696">
              <a:lnSpc>
                <a:spcPct val="150000"/>
              </a:lnSpc>
              <a:spcBef>
                <a:spcPts val="400"/>
              </a:spcBef>
              <a:defRPr sz="1800"/>
            </a:pPr>
            <a:r>
              <a:t>Material e instalaciones</a:t>
            </a:r>
          </a:p>
          <a:p>
            <a:pPr lvl="1" marL="285750" indent="171450">
              <a:spcBef>
                <a:spcPts val="600"/>
              </a:spcBef>
              <a:buSzTx/>
              <a:buNone/>
              <a:defRPr sz="1800"/>
            </a:pPr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t>4. Movimientos básicos		</a:t>
            </a:r>
          </a:p>
        </p:txBody>
      </p:sp>
      <p:pic>
        <p:nvPicPr>
          <p:cNvPr id="1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" name="esgrima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3602" y="1827471"/>
            <a:ext cx="3286313" cy="3349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 idx="4294967295"/>
          </p:nvPr>
        </p:nvSpPr>
        <p:spPr>
          <a:xfrm>
            <a:off x="457200" y="476250"/>
            <a:ext cx="8229600" cy="94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OBJETIVOS</a:t>
            </a:r>
          </a:p>
        </p:txBody>
      </p:sp>
      <p:sp>
        <p:nvSpPr>
          <p:cNvPr id="21" name="Shape 21"/>
          <p:cNvSpPr/>
          <p:nvPr>
            <p:ph type="body" idx="4294967295"/>
          </p:nvPr>
        </p:nvSpPr>
        <p:spPr>
          <a:xfrm>
            <a:off x="457200" y="1600200"/>
            <a:ext cx="4259263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192881" indent="-192881">
              <a:spcBef>
                <a:spcPts val="400"/>
              </a:spcBef>
              <a:buChar char="-"/>
              <a:defRPr sz="1800"/>
            </a:pPr>
            <a:r>
              <a:t>Mejorar la fuerza en las piernas y la flexibilidad fundamentalmente, y potenciando la velocidad de reacción y de segmentación</a:t>
            </a:r>
          </a:p>
          <a:p>
            <a:pPr lvl="0">
              <a:buChar char="-"/>
              <a:defRPr sz="1800"/>
            </a:pPr>
          </a:p>
          <a:p>
            <a:pPr lvl="0">
              <a:buChar char="-"/>
              <a:defRPr sz="1800"/>
            </a:pPr>
          </a:p>
          <a:p>
            <a:pPr lvl="0">
              <a:buChar char="-"/>
              <a:defRPr sz="1800"/>
            </a:pPr>
          </a:p>
          <a:p>
            <a:pPr lvl="0">
              <a:buChar char="-"/>
              <a:defRPr sz="1800"/>
            </a:pPr>
          </a:p>
          <a:p>
            <a:pPr lvl="0">
              <a:buChar char="-"/>
              <a:defRPr sz="1800"/>
            </a:pPr>
          </a:p>
          <a:p>
            <a:pPr lvl="0">
              <a:spcBef>
                <a:spcPts val="400"/>
              </a:spcBef>
              <a:buSzTx/>
              <a:buNone/>
              <a:defRPr sz="1800"/>
            </a:pPr>
            <a:r>
              <a:t>- Conocer las técnicas básicas de esta especialidad, aplicando, en los deportes de combate, aspectos clave del juego limpio.</a:t>
            </a:r>
          </a:p>
        </p:txBody>
      </p:sp>
      <p:pic>
        <p:nvPicPr>
          <p:cNvPr id="2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3" name="esgrima 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5278" y="2634682"/>
            <a:ext cx="4259263" cy="1883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5650" y="1700212"/>
            <a:ext cx="3529013" cy="355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Nace como medio de defensa frente a los rigores del medio, y con el tiempo dejó limitado su uso al duelo y a la guerra. Más tarde y practicada por todas las civilizaciones, ante todo Grecia y Roma con sus Juegos Gladiatorios. En la Edad Media aparecen las armaduras y las espadas deben ser mas resistentes y la técnica más depurada fomentando la velocidad del gesto y la destreza.</a:t>
            </a:r>
          </a:p>
        </p:txBody>
      </p:sp>
      <p:pic>
        <p:nvPicPr>
          <p:cNvPr id="2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7" name="Shape 27"/>
          <p:cNvSpPr/>
          <p:nvPr/>
        </p:nvSpPr>
        <p:spPr>
          <a:xfrm>
            <a:off x="500062" y="357187"/>
            <a:ext cx="6553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 ORÍGENES</a:t>
            </a:r>
          </a:p>
        </p:txBody>
      </p:sp>
      <p:pic>
        <p:nvPicPr>
          <p:cNvPr id="28" name="esgrima 1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6999" y="1909663"/>
            <a:ext cx="3529014" cy="2767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755650" y="2852737"/>
            <a:ext cx="7704138" cy="328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A partir del siglo XV la esgrima evoluciona y se extiende a las clases medias proliferando las escuelas. Se realizan tratados de esgrima en España, y mas tarde en Italia y Francia, países considerados como la cuna de la esgrima de hoy.</a:t>
            </a:r>
          </a:p>
          <a:p>
            <a:pPr lvl="0"/>
            <a:r>
              <a:t>Hacia la mitad del siglo XVI aparecen los primeros maestros de esgrima y en el siglo XIX se crean las salas de armas con el florete, el sable y la espada. En los albores del siglo XX se asientan las tres armas, desaparece su uso como duelo y permanece la educación, el honor y la cortesía de este deporte.</a:t>
            </a:r>
          </a:p>
          <a:p>
            <a:pPr lvl="0"/>
            <a:r>
              <a:t>En 1913 se crea en París la Federación Internacional de Esgrima. Sus máximos exponentes están en Rusia, Ucrania y Cuba básicamente.</a:t>
            </a:r>
          </a:p>
          <a:p>
            <a:pPr lvl="0"/>
            <a:r>
              <a:t> Hoy es un extraordinario deporte, elegante, respetuoso y cortés</a:t>
            </a:r>
          </a:p>
        </p:txBody>
      </p:sp>
      <p:pic>
        <p:nvPicPr>
          <p:cNvPr id="3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32" name="flech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0142" y="374150"/>
            <a:ext cx="3903716" cy="2262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00062" y="357187"/>
            <a:ext cx="6553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REGLAMENTACIÓN  BÁSICA</a:t>
            </a:r>
          </a:p>
        </p:txBody>
      </p:sp>
      <p:pic>
        <p:nvPicPr>
          <p:cNvPr id="35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36" name="Shape 36"/>
          <p:cNvSpPr/>
          <p:nvPr/>
        </p:nvSpPr>
        <p:spPr>
          <a:xfrm>
            <a:off x="755649" y="1349463"/>
            <a:ext cx="5761039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/>
          </a:lstStyle>
          <a:p>
            <a:pPr lvl="0"/>
            <a:r>
              <a:t>No cabe duda que es complicado y costoso trabajar la esgrima en tu instituto con el plastrón, la chaqueta, el equipo eléctrico, etc, sin embargo y gracias al esfuerzo de algunos profesionales podrás practicarla con una reglamentación adaptada. Así:</a:t>
            </a:r>
          </a:p>
        </p:txBody>
      </p:sp>
      <p:sp>
        <p:nvSpPr>
          <p:cNvPr id="37" name="Shape 37"/>
          <p:cNvSpPr/>
          <p:nvPr/>
        </p:nvSpPr>
        <p:spPr>
          <a:xfrm>
            <a:off x="611187" y="3344950"/>
            <a:ext cx="4392613" cy="248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u="sng"/>
              <a:t>Los participantes</a:t>
            </a:r>
            <a:r>
              <a:t>, también llamados tiradores,</a:t>
            </a:r>
          </a:p>
          <a:p>
            <a:pPr lvl="0"/>
          </a:p>
          <a:p>
            <a:pPr lvl="0"/>
            <a:r>
              <a:rPr u="sng"/>
              <a:t>Los árbitros</a:t>
            </a:r>
            <a:r>
              <a:t> son los jueces que deciden cuando ha sido válido el tocado y dan las voces de preparados, alto y adelante. </a:t>
            </a:r>
          </a:p>
          <a:p>
            <a:pPr lvl="0"/>
          </a:p>
          <a:p>
            <a:pPr lvl="0"/>
            <a:r>
              <a:rPr u="sng"/>
              <a:t>Los asaltos</a:t>
            </a:r>
            <a:r>
              <a:t>  se realizan a 5 tocados o al mejor en 4 minutos.</a:t>
            </a:r>
          </a:p>
        </p:txBody>
      </p:sp>
      <p:pic>
        <p:nvPicPr>
          <p:cNvPr id="38" name="marcha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948" y="2789733"/>
            <a:ext cx="3605210" cy="2484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835149" y="456494"/>
            <a:ext cx="6480177" cy="328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261937" indent="-184150" algn="just">
              <a:buSzPct val="100000"/>
              <a:buChar char="•"/>
            </a:pPr>
            <a:r>
              <a:rPr u="sng"/>
              <a:t>El comienzo del asalto</a:t>
            </a:r>
            <a:r>
              <a:t> se realizará con el saludo, sin tener puestas las gafas. se realiza como si se desenfundara la espada, se extiende el brazo con la palma de la mano hacia arriba y se lleva la mano a la frente, al adversario, al juez y al público, después se hace una Z con la punta de la espada al aire  y se enfunda imaginariamente. A continuación nos ponemos las gafas y esperamos las órdenes del juez, que son:</a:t>
            </a:r>
          </a:p>
          <a:p>
            <a:pPr lvl="0" marL="184150" indent="-106362" algn="just"/>
            <a:r>
              <a:t>	</a:t>
            </a:r>
          </a:p>
          <a:p>
            <a:pPr lvl="0" marL="261937" indent="-184150" algn="just">
              <a:buSzPct val="100000"/>
              <a:buChar char="•"/>
            </a:pPr>
            <a:r>
              <a:rPr u="sng"/>
              <a:t>Preparados.</a:t>
            </a:r>
            <a:r>
              <a:t> En posición de guardia detrás de la línea B </a:t>
            </a:r>
          </a:p>
          <a:p>
            <a:pPr lvl="0" marL="261937" indent="-184150" algn="just">
              <a:buSzPct val="100000"/>
              <a:buChar char="•"/>
            </a:pPr>
            <a:r>
              <a:rPr u="sng"/>
              <a:t>Adelante</a:t>
            </a:r>
            <a:r>
              <a:t>. Comienza el combate y/o </a:t>
            </a:r>
          </a:p>
          <a:p>
            <a:pPr lvl="0" marL="261937" indent="-184150" algn="just">
              <a:buSzPct val="100000"/>
              <a:buChar char="•"/>
            </a:pPr>
            <a:r>
              <a:rPr u="sng"/>
              <a:t>Alto.</a:t>
            </a:r>
            <a:r>
              <a:t> Ante una infracción, tocado o fin de combate.</a:t>
            </a:r>
          </a:p>
        </p:txBody>
      </p:sp>
      <p:pic>
        <p:nvPicPr>
          <p:cNvPr id="4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2" name="esgrima 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887" y="1542533"/>
            <a:ext cx="1375549" cy="3772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esgrima 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65600" y="3944491"/>
            <a:ext cx="2111994" cy="2785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5"/>
          <p:cNvGraphicFramePr/>
          <p:nvPr/>
        </p:nvGraphicFramePr>
        <p:xfrm>
          <a:off x="1331912" y="692150"/>
          <a:ext cx="6553201" cy="58054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278187"/>
                <a:gridCol w="3275012"/>
              </a:tblGrid>
              <a:tr h="336550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/>
                        <a:t>Tocados válidos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600"/>
                        <a:t>Tocados no válidos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B2B2B2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Cuando el arma realiza una flexión al contactar con el tronco del contrario</a:t>
                      </a:r>
                      <a:endParaRPr sz="1400"/>
                    </a:p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Cuando el tirador traspasa con los dos pies la línea lateral o la línea de fondo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Roce de la punta del arma sobre el tronco del compañero </a:t>
                      </a:r>
                      <a:endParaRPr sz="14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4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4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400"/>
                    </a:p>
                    <a:p>
                      <a:pPr lvl="0" algn="l">
                        <a:spcBef>
                          <a:spcPts val="400"/>
                        </a:spcBef>
                        <a:defRPr b="0" i="0" sz="1800"/>
                      </a:pPr>
                      <a:endParaRPr sz="1400"/>
                    </a:p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Toques sobre brazos piernas y cabeza</a:t>
                      </a:r>
                      <a:endParaRPr sz="1400"/>
                    </a:p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Toque de “latigazo” sobre el cuerpo del compañero</a:t>
                      </a:r>
                      <a:endParaRPr sz="1400"/>
                    </a:p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Toque sobre el suelo o el arma del contrario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Advertencias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Reglas de cortesía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B2B2B2"/>
                    </a:solidFill>
                  </a:tcPr>
                </a:tc>
              </a:tr>
              <a:tr h="1243012"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El juez detendrá el combate a la voz de alto cuando un jugador sobrepase con un pié la línea lateral o de fondo de la pista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Tirar correctamente y lealmente</a:t>
                      </a:r>
                      <a:endParaRPr sz="1400"/>
                    </a:p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Anunciar los tocados recibidos en caso de estar tirando sin jurado</a:t>
                      </a:r>
                      <a:endParaRPr sz="1400"/>
                    </a:p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Al final del juego dar la mano no armada al adversario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Está prohibido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B2B2B2"/>
                    </a:solidFill>
                  </a:tcPr>
                </a:tc>
                <a:tc hMerge="1">
                  <a:tcPr/>
                </a:tc>
              </a:tr>
              <a:tr h="879475">
                <a:tc gridSpan="2">
                  <a:txBody>
                    <a:bodyPr/>
                    <a:lstStyle/>
                    <a:p>
                      <a:pPr lvl="0" algn="l">
                        <a:spcBef>
                          <a:spcPts val="300"/>
                        </a:spcBef>
                        <a:defRPr b="0" i="0" sz="1800"/>
                      </a:pPr>
                      <a:r>
                        <a:rPr sz="1400"/>
                        <a:t>Dar la espalda al contrario, tocar o agarrar la espada del compañero, dar latigazos con el arma, conducta verbal inadecuada hacia el contrario o el juez, no reconocer el tocado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6" name="Shape 46"/>
          <p:cNvSpPr/>
          <p:nvPr/>
        </p:nvSpPr>
        <p:spPr>
          <a:xfrm>
            <a:off x="2484437" y="188912"/>
            <a:ext cx="4140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Algunas reglas adaptadas</a:t>
            </a:r>
          </a:p>
        </p:txBody>
      </p:sp>
      <p:pic>
        <p:nvPicPr>
          <p:cNvPr id="4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8" name="esgrima 6.jpg"/>
          <p:cNvPicPr/>
          <p:nvPr/>
        </p:nvPicPr>
        <p:blipFill>
          <a:blip r:embed="rId3">
            <a:alphaModFix amt="22462"/>
            <a:extLst/>
          </a:blip>
          <a:stretch>
            <a:fillRect/>
          </a:stretch>
        </p:blipFill>
        <p:spPr>
          <a:xfrm>
            <a:off x="544512" y="768350"/>
            <a:ext cx="8128001" cy="532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4211637" y="260350"/>
            <a:ext cx="4932363" cy="115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/>
            </a:lvl1pPr>
          </a:lstStyle>
          <a:p>
            <a:pPr lvl="0">
              <a:defRPr sz="1800"/>
            </a:pPr>
            <a:r>
              <a:rPr sz="3200"/>
              <a:t>Material e Instalaciones</a:t>
            </a:r>
            <a:endParaRPr sz="3200"/>
          </a:p>
        </p:txBody>
      </p:sp>
      <p:pic>
        <p:nvPicPr>
          <p:cNvPr id="5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52" name="Shape 52"/>
          <p:cNvSpPr/>
          <p:nvPr/>
        </p:nvSpPr>
        <p:spPr>
          <a:xfrm>
            <a:off x="900112" y="3933825"/>
            <a:ext cx="7775576" cy="221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El terreno debe ser una superficie lisa y llana, cuyas dimensiones pueden variar, aunque aconsejamos las siguientes: </a:t>
            </a:r>
          </a:p>
          <a:p>
            <a:pPr lvl="0"/>
          </a:p>
          <a:p>
            <a:pPr lvl="0"/>
            <a:r>
              <a:t>A. Centro</a:t>
            </a:r>
          </a:p>
          <a:p>
            <a:pPr lvl="0"/>
            <a:r>
              <a:t>B. Linea de preparados</a:t>
            </a:r>
          </a:p>
          <a:p>
            <a:pPr lvl="0"/>
            <a:r>
              <a:t>C. Linea de advertencia fin de pista</a:t>
            </a:r>
          </a:p>
          <a:p>
            <a:pPr lvl="0"/>
            <a:r>
              <a:t>D. Linea de fin de pista o de fondo</a:t>
            </a:r>
          </a:p>
          <a:p>
            <a:pPr lvl="0"/>
            <a:r>
              <a:t>Entre A y B hay 1,5m. , entre C y D  1m y entre D y D 10m</a:t>
            </a:r>
          </a:p>
        </p:txBody>
      </p:sp>
      <p:sp>
        <p:nvSpPr>
          <p:cNvPr id="53" name="Shape 53"/>
          <p:cNvSpPr/>
          <p:nvPr/>
        </p:nvSpPr>
        <p:spPr>
          <a:xfrm>
            <a:off x="395287" y="1268412"/>
            <a:ext cx="6769101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El material consta de una espada y unas gafas. La espada que tiene una longitud entre 80 y 95 centímetros, según la categorías, está formada por la empuñadura, el cazolete o protector de la mano y la hoja o filo. </a:t>
            </a:r>
          </a:p>
        </p:txBody>
      </p:sp>
      <p:pic>
        <p:nvPicPr>
          <p:cNvPr id="54" name="CAMP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967" y="2663962"/>
            <a:ext cx="5418247" cy="1025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1212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47075" y="2092649"/>
            <a:ext cx="2329109" cy="177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13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2557" y="174525"/>
            <a:ext cx="3718140" cy="1025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esgrima gafas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48426" y="4544031"/>
            <a:ext cx="2326409" cy="1025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