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685800" y="2130425"/>
            <a:ext cx="7772400" cy="1470025"/>
          </a:xfrm>
          <a:prstGeom prst="rect">
            <a:avLst/>
          </a:prstGeom>
          <a:ln w="12700">
            <a:miter lim="400000"/>
          </a:ln>
        </p:spPr>
        <p:txBody>
          <a:bodyPr lIns="0" tIns="0" rIns="0" bIns="0" anchor="ctr">
            <a:normAutofit fontScale="100000" lnSpcReduction="0"/>
          </a:bodyPr>
          <a:lstStyle/>
          <a:p>
            <a:pPr lvl="0"/>
          </a:p>
        </p:txBody>
      </p:sp>
      <p:sp>
        <p:nvSpPr>
          <p:cNvPr id="9" name="Shape 9"/>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pPr>
          </a:p>
        </p:txBody>
      </p:sp>
      <p:pic>
        <p:nvPicPr>
          <p:cNvPr id="10"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1" name="Shape 11"/>
          <p:cNvSpPr/>
          <p:nvPr/>
        </p:nvSpPr>
        <p:spPr>
          <a:xfrm>
            <a:off x="323850" y="5589587"/>
            <a:ext cx="6696075"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lvl1pPr>
          </a:lstStyle>
          <a:p>
            <a:pPr lvl="0">
              <a:defRPr sz="1800"/>
            </a:pPr>
            <a:r>
              <a:rPr sz="4400"/>
              <a:t>La Indiaca</a:t>
            </a:r>
          </a:p>
        </p:txBody>
      </p:sp>
      <p:sp>
        <p:nvSpPr>
          <p:cNvPr id="12" name="Shape 12"/>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pic>
        <p:nvPicPr>
          <p:cNvPr id="13"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lvl="0">
              <a:defRPr sz="1800"/>
            </a:pPr>
            <a:r>
              <a:rPr sz="2400"/>
              <a:t>Si has leído el tema, contestarás de nuevo sin problema a las siguientes cuestiones.</a:t>
            </a:r>
          </a:p>
        </p:txBody>
      </p:sp>
      <p:sp>
        <p:nvSpPr>
          <p:cNvPr id="69" name="Shape 69"/>
          <p:cNvSpPr/>
          <p:nvPr>
            <p:ph type="body" idx="4294967295"/>
          </p:nvPr>
        </p:nvSpPr>
        <p:spPr>
          <a:xfrm rot="21329451">
            <a:off x="246062" y="1598612"/>
            <a:ext cx="8274051" cy="6143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t>Las reglas de la Indiaca se basan en las de otro deporte ¿Cuál es?</a:t>
            </a:r>
            <a:r>
              <a:rPr sz="3200"/>
              <a:t> </a:t>
            </a:r>
          </a:p>
        </p:txBody>
      </p:sp>
      <p:sp>
        <p:nvSpPr>
          <p:cNvPr id="70" name="Shape 70"/>
          <p:cNvSpPr/>
          <p:nvPr/>
        </p:nvSpPr>
        <p:spPr>
          <a:xfrm rot="20602181">
            <a:off x="4063742" y="2350001"/>
            <a:ext cx="5384801"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¿Podrías decir cuatro formas de conseguir un punto? </a:t>
            </a:r>
          </a:p>
        </p:txBody>
      </p:sp>
      <p:sp>
        <p:nvSpPr>
          <p:cNvPr id="71" name="Shape 71"/>
          <p:cNvSpPr/>
          <p:nvPr/>
        </p:nvSpPr>
        <p:spPr>
          <a:xfrm rot="20396199">
            <a:off x="221084" y="2734162"/>
            <a:ext cx="642937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¿Con qué parte del cuerpo se golpea la Indiaca?</a:t>
            </a:r>
            <a:r>
              <a:t> </a:t>
            </a:r>
          </a:p>
        </p:txBody>
      </p:sp>
      <p:sp>
        <p:nvSpPr>
          <p:cNvPr id="72" name="Shape 72"/>
          <p:cNvSpPr/>
          <p:nvPr/>
        </p:nvSpPr>
        <p:spPr>
          <a:xfrm>
            <a:off x="2195512" y="3976422"/>
            <a:ext cx="694848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¿Podrías decir tres reglas que se aplican también en el voleibol?</a:t>
            </a:r>
            <a:r>
              <a:t> </a:t>
            </a:r>
          </a:p>
        </p:txBody>
      </p:sp>
      <p:sp>
        <p:nvSpPr>
          <p:cNvPr id="73" name="Shape 73"/>
          <p:cNvSpPr/>
          <p:nvPr/>
        </p:nvSpPr>
        <p:spPr>
          <a:xfrm rot="677146">
            <a:off x="1106470" y="5288117"/>
            <a:ext cx="728662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 ¿Sabrías decir dónde se originó el juego de la Indiaca?</a:t>
            </a:r>
          </a:p>
        </p:txBody>
      </p:sp>
      <p:pic>
        <p:nvPicPr>
          <p:cNvPr id="7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9"/>
                                        </p:tgtEl>
                                        <p:attrNameLst>
                                          <p:attrName>style.visibility</p:attrName>
                                        </p:attrNameLst>
                                      </p:cBhvr>
                                      <p:to>
                                        <p:strVal val="visible"/>
                                      </p:to>
                                    </p:set>
                                    <p:anim calcmode="lin" valueType="num">
                                      <p:cBhvr>
                                        <p:cTn id="7" dur="500" fill="hold"/>
                                        <p:tgtEl>
                                          <p:spTgt spid="69"/>
                                        </p:tgtEl>
                                        <p:attrNameLst>
                                          <p:attrName>ppt_x</p:attrName>
                                        </p:attrNameLst>
                                      </p:cBhvr>
                                      <p:tavLst>
                                        <p:tav tm="0">
                                          <p:val>
                                            <p:strVal val="#ppt_x"/>
                                          </p:val>
                                        </p:tav>
                                        <p:tav tm="100000">
                                          <p:val>
                                            <p:strVal val="#ppt_x"/>
                                          </p:val>
                                        </p:tav>
                                      </p:tavLst>
                                    </p:anim>
                                    <p:anim calcmode="lin" valueType="num">
                                      <p:cBhvr>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71"/>
                                        </p:tgtEl>
                                        <p:attrNameLst>
                                          <p:attrName>style.visibility</p:attrName>
                                        </p:attrNameLst>
                                      </p:cBhvr>
                                      <p:to>
                                        <p:strVal val="visible"/>
                                      </p:to>
                                    </p:set>
                                    <p:anim calcmode="lin" valueType="num">
                                      <p:cBhvr>
                                        <p:cTn id="13" dur="500" fill="hold"/>
                                        <p:tgtEl>
                                          <p:spTgt spid="71"/>
                                        </p:tgtEl>
                                        <p:attrNameLst>
                                          <p:attrName>ppt_x</p:attrName>
                                        </p:attrNameLst>
                                      </p:cBhvr>
                                      <p:tavLst>
                                        <p:tav tm="0">
                                          <p:val>
                                            <p:strVal val="#ppt_x"/>
                                          </p:val>
                                        </p:tav>
                                        <p:tav tm="100000">
                                          <p:val>
                                            <p:strVal val="#ppt_x"/>
                                          </p:val>
                                        </p:tav>
                                      </p:tavLst>
                                    </p:anim>
                                    <p:anim calcmode="lin" valueType="num">
                                      <p:cBhvr>
                                        <p:cTn id="1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3" fill="hold">
                                  <p:stCondLst>
                                    <p:cond delay="0"/>
                                  </p:stCondLst>
                                  <p:iterate type="el" backwards="0">
                                    <p:tmAbs val="0"/>
                                  </p:iterate>
                                  <p:childTnLst>
                                    <p:set>
                                      <p:cBhvr>
                                        <p:cTn id="18" fill="hold"/>
                                        <p:tgtEl>
                                          <p:spTgt spid="70"/>
                                        </p:tgtEl>
                                        <p:attrNameLst>
                                          <p:attrName>style.visibility</p:attrName>
                                        </p:attrNameLst>
                                      </p:cBhvr>
                                      <p:to>
                                        <p:strVal val="visible"/>
                                      </p:to>
                                    </p:set>
                                    <p:anim calcmode="lin" valueType="num">
                                      <p:cBhvr>
                                        <p:cTn id="19" dur="500" fill="hold"/>
                                        <p:tgtEl>
                                          <p:spTgt spid="70"/>
                                        </p:tgtEl>
                                        <p:attrNameLst>
                                          <p:attrName>ppt_x</p:attrName>
                                        </p:attrNameLst>
                                      </p:cBhvr>
                                      <p:tavLst>
                                        <p:tav tm="0">
                                          <p:val>
                                            <p:strVal val="#ppt_x"/>
                                          </p:val>
                                        </p:tav>
                                        <p:tav tm="100000">
                                          <p:val>
                                            <p:strVal val="#ppt_x"/>
                                          </p:val>
                                        </p:tav>
                                      </p:tavLst>
                                    </p:anim>
                                    <p:anim calcmode="lin" valueType="num">
                                      <p:cBhvr>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4" fill="hold">
                                  <p:stCondLst>
                                    <p:cond delay="0"/>
                                  </p:stCondLst>
                                  <p:iterate type="el" backwards="0">
                                    <p:tmAbs val="0"/>
                                  </p:iterate>
                                  <p:childTnLst>
                                    <p:set>
                                      <p:cBhvr>
                                        <p:cTn id="24" fill="hold"/>
                                        <p:tgtEl>
                                          <p:spTgt spid="72"/>
                                        </p:tgtEl>
                                        <p:attrNameLst>
                                          <p:attrName>style.visibility</p:attrName>
                                        </p:attrNameLst>
                                      </p:cBhvr>
                                      <p:to>
                                        <p:strVal val="visible"/>
                                      </p:to>
                                    </p:set>
                                    <p:anim calcmode="lin" valueType="num">
                                      <p:cBhvr>
                                        <p:cTn id="25" dur="500" fill="hold"/>
                                        <p:tgtEl>
                                          <p:spTgt spid="72"/>
                                        </p:tgtEl>
                                        <p:attrNameLst>
                                          <p:attrName>ppt_x</p:attrName>
                                        </p:attrNameLst>
                                      </p:cBhvr>
                                      <p:tavLst>
                                        <p:tav tm="0">
                                          <p:val>
                                            <p:strVal val="#ppt_x"/>
                                          </p:val>
                                        </p:tav>
                                        <p:tav tm="100000">
                                          <p:val>
                                            <p:strVal val="#ppt_x"/>
                                          </p:val>
                                        </p:tav>
                                      </p:tavLst>
                                    </p:anim>
                                    <p:anim calcmode="lin" valueType="num">
                                      <p:cBhvr>
                                        <p:cTn id="2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4" presetID="2" grpId="5" fill="hold">
                                  <p:stCondLst>
                                    <p:cond delay="0"/>
                                  </p:stCondLst>
                                  <p:iterate type="el" backwards="0">
                                    <p:tmAbs val="0"/>
                                  </p:iterate>
                                  <p:childTnLst>
                                    <p:set>
                                      <p:cBhvr>
                                        <p:cTn id="30" fill="hold"/>
                                        <p:tgtEl>
                                          <p:spTgt spid="73"/>
                                        </p:tgtEl>
                                        <p:attrNameLst>
                                          <p:attrName>style.visibility</p:attrName>
                                        </p:attrNameLst>
                                      </p:cBhvr>
                                      <p:to>
                                        <p:strVal val="visible"/>
                                      </p:to>
                                    </p:set>
                                    <p:anim calcmode="lin" valueType="num">
                                      <p:cBhvr>
                                        <p:cTn id="31" dur="500" fill="hold"/>
                                        <p:tgtEl>
                                          <p:spTgt spid="73"/>
                                        </p:tgtEl>
                                        <p:attrNameLst>
                                          <p:attrName>ppt_x</p:attrName>
                                        </p:attrNameLst>
                                      </p:cBhvr>
                                      <p:tavLst>
                                        <p:tav tm="0">
                                          <p:val>
                                            <p:strVal val="#ppt_x"/>
                                          </p:val>
                                        </p:tav>
                                        <p:tav tm="100000">
                                          <p:val>
                                            <p:strVal val="#ppt_x"/>
                                          </p:val>
                                        </p:tav>
                                      </p:tavLst>
                                    </p:anim>
                                    <p:anim calcmode="lin" valueType="num">
                                      <p:cBhvr>
                                        <p:cTn id="3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2"/>
      <p:bldP build="whole" bldLvl="1" animBg="1" rev="0" advAuto="0" spid="72" grpId="4"/>
      <p:bldP build="whole" bldLvl="1" animBg="1" rev="0" advAuto="0" spid="73" grpId="5"/>
      <p:bldP build="whole" bldLvl="1" animBg="1" rev="0" advAuto="0" spid="70" grpId="3"/>
      <p:bldP build="whole" bldLvl="1" animBg="1" rev="0" advAuto="0" spid="69"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457200" y="428625"/>
            <a:ext cx="8229600" cy="989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630936">
              <a:defRPr sz="1800"/>
            </a:pPr>
            <a:r>
              <a:rPr sz="3036"/>
              <a:t>La Indiaca</a:t>
            </a:r>
            <a:br>
              <a:rPr sz="3036"/>
            </a:br>
          </a:p>
        </p:txBody>
      </p:sp>
      <p:sp>
        <p:nvSpPr>
          <p:cNvPr id="16" name="Shape 16"/>
          <p:cNvSpPr/>
          <p:nvPr>
            <p:ph type="body" idx="4294967295"/>
          </p:nvPr>
        </p:nvSpPr>
        <p:spPr>
          <a:xfrm>
            <a:off x="468312" y="1412875"/>
            <a:ext cx="5000626" cy="41544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1400"/>
              </a:spcBef>
              <a:buChar char="•"/>
              <a:defRPr sz="1800"/>
            </a:pPr>
            <a:r>
              <a:rPr sz="2400"/>
              <a:t>Objetivos</a:t>
            </a:r>
            <a:endParaRPr sz="2400"/>
          </a:p>
          <a:p>
            <a:pPr lvl="0" marL="257175" indent="-257175">
              <a:spcBef>
                <a:spcPts val="1400"/>
              </a:spcBef>
              <a:buChar char="•"/>
              <a:defRPr sz="1800"/>
            </a:pPr>
            <a:r>
              <a:rPr sz="2400"/>
              <a:t>Orígenes</a:t>
            </a:r>
            <a:endParaRPr sz="2400"/>
          </a:p>
          <a:p>
            <a:pPr lvl="0" marL="257175" indent="-257175">
              <a:spcBef>
                <a:spcPts val="1400"/>
              </a:spcBef>
              <a:buChar char="•"/>
              <a:defRPr sz="1800"/>
            </a:pPr>
            <a:r>
              <a:rPr sz="2400"/>
              <a:t>Reglamento básico</a:t>
            </a:r>
            <a:endParaRPr sz="2400"/>
          </a:p>
          <a:p>
            <a:pPr lvl="0" marL="257175" indent="-257175">
              <a:spcBef>
                <a:spcPts val="1400"/>
              </a:spcBef>
              <a:buChar char="•"/>
              <a:defRPr sz="1800"/>
            </a:pPr>
            <a:r>
              <a:rPr sz="2400"/>
              <a:t>Instalaciones</a:t>
            </a:r>
            <a:endParaRPr sz="2400"/>
          </a:p>
          <a:p>
            <a:pPr lvl="0" marL="257175" indent="-257175">
              <a:spcBef>
                <a:spcPts val="1400"/>
              </a:spcBef>
              <a:buChar char="•"/>
              <a:defRPr sz="1800"/>
            </a:pPr>
            <a:r>
              <a:rPr sz="2400"/>
              <a:t>Materiales</a:t>
            </a:r>
            <a:endParaRPr sz="2400"/>
          </a:p>
          <a:p>
            <a:pPr lvl="0" marL="257175" indent="-257175">
              <a:spcBef>
                <a:spcPts val="1400"/>
              </a:spcBef>
              <a:buChar char="•"/>
              <a:defRPr sz="1800"/>
            </a:pPr>
            <a:r>
              <a:rPr sz="2400"/>
              <a:t>Recursos técnico-tácticos básicos</a:t>
            </a:r>
            <a:endParaRPr sz="2400"/>
          </a:p>
          <a:p>
            <a:pPr lvl="0" marL="257175" indent="-257175">
              <a:spcBef>
                <a:spcPts val="1400"/>
              </a:spcBef>
              <a:buChar char="•"/>
              <a:defRPr sz="1800"/>
            </a:pPr>
            <a:r>
              <a:rPr sz="2400"/>
              <a:t>Cuestionario y actividades</a:t>
            </a:r>
          </a:p>
        </p:txBody>
      </p:sp>
      <p:pic>
        <p:nvPicPr>
          <p:cNvPr id="1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8" name="la indiaca 6.jpg"/>
          <p:cNvPicPr/>
          <p:nvPr/>
        </p:nvPicPr>
        <p:blipFill>
          <a:blip r:embed="rId3">
            <a:extLst/>
          </a:blip>
          <a:stretch>
            <a:fillRect/>
          </a:stretch>
        </p:blipFill>
        <p:spPr>
          <a:xfrm>
            <a:off x="4803810" y="1712614"/>
            <a:ext cx="3492958" cy="2870926"/>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lvl1pPr>
          </a:lstStyle>
          <a:p>
            <a:pPr lvl="0">
              <a:defRPr sz="1800"/>
            </a:pPr>
            <a:r>
              <a:rPr sz="3200"/>
              <a:t>Objetivos</a:t>
            </a:r>
          </a:p>
        </p:txBody>
      </p:sp>
      <p:sp>
        <p:nvSpPr>
          <p:cNvPr id="21" name="Shape 21"/>
          <p:cNvSpPr/>
          <p:nvPr>
            <p:ph type="body" idx="4294967295"/>
          </p:nvPr>
        </p:nvSpPr>
        <p:spPr>
          <a:xfrm>
            <a:off x="457200" y="1600200"/>
            <a:ext cx="4546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just">
              <a:spcBef>
                <a:spcPts val="500"/>
              </a:spcBef>
              <a:buSzTx/>
              <a:buNone/>
              <a:defRPr sz="2400"/>
            </a:lvl1pPr>
          </a:lstStyle>
          <a:p>
            <a:pPr lvl="0">
              <a:defRPr sz="1800"/>
            </a:pPr>
            <a:r>
              <a:rPr sz="2400"/>
              <a:t>- Conocer los elementos técnico-tácticos y reglamentarios básicos de la Indiaca, comprendiendo su aplicación en situaciones de juego real y colaborando con sus compañeros en la elaboración y puesta en práctica de las actividades.</a:t>
            </a:r>
          </a:p>
        </p:txBody>
      </p:sp>
      <p:pic>
        <p:nvPicPr>
          <p:cNvPr id="2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 name="la indiaca 4.jpg"/>
          <p:cNvPicPr/>
          <p:nvPr/>
        </p:nvPicPr>
        <p:blipFill>
          <a:blip r:embed="rId3">
            <a:extLst/>
          </a:blip>
          <a:stretch>
            <a:fillRect/>
          </a:stretch>
        </p:blipFill>
        <p:spPr>
          <a:xfrm>
            <a:off x="5791398" y="1439812"/>
            <a:ext cx="2415326" cy="3727834"/>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 name="Shape 25"/>
          <p:cNvSpPr/>
          <p:nvPr/>
        </p:nvSpPr>
        <p:spPr>
          <a:xfrm>
            <a:off x="539750" y="1557337"/>
            <a:ext cx="3713163" cy="2484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r>
              <a:t>La Indiaca es un juego de “volante” proveniente de la civilización Inca y que se practica popularmente en varios países de Sudamérica sobre todo en Brasil con el nombre de Peteka.</a:t>
            </a:r>
          </a:p>
          <a:p>
            <a:pPr lvl="0" algn="just"/>
            <a:r>
              <a:t>Como deporte se formalizó en 1.936 en Alemania y al “volante” le dieron el nombre de Indiaca</a:t>
            </a:r>
            <a:r>
              <a:t> </a:t>
            </a:r>
          </a:p>
        </p:txBody>
      </p:sp>
      <p:pic>
        <p:nvPicPr>
          <p:cNvPr id="2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7" name="Shape 27"/>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ORÍGENES</a:t>
            </a:r>
          </a:p>
        </p:txBody>
      </p:sp>
      <p:pic>
        <p:nvPicPr>
          <p:cNvPr id="28" name="la indiaca.jpg"/>
          <p:cNvPicPr/>
          <p:nvPr/>
        </p:nvPicPr>
        <p:blipFill>
          <a:blip r:embed="rId3">
            <a:extLst/>
          </a:blip>
          <a:stretch>
            <a:fillRect/>
          </a:stretch>
        </p:blipFill>
        <p:spPr>
          <a:xfrm>
            <a:off x="5102770" y="1870980"/>
            <a:ext cx="2986431" cy="2872719"/>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428625" y="1553078"/>
            <a:ext cx="7858125" cy="3588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r>
              <a:rPr sz="2000"/>
              <a:t>El juego consiste en golpear la Indiaca con la mano intentando que no caiga en el suelo de nuestro campo y sí en el del contrario. </a:t>
            </a:r>
            <a:endParaRPr sz="2000"/>
          </a:p>
          <a:p>
            <a:pPr lvl="0" algn="just"/>
            <a:r>
              <a:rPr sz="2000"/>
              <a:t>Básicamente se rige por las reglas del voleibol adaptadas a este juego.</a:t>
            </a:r>
            <a:endParaRPr sz="2000"/>
          </a:p>
          <a:p>
            <a:pPr lvl="0" algn="just"/>
            <a:r>
              <a:rPr sz="2000"/>
              <a:t>El equipo está formado por 5 jugadores, tres atacantes y dos defensores. </a:t>
            </a:r>
            <a:endParaRPr sz="2000"/>
          </a:p>
          <a:p>
            <a:pPr lvl="0" algn="just"/>
            <a:r>
              <a:rPr sz="2000"/>
              <a:t>Para que todos los jugadores puedan pasar por todas las posiciones se realiza una rotación en sentido de las agujas del reloj cuando recuperan el servicio.</a:t>
            </a:r>
            <a:endParaRPr sz="2000"/>
          </a:p>
          <a:p>
            <a:pPr lvl="0" algn="just"/>
            <a:r>
              <a:rPr sz="2000"/>
              <a:t>Saca el jugador que se encuentra en la zona derecha de la defensa. El saque se realiza de abajo a arriba a la altura de la cadera. Tienen dos intentos para realizar el saque.</a:t>
            </a:r>
          </a:p>
        </p:txBody>
      </p:sp>
      <p:sp>
        <p:nvSpPr>
          <p:cNvPr id="31" name="Shape 31"/>
          <p:cNvSpPr/>
          <p:nvPr/>
        </p:nvSpPr>
        <p:spPr>
          <a:xfrm>
            <a:off x="971550" y="333375"/>
            <a:ext cx="655320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REGLAMENTO BÁSICO</a:t>
            </a:r>
          </a:p>
        </p:txBody>
      </p:sp>
      <p:pic>
        <p:nvPicPr>
          <p:cNvPr id="3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3" name="indi4.jpg"/>
          <p:cNvPicPr/>
          <p:nvPr/>
        </p:nvPicPr>
        <p:blipFill>
          <a:blip r:embed="rId3">
            <a:alphaModFix amt="21323"/>
            <a:extLst/>
          </a:blip>
          <a:stretch>
            <a:fillRect/>
          </a:stretch>
        </p:blipFill>
        <p:spPr>
          <a:xfrm>
            <a:off x="-48895" y="181123"/>
            <a:ext cx="8813165" cy="6858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0">
                                            <p:bg/>
                                          </p:spTgt>
                                        </p:tgtEl>
                                        <p:attrNameLst>
                                          <p:attrName>style.visibility</p:attrName>
                                        </p:attrNameLst>
                                      </p:cBhvr>
                                      <p:to>
                                        <p:strVal val="visible"/>
                                      </p:to>
                                    </p:set>
                                    <p:animEffect filter="blinds(horizontal)" transition="in">
                                      <p:cBhvr>
                                        <p:cTn id="7" dur="500"/>
                                        <p:tgtEl>
                                          <p:spTgt spid="30">
                                            <p:bg/>
                                          </p:spTgt>
                                        </p:tgtEl>
                                      </p:cBhvr>
                                    </p:animEffect>
                                  </p:childTnLst>
                                </p:cTn>
                              </p:par>
                              <p:par>
                                <p:cTn id="8" presetClass="entr" presetSubtype="10" presetID="3" grpId="1" fill="hold">
                                  <p:stCondLst>
                                    <p:cond delay="0"/>
                                  </p:stCondLst>
                                  <p:iterate type="el" backwards="0">
                                    <p:tmAbs val="0"/>
                                  </p:iterate>
                                  <p:childTnLst>
                                    <p:set>
                                      <p:cBhvr>
                                        <p:cTn id="9" fill="hold"/>
                                        <p:tgtEl>
                                          <p:spTgt spid="30">
                                            <p:txEl>
                                              <p:pRg st="0" end="0"/>
                                            </p:txEl>
                                          </p:spTgt>
                                        </p:tgtEl>
                                        <p:attrNameLst>
                                          <p:attrName>style.visibility</p:attrName>
                                        </p:attrNameLst>
                                      </p:cBhvr>
                                      <p:to>
                                        <p:strVal val="visible"/>
                                      </p:to>
                                    </p:set>
                                    <p:animEffect filter="blinds(horizontal)" transition="in">
                                      <p:cBhvr>
                                        <p:cTn id="10" dur="500"/>
                                        <p:tgtEl>
                                          <p:spTgt spid="30">
                                            <p:txEl>
                                              <p:pRg st="0" end="0"/>
                                            </p:txEl>
                                          </p:spTgt>
                                        </p:tgtEl>
                                      </p:cBhvr>
                                    </p:animEffect>
                                  </p:childTnLst>
                                </p:cTn>
                              </p:par>
                            </p:childTnLst>
                          </p:cTn>
                        </p:par>
                        <p:par>
                          <p:cTn id="11" fill="hold">
                            <p:stCondLst>
                              <p:cond delay="500"/>
                            </p:stCondLst>
                            <p:childTnLst>
                              <p:par>
                                <p:cTn id="12" nodeType="afterEffect" presetClass="entr" presetSubtype="10" presetID="3" grpId="1" fill="hold">
                                  <p:stCondLst>
                                    <p:cond delay="0"/>
                                  </p:stCondLst>
                                  <p:iterate type="el" backwards="0">
                                    <p:tmAbs val="0"/>
                                  </p:iterate>
                                  <p:childTnLst>
                                    <p:set>
                                      <p:cBhvr>
                                        <p:cTn id="13" fill="hold"/>
                                        <p:tgtEl>
                                          <p:spTgt spid="30">
                                            <p:txEl>
                                              <p:pRg st="1" end="1"/>
                                            </p:txEl>
                                          </p:spTgt>
                                        </p:tgtEl>
                                        <p:attrNameLst>
                                          <p:attrName>style.visibility</p:attrName>
                                        </p:attrNameLst>
                                      </p:cBhvr>
                                      <p:to>
                                        <p:strVal val="visible"/>
                                      </p:to>
                                    </p:set>
                                    <p:animEffect filter="blinds(horizontal)" transition="in">
                                      <p:cBhvr>
                                        <p:cTn id="14" dur="500"/>
                                        <p:tgtEl>
                                          <p:spTgt spid="3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10" presetID="3" grpId="1" fill="hold">
                                  <p:stCondLst>
                                    <p:cond delay="0"/>
                                  </p:stCondLst>
                                  <p:iterate type="el" backwards="0">
                                    <p:tmAbs val="0"/>
                                  </p:iterate>
                                  <p:childTnLst>
                                    <p:set>
                                      <p:cBhvr>
                                        <p:cTn id="18" fill="hold"/>
                                        <p:tgtEl>
                                          <p:spTgt spid="30">
                                            <p:txEl>
                                              <p:pRg st="2" end="2"/>
                                            </p:txEl>
                                          </p:spTgt>
                                        </p:tgtEl>
                                        <p:attrNameLst>
                                          <p:attrName>style.visibility</p:attrName>
                                        </p:attrNameLst>
                                      </p:cBhvr>
                                      <p:to>
                                        <p:strVal val="visible"/>
                                      </p:to>
                                    </p:set>
                                    <p:animEffect filter="blinds(horizontal)" transition="in">
                                      <p:cBhvr>
                                        <p:cTn id="19" dur="500"/>
                                        <p:tgtEl>
                                          <p:spTgt spid="30">
                                            <p:txEl>
                                              <p:pRg st="2" end="2"/>
                                            </p:txEl>
                                          </p:spTgt>
                                        </p:tgtEl>
                                      </p:cBhvr>
                                    </p:animEffect>
                                  </p:childTnLst>
                                </p:cTn>
                              </p:par>
                            </p:childTnLst>
                          </p:cTn>
                        </p:par>
                        <p:par>
                          <p:cTn id="20" fill="hold">
                            <p:stCondLst>
                              <p:cond delay="500"/>
                            </p:stCondLst>
                            <p:childTnLst>
                              <p:par>
                                <p:cTn id="21" nodeType="afterEffect" presetClass="entr" presetSubtype="10" presetID="3" grpId="1" fill="hold">
                                  <p:stCondLst>
                                    <p:cond delay="0"/>
                                  </p:stCondLst>
                                  <p:iterate type="el" backwards="0">
                                    <p:tmAbs val="0"/>
                                  </p:iterate>
                                  <p:childTnLst>
                                    <p:set>
                                      <p:cBhvr>
                                        <p:cTn id="22" fill="hold"/>
                                        <p:tgtEl>
                                          <p:spTgt spid="30">
                                            <p:txEl>
                                              <p:pRg st="3" end="3"/>
                                            </p:txEl>
                                          </p:spTgt>
                                        </p:tgtEl>
                                        <p:attrNameLst>
                                          <p:attrName>style.visibility</p:attrName>
                                        </p:attrNameLst>
                                      </p:cBhvr>
                                      <p:to>
                                        <p:strVal val="visible"/>
                                      </p:to>
                                    </p:set>
                                    <p:animEffect filter="blinds(horizontal)" transition="in">
                                      <p:cBhvr>
                                        <p:cTn id="23" dur="500"/>
                                        <p:tgtEl>
                                          <p:spTgt spid="3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0" presetID="3" grpId="1" fill="hold">
                                  <p:stCondLst>
                                    <p:cond delay="0"/>
                                  </p:stCondLst>
                                  <p:iterate type="el" backwards="0">
                                    <p:tmAbs val="0"/>
                                  </p:iterate>
                                  <p:childTnLst>
                                    <p:set>
                                      <p:cBhvr>
                                        <p:cTn id="27" fill="hold"/>
                                        <p:tgtEl>
                                          <p:spTgt spid="30">
                                            <p:txEl>
                                              <p:pRg st="4" end="4"/>
                                            </p:txEl>
                                          </p:spTgt>
                                        </p:tgtEl>
                                        <p:attrNameLst>
                                          <p:attrName>style.visibility</p:attrName>
                                        </p:attrNameLst>
                                      </p:cBhvr>
                                      <p:to>
                                        <p:strVal val="visible"/>
                                      </p:to>
                                    </p:set>
                                    <p:animEffect filter="blinds(horizontal)" transition="in">
                                      <p:cBhvr>
                                        <p:cTn id="28" dur="500"/>
                                        <p:tgtEl>
                                          <p:spTgt spid="3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nvSpPr>
        <p:spPr>
          <a:xfrm>
            <a:off x="611187" y="1220875"/>
            <a:ext cx="7993063" cy="19508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r>
              <a:t>Los partidos se juegan a tres sets de 25 puntos. Se consigue punto cuando:</a:t>
            </a:r>
          </a:p>
          <a:p>
            <a:pPr lvl="0" algn="just"/>
            <a:r>
              <a:t>- Un jugador contrario golpea la indiaca y ésta cae fuera del campo, en su propio terreno o pasa por debajo de la red.</a:t>
            </a:r>
          </a:p>
          <a:p>
            <a:pPr lvl="0" algn="just"/>
            <a:r>
              <a:t>- Si un mismo equipo da más de tres toques a la indiaca.</a:t>
            </a:r>
          </a:p>
          <a:p>
            <a:pPr lvl="0" algn="just"/>
            <a:r>
              <a:t>- Si un jugador golpea dos veces seguidas la indiaca.</a:t>
            </a:r>
          </a:p>
          <a:p>
            <a:pPr lvl="0" algn="just"/>
            <a:r>
              <a:t>- Cuando se golpea la indiaca con cualquier parte que no sea la mano.</a:t>
            </a:r>
          </a:p>
          <a:p>
            <a:pPr lvl="0" algn="just"/>
            <a:r>
              <a:t>- Si un jugador defensa golpea la indiaca por arriba de la red</a:t>
            </a:r>
            <a:r>
              <a:t> </a:t>
            </a:r>
          </a:p>
        </p:txBody>
      </p:sp>
      <p:pic>
        <p:nvPicPr>
          <p:cNvPr id="3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7" name="indi1 2.jpg"/>
          <p:cNvPicPr/>
          <p:nvPr/>
        </p:nvPicPr>
        <p:blipFill>
          <a:blip r:embed="rId3">
            <a:extLst/>
          </a:blip>
          <a:stretch>
            <a:fillRect/>
          </a:stretch>
        </p:blipFill>
        <p:spPr>
          <a:xfrm>
            <a:off x="2550666" y="3304603"/>
            <a:ext cx="4114106" cy="343438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5">
                                            <p:txEl>
                                              <p:pRg st="1" end="1"/>
                                            </p:txEl>
                                          </p:spTgt>
                                        </p:tgtEl>
                                        <p:attrNameLst>
                                          <p:attrName>style.visibility</p:attrName>
                                        </p:attrNameLst>
                                      </p:cBhvr>
                                      <p:to>
                                        <p:strVal val="visible"/>
                                      </p:to>
                                    </p:set>
                                    <p:animEffect filter="blinds(horizontal)" transition="in">
                                      <p:cBhvr>
                                        <p:cTn id="7" dur="500"/>
                                        <p:tgtEl>
                                          <p:spTgt spid="35">
                                            <p:txEl>
                                              <p:pRg st="1" end="1"/>
                                            </p:txEl>
                                          </p:spTgt>
                                        </p:tgtEl>
                                      </p:cBhvr>
                                    </p:animEffect>
                                  </p:childTnLst>
                                </p:cTn>
                              </p:par>
                            </p:childTnLst>
                          </p:cTn>
                        </p:par>
                        <p:par>
                          <p:cTn id="8" fill="hold">
                            <p:stCondLst>
                              <p:cond delay="500"/>
                            </p:stCondLst>
                            <p:childTnLst>
                              <p:par>
                                <p:cTn id="9" nodeType="afterEffect" presetClass="entr" presetSubtype="10" presetID="3" grpId="1" fill="hold">
                                  <p:stCondLst>
                                    <p:cond delay="0"/>
                                  </p:stCondLst>
                                  <p:iterate type="el" backwards="0">
                                    <p:tmAbs val="0"/>
                                  </p:iterate>
                                  <p:childTnLst>
                                    <p:set>
                                      <p:cBhvr>
                                        <p:cTn id="10" fill="hold"/>
                                        <p:tgtEl>
                                          <p:spTgt spid="35">
                                            <p:txEl>
                                              <p:pRg st="2" end="2"/>
                                            </p:txEl>
                                          </p:spTgt>
                                        </p:tgtEl>
                                        <p:attrNameLst>
                                          <p:attrName>style.visibility</p:attrName>
                                        </p:attrNameLst>
                                      </p:cBhvr>
                                      <p:to>
                                        <p:strVal val="visible"/>
                                      </p:to>
                                    </p:set>
                                    <p:animEffect filter="blinds(horizontal)" transition="in">
                                      <p:cBhvr>
                                        <p:cTn id="11" dur="500"/>
                                        <p:tgtEl>
                                          <p:spTgt spid="3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0" presetID="3" grpId="1" fill="hold">
                                  <p:stCondLst>
                                    <p:cond delay="0"/>
                                  </p:stCondLst>
                                  <p:iterate type="el" backwards="0">
                                    <p:tmAbs val="0"/>
                                  </p:iterate>
                                  <p:childTnLst>
                                    <p:set>
                                      <p:cBhvr>
                                        <p:cTn id="15" fill="hold"/>
                                        <p:tgtEl>
                                          <p:spTgt spid="35">
                                            <p:txEl>
                                              <p:pRg st="3" end="3"/>
                                            </p:txEl>
                                          </p:spTgt>
                                        </p:tgtEl>
                                        <p:attrNameLst>
                                          <p:attrName>style.visibility</p:attrName>
                                        </p:attrNameLst>
                                      </p:cBhvr>
                                      <p:to>
                                        <p:strVal val="visible"/>
                                      </p:to>
                                    </p:set>
                                    <p:animEffect filter="blinds(horizontal)" transition="in">
                                      <p:cBhvr>
                                        <p:cTn id="16" dur="500"/>
                                        <p:tgtEl>
                                          <p:spTgt spid="35">
                                            <p:txEl>
                                              <p:pRg st="3" end="3"/>
                                            </p:txEl>
                                          </p:spTgt>
                                        </p:tgtEl>
                                      </p:cBhvr>
                                    </p:animEffect>
                                  </p:childTnLst>
                                </p:cTn>
                              </p:par>
                            </p:childTnLst>
                          </p:cTn>
                        </p:par>
                        <p:par>
                          <p:cTn id="17" fill="hold">
                            <p:stCondLst>
                              <p:cond delay="500"/>
                            </p:stCondLst>
                            <p:childTnLst>
                              <p:par>
                                <p:cTn id="18" nodeType="afterEffect" presetClass="entr" presetSubtype="10" presetID="3" grpId="1" fill="hold">
                                  <p:stCondLst>
                                    <p:cond delay="0"/>
                                  </p:stCondLst>
                                  <p:iterate type="el" backwards="0">
                                    <p:tmAbs val="0"/>
                                  </p:iterate>
                                  <p:childTnLst>
                                    <p:set>
                                      <p:cBhvr>
                                        <p:cTn id="19" fill="hold"/>
                                        <p:tgtEl>
                                          <p:spTgt spid="35">
                                            <p:txEl>
                                              <p:pRg st="4" end="4"/>
                                            </p:txEl>
                                          </p:spTgt>
                                        </p:tgtEl>
                                        <p:attrNameLst>
                                          <p:attrName>style.visibility</p:attrName>
                                        </p:attrNameLst>
                                      </p:cBhvr>
                                      <p:to>
                                        <p:strVal val="visible"/>
                                      </p:to>
                                    </p:set>
                                    <p:animEffect filter="blinds(horizontal)" transition="in">
                                      <p:cBhvr>
                                        <p:cTn id="20" dur="500"/>
                                        <p:tgtEl>
                                          <p:spTgt spid="35">
                                            <p:txEl>
                                              <p:pRg st="4" end="4"/>
                                            </p:txEl>
                                          </p:spTgt>
                                        </p:tgtEl>
                                      </p:cBhvr>
                                    </p:animEffect>
                                  </p:childTnLst>
                                </p:cTn>
                              </p:par>
                            </p:childTnLst>
                          </p:cTn>
                        </p:par>
                        <p:par>
                          <p:cTn id="21" fill="hold">
                            <p:stCondLst>
                              <p:cond delay="1000"/>
                            </p:stCondLst>
                            <p:childTnLst>
                              <p:par>
                                <p:cTn id="22" nodeType="afterEffect" presetClass="entr" presetSubtype="10" presetID="3" grpId="1" fill="hold">
                                  <p:stCondLst>
                                    <p:cond delay="0"/>
                                  </p:stCondLst>
                                  <p:iterate type="el" backwards="0">
                                    <p:tmAbs val="0"/>
                                  </p:iterate>
                                  <p:childTnLst>
                                    <p:set>
                                      <p:cBhvr>
                                        <p:cTn id="23" fill="hold"/>
                                        <p:tgtEl>
                                          <p:spTgt spid="35">
                                            <p:txEl>
                                              <p:pRg st="5" end="5"/>
                                            </p:txEl>
                                          </p:spTgt>
                                        </p:tgtEl>
                                        <p:attrNameLst>
                                          <p:attrName>style.visibility</p:attrName>
                                        </p:attrNameLst>
                                      </p:cBhvr>
                                      <p:to>
                                        <p:strVal val="visible"/>
                                      </p:to>
                                    </p:set>
                                    <p:animEffect filter="blinds(horizontal)" transition="in">
                                      <p:cBhvr>
                                        <p:cTn id="24" dur="500"/>
                                        <p:tgtEl>
                                          <p:spTgt spid="3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nvSpPr>
        <p:spPr>
          <a:xfrm>
            <a:off x="539750" y="3829138"/>
            <a:ext cx="7848600" cy="24842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r>
              <a:t>La indiaca está formada por dos partes: la inferior, que es una base de espuma recubierta de cuero y la superior que la forman 4 plumas de 20 cm. de largo. 	</a:t>
            </a:r>
          </a:p>
          <a:p>
            <a:pPr lvl="0" algn="just"/>
            <a:r>
              <a:t>El campo es rectangular con unas medidas de 16 x 6, 10 m.</a:t>
            </a:r>
          </a:p>
          <a:p>
            <a:pPr lvl="0" algn="just"/>
            <a:r>
              <a:t>Consta de una red que separa los dos campos y está colocada a una altura de: </a:t>
            </a:r>
          </a:p>
          <a:p>
            <a:pPr lvl="0" algn="just"/>
            <a:r>
              <a:t>Hombres 2,25 m.;  Mujeres 2,15 m.;  Mixto 2,15 m.; - Niños menores de 14 años 2,00 m.</a:t>
            </a:r>
          </a:p>
        </p:txBody>
      </p:sp>
      <p:sp>
        <p:nvSpPr>
          <p:cNvPr id="40" name="Shape 40"/>
          <p:cNvSpPr/>
          <p:nvPr/>
        </p:nvSpPr>
        <p:spPr>
          <a:xfrm>
            <a:off x="2916237" y="333374"/>
            <a:ext cx="3311526"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3200">
                <a:latin typeface="Arial Bold"/>
                <a:ea typeface="Arial Bold"/>
                <a:cs typeface="Arial Bold"/>
                <a:sym typeface="Arial Bold"/>
              </a:defRPr>
            </a:lvl1pPr>
          </a:lstStyle>
          <a:p>
            <a:pPr lvl="0">
              <a:defRPr sz="1800"/>
            </a:pPr>
            <a:r>
              <a:rPr sz="3200"/>
              <a:t>Instalaciones</a:t>
            </a:r>
          </a:p>
        </p:txBody>
      </p:sp>
      <p:pic>
        <p:nvPicPr>
          <p:cNvPr id="4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42" name="indi2 2.jpg"/>
          <p:cNvPicPr/>
          <p:nvPr/>
        </p:nvPicPr>
        <p:blipFill>
          <a:blip r:embed="rId3">
            <a:extLst/>
          </a:blip>
          <a:stretch>
            <a:fillRect/>
          </a:stretch>
        </p:blipFill>
        <p:spPr>
          <a:xfrm>
            <a:off x="137269" y="1767722"/>
            <a:ext cx="4052131" cy="1550485"/>
          </a:xfrm>
          <a:prstGeom prst="rect">
            <a:avLst/>
          </a:prstGeom>
          <a:ln w="12700">
            <a:miter lim="400000"/>
          </a:ln>
        </p:spPr>
      </p:pic>
      <p:pic>
        <p:nvPicPr>
          <p:cNvPr id="43" name="descarga (56.jpg"/>
          <p:cNvPicPr/>
          <p:nvPr/>
        </p:nvPicPr>
        <p:blipFill>
          <a:blip r:embed="rId4">
            <a:extLst/>
          </a:blip>
          <a:stretch>
            <a:fillRect/>
          </a:stretch>
        </p:blipFill>
        <p:spPr>
          <a:xfrm>
            <a:off x="4346872" y="1812131"/>
            <a:ext cx="1461667" cy="1461667"/>
          </a:xfrm>
          <a:prstGeom prst="rect">
            <a:avLst/>
          </a:prstGeom>
          <a:ln w="12700">
            <a:miter lim="400000"/>
          </a:ln>
        </p:spPr>
      </p:pic>
      <p:pic>
        <p:nvPicPr>
          <p:cNvPr id="44" name="descarga.jpg"/>
          <p:cNvPicPr/>
          <p:nvPr/>
        </p:nvPicPr>
        <p:blipFill>
          <a:blip r:embed="rId5">
            <a:extLst/>
          </a:blip>
          <a:stretch>
            <a:fillRect/>
          </a:stretch>
        </p:blipFill>
        <p:spPr>
          <a:xfrm>
            <a:off x="5938142" y="1812131"/>
            <a:ext cx="1461667" cy="1461667"/>
          </a:xfrm>
          <a:prstGeom prst="rect">
            <a:avLst/>
          </a:prstGeom>
          <a:ln w="12700">
            <a:miter lim="400000"/>
          </a:ln>
        </p:spPr>
      </p:pic>
      <p:pic>
        <p:nvPicPr>
          <p:cNvPr id="45" name="la indiaca.jpg"/>
          <p:cNvPicPr/>
          <p:nvPr/>
        </p:nvPicPr>
        <p:blipFill>
          <a:blip r:embed="rId6">
            <a:extLst/>
          </a:blip>
          <a:stretch>
            <a:fillRect/>
          </a:stretch>
        </p:blipFill>
        <p:spPr>
          <a:xfrm>
            <a:off x="7505795" y="1858706"/>
            <a:ext cx="1519524" cy="1461667"/>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nvSpPr>
        <p:spPr>
          <a:xfrm>
            <a:off x="539750" y="981075"/>
            <a:ext cx="7743825"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stStyle>
          <a:p>
            <a:pPr lvl="0"/>
            <a:r>
              <a:t>Los recursos técnico-tácticos de este juego son muy sencillos. La pretensión es que participes en él de una forma natural y utilizando los golpeos que te describimos a continuación:</a:t>
            </a:r>
          </a:p>
        </p:txBody>
      </p:sp>
      <p:sp>
        <p:nvSpPr>
          <p:cNvPr id="48" name="Shape 48"/>
          <p:cNvSpPr/>
          <p:nvPr/>
        </p:nvSpPr>
        <p:spPr>
          <a:xfrm>
            <a:off x="1285875" y="500062"/>
            <a:ext cx="7000875"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RECURSOS TÉCNICO -TÁCTICOS BÁSICOS</a:t>
            </a:r>
          </a:p>
        </p:txBody>
      </p:sp>
      <p:pic>
        <p:nvPicPr>
          <p:cNvPr id="4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50" name="Shape 50"/>
          <p:cNvSpPr/>
          <p:nvPr/>
        </p:nvSpPr>
        <p:spPr>
          <a:xfrm>
            <a:off x="468312" y="2205037"/>
            <a:ext cx="5500688"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 El saque: golpear la indiaca desde abajo hacia arriba y por debajo de la cadera. Las piernas flexionadas y la contraria al brazo que saca ligeramente adelantada.</a:t>
            </a:r>
          </a:p>
        </p:txBody>
      </p:sp>
      <p:sp>
        <p:nvSpPr>
          <p:cNvPr id="51" name="Shape 51"/>
          <p:cNvSpPr/>
          <p:nvPr/>
        </p:nvSpPr>
        <p:spPr>
          <a:xfrm>
            <a:off x="827087" y="3933825"/>
            <a:ext cx="3095626" cy="23547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Durante el juego, las formas de golpeo dependerán de la altura a la que se encuentre la Indiaca. Existen tres formas: baja, a la altura del cuerpo y por encima de la cabeza.</a:t>
            </a:r>
          </a:p>
        </p:txBody>
      </p:sp>
      <p:pic>
        <p:nvPicPr>
          <p:cNvPr id="52" name="la indiaca 4.jpg"/>
          <p:cNvPicPr/>
          <p:nvPr/>
        </p:nvPicPr>
        <p:blipFill>
          <a:blip r:embed="rId3">
            <a:extLst/>
          </a:blip>
          <a:stretch>
            <a:fillRect/>
          </a:stretch>
        </p:blipFill>
        <p:spPr>
          <a:xfrm>
            <a:off x="6973887" y="2041584"/>
            <a:ext cx="1797861" cy="2774832"/>
          </a:xfrm>
          <a:prstGeom prst="rect">
            <a:avLst/>
          </a:prstGeom>
          <a:ln w="12700">
            <a:miter lim="400000"/>
          </a:ln>
        </p:spPr>
      </p:pic>
      <p:pic>
        <p:nvPicPr>
          <p:cNvPr id="53" name="la indiaca 6.jpg"/>
          <p:cNvPicPr/>
          <p:nvPr/>
        </p:nvPicPr>
        <p:blipFill>
          <a:blip r:embed="rId4">
            <a:extLst/>
          </a:blip>
          <a:stretch>
            <a:fillRect/>
          </a:stretch>
        </p:blipFill>
        <p:spPr>
          <a:xfrm>
            <a:off x="4052887" y="3536253"/>
            <a:ext cx="2613026" cy="214769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100000">
                                          <p:val>
                                            <p:strVal val="#ppt_x"/>
                                          </p:val>
                                        </p:tav>
                                      </p:tavLst>
                                    </p:anim>
                                    <p:anim calcmode="lin" valueType="num">
                                      <p:cBhvr>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0" presetID="3" grpId="2" fill="hold">
                                  <p:stCondLst>
                                    <p:cond delay="0"/>
                                  </p:stCondLst>
                                  <p:iterate type="el" backwards="0">
                                    <p:tmAbs val="0"/>
                                  </p:iterate>
                                  <p:childTnLst>
                                    <p:set>
                                      <p:cBhvr>
                                        <p:cTn id="12" fill="hold"/>
                                        <p:tgtEl>
                                          <p:spTgt spid="50"/>
                                        </p:tgtEl>
                                        <p:attrNameLst>
                                          <p:attrName>style.visibility</p:attrName>
                                        </p:attrNameLst>
                                      </p:cBhvr>
                                      <p:to>
                                        <p:strVal val="visible"/>
                                      </p:to>
                                    </p:set>
                                    <p:animEffect filter="blinds(horizontal)" transition="in">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51"/>
                                        </p:tgtEl>
                                        <p:attrNameLst>
                                          <p:attrName>style.visibility</p:attrName>
                                        </p:attrNameLst>
                                      </p:cBhvr>
                                      <p:to>
                                        <p:strVal val="visible"/>
                                      </p:to>
                                    </p:set>
                                    <p:anim calcmode="lin" valueType="num">
                                      <p:cBhvr>
                                        <p:cTn id="18" dur="500" fill="hold"/>
                                        <p:tgtEl>
                                          <p:spTgt spid="51"/>
                                        </p:tgtEl>
                                        <p:attrNameLst>
                                          <p:attrName>ppt_x</p:attrName>
                                        </p:attrNameLst>
                                      </p:cBhvr>
                                      <p:tavLst>
                                        <p:tav tm="0">
                                          <p:val>
                                            <p:strVal val="#ppt_x"/>
                                          </p:val>
                                        </p:tav>
                                        <p:tav tm="100000">
                                          <p:val>
                                            <p:strVal val="#ppt_x"/>
                                          </p:val>
                                        </p:tav>
                                      </p:tavLst>
                                    </p:anim>
                                    <p:anim calcmode="lin" valueType="num">
                                      <p:cBhvr>
                                        <p:cTn id="1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2"/>
      <p:bldP build="whole" bldLvl="1" animBg="1" rev="0" advAuto="0" spid="51" grpId="3"/>
      <p:bldP build="whole" bldLvl="1" animBg="1" rev="0" advAuto="0" spid="4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idx="4294967295"/>
          </p:nvPr>
        </p:nvSpPr>
        <p:spPr>
          <a:xfrm>
            <a:off x="457200" y="274637"/>
            <a:ext cx="8229600" cy="9223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800">
                <a:solidFill>
                  <a:srgbClr val="FF9900"/>
                </a:solidFill>
              </a:rPr>
              <a:t> </a:t>
            </a:r>
            <a:r>
              <a:rPr sz="2400">
                <a:latin typeface="Arial Bold"/>
                <a:ea typeface="Arial Bold"/>
                <a:cs typeface="Arial Bold"/>
                <a:sym typeface="Arial Bold"/>
              </a:rPr>
              <a:t>El juego de la Indiaca y la toma de decisiones</a:t>
            </a:r>
          </a:p>
        </p:txBody>
      </p:sp>
      <p:sp>
        <p:nvSpPr>
          <p:cNvPr id="56" name="Shape 56"/>
          <p:cNvSpPr/>
          <p:nvPr>
            <p:ph type="body" idx="4294967295"/>
          </p:nvPr>
        </p:nvSpPr>
        <p:spPr>
          <a:xfrm>
            <a:off x="457200" y="1196975"/>
            <a:ext cx="8229600" cy="48529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6350" indent="-6350" algn="just">
              <a:spcBef>
                <a:spcPts val="400"/>
              </a:spcBef>
              <a:buSzTx/>
              <a:buNone/>
              <a:defRPr sz="1800"/>
            </a:lvl1pPr>
          </a:lstStyle>
          <a:p>
            <a:pPr lvl="0"/>
            <a:r>
              <a:t>Las decisiones que requiere su juego participan de las que te hemos comentado en el tema que hace referencia al deporte del bádminton. Recuerda, que en función del rol, bien atacante o defensor, la toma de decisiones se podría resumir de la siguiente manera: </a:t>
            </a:r>
          </a:p>
        </p:txBody>
      </p:sp>
      <p:grpSp>
        <p:nvGrpSpPr>
          <p:cNvPr id="59" name="Group 59"/>
          <p:cNvGrpSpPr/>
          <p:nvPr/>
        </p:nvGrpSpPr>
        <p:grpSpPr>
          <a:xfrm>
            <a:off x="891376" y="2492375"/>
            <a:ext cx="2678123" cy="457200"/>
            <a:chOff x="0" y="0"/>
            <a:chExt cx="2678122" cy="457200"/>
          </a:xfrm>
        </p:grpSpPr>
        <p:sp>
          <p:nvSpPr>
            <p:cNvPr id="57" name="Shape 57"/>
            <p:cNvSpPr/>
            <p:nvPr/>
          </p:nvSpPr>
          <p:spPr>
            <a:xfrm>
              <a:off x="5561" y="0"/>
              <a:ext cx="2667001" cy="457200"/>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a:p>
          </p:txBody>
        </p:sp>
        <p:sp>
          <p:nvSpPr>
            <p:cNvPr id="58" name="Shape 58"/>
            <p:cNvSpPr/>
            <p:nvPr/>
          </p:nvSpPr>
          <p:spPr>
            <a:xfrm>
              <a:off x="0" y="53269"/>
              <a:ext cx="267812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r>
                <a:rPr>
                  <a:latin typeface="Arial Bold"/>
                  <a:ea typeface="Arial Bold"/>
                  <a:cs typeface="Arial Bold"/>
                  <a:sym typeface="Arial Bold"/>
                </a:rPr>
                <a:t>JUGADOR EN ATAQUE</a:t>
              </a:r>
              <a:r>
                <a:t> </a:t>
              </a:r>
            </a:p>
          </p:txBody>
        </p:sp>
      </p:grpSp>
      <p:grpSp>
        <p:nvGrpSpPr>
          <p:cNvPr id="62" name="Group 62"/>
          <p:cNvGrpSpPr/>
          <p:nvPr/>
        </p:nvGrpSpPr>
        <p:grpSpPr>
          <a:xfrm>
            <a:off x="5167462" y="2492375"/>
            <a:ext cx="2847676" cy="457200"/>
            <a:chOff x="0" y="0"/>
            <a:chExt cx="2847674" cy="457200"/>
          </a:xfrm>
        </p:grpSpPr>
        <p:sp>
          <p:nvSpPr>
            <p:cNvPr id="60" name="Shape 60"/>
            <p:cNvSpPr/>
            <p:nvPr/>
          </p:nvSpPr>
          <p:spPr>
            <a:xfrm>
              <a:off x="14137" y="0"/>
              <a:ext cx="2819401" cy="457200"/>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a:p>
          </p:txBody>
        </p:sp>
        <p:sp>
          <p:nvSpPr>
            <p:cNvPr id="61" name="Shape 61"/>
            <p:cNvSpPr/>
            <p:nvPr/>
          </p:nvSpPr>
          <p:spPr>
            <a:xfrm>
              <a:off x="0" y="53269"/>
              <a:ext cx="284767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r>
                <a:rPr>
                  <a:latin typeface="Arial Bold"/>
                  <a:ea typeface="Arial Bold"/>
                  <a:cs typeface="Arial Bold"/>
                  <a:sym typeface="Arial Bold"/>
                </a:rPr>
                <a:t>JUGADOR EN DEFENSA</a:t>
              </a:r>
              <a:r>
                <a:t> </a:t>
              </a:r>
            </a:p>
          </p:txBody>
        </p:sp>
      </p:grpSp>
      <p:sp>
        <p:nvSpPr>
          <p:cNvPr id="63" name="Shape 63"/>
          <p:cNvSpPr/>
          <p:nvPr/>
        </p:nvSpPr>
        <p:spPr>
          <a:xfrm>
            <a:off x="4787900" y="3141662"/>
            <a:ext cx="3429000" cy="2750962"/>
          </a:xfrm>
          <a:prstGeom prst="rect">
            <a:avLst/>
          </a:prstGeom>
          <a:solidFill>
            <a:srgbClr val="CC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marL="179387" indent="-179387" algn="just">
              <a:buSzPct val="100000"/>
              <a:buChar char="•"/>
            </a:pPr>
            <a:r>
              <a:t>Dónde está situado el jugador del otro equipo.</a:t>
            </a:r>
          </a:p>
          <a:p>
            <a:pPr lvl="0" marL="179387" indent="-179387" algn="just">
              <a:buSzPct val="100000"/>
              <a:buChar char="•"/>
            </a:pPr>
            <a:r>
              <a:t>Dónde estoy situado.</a:t>
            </a:r>
          </a:p>
          <a:p>
            <a:pPr lvl="0" marL="179387" indent="-179387" algn="just">
              <a:buSzPct val="100000"/>
              <a:buChar char="•"/>
            </a:pPr>
            <a:r>
              <a:t>Cuáles son sus características y cómo puede enviar el volante.</a:t>
            </a:r>
          </a:p>
          <a:p>
            <a:pPr lvl="0" marL="179387" indent="-179387" algn="just">
              <a:buSzPct val="100000"/>
              <a:buChar char="•"/>
            </a:pPr>
            <a:r>
              <a:t>Qué desplazamiento debo utilizar una vez que el jugador atacante haya golpeado el móvil. </a:t>
            </a:r>
          </a:p>
        </p:txBody>
      </p:sp>
      <p:sp>
        <p:nvSpPr>
          <p:cNvPr id="64" name="Shape 64"/>
          <p:cNvSpPr/>
          <p:nvPr/>
        </p:nvSpPr>
        <p:spPr>
          <a:xfrm>
            <a:off x="457200" y="3178175"/>
            <a:ext cx="3429000" cy="2750962"/>
          </a:xfrm>
          <a:prstGeom prst="rect">
            <a:avLst/>
          </a:prstGeom>
          <a:solidFill>
            <a:srgbClr val="CC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marL="179387" indent="-179387" algn="just">
              <a:buSzPct val="100000"/>
              <a:buChar char="•"/>
            </a:pPr>
            <a:r>
              <a:t>Dónde está situado el jugador o jugadores del otro equipo.</a:t>
            </a:r>
          </a:p>
          <a:p>
            <a:pPr lvl="0" marL="179387" indent="-179387" algn="just">
              <a:buSzPct val="100000"/>
              <a:buChar char="•"/>
            </a:pPr>
            <a:r>
              <a:t>Dónde estoy situado.</a:t>
            </a:r>
          </a:p>
          <a:p>
            <a:pPr lvl="0" marL="179387" indent="-179387" algn="just">
              <a:buSzPct val="100000"/>
              <a:buChar char="•"/>
            </a:pPr>
            <a:r>
              <a:t>Qué golpeo puedo utilizar como más adecuado para enviar el móvil al campo contrario y con posibilidades de puntuar.</a:t>
            </a:r>
          </a:p>
          <a:p>
            <a:pPr lvl="0" marL="179387" indent="-179387" algn="just">
              <a:buSzPct val="100000"/>
              <a:buChar char="•"/>
            </a:pPr>
            <a:r>
              <a:t>Qué debo hacer una vez que he golpeado al volante. </a:t>
            </a:r>
          </a:p>
        </p:txBody>
      </p:sp>
      <p:pic>
        <p:nvPicPr>
          <p:cNvPr id="6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66" name="la indiaca 1.jpg"/>
          <p:cNvPicPr/>
          <p:nvPr/>
        </p:nvPicPr>
        <p:blipFill>
          <a:blip r:embed="rId3">
            <a:alphaModFix amt="25674"/>
            <a:extLst/>
          </a:blip>
          <a:stretch>
            <a:fillRect/>
          </a:stretch>
        </p:blipFill>
        <p:spPr>
          <a:xfrm>
            <a:off x="1058763" y="298698"/>
            <a:ext cx="6299201" cy="6096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59"/>
                                        </p:tgtEl>
                                        <p:attrNameLst>
                                          <p:attrName>style.visibility</p:attrName>
                                        </p:attrNameLst>
                                      </p:cBhvr>
                                      <p:to>
                                        <p:strVal val="visible"/>
                                      </p:to>
                                    </p:set>
                                    <p:animEffect filter="blinds(horizontal)" transition="in">
                                      <p:cBhvr>
                                        <p:cTn id="7" dur="500"/>
                                        <p:tgtEl>
                                          <p:spTgt spid="59"/>
                                        </p:tgtEl>
                                      </p:cBhvr>
                                    </p:animEffect>
                                  </p:childTnLst>
                                </p:cTn>
                              </p:par>
                            </p:childTnLst>
                          </p:cTn>
                        </p:par>
                        <p:par>
                          <p:cTn id="8" fill="hold">
                            <p:stCondLst>
                              <p:cond delay="500"/>
                            </p:stCondLst>
                            <p:childTnLst>
                              <p:par>
                                <p:cTn id="9" nodeType="afterEffect" presetClass="entr" presetSubtype="16" presetID="4" grpId="2" fill="hold">
                                  <p:stCondLst>
                                    <p:cond delay="0"/>
                                  </p:stCondLst>
                                  <p:iterate type="el" backwards="0">
                                    <p:tmAbs val="0"/>
                                  </p:iterate>
                                  <p:childTnLst>
                                    <p:set>
                                      <p:cBhvr>
                                        <p:cTn id="10" fill="hold"/>
                                        <p:tgtEl>
                                          <p:spTgt spid="64"/>
                                        </p:tgtEl>
                                        <p:attrNameLst>
                                          <p:attrName>style.visibility</p:attrName>
                                        </p:attrNameLst>
                                      </p:cBhvr>
                                      <p:to>
                                        <p:strVal val="visible"/>
                                      </p:to>
                                    </p:set>
                                    <p:animEffect filter="box(in)" transition="in">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62"/>
                                        </p:tgtEl>
                                        <p:attrNameLst>
                                          <p:attrName>style.visibility</p:attrName>
                                        </p:attrNameLst>
                                      </p:cBhvr>
                                      <p:to>
                                        <p:strVal val="visible"/>
                                      </p:to>
                                    </p:set>
                                    <p:animEffect filter="fade" transition="in">
                                      <p:cBhvr>
                                        <p:cTn id="16" dur="500"/>
                                        <p:tgtEl>
                                          <p:spTgt spid="62"/>
                                        </p:tgtEl>
                                      </p:cBhvr>
                                    </p:animEffect>
                                  </p:childTnLst>
                                </p:cTn>
                              </p:par>
                            </p:childTnLst>
                          </p:cTn>
                        </p:par>
                        <p:par>
                          <p:cTn id="17" fill="hold">
                            <p:stCondLst>
                              <p:cond delay="500"/>
                            </p:stCondLst>
                            <p:childTnLst>
                              <p:par>
                                <p:cTn id="18" nodeType="afterEffect" presetClass="entr" presetSubtype="0" presetID="10" grpId="4" fill="hold">
                                  <p:stCondLst>
                                    <p:cond delay="0"/>
                                  </p:stCondLst>
                                  <p:iterate type="el" backwards="0">
                                    <p:tmAbs val="0"/>
                                  </p:iterate>
                                  <p:childTnLst>
                                    <p:set>
                                      <p:cBhvr>
                                        <p:cTn id="19" fill="hold"/>
                                        <p:tgtEl>
                                          <p:spTgt spid="63"/>
                                        </p:tgtEl>
                                        <p:attrNameLst>
                                          <p:attrName>style.visibility</p:attrName>
                                        </p:attrNameLst>
                                      </p:cBhvr>
                                      <p:to>
                                        <p:strVal val="visible"/>
                                      </p:to>
                                    </p:set>
                                    <p:animEffect filter="fade" transition="in">
                                      <p:cBhvr>
                                        <p:cTn id="20" dur="5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 grpId="3"/>
      <p:bldP build="whole" bldLvl="1" animBg="1" rev="0" advAuto="0" spid="63" grpId="4"/>
      <p:bldP build="whole" bldLvl="1" animBg="1" rev="0" advAuto="0" spid="64" grpId="2"/>
      <p:bldP build="whole" bldLvl="1" animBg="1" rev="0" advAuto="0" spid="59"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