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535E61CE-B8BB-4F03-A84A-D62EBE46EC0C}"/>
    <pc:docChg chg="modSld">
      <pc:chgData name="mario.diaz@uam.es" userId="b18783af-88a7-4588-8d94-dc9c0dee9733" providerId="ADAL" clId="{535E61CE-B8BB-4F03-A84A-D62EBE46EC0C}" dt="2021-08-04T13:06:16.875" v="1" actId="1076"/>
      <pc:docMkLst>
        <pc:docMk/>
      </pc:docMkLst>
      <pc:sldChg chg="modSp mod">
        <pc:chgData name="mario.diaz@uam.es" userId="b18783af-88a7-4588-8d94-dc9c0dee9733" providerId="ADAL" clId="{535E61CE-B8BB-4F03-A84A-D62EBE46EC0C}" dt="2021-08-04T13:06:16.875" v="1" actId="1076"/>
        <pc:sldMkLst>
          <pc:docMk/>
          <pc:sldMk cId="0" sldId="262"/>
        </pc:sldMkLst>
        <pc:spChg chg="mod">
          <ac:chgData name="mario.diaz@uam.es" userId="b18783af-88a7-4588-8d94-dc9c0dee9733" providerId="ADAL" clId="{535E61CE-B8BB-4F03-A84A-D62EBE46EC0C}" dt="2021-08-04T13:06:12.791" v="0" actId="1076"/>
          <ac:spMkLst>
            <pc:docMk/>
            <pc:sldMk cId="0" sldId="262"/>
            <ac:spMk id="52" creationId="{00000000-0000-0000-0000-000000000000}"/>
          </ac:spMkLst>
        </pc:spChg>
        <pc:graphicFrameChg chg="mod">
          <ac:chgData name="mario.diaz@uam.es" userId="b18783af-88a7-4588-8d94-dc9c0dee9733" providerId="ADAL" clId="{535E61CE-B8BB-4F03-A84A-D62EBE46EC0C}" dt="2021-08-04T13:06:16.875" v="1" actId="1076"/>
          <ac:graphicFrameMkLst>
            <pc:docMk/>
            <pc:sldMk cId="0" sldId="262"/>
            <ac:graphicFrameMk id="5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02040038"/>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FFFFFF"/>
                  </a:outerShdw>
                </a:effectLst>
              </a:defRPr>
            </a:pPr>
            <a:endParaRPr/>
          </a:p>
        </p:txBody>
      </p:sp>
      <p:sp>
        <p:nvSpPr>
          <p:cNvPr id="21" name="Shape 9"/>
          <p:cNvSpPr txBox="1">
            <a:spLocks noGrp="1"/>
          </p:cNvSpPr>
          <p:nvPr>
            <p:ph type="body" sz="quarter" idx="4294967295"/>
          </p:nvPr>
        </p:nvSpPr>
        <p:spPr>
          <a:xfrm>
            <a:off x="1487486" y="3900487"/>
            <a:ext cx="6169028" cy="1762127"/>
          </a:xfrm>
          <a:prstGeom prst="rect">
            <a:avLst/>
          </a:prstGeom>
        </p:spPr>
        <p:txBody>
          <a:bodyPr lIns="0" tIns="0" rIns="0" bIns="0">
            <a:normAutofit/>
          </a:bodyPr>
          <a:lstStyle/>
          <a:p>
            <a:pPr marL="0" indent="0" algn="ctr">
              <a:buSzTx/>
              <a:buNone/>
              <a:defRPr>
                <a:effectLst>
                  <a:outerShdw blurRad="12700" dist="25400" dir="2700000" rotWithShape="0">
                    <a:srgbClr val="FFFFFF"/>
                  </a:outerShdw>
                </a:effectLst>
              </a:defRPr>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4400">
                <a:latin typeface="Arial"/>
                <a:ea typeface="Arial"/>
                <a:cs typeface="Arial"/>
                <a:sym typeface="Arial"/>
              </a:defRPr>
            </a:pPr>
            <a:r>
              <a:rPr>
                <a:solidFill>
                  <a:srgbClr val="FFFB00"/>
                </a:solidFill>
              </a:rPr>
              <a:t>Volleyball</a:t>
            </a:r>
            <a:r>
              <a:rPr sz="1800"/>
              <a:t> </a:t>
            </a:r>
          </a:p>
        </p:txBody>
      </p:sp>
      <p:sp>
        <p:nvSpPr>
          <p:cNvPr id="24" name="Shape 12"/>
          <p:cNvSpPr txBox="1"/>
          <p:nvPr/>
        </p:nvSpPr>
        <p:spPr>
          <a:xfrm>
            <a:off x="-2" y="2016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55"/>
          <p:cNvSpPr txBox="1">
            <a:spLocks noGrp="1"/>
          </p:cNvSpPr>
          <p:nvPr>
            <p:ph type="title" idx="4294967295"/>
          </p:nvPr>
        </p:nvSpPr>
        <p:spPr>
          <a:xfrm>
            <a:off x="457200" y="304798"/>
            <a:ext cx="8229600" cy="1143004"/>
          </a:xfrm>
          <a:prstGeom prst="rect">
            <a:avLst/>
          </a:prstGeom>
        </p:spPr>
        <p:txBody>
          <a:bodyPr lIns="0" tIns="0" rIns="0" bIns="0">
            <a:normAutofit/>
          </a:bodyPr>
          <a:lstStyle>
            <a:lvl1pPr>
              <a:defRPr sz="2000">
                <a:solidFill>
                  <a:srgbClr val="FF9900"/>
                </a:solidFill>
              </a:defRPr>
            </a:lvl1pPr>
          </a:lstStyle>
          <a:p>
            <a:r>
              <a:t>BASIC TECHNICAL-TACTICAL RESOURCES</a:t>
            </a:r>
          </a:p>
        </p:txBody>
      </p:sp>
      <p:sp>
        <p:nvSpPr>
          <p:cNvPr id="68" name="Shape 56"/>
          <p:cNvSpPr/>
          <p:nvPr/>
        </p:nvSpPr>
        <p:spPr>
          <a:xfrm>
            <a:off x="3200400" y="3200400"/>
            <a:ext cx="1981200"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Set</a:t>
            </a:r>
          </a:p>
        </p:txBody>
      </p:sp>
      <p:sp>
        <p:nvSpPr>
          <p:cNvPr id="69" name="Shape 57"/>
          <p:cNvSpPr/>
          <p:nvPr/>
        </p:nvSpPr>
        <p:spPr>
          <a:xfrm>
            <a:off x="3352800" y="1828800"/>
            <a:ext cx="3886200"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Attack</a:t>
            </a:r>
          </a:p>
        </p:txBody>
      </p:sp>
      <p:sp>
        <p:nvSpPr>
          <p:cNvPr id="70" name="Shape 58"/>
          <p:cNvSpPr/>
          <p:nvPr/>
        </p:nvSpPr>
        <p:spPr>
          <a:xfrm>
            <a:off x="1143000" y="2667000"/>
            <a:ext cx="1392238"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Serve</a:t>
            </a:r>
          </a:p>
        </p:txBody>
      </p:sp>
      <p:sp>
        <p:nvSpPr>
          <p:cNvPr id="71" name="Shape 59"/>
          <p:cNvSpPr/>
          <p:nvPr/>
        </p:nvSpPr>
        <p:spPr>
          <a:xfrm>
            <a:off x="6151562" y="3886200"/>
            <a:ext cx="1392239" cy="215900"/>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vl1pPr>
          </a:lstStyle>
          <a:p>
            <a:r>
              <a:t>Spike or Attack </a:t>
            </a:r>
          </a:p>
        </p:txBody>
      </p:sp>
      <p:sp>
        <p:nvSpPr>
          <p:cNvPr id="72" name="Shape 60"/>
          <p:cNvSpPr/>
          <p:nvPr/>
        </p:nvSpPr>
        <p:spPr>
          <a:xfrm rot="10800000">
            <a:off x="1981199" y="1905000"/>
            <a:ext cx="1524001" cy="685800"/>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9257" y="7649"/>
                </a:lnTo>
                <a:lnTo>
                  <a:pt x="13577" y="7649"/>
                </a:lnTo>
                <a:lnTo>
                  <a:pt x="13577" y="16971"/>
                </a:lnTo>
                <a:lnTo>
                  <a:pt x="0" y="16971"/>
                </a:lnTo>
                <a:lnTo>
                  <a:pt x="0" y="21600"/>
                </a:lnTo>
                <a:lnTo>
                  <a:pt x="17280" y="21600"/>
                </a:lnTo>
                <a:lnTo>
                  <a:pt x="17280" y="7649"/>
                </a:lnTo>
                <a:lnTo>
                  <a:pt x="21600" y="7649"/>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3" name="Shape 61"/>
          <p:cNvSpPr/>
          <p:nvPr/>
        </p:nvSpPr>
        <p:spPr>
          <a:xfrm>
            <a:off x="4419600" y="2133600"/>
            <a:ext cx="381001" cy="914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4" name="Shape 62"/>
          <p:cNvSpPr/>
          <p:nvPr/>
        </p:nvSpPr>
        <p:spPr>
          <a:xfrm>
            <a:off x="6629400" y="2057400"/>
            <a:ext cx="381001"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5" name="Shape 63"/>
          <p:cNvSpPr/>
          <p:nvPr/>
        </p:nvSpPr>
        <p:spPr>
          <a:xfrm>
            <a:off x="1524000" y="3505200"/>
            <a:ext cx="1143001"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Overhand</a:t>
            </a:r>
          </a:p>
        </p:txBody>
      </p:sp>
      <p:sp>
        <p:nvSpPr>
          <p:cNvPr id="76" name="Shape 64"/>
          <p:cNvSpPr/>
          <p:nvPr/>
        </p:nvSpPr>
        <p:spPr>
          <a:xfrm>
            <a:off x="173037" y="3505200"/>
            <a:ext cx="1278258"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Underhand</a:t>
            </a:r>
          </a:p>
        </p:txBody>
      </p:sp>
      <p:pic>
        <p:nvPicPr>
          <p:cNvPr id="77" name="p296 7 copia.jpg" descr="p296 7 copia.jpg"/>
          <p:cNvPicPr>
            <a:picLocks noChangeAspect="1"/>
          </p:cNvPicPr>
          <p:nvPr/>
        </p:nvPicPr>
        <p:blipFill>
          <a:blip r:embed="rId2"/>
          <a:stretch>
            <a:fillRect/>
          </a:stretch>
        </p:blipFill>
        <p:spPr>
          <a:xfrm>
            <a:off x="1143000" y="2971800"/>
            <a:ext cx="304800" cy="457200"/>
          </a:xfrm>
          <a:prstGeom prst="rect">
            <a:avLst/>
          </a:prstGeom>
          <a:ln w="12700">
            <a:miter lim="400000"/>
          </a:ln>
        </p:spPr>
      </p:pic>
      <p:sp>
        <p:nvSpPr>
          <p:cNvPr id="78" name="Shape 66"/>
          <p:cNvSpPr/>
          <p:nvPr/>
        </p:nvSpPr>
        <p:spPr>
          <a:xfrm>
            <a:off x="1981200" y="2971800"/>
            <a:ext cx="304800" cy="457200"/>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5400" y="12960"/>
                </a:lnTo>
                <a:lnTo>
                  <a:pt x="5400" y="0"/>
                </a:lnTo>
                <a:lnTo>
                  <a:pt x="16200" y="0"/>
                </a:lnTo>
                <a:lnTo>
                  <a:pt x="16200" y="12960"/>
                </a:lnTo>
                <a:lnTo>
                  <a:pt x="21600" y="1296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79" name="logodefinitivo.png" descr="logodefinitivo.png"/>
          <p:cNvPicPr>
            <a:picLocks noChangeAspect="1"/>
          </p:cNvPicPr>
          <p:nvPr/>
        </p:nvPicPr>
        <p:blipFill>
          <a:blip r:embed="rId3"/>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80" name="p296 7 copia.jpg" descr="p296 7 copia.jpg"/>
          <p:cNvPicPr>
            <a:picLocks noChangeAspect="1"/>
          </p:cNvPicPr>
          <p:nvPr/>
        </p:nvPicPr>
        <p:blipFill>
          <a:blip r:embed="rId4"/>
          <a:stretch>
            <a:fillRect/>
          </a:stretch>
        </p:blipFill>
        <p:spPr>
          <a:xfrm>
            <a:off x="76200" y="4678603"/>
            <a:ext cx="1392238" cy="1158395"/>
          </a:xfrm>
          <a:prstGeom prst="rect">
            <a:avLst/>
          </a:prstGeom>
          <a:ln w="12700">
            <a:miter lim="400000"/>
          </a:ln>
        </p:spPr>
      </p:pic>
      <p:pic>
        <p:nvPicPr>
          <p:cNvPr id="81" name="p296 1b.jpg" descr="p296 1b.jpg"/>
          <p:cNvPicPr>
            <a:picLocks noChangeAspect="1"/>
          </p:cNvPicPr>
          <p:nvPr/>
        </p:nvPicPr>
        <p:blipFill>
          <a:blip r:embed="rId5"/>
          <a:stretch>
            <a:fillRect/>
          </a:stretch>
        </p:blipFill>
        <p:spPr>
          <a:xfrm>
            <a:off x="1524000" y="4171696"/>
            <a:ext cx="1143001" cy="1867409"/>
          </a:xfrm>
          <a:prstGeom prst="rect">
            <a:avLst/>
          </a:prstGeom>
          <a:ln w="12700">
            <a:miter lim="400000"/>
          </a:ln>
        </p:spPr>
      </p:pic>
      <p:pic>
        <p:nvPicPr>
          <p:cNvPr id="82" name="7 copia copia.jpg" descr="7 copia copia.jpg"/>
          <p:cNvPicPr>
            <a:picLocks noChangeAspect="1"/>
          </p:cNvPicPr>
          <p:nvPr/>
        </p:nvPicPr>
        <p:blipFill>
          <a:blip r:embed="rId6"/>
          <a:stretch>
            <a:fillRect/>
          </a:stretch>
        </p:blipFill>
        <p:spPr>
          <a:xfrm>
            <a:off x="3217543" y="4343400"/>
            <a:ext cx="2251713" cy="1524000"/>
          </a:xfrm>
          <a:prstGeom prst="rect">
            <a:avLst/>
          </a:prstGeom>
          <a:ln w="12700">
            <a:miter lim="400000"/>
          </a:ln>
        </p:spPr>
      </p:pic>
      <p:pic>
        <p:nvPicPr>
          <p:cNvPr id="83" name="p296.jpg" descr="p296.jpg"/>
          <p:cNvPicPr>
            <a:picLocks noChangeAspect="1"/>
          </p:cNvPicPr>
          <p:nvPr/>
        </p:nvPicPr>
        <p:blipFill>
          <a:blip r:embed="rId7"/>
          <a:stretch>
            <a:fillRect/>
          </a:stretch>
        </p:blipFill>
        <p:spPr>
          <a:xfrm>
            <a:off x="6112993" y="4419600"/>
            <a:ext cx="1469375" cy="194018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2"/>
                                        </p:tgtEl>
                                        <p:attrNameLst>
                                          <p:attrName>style.visibility</p:attrName>
                                        </p:attrNameLst>
                                      </p:cBhvr>
                                      <p:to>
                                        <p:strVal val="visible"/>
                                      </p:to>
                                    </p:set>
                                    <p:animEffect transition="in" filter="blinds(horizontal)">
                                      <p:cBhvr>
                                        <p:cTn id="7" dur="500"/>
                                        <p:tgtEl>
                                          <p:spTgt spid="72"/>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70"/>
                                        </p:tgtEl>
                                        <p:attrNameLst>
                                          <p:attrName>style.visibility</p:attrName>
                                        </p:attrNameLst>
                                      </p:cBhvr>
                                      <p:to>
                                        <p:strVal val="visible"/>
                                      </p:to>
                                    </p:set>
                                    <p:animEffect transition="in" filter="blinds(horizontal)">
                                      <p:cBhvr>
                                        <p:cTn id="11" dur="500"/>
                                        <p:tgtEl>
                                          <p:spTgt spid="70"/>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76"/>
                                        </p:tgtEl>
                                        <p:attrNameLst>
                                          <p:attrName>style.visibility</p:attrName>
                                        </p:attrNameLst>
                                      </p:cBhvr>
                                      <p:to>
                                        <p:strVal val="visible"/>
                                      </p:to>
                                    </p:set>
                                    <p:animEffect transition="in" filter="blinds(horizontal)">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iterate>
                                    <p:tmAbs val="0"/>
                                  </p:iterate>
                                  <p:childTnLst>
                                    <p:set>
                                      <p:cBhvr>
                                        <p:cTn id="19" fill="hold"/>
                                        <p:tgtEl>
                                          <p:spTgt spid="78"/>
                                        </p:tgtEl>
                                        <p:attrNameLst>
                                          <p:attrName>style.visibility</p:attrName>
                                        </p:attrNameLst>
                                      </p:cBhvr>
                                      <p:to>
                                        <p:strVal val="visible"/>
                                      </p:to>
                                    </p:set>
                                    <p:animEffect transition="in" filter="blinds(horizontal)">
                                      <p:cBhvr>
                                        <p:cTn id="20" dur="500"/>
                                        <p:tgtEl>
                                          <p:spTgt spid="78"/>
                                        </p:tgtEl>
                                      </p:cBhvr>
                                    </p:animEffect>
                                  </p:childTnLst>
                                </p:cTn>
                              </p:par>
                            </p:childTnLst>
                          </p:cTn>
                        </p:par>
                        <p:par>
                          <p:cTn id="21" fill="hold">
                            <p:stCondLst>
                              <p:cond delay="500"/>
                            </p:stCondLst>
                            <p:childTnLst>
                              <p:par>
                                <p:cTn id="22" presetID="3" presetClass="entr" presetSubtype="10" fill="hold" grpId="0" nodeType="afterEffect">
                                  <p:stCondLst>
                                    <p:cond delay="0"/>
                                  </p:stCondLst>
                                  <p:iterate>
                                    <p:tmAbs val="0"/>
                                  </p:iterate>
                                  <p:childTnLst>
                                    <p:set>
                                      <p:cBhvr>
                                        <p:cTn id="23" fill="hold"/>
                                        <p:tgtEl>
                                          <p:spTgt spid="75"/>
                                        </p:tgtEl>
                                        <p:attrNameLst>
                                          <p:attrName>style.visibility</p:attrName>
                                        </p:attrNameLst>
                                      </p:cBhvr>
                                      <p:to>
                                        <p:strVal val="visible"/>
                                      </p:to>
                                    </p:set>
                                    <p:animEffect transition="in" filter="blinds(horizontal)">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iterate>
                                    <p:tmAbs val="0"/>
                                  </p:iterate>
                                  <p:childTnLst>
                                    <p:set>
                                      <p:cBhvr>
                                        <p:cTn id="28" fill="hold"/>
                                        <p:tgtEl>
                                          <p:spTgt spid="73"/>
                                        </p:tgtEl>
                                        <p:attrNameLst>
                                          <p:attrName>style.visibility</p:attrName>
                                        </p:attrNameLst>
                                      </p:cBhvr>
                                      <p:to>
                                        <p:strVal val="visible"/>
                                      </p:to>
                                    </p:set>
                                    <p:animEffect transition="in" filter="blinds(horizontal)">
                                      <p:cBhvr>
                                        <p:cTn id="29" dur="500"/>
                                        <p:tgtEl>
                                          <p:spTgt spid="73"/>
                                        </p:tgtEl>
                                      </p:cBhvr>
                                    </p:animEffect>
                                  </p:childTnLst>
                                </p:cTn>
                              </p:par>
                            </p:childTnLst>
                          </p:cTn>
                        </p:par>
                        <p:par>
                          <p:cTn id="30" fill="hold">
                            <p:stCondLst>
                              <p:cond delay="500"/>
                            </p:stCondLst>
                            <p:childTnLst>
                              <p:par>
                                <p:cTn id="31" presetID="3" presetClass="entr" presetSubtype="10" fill="hold" grpId="0" nodeType="afterEffect">
                                  <p:stCondLst>
                                    <p:cond delay="0"/>
                                  </p:stCondLst>
                                  <p:iterate>
                                    <p:tmAbs val="0"/>
                                  </p:iterate>
                                  <p:childTnLst>
                                    <p:set>
                                      <p:cBhvr>
                                        <p:cTn id="32" fill="hold"/>
                                        <p:tgtEl>
                                          <p:spTgt spid="68"/>
                                        </p:tgtEl>
                                        <p:attrNameLst>
                                          <p:attrName>style.visibility</p:attrName>
                                        </p:attrNameLst>
                                      </p:cBhvr>
                                      <p:to>
                                        <p:strVal val="visible"/>
                                      </p:to>
                                    </p:set>
                                    <p:animEffect transition="in" filter="blinds(horizontal)">
                                      <p:cBhvr>
                                        <p:cTn id="33" dur="500"/>
                                        <p:tgtEl>
                                          <p:spTgt spid="6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iterate>
                                    <p:tmAbs val="0"/>
                                  </p:iterate>
                                  <p:childTnLst>
                                    <p:set>
                                      <p:cBhvr>
                                        <p:cTn id="37" fill="hold"/>
                                        <p:tgtEl>
                                          <p:spTgt spid="74"/>
                                        </p:tgtEl>
                                        <p:attrNameLst>
                                          <p:attrName>style.visibility</p:attrName>
                                        </p:attrNameLst>
                                      </p:cBhvr>
                                      <p:to>
                                        <p:strVal val="visible"/>
                                      </p:to>
                                    </p:set>
                                    <p:animEffect transition="in" filter="blinds(horizontal)">
                                      <p:cBhvr>
                                        <p:cTn id="38" dur="500"/>
                                        <p:tgtEl>
                                          <p:spTgt spid="74"/>
                                        </p:tgtEl>
                                      </p:cBhvr>
                                    </p:animEffect>
                                  </p:childTnLst>
                                </p:cTn>
                              </p:par>
                            </p:childTnLst>
                          </p:cTn>
                        </p:par>
                        <p:par>
                          <p:cTn id="39" fill="hold">
                            <p:stCondLst>
                              <p:cond delay="500"/>
                            </p:stCondLst>
                            <p:childTnLst>
                              <p:par>
                                <p:cTn id="40" presetID="3" presetClass="entr" presetSubtype="10" fill="hold" grpId="0" nodeType="afterEffect">
                                  <p:stCondLst>
                                    <p:cond delay="0"/>
                                  </p:stCondLst>
                                  <p:iterate>
                                    <p:tmAbs val="0"/>
                                  </p:iterate>
                                  <p:childTnLst>
                                    <p:set>
                                      <p:cBhvr>
                                        <p:cTn id="41" fill="hold"/>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advAuto="0"/>
      <p:bldP spid="70" grpId="0" animBg="1" advAuto="0"/>
      <p:bldP spid="71" grpId="0" animBg="1" advAuto="0"/>
      <p:bldP spid="72" grpId="0" animBg="1" advAuto="0"/>
      <p:bldP spid="73" grpId="0" animBg="1" advAuto="0"/>
      <p:bldP spid="74" grpId="0" animBg="1" advAuto="0"/>
      <p:bldP spid="75" grpId="0" animBg="1" advAuto="0"/>
      <p:bldP spid="76" grpId="0" animBg="1" advAuto="0"/>
      <p:bldP spid="7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73"/>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000">
                <a:solidFill>
                  <a:srgbClr val="FF9900"/>
                </a:solidFill>
              </a:defRPr>
            </a:lvl1pPr>
          </a:lstStyle>
          <a:p>
            <a:r>
              <a:t>BASIC TECHNICAL-TACTICAL RESOURCES</a:t>
            </a:r>
          </a:p>
        </p:txBody>
      </p:sp>
      <p:sp>
        <p:nvSpPr>
          <p:cNvPr id="86" name="Shape 74"/>
          <p:cNvSpPr/>
          <p:nvPr/>
        </p:nvSpPr>
        <p:spPr>
          <a:xfrm>
            <a:off x="2971800" y="1828800"/>
            <a:ext cx="5105401" cy="259222"/>
          </a:xfrm>
          <a:prstGeom prst="rect">
            <a:avLst/>
          </a:prstGeom>
          <a:solidFill>
            <a:srgbClr val="CC99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Defence</a:t>
            </a:r>
          </a:p>
        </p:txBody>
      </p:sp>
      <p:sp>
        <p:nvSpPr>
          <p:cNvPr id="87" name="Shape 75"/>
          <p:cNvSpPr/>
          <p:nvPr/>
        </p:nvSpPr>
        <p:spPr>
          <a:xfrm>
            <a:off x="3505200" y="2133600"/>
            <a:ext cx="381001"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CC99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8" name="Shape 76"/>
          <p:cNvSpPr/>
          <p:nvPr/>
        </p:nvSpPr>
        <p:spPr>
          <a:xfrm>
            <a:off x="2382838" y="3586162"/>
            <a:ext cx="2590801" cy="288926"/>
          </a:xfrm>
          <a:prstGeom prst="rect">
            <a:avLst/>
          </a:prstGeom>
          <a:solidFill>
            <a:srgbClr val="CC99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lvl1pPr>
          </a:lstStyle>
          <a:p>
            <a:r>
              <a:t>Basic defensive stance </a:t>
            </a:r>
          </a:p>
        </p:txBody>
      </p:sp>
      <p:sp>
        <p:nvSpPr>
          <p:cNvPr id="89" name="Shape 77"/>
          <p:cNvSpPr/>
          <p:nvPr/>
        </p:nvSpPr>
        <p:spPr>
          <a:xfrm rot="10800000">
            <a:off x="1981200" y="1905000"/>
            <a:ext cx="990600" cy="838201"/>
          </a:xfrm>
          <a:custGeom>
            <a:avLst/>
            <a:gdLst/>
            <a:ahLst/>
            <a:cxnLst>
              <a:cxn ang="0">
                <a:pos x="wd2" y="hd2"/>
              </a:cxn>
              <a:cxn ang="5400000">
                <a:pos x="wd2" y="hd2"/>
              </a:cxn>
              <a:cxn ang="10800000">
                <a:pos x="wd2" y="hd2"/>
              </a:cxn>
              <a:cxn ang="16200000">
                <a:pos x="wd2" y="hd2"/>
              </a:cxn>
            </a:cxnLst>
            <a:rect l="0" t="0" r="r" b="b"/>
            <a:pathLst>
              <a:path w="21600" h="21600" extrusionOk="0">
                <a:moveTo>
                  <a:pt x="16875" y="0"/>
                </a:moveTo>
                <a:lnTo>
                  <a:pt x="12150" y="7979"/>
                </a:lnTo>
                <a:lnTo>
                  <a:pt x="15188" y="7979"/>
                </a:lnTo>
                <a:lnTo>
                  <a:pt x="15188" y="17674"/>
                </a:lnTo>
                <a:lnTo>
                  <a:pt x="0" y="17674"/>
                </a:lnTo>
                <a:lnTo>
                  <a:pt x="0" y="21600"/>
                </a:lnTo>
                <a:lnTo>
                  <a:pt x="18562" y="21600"/>
                </a:lnTo>
                <a:lnTo>
                  <a:pt x="18562" y="7979"/>
                </a:lnTo>
                <a:lnTo>
                  <a:pt x="21600" y="7979"/>
                </a:lnTo>
                <a:close/>
              </a:path>
            </a:pathLst>
          </a:custGeom>
          <a:solidFill>
            <a:srgbClr val="CC99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0" name="Shape 78"/>
          <p:cNvSpPr/>
          <p:nvPr/>
        </p:nvSpPr>
        <p:spPr>
          <a:xfrm>
            <a:off x="457200" y="2819400"/>
            <a:ext cx="2590800" cy="268747"/>
          </a:xfrm>
          <a:prstGeom prst="rect">
            <a:avLst/>
          </a:prstGeom>
          <a:solidFill>
            <a:srgbClr val="CC99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Forearm Pass or Bump</a:t>
            </a:r>
          </a:p>
        </p:txBody>
      </p:sp>
      <p:sp>
        <p:nvSpPr>
          <p:cNvPr id="91" name="Shape 79"/>
          <p:cNvSpPr/>
          <p:nvPr/>
        </p:nvSpPr>
        <p:spPr>
          <a:xfrm>
            <a:off x="5334000" y="2133600"/>
            <a:ext cx="381001"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CC99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2" name="Shape 80"/>
          <p:cNvSpPr/>
          <p:nvPr/>
        </p:nvSpPr>
        <p:spPr>
          <a:xfrm>
            <a:off x="4614862" y="3936125"/>
            <a:ext cx="1392239" cy="268748"/>
          </a:xfrm>
          <a:prstGeom prst="rect">
            <a:avLst/>
          </a:prstGeom>
          <a:solidFill>
            <a:srgbClr val="CC99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Block</a:t>
            </a:r>
          </a:p>
        </p:txBody>
      </p:sp>
      <p:sp>
        <p:nvSpPr>
          <p:cNvPr id="93" name="Shape 81"/>
          <p:cNvSpPr/>
          <p:nvPr/>
        </p:nvSpPr>
        <p:spPr>
          <a:xfrm>
            <a:off x="7620000" y="2133184"/>
            <a:ext cx="533400" cy="983953"/>
          </a:xfrm>
          <a:custGeom>
            <a:avLst/>
            <a:gdLst/>
            <a:ahLst/>
            <a:cxnLst>
              <a:cxn ang="0">
                <a:pos x="wd2" y="hd2"/>
              </a:cxn>
              <a:cxn ang="5400000">
                <a:pos x="wd2" y="hd2"/>
              </a:cxn>
              <a:cxn ang="10800000">
                <a:pos x="wd2" y="hd2"/>
              </a:cxn>
              <a:cxn ang="16200000">
                <a:pos x="wd2" y="hd2"/>
              </a:cxn>
            </a:cxnLst>
            <a:rect l="0" t="0" r="r" b="b"/>
            <a:pathLst>
              <a:path w="21600" h="21600" extrusionOk="0">
                <a:moveTo>
                  <a:pt x="0" y="18464"/>
                </a:moveTo>
                <a:lnTo>
                  <a:pt x="6930" y="18464"/>
                </a:lnTo>
                <a:lnTo>
                  <a:pt x="6930" y="0"/>
                </a:lnTo>
                <a:lnTo>
                  <a:pt x="14670" y="0"/>
                </a:lnTo>
                <a:lnTo>
                  <a:pt x="14670" y="18464"/>
                </a:lnTo>
                <a:lnTo>
                  <a:pt x="21600" y="18464"/>
                </a:lnTo>
                <a:lnTo>
                  <a:pt x="10800" y="21600"/>
                </a:lnTo>
                <a:close/>
              </a:path>
            </a:pathLst>
          </a:custGeom>
          <a:solidFill>
            <a:srgbClr val="CC99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4" name="Shape 82"/>
          <p:cNvSpPr/>
          <p:nvPr/>
        </p:nvSpPr>
        <p:spPr>
          <a:xfrm>
            <a:off x="6677728" y="3167062"/>
            <a:ext cx="2417944" cy="462916"/>
          </a:xfrm>
          <a:prstGeom prst="rect">
            <a:avLst/>
          </a:prstGeom>
          <a:solidFill>
            <a:srgbClr val="CC99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pPr>
            <a:r>
              <a:t>Over-the-Shoulder Roll</a:t>
            </a:r>
            <a:r>
              <a:rPr b="0"/>
              <a:t> and </a:t>
            </a:r>
            <a:r>
              <a:t>Dive</a:t>
            </a:r>
          </a:p>
        </p:txBody>
      </p:sp>
      <p:pic>
        <p:nvPicPr>
          <p:cNvPr id="95"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96" name="p296 7 copiab.jpg" descr="p296 7 copiab.jpg"/>
          <p:cNvPicPr>
            <a:picLocks noChangeAspect="1"/>
          </p:cNvPicPr>
          <p:nvPr/>
        </p:nvPicPr>
        <p:blipFill>
          <a:blip r:embed="rId3"/>
          <a:stretch>
            <a:fillRect/>
          </a:stretch>
        </p:blipFill>
        <p:spPr>
          <a:xfrm>
            <a:off x="326753" y="3806347"/>
            <a:ext cx="1806847" cy="1503364"/>
          </a:xfrm>
          <a:prstGeom prst="rect">
            <a:avLst/>
          </a:prstGeom>
          <a:ln w="12700">
            <a:miter lim="400000"/>
          </a:ln>
        </p:spPr>
      </p:pic>
      <p:pic>
        <p:nvPicPr>
          <p:cNvPr id="97" name="voleibol.jpg" descr="voleibol.jpg"/>
          <p:cNvPicPr>
            <a:picLocks noChangeAspect="1"/>
          </p:cNvPicPr>
          <p:nvPr/>
        </p:nvPicPr>
        <p:blipFill>
          <a:blip r:embed="rId4"/>
          <a:stretch>
            <a:fillRect/>
          </a:stretch>
        </p:blipFill>
        <p:spPr>
          <a:xfrm>
            <a:off x="2362200" y="4144962"/>
            <a:ext cx="1524000" cy="2043354"/>
          </a:xfrm>
          <a:prstGeom prst="rect">
            <a:avLst/>
          </a:prstGeom>
          <a:ln w="12700">
            <a:miter lim="400000"/>
          </a:ln>
        </p:spPr>
      </p:pic>
      <p:pic>
        <p:nvPicPr>
          <p:cNvPr id="98" name="27 copia.jpg" descr="27 copia.jpg"/>
          <p:cNvPicPr>
            <a:picLocks noChangeAspect="1"/>
          </p:cNvPicPr>
          <p:nvPr/>
        </p:nvPicPr>
        <p:blipFill>
          <a:blip r:embed="rId5"/>
          <a:stretch>
            <a:fillRect/>
          </a:stretch>
        </p:blipFill>
        <p:spPr>
          <a:xfrm>
            <a:off x="4175917" y="5014641"/>
            <a:ext cx="1565608" cy="1295402"/>
          </a:xfrm>
          <a:prstGeom prst="rect">
            <a:avLst/>
          </a:prstGeom>
          <a:ln w="12700">
            <a:miter lim="400000"/>
          </a:ln>
        </p:spPr>
      </p:pic>
      <p:pic>
        <p:nvPicPr>
          <p:cNvPr id="99" name="voleibol 4.jpg" descr="voleibol 4.jpg"/>
          <p:cNvPicPr>
            <a:picLocks noChangeAspect="1"/>
          </p:cNvPicPr>
          <p:nvPr/>
        </p:nvPicPr>
        <p:blipFill>
          <a:blip r:embed="rId6"/>
          <a:stretch>
            <a:fillRect/>
          </a:stretch>
        </p:blipFill>
        <p:spPr>
          <a:xfrm>
            <a:off x="5930777" y="5649755"/>
            <a:ext cx="3056160" cy="663761"/>
          </a:xfrm>
          <a:prstGeom prst="rect">
            <a:avLst/>
          </a:prstGeom>
          <a:ln w="12700">
            <a:miter lim="400000"/>
          </a:ln>
        </p:spPr>
      </p:pic>
      <p:pic>
        <p:nvPicPr>
          <p:cNvPr id="100" name="voleibol 5.jpg" descr="voleibol 5.jpg"/>
          <p:cNvPicPr>
            <a:picLocks noChangeAspect="1"/>
          </p:cNvPicPr>
          <p:nvPr/>
        </p:nvPicPr>
        <p:blipFill>
          <a:blip r:embed="rId7"/>
          <a:stretch>
            <a:fillRect/>
          </a:stretch>
        </p:blipFill>
        <p:spPr>
          <a:xfrm>
            <a:off x="7162800" y="3680318"/>
            <a:ext cx="1800905" cy="1503364"/>
          </a:xfrm>
          <a:prstGeom prst="rect">
            <a:avLst/>
          </a:prstGeom>
          <a:ln w="12700">
            <a:miter lim="400000"/>
          </a:ln>
        </p:spPr>
      </p:pic>
      <p:sp>
        <p:nvSpPr>
          <p:cNvPr id="101" name="Shape 79"/>
          <p:cNvSpPr/>
          <p:nvPr/>
        </p:nvSpPr>
        <p:spPr>
          <a:xfrm>
            <a:off x="6248400" y="2105103"/>
            <a:ext cx="381001" cy="307857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CC99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02" name="Shape 80"/>
          <p:cNvSpPr/>
          <p:nvPr/>
        </p:nvSpPr>
        <p:spPr>
          <a:xfrm>
            <a:off x="5897562" y="5282345"/>
            <a:ext cx="1392239" cy="268747"/>
          </a:xfrm>
          <a:prstGeom prst="rect">
            <a:avLst/>
          </a:prstGeom>
          <a:solidFill>
            <a:srgbClr val="CC99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Dive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87"/>
                                        </p:tgtEl>
                                        <p:attrNameLst>
                                          <p:attrName>style.visibility</p:attrName>
                                        </p:attrNameLst>
                                      </p:cBhvr>
                                      <p:to>
                                        <p:strVal val="visible"/>
                                      </p:to>
                                    </p:set>
                                    <p:animEffect transition="in" filter="blinds(horizontal)">
                                      <p:cBhvr>
                                        <p:cTn id="7" dur="500"/>
                                        <p:tgtEl>
                                          <p:spTgt spid="87"/>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88"/>
                                        </p:tgtEl>
                                        <p:attrNameLst>
                                          <p:attrName>style.visibility</p:attrName>
                                        </p:attrNameLst>
                                      </p:cBhvr>
                                      <p:to>
                                        <p:strVal val="visible"/>
                                      </p:to>
                                    </p:set>
                                    <p:animEffect transition="in" filter="blinds(horizontal)">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p:tmAbs val="0"/>
                                  </p:iterate>
                                  <p:childTnLst>
                                    <p:set>
                                      <p:cBhvr>
                                        <p:cTn id="15" fill="hold"/>
                                        <p:tgtEl>
                                          <p:spTgt spid="89"/>
                                        </p:tgtEl>
                                        <p:attrNameLst>
                                          <p:attrName>style.visibility</p:attrName>
                                        </p:attrNameLst>
                                      </p:cBhvr>
                                      <p:to>
                                        <p:strVal val="visible"/>
                                      </p:to>
                                    </p:set>
                                    <p:animEffect transition="in" filter="blinds(horizontal)">
                                      <p:cBhvr>
                                        <p:cTn id="16" dur="500"/>
                                        <p:tgtEl>
                                          <p:spTgt spid="89"/>
                                        </p:tgtEl>
                                      </p:cBhvr>
                                    </p:animEffect>
                                  </p:childTnLst>
                                </p:cTn>
                              </p:par>
                            </p:childTnLst>
                          </p:cTn>
                        </p:par>
                        <p:par>
                          <p:cTn id="17" fill="hold">
                            <p:stCondLst>
                              <p:cond delay="500"/>
                            </p:stCondLst>
                            <p:childTnLst>
                              <p:par>
                                <p:cTn id="18" presetID="3" presetClass="entr" presetSubtype="10" fill="hold" grpId="0" nodeType="afterEffect">
                                  <p:stCondLst>
                                    <p:cond delay="0"/>
                                  </p:stCondLst>
                                  <p:iterate>
                                    <p:tmAbs val="0"/>
                                  </p:iterate>
                                  <p:childTnLst>
                                    <p:set>
                                      <p:cBhvr>
                                        <p:cTn id="19" fill="hold"/>
                                        <p:tgtEl>
                                          <p:spTgt spid="90"/>
                                        </p:tgtEl>
                                        <p:attrNameLst>
                                          <p:attrName>style.visibility</p:attrName>
                                        </p:attrNameLst>
                                      </p:cBhvr>
                                      <p:to>
                                        <p:strVal val="visible"/>
                                      </p:to>
                                    </p:set>
                                    <p:animEffect transition="in" filter="blinds(horizontal)">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iterate>
                                    <p:tmAbs val="0"/>
                                  </p:iterate>
                                  <p:childTnLst>
                                    <p:set>
                                      <p:cBhvr>
                                        <p:cTn id="24" fill="hold"/>
                                        <p:tgtEl>
                                          <p:spTgt spid="91"/>
                                        </p:tgtEl>
                                        <p:attrNameLst>
                                          <p:attrName>style.visibility</p:attrName>
                                        </p:attrNameLst>
                                      </p:cBhvr>
                                      <p:to>
                                        <p:strVal val="visible"/>
                                      </p:to>
                                    </p:set>
                                    <p:animEffect transition="in" filter="blinds(horizontal)">
                                      <p:cBhvr>
                                        <p:cTn id="25" dur="500"/>
                                        <p:tgtEl>
                                          <p:spTgt spid="91"/>
                                        </p:tgtEl>
                                      </p:cBhvr>
                                    </p:animEffect>
                                  </p:childTnLst>
                                </p:cTn>
                              </p:par>
                            </p:childTnLst>
                          </p:cTn>
                        </p:par>
                        <p:par>
                          <p:cTn id="26" fill="hold">
                            <p:stCondLst>
                              <p:cond delay="500"/>
                            </p:stCondLst>
                            <p:childTnLst>
                              <p:par>
                                <p:cTn id="27" presetID="3" presetClass="entr" presetSubtype="10" fill="hold" grpId="0" nodeType="afterEffect">
                                  <p:stCondLst>
                                    <p:cond delay="0"/>
                                  </p:stCondLst>
                                  <p:iterate>
                                    <p:tmAbs val="0"/>
                                  </p:iterate>
                                  <p:childTnLst>
                                    <p:set>
                                      <p:cBhvr>
                                        <p:cTn id="28" fill="hold"/>
                                        <p:tgtEl>
                                          <p:spTgt spid="92"/>
                                        </p:tgtEl>
                                        <p:attrNameLst>
                                          <p:attrName>style.visibility</p:attrName>
                                        </p:attrNameLst>
                                      </p:cBhvr>
                                      <p:to>
                                        <p:strVal val="visible"/>
                                      </p:to>
                                    </p:set>
                                    <p:animEffect transition="in" filter="blinds(horizontal)">
                                      <p:cBhvr>
                                        <p:cTn id="29" dur="500"/>
                                        <p:tgtEl>
                                          <p:spTgt spid="9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iterate>
                                    <p:tmAbs val="0"/>
                                  </p:iterate>
                                  <p:childTnLst>
                                    <p:set>
                                      <p:cBhvr>
                                        <p:cTn id="33" fill="hold"/>
                                        <p:tgtEl>
                                          <p:spTgt spid="93"/>
                                        </p:tgtEl>
                                        <p:attrNameLst>
                                          <p:attrName>style.visibility</p:attrName>
                                        </p:attrNameLst>
                                      </p:cBhvr>
                                      <p:to>
                                        <p:strVal val="visible"/>
                                      </p:to>
                                    </p:set>
                                    <p:animEffect transition="in" filter="blinds(horizontal)">
                                      <p:cBhvr>
                                        <p:cTn id="34" dur="500"/>
                                        <p:tgtEl>
                                          <p:spTgt spid="93"/>
                                        </p:tgtEl>
                                      </p:cBhvr>
                                    </p:animEffect>
                                  </p:childTnLst>
                                </p:cTn>
                              </p:par>
                            </p:childTnLst>
                          </p:cTn>
                        </p:par>
                        <p:par>
                          <p:cTn id="35" fill="hold">
                            <p:stCondLst>
                              <p:cond delay="500"/>
                            </p:stCondLst>
                            <p:childTnLst>
                              <p:par>
                                <p:cTn id="36" presetID="3" presetClass="entr" presetSubtype="10" fill="hold" grpId="0" nodeType="afterEffect">
                                  <p:stCondLst>
                                    <p:cond delay="0"/>
                                  </p:stCondLst>
                                  <p:iterate>
                                    <p:tmAbs val="0"/>
                                  </p:iterate>
                                  <p:childTnLst>
                                    <p:set>
                                      <p:cBhvr>
                                        <p:cTn id="37" fill="hold"/>
                                        <p:tgtEl>
                                          <p:spTgt spid="94"/>
                                        </p:tgtEl>
                                        <p:attrNameLst>
                                          <p:attrName>style.visibility</p:attrName>
                                        </p:attrNameLst>
                                      </p:cBhvr>
                                      <p:to>
                                        <p:strVal val="visible"/>
                                      </p:to>
                                    </p:set>
                                    <p:animEffect transition="in" filter="blinds(horizontal)">
                                      <p:cBhvr>
                                        <p:cTn id="38" dur="500"/>
                                        <p:tgtEl>
                                          <p:spTgt spid="9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iterate>
                                    <p:tmAbs val="0"/>
                                  </p:iterate>
                                  <p:childTnLst>
                                    <p:set>
                                      <p:cBhvr>
                                        <p:cTn id="42" fill="hold"/>
                                        <p:tgtEl>
                                          <p:spTgt spid="101"/>
                                        </p:tgtEl>
                                        <p:attrNameLst>
                                          <p:attrName>style.visibility</p:attrName>
                                        </p:attrNameLst>
                                      </p:cBhvr>
                                      <p:to>
                                        <p:strVal val="visible"/>
                                      </p:to>
                                    </p:set>
                                    <p:animEffect transition="in" filter="blinds(horizontal)">
                                      <p:cBhvr>
                                        <p:cTn id="43" dur="500"/>
                                        <p:tgtEl>
                                          <p:spTgt spid="101"/>
                                        </p:tgtEl>
                                      </p:cBhvr>
                                    </p:animEffect>
                                  </p:childTnLst>
                                </p:cTn>
                              </p:par>
                            </p:childTnLst>
                          </p:cTn>
                        </p:par>
                        <p:par>
                          <p:cTn id="44" fill="hold">
                            <p:stCondLst>
                              <p:cond delay="500"/>
                            </p:stCondLst>
                            <p:childTnLst>
                              <p:par>
                                <p:cTn id="45" presetID="3" presetClass="entr" presetSubtype="10" fill="hold" grpId="0" nodeType="afterEffect">
                                  <p:stCondLst>
                                    <p:cond delay="0"/>
                                  </p:stCondLst>
                                  <p:iterate>
                                    <p:tmAbs val="0"/>
                                  </p:iterate>
                                  <p:childTnLst>
                                    <p:set>
                                      <p:cBhvr>
                                        <p:cTn id="46" fill="hold"/>
                                        <p:tgtEl>
                                          <p:spTgt spid="102"/>
                                        </p:tgtEl>
                                        <p:attrNameLst>
                                          <p:attrName>style.visibility</p:attrName>
                                        </p:attrNameLst>
                                      </p:cBhvr>
                                      <p:to>
                                        <p:strVal val="visible"/>
                                      </p:to>
                                    </p:set>
                                    <p:animEffect transition="in" filter="blinds(horizontal)">
                                      <p:cBhvr>
                                        <p:cTn id="4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advAuto="0"/>
      <p:bldP spid="88" grpId="0" animBg="1" advAuto="0"/>
      <p:bldP spid="89" grpId="0" animBg="1" advAuto="0"/>
      <p:bldP spid="90" grpId="0" animBg="1" advAuto="0"/>
      <p:bldP spid="91" grpId="0" animBg="1" advAuto="0"/>
      <p:bldP spid="92" grpId="0" animBg="1" advAuto="0"/>
      <p:bldP spid="93" grpId="0" animBg="1" advAuto="0"/>
      <p:bldP spid="94" grpId="0" animBg="1" advAuto="0"/>
      <p:bldP spid="101" grpId="0" animBg="1" advAuto="0"/>
      <p:bldP spid="10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90"/>
          <p:cNvSpPr txBox="1">
            <a:spLocks noGrp="1"/>
          </p:cNvSpPr>
          <p:nvPr>
            <p:ph type="title" idx="4294967295"/>
          </p:nvPr>
        </p:nvSpPr>
        <p:spPr>
          <a:xfrm>
            <a:off x="457200" y="203200"/>
            <a:ext cx="8229600" cy="628650"/>
          </a:xfrm>
          <a:prstGeom prst="rect">
            <a:avLst/>
          </a:prstGeom>
        </p:spPr>
        <p:txBody>
          <a:bodyPr lIns="0" tIns="0" rIns="0" bIns="0">
            <a:normAutofit/>
          </a:bodyPr>
          <a:lstStyle>
            <a:lvl1pPr>
              <a:defRPr sz="2000" cap="all">
                <a:solidFill>
                  <a:srgbClr val="FF9900"/>
                </a:solidFill>
              </a:defRPr>
            </a:lvl1pPr>
          </a:lstStyle>
          <a:p>
            <a:pPr>
              <a:defRPr sz="4400" cap="none">
                <a:solidFill>
                  <a:srgbClr val="000000"/>
                </a:solidFill>
              </a:defRPr>
            </a:pPr>
            <a:r>
              <a:rPr sz="2000" cap="all">
                <a:solidFill>
                  <a:srgbClr val="FF9900"/>
                </a:solidFill>
              </a:rPr>
              <a:t>Joint Tactical Organisation</a:t>
            </a:r>
          </a:p>
        </p:txBody>
      </p:sp>
      <p:sp>
        <p:nvSpPr>
          <p:cNvPr id="105" name="Shape 91"/>
          <p:cNvSpPr txBox="1">
            <a:spLocks noGrp="1"/>
          </p:cNvSpPr>
          <p:nvPr>
            <p:ph type="body" sz="half" idx="4294967295"/>
          </p:nvPr>
        </p:nvSpPr>
        <p:spPr>
          <a:xfrm>
            <a:off x="457200" y="787400"/>
            <a:ext cx="8229600" cy="1981200"/>
          </a:xfrm>
          <a:prstGeom prst="rect">
            <a:avLst/>
          </a:prstGeom>
        </p:spPr>
        <p:txBody>
          <a:bodyPr lIns="0" tIns="0" rIns="0" bIns="0">
            <a:normAutofit/>
          </a:bodyPr>
          <a:lstStyle/>
          <a:p>
            <a:pPr marL="0" indent="0" algn="just"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The first thing to do is distribute ourselves onto the court in areas of personal responsibility, each player taking charge of a portion of the court and all the balls that fall in it, as well as any individual action or ball contact to keep the match going. </a:t>
            </a:r>
          </a:p>
          <a:p>
            <a:pPr marL="0" indent="0" algn="just"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Court formation by area is as follows:</a:t>
            </a:r>
          </a:p>
        </p:txBody>
      </p:sp>
      <p:pic>
        <p:nvPicPr>
          <p:cNvPr id="106"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107" name="zonas.jpg" descr="zonas.jpg"/>
          <p:cNvPicPr>
            <a:picLocks noChangeAspect="1"/>
          </p:cNvPicPr>
          <p:nvPr/>
        </p:nvPicPr>
        <p:blipFill>
          <a:blip r:embed="rId3"/>
          <a:stretch>
            <a:fillRect/>
          </a:stretch>
        </p:blipFill>
        <p:spPr>
          <a:xfrm>
            <a:off x="2078036" y="3302000"/>
            <a:ext cx="4238628" cy="319494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95"/>
          <p:cNvSpPr txBox="1">
            <a:spLocks noGrp="1"/>
          </p:cNvSpPr>
          <p:nvPr>
            <p:ph type="title" idx="4294967295"/>
          </p:nvPr>
        </p:nvSpPr>
        <p:spPr>
          <a:xfrm>
            <a:off x="457200" y="274636"/>
            <a:ext cx="8229600" cy="715964"/>
          </a:xfrm>
          <a:prstGeom prst="rect">
            <a:avLst/>
          </a:prstGeom>
        </p:spPr>
        <p:txBody>
          <a:bodyPr lIns="0" tIns="0" rIns="0" bIns="0">
            <a:normAutofit/>
          </a:bodyPr>
          <a:lstStyle>
            <a:lvl1pPr defTabSz="630936">
              <a:defRPr sz="2000" cap="all">
                <a:solidFill>
                  <a:srgbClr val="FF9900"/>
                </a:solidFill>
              </a:defRPr>
            </a:lvl1pPr>
          </a:lstStyle>
          <a:p>
            <a:pPr>
              <a:defRPr sz="3000" cap="none">
                <a:solidFill>
                  <a:srgbClr val="000000"/>
                </a:solidFill>
              </a:defRPr>
            </a:pPr>
            <a:r>
              <a:rPr sz="2000" cap="all">
                <a:solidFill>
                  <a:srgbClr val="FF9900"/>
                </a:solidFill>
              </a:rPr>
              <a:t>Joint Tactical Organisation</a:t>
            </a:r>
          </a:p>
        </p:txBody>
      </p:sp>
      <p:sp>
        <p:nvSpPr>
          <p:cNvPr id="110" name="Shape 96"/>
          <p:cNvSpPr txBox="1">
            <a:spLocks noGrp="1"/>
          </p:cNvSpPr>
          <p:nvPr>
            <p:ph type="body" idx="4294967295"/>
          </p:nvPr>
        </p:nvSpPr>
        <p:spPr>
          <a:xfrm>
            <a:off x="457200" y="1295400"/>
            <a:ext cx="8229600" cy="4830763"/>
          </a:xfrm>
          <a:prstGeom prst="rect">
            <a:avLst/>
          </a:prstGeom>
        </p:spPr>
        <p:txBody>
          <a:bodyPr lIns="0" tIns="0" rIns="0" bIns="0">
            <a:normAutofit/>
          </a:bodyPr>
          <a:lstStyle/>
          <a:p>
            <a:pPr marL="0" indent="0" algn="ctr">
              <a:spcBef>
                <a:spcPts val="500"/>
              </a:spcBef>
              <a:buSzTx/>
              <a:buNone/>
              <a:defRPr sz="2400" cap="all">
                <a:solidFill>
                  <a:srgbClr val="FFFFFF"/>
                </a:solidFill>
              </a:defRPr>
            </a:pPr>
            <a:r>
              <a:t>Defence</a:t>
            </a:r>
            <a:endParaRPr sz="1800"/>
          </a:p>
          <a:p>
            <a:pPr marL="0" indent="0" algn="ctr">
              <a:spcBef>
                <a:spcPts val="600"/>
              </a:spcBef>
              <a:buSzTx/>
              <a:buNone/>
              <a:defRPr sz="2800">
                <a:solidFill>
                  <a:srgbClr val="FFFFFF"/>
                </a:solidFill>
              </a:defRPr>
            </a:pPr>
            <a:r>
              <a:t>W formation  </a:t>
            </a:r>
            <a:endParaRPr sz="1800"/>
          </a:p>
          <a:p>
            <a:pPr marL="0" indent="0" algn="ctr">
              <a:buSzTx/>
              <a:buNone/>
              <a:defRPr sz="2800">
                <a:solidFill>
                  <a:srgbClr val="FFFFFF"/>
                </a:solidFill>
              </a:defRPr>
            </a:pPr>
            <a:endParaRPr sz="1800"/>
          </a:p>
          <a:p>
            <a:pPr marL="0" indent="0" algn="just">
              <a:spcBef>
                <a:spcPts val="500"/>
              </a:spcBef>
              <a:buSzTx/>
              <a:buNone/>
              <a:defRPr sz="2000">
                <a:solidFill>
                  <a:srgbClr val="FFFFFF"/>
                </a:solidFill>
              </a:defRPr>
            </a:pPr>
            <a:r>
              <a:t>Players stand trying to occupy the greatest possible space to receive the ball sent by the opposing team. Its position on the court is in the shape of a W.</a:t>
            </a:r>
          </a:p>
        </p:txBody>
      </p:sp>
      <p:pic>
        <p:nvPicPr>
          <p:cNvPr id="111"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112" name="doblev.jpg" descr="doblev.jpg"/>
          <p:cNvPicPr>
            <a:picLocks noChangeAspect="1"/>
          </p:cNvPicPr>
          <p:nvPr/>
        </p:nvPicPr>
        <p:blipFill>
          <a:blip r:embed="rId3"/>
          <a:stretch>
            <a:fillRect/>
          </a:stretch>
        </p:blipFill>
        <p:spPr>
          <a:xfrm>
            <a:off x="2282973" y="3833609"/>
            <a:ext cx="3636427" cy="28263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00"/>
          <p:cNvSpPr txBox="1">
            <a:spLocks noGrp="1"/>
          </p:cNvSpPr>
          <p:nvPr>
            <p:ph type="title" idx="4294967295"/>
          </p:nvPr>
        </p:nvSpPr>
        <p:spPr>
          <a:xfrm>
            <a:off x="457200" y="274636"/>
            <a:ext cx="8229600" cy="792164"/>
          </a:xfrm>
          <a:prstGeom prst="rect">
            <a:avLst/>
          </a:prstGeom>
        </p:spPr>
        <p:txBody>
          <a:bodyPr lIns="0" tIns="0" rIns="0" bIns="0">
            <a:normAutofit/>
          </a:bodyPr>
          <a:lstStyle>
            <a:lvl1pPr defTabSz="694944">
              <a:defRPr sz="2000" cap="all">
                <a:solidFill>
                  <a:srgbClr val="FF9900"/>
                </a:solidFill>
              </a:defRPr>
            </a:lvl1pPr>
          </a:lstStyle>
          <a:p>
            <a:pPr>
              <a:defRPr sz="3300" cap="none">
                <a:solidFill>
                  <a:srgbClr val="000000"/>
                </a:solidFill>
              </a:defRPr>
            </a:pPr>
            <a:r>
              <a:rPr sz="2000" cap="all">
                <a:solidFill>
                  <a:srgbClr val="FF9900"/>
                </a:solidFill>
              </a:rPr>
              <a:t>Joint Tactical Organisation</a:t>
            </a:r>
          </a:p>
        </p:txBody>
      </p:sp>
      <p:sp>
        <p:nvSpPr>
          <p:cNvPr id="115" name="Shape 101"/>
          <p:cNvSpPr txBox="1">
            <a:spLocks noGrp="1"/>
          </p:cNvSpPr>
          <p:nvPr>
            <p:ph type="body" idx="4294967295"/>
          </p:nvPr>
        </p:nvSpPr>
        <p:spPr>
          <a:xfrm>
            <a:off x="202471" y="1293017"/>
            <a:ext cx="8229601" cy="4906966"/>
          </a:xfrm>
          <a:prstGeom prst="rect">
            <a:avLst/>
          </a:prstGeom>
        </p:spPr>
        <p:txBody>
          <a:bodyPr lIns="0" tIns="0" rIns="0" bIns="0">
            <a:normAutofit/>
          </a:bodyPr>
          <a:lstStyle/>
          <a:p>
            <a:pPr marL="0" indent="0" algn="ctr"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latin typeface="+mj-lt"/>
                <a:ea typeface="+mj-ea"/>
                <a:cs typeface="+mj-cs"/>
                <a:sym typeface="Helvetica"/>
              </a:defRPr>
            </a:pPr>
            <a:r>
              <a:t>In offence </a:t>
            </a:r>
          </a:p>
          <a:p>
            <a:pPr marL="6350" indent="-6350" algn="ctr">
              <a:buSzTx/>
              <a:buNone/>
              <a:defRPr b="1">
                <a:solidFill>
                  <a:srgbClr val="FFFFFF"/>
                </a:solidFill>
              </a:defRPr>
            </a:pPr>
            <a:r>
              <a:t>3-1-2</a:t>
            </a:r>
            <a:r>
              <a:rPr b="0"/>
              <a:t> </a:t>
            </a:r>
            <a:endParaRPr sz="1800"/>
          </a:p>
          <a:p>
            <a:pPr marL="6350" indent="-6350" algn="ctr">
              <a:buSzTx/>
              <a:buNone/>
              <a:defRPr>
                <a:solidFill>
                  <a:srgbClr val="FFFFFF"/>
                </a:solidFill>
              </a:defRPr>
            </a:pPr>
            <a:endParaRPr sz="1800"/>
          </a:p>
          <a:p>
            <a:pPr marL="6350" indent="-6350" algn="just">
              <a:spcBef>
                <a:spcPts val="500"/>
              </a:spcBef>
              <a:buSzTx/>
              <a:buNone/>
              <a:defRPr sz="2400">
                <a:solidFill>
                  <a:srgbClr val="FFFFFF"/>
                </a:solidFill>
              </a:defRPr>
            </a:pPr>
            <a:r>
              <a:t>One way to jointly organise an attack is to use the 3-1-2 formation. The defensive W formation is held. The players shift forward a little, except the playset hitter.</a:t>
            </a:r>
          </a:p>
        </p:txBody>
      </p:sp>
      <p:pic>
        <p:nvPicPr>
          <p:cNvPr id="116"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117" name="312.jpg" descr="312.jpg"/>
          <p:cNvPicPr>
            <a:picLocks noChangeAspect="1"/>
          </p:cNvPicPr>
          <p:nvPr/>
        </p:nvPicPr>
        <p:blipFill>
          <a:blip r:embed="rId3"/>
          <a:stretch>
            <a:fillRect/>
          </a:stretch>
        </p:blipFill>
        <p:spPr>
          <a:xfrm>
            <a:off x="2860954" y="4226717"/>
            <a:ext cx="2912636" cy="226375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05"/>
          <p:cNvSpPr txBox="1">
            <a:spLocks noGrp="1"/>
          </p:cNvSpPr>
          <p:nvPr>
            <p:ph type="title" idx="4294967295"/>
          </p:nvPr>
        </p:nvSpPr>
        <p:spPr>
          <a:xfrm>
            <a:off x="457200" y="274636"/>
            <a:ext cx="8229600" cy="563564"/>
          </a:xfrm>
          <a:prstGeom prst="rect">
            <a:avLst/>
          </a:prstGeom>
        </p:spPr>
        <p:txBody>
          <a:bodyPr lIns="0" tIns="0" rIns="0" bIns="0">
            <a:normAutofit/>
          </a:bodyPr>
          <a:lstStyle>
            <a:lvl1pPr defTabSz="466344">
              <a:defRPr sz="2400">
                <a:solidFill>
                  <a:srgbClr val="FF9900"/>
                </a:solidFill>
              </a:defRPr>
            </a:lvl1pPr>
          </a:lstStyle>
          <a:p>
            <a:pPr>
              <a:defRPr>
                <a:solidFill>
                  <a:srgbClr val="000000"/>
                </a:solidFill>
              </a:defRPr>
            </a:pPr>
            <a:r>
              <a:rPr>
                <a:solidFill>
                  <a:srgbClr val="FF9900"/>
                </a:solidFill>
              </a:rPr>
              <a:t>Volleyball and Decision-Making</a:t>
            </a:r>
          </a:p>
        </p:txBody>
      </p:sp>
      <p:pic>
        <p:nvPicPr>
          <p:cNvPr id="120" name="logodefinitivo.png" descr="logodefinitivo.png"/>
          <p:cNvPicPr>
            <a:picLocks noChangeAspect="1"/>
          </p:cNvPicPr>
          <p:nvPr/>
        </p:nvPicPr>
        <p:blipFill>
          <a:blip r:embed="rId2"/>
          <a:stretch>
            <a:fillRect/>
          </a:stretch>
        </p:blipFill>
        <p:spPr>
          <a:xfrm>
            <a:off x="8205786" y="6264275"/>
            <a:ext cx="785814" cy="593725"/>
          </a:xfrm>
          <a:prstGeom prst="rect">
            <a:avLst/>
          </a:prstGeom>
          <a:ln w="34925">
            <a:solidFill>
              <a:srgbClr val="FFFFFF"/>
            </a:solidFill>
          </a:ln>
          <a:effectLst>
            <a:outerShdw blurRad="63500" rotWithShape="0">
              <a:srgbClr val="000000">
                <a:alpha val="42999"/>
              </a:srgbClr>
            </a:outerShdw>
          </a:effectLst>
        </p:spPr>
      </p:pic>
      <p:sp>
        <p:nvSpPr>
          <p:cNvPr id="121" name="OPPONENT IS IN POSSESSION OF THE BALL"/>
          <p:cNvSpPr txBox="1"/>
          <p:nvPr/>
        </p:nvSpPr>
        <p:spPr>
          <a:xfrm>
            <a:off x="1157690" y="1214755"/>
            <a:ext cx="7094685"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250189" indent="-236854" algn="just" defTabSz="457200">
              <a:lnSpc>
                <a:spcPct val="130000"/>
              </a:lnSpc>
              <a:buSzPct val="100000"/>
              <a:buFont typeface="Helvetica"/>
              <a:buAutoNum type="alphaU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defRPr>
            </a:lvl1pPr>
          </a:lstStyle>
          <a:p>
            <a:r>
              <a:t>OPPONENT IS IN POSSESSION OF THE BALL</a:t>
            </a:r>
          </a:p>
        </p:txBody>
      </p:sp>
      <p:graphicFrame>
        <p:nvGraphicFramePr>
          <p:cNvPr id="122" name="Table"/>
          <p:cNvGraphicFramePr/>
          <p:nvPr/>
        </p:nvGraphicFramePr>
        <p:xfrm>
          <a:off x="444500" y="2057400"/>
          <a:ext cx="2540000" cy="2032000"/>
        </p:xfrm>
        <a:graphic>
          <a:graphicData uri="http://schemas.openxmlformats.org/drawingml/2006/table">
            <a:tbl>
              <a:tblPr bandRow="1">
                <a:tableStyleId>{4C3C2611-4C71-4FC5-86AE-919BDF0F9419}</a:tableStyleId>
              </a:tblPr>
              <a:tblGrid>
                <a:gridCol w="1951037">
                  <a:extLst>
                    <a:ext uri="{9D8B030D-6E8A-4147-A177-3AD203B41FA5}">
                      <a16:colId xmlns:a16="http://schemas.microsoft.com/office/drawing/2014/main" xmlns="" val="20000"/>
                    </a:ext>
                  </a:extLst>
                </a:gridCol>
                <a:gridCol w="6570027">
                  <a:extLst>
                    <a:ext uri="{9D8B030D-6E8A-4147-A177-3AD203B41FA5}">
                      <a16:colId xmlns:a16="http://schemas.microsoft.com/office/drawing/2014/main" xmlns="" val="20001"/>
                    </a:ext>
                  </a:extLst>
                </a:gridCol>
              </a:tblGrid>
              <a:tr h="215900">
                <a:tc rowSpan="4">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Option 1: Serve reception, so our actions will aim to do the following:</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433FF">
                        <a:alpha val="26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Occupy the spaces on the court.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433FF">
                        <a:alpha val="10000"/>
                      </a:srgbClr>
                    </a:solidFill>
                  </a:tcPr>
                </a:tc>
                <a:extLst>
                  <a:ext uri="{0D108BD9-81ED-4DB2-BD59-A6C34878D82A}">
                    <a16:rowId xmlns:a16="http://schemas.microsoft.com/office/drawing/2014/main" xmlns="" val="10000"/>
                  </a:ext>
                </a:extLst>
              </a:tr>
              <a:tr h="4826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Communicate with our teammates and take advantage of opportunities to co-ordinated our response.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433FF">
                        <a:alpha val="10000"/>
                      </a:srgbClr>
                    </a:solidFill>
                  </a:tcPr>
                </a:tc>
                <a:extLst>
                  <a:ext uri="{0D108BD9-81ED-4DB2-BD59-A6C34878D82A}">
                    <a16:rowId xmlns:a16="http://schemas.microsoft.com/office/drawing/2014/main" xmlns="" val="10001"/>
                  </a:ext>
                </a:extLst>
              </a:tr>
              <a:tr h="2159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Move, if needed and fast.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433FF">
                        <a:alpha val="10000"/>
                      </a:srgbClr>
                    </a:solidFill>
                  </a:tcPr>
                </a:tc>
                <a:extLst>
                  <a:ext uri="{0D108BD9-81ED-4DB2-BD59-A6C34878D82A}">
                    <a16:rowId xmlns:a16="http://schemas.microsoft.com/office/drawing/2014/main" xmlns="" val="10002"/>
                  </a:ext>
                </a:extLst>
              </a:tr>
              <a:tr h="2159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Be well placed to receive by placing ourselves in basic volleyball stance.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433FF">
                        <a:alpha val="10000"/>
                      </a:srgbClr>
                    </a:solidFill>
                  </a:tcPr>
                </a:tc>
                <a:extLst>
                  <a:ext uri="{0D108BD9-81ED-4DB2-BD59-A6C34878D82A}">
                    <a16:rowId xmlns:a16="http://schemas.microsoft.com/office/drawing/2014/main" xmlns="" val="10003"/>
                  </a:ext>
                </a:extLst>
              </a:tr>
              <a:tr h="0">
                <a:tc>
                  <a:txBody>
                    <a:bodyPr/>
                    <a:lstStyle/>
                    <a:p>
                      <a:pPr indent="457200">
                        <a:defRPr>
                          <a:solidFill>
                            <a:srgbClr val="FFFFFF"/>
                          </a:solidFill>
                          <a:sym typeface="Helvetica"/>
                        </a:defRPr>
                      </a:pPr>
                      <a:endParaRP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tcPr>
                </a:tc>
                <a:tc>
                  <a:txBody>
                    <a:bodyPr/>
                    <a:lstStyle/>
                    <a:p>
                      <a:pPr indent="457200">
                        <a:defRPr>
                          <a:solidFill>
                            <a:srgbClr val="FFFFFF"/>
                          </a:solidFill>
                          <a:sym typeface="Helvetica"/>
                        </a:defRPr>
                      </a:pPr>
                      <a:endParaRP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tcPr>
                </a:tc>
                <a:extLst>
                  <a:ext uri="{0D108BD9-81ED-4DB2-BD59-A6C34878D82A}">
                    <a16:rowId xmlns:a16="http://schemas.microsoft.com/office/drawing/2014/main" xmlns="" val="10004"/>
                  </a:ext>
                </a:extLst>
              </a:tr>
              <a:tr h="269875">
                <a:tc rowSpan="3">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Option 2: Defence in an attack. When the ball is being played by the opposing team.</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solidFill>
                      <a:srgbClr val="00F900">
                        <a:alpha val="30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Occupy as much space as possible and help to block.</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F900">
                        <a:alpha val="13000"/>
                      </a:srgbClr>
                    </a:solidFill>
                  </a:tcPr>
                </a:tc>
                <a:extLst>
                  <a:ext uri="{0D108BD9-81ED-4DB2-BD59-A6C34878D82A}">
                    <a16:rowId xmlns:a16="http://schemas.microsoft.com/office/drawing/2014/main" xmlns="" val="10005"/>
                  </a:ext>
                </a:extLst>
              </a:tr>
              <a:tr h="2159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Block.</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F900">
                        <a:alpha val="13000"/>
                      </a:srgbClr>
                    </a:solidFill>
                  </a:tcPr>
                </a:tc>
                <a:extLst>
                  <a:ext uri="{0D108BD9-81ED-4DB2-BD59-A6C34878D82A}">
                    <a16:rowId xmlns:a16="http://schemas.microsoft.com/office/drawing/2014/main" xmlns="" val="10006"/>
                  </a:ext>
                </a:extLst>
              </a:tr>
              <a:tr h="4826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Respond defensively to an oncoming ball (possibly a spike) from the opposing team and place ourselves in zones where the ball can fall with the intention of blocking it.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0F900">
                        <a:alpha val="13000"/>
                      </a:srgbClr>
                    </a:solidFill>
                  </a:tcPr>
                </a:tc>
                <a:extLst>
                  <a:ext uri="{0D108BD9-81ED-4DB2-BD59-A6C34878D82A}">
                    <a16:rowId xmlns:a16="http://schemas.microsoft.com/office/drawing/2014/main" xmlns="" val="10007"/>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12"/>
          <p:cNvSpPr txBox="1">
            <a:spLocks noGrp="1"/>
          </p:cNvSpPr>
          <p:nvPr>
            <p:ph type="title" idx="4294967295"/>
          </p:nvPr>
        </p:nvSpPr>
        <p:spPr>
          <a:xfrm>
            <a:off x="457200" y="274636"/>
            <a:ext cx="8229600" cy="487364"/>
          </a:xfrm>
          <a:prstGeom prst="rect">
            <a:avLst/>
          </a:prstGeom>
        </p:spPr>
        <p:txBody>
          <a:bodyPr lIns="0" tIns="0" rIns="0" bIns="0">
            <a:normAutofit/>
          </a:bodyPr>
          <a:lstStyle>
            <a:lvl1pPr defTabSz="374904">
              <a:defRPr sz="1800">
                <a:solidFill>
                  <a:srgbClr val="FF9900"/>
                </a:solidFill>
              </a:defRPr>
            </a:lvl1pPr>
          </a:lstStyle>
          <a:p>
            <a:pPr>
              <a:defRPr>
                <a:solidFill>
                  <a:srgbClr val="000000"/>
                </a:solidFill>
              </a:defRPr>
            </a:pPr>
            <a:r>
              <a:rPr>
                <a:solidFill>
                  <a:srgbClr val="FF9900"/>
                </a:solidFill>
              </a:rPr>
              <a:t>Volleyball and Decision-Making</a:t>
            </a:r>
          </a:p>
        </p:txBody>
      </p:sp>
      <p:sp>
        <p:nvSpPr>
          <p:cNvPr id="125" name="Shape 113"/>
          <p:cNvSpPr txBox="1">
            <a:spLocks noGrp="1"/>
          </p:cNvSpPr>
          <p:nvPr>
            <p:ph type="body" idx="4294967295"/>
          </p:nvPr>
        </p:nvSpPr>
        <p:spPr>
          <a:xfrm>
            <a:off x="457200" y="1066800"/>
            <a:ext cx="8229600" cy="5059363"/>
          </a:xfrm>
          <a:prstGeom prst="rect">
            <a:avLst/>
          </a:prstGeom>
        </p:spPr>
        <p:txBody>
          <a:bodyPr lIns="0" tIns="0" rIns="0" bIns="0">
            <a:normAutofit/>
          </a:bodyPr>
          <a:lstStyle/>
          <a:p>
            <a:pPr>
              <a:buSzTx/>
              <a:buNone/>
              <a:defRPr sz="2400">
                <a:solidFill>
                  <a:srgbClr val="FFFFFF"/>
                </a:solidFill>
              </a:defRPr>
            </a:pPr>
            <a:r>
              <a:t>B) WE ARE IN POSSESSION OF THE BALL</a:t>
            </a:r>
            <a:r>
              <a:rPr sz="3200"/>
              <a:t> </a:t>
            </a:r>
          </a:p>
        </p:txBody>
      </p:sp>
      <p:pic>
        <p:nvPicPr>
          <p:cNvPr id="126"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127" name="p295 4.jpg" descr="p295 4.jpg"/>
          <p:cNvPicPr>
            <a:picLocks noChangeAspect="1"/>
          </p:cNvPicPr>
          <p:nvPr/>
        </p:nvPicPr>
        <p:blipFill>
          <a:blip r:embed="rId3">
            <a:alphaModFix amt="17288"/>
          </a:blip>
          <a:stretch>
            <a:fillRect/>
          </a:stretch>
        </p:blipFill>
        <p:spPr>
          <a:xfrm>
            <a:off x="1336135" y="575666"/>
            <a:ext cx="6085174" cy="6858002"/>
          </a:xfrm>
          <a:prstGeom prst="rect">
            <a:avLst/>
          </a:prstGeom>
          <a:ln w="12700">
            <a:miter lim="400000"/>
          </a:ln>
        </p:spPr>
      </p:pic>
      <p:graphicFrame>
        <p:nvGraphicFramePr>
          <p:cNvPr id="128" name="Table"/>
          <p:cNvGraphicFramePr/>
          <p:nvPr/>
        </p:nvGraphicFramePr>
        <p:xfrm>
          <a:off x="438150" y="2135981"/>
          <a:ext cx="2540000" cy="2286001"/>
        </p:xfrm>
        <a:graphic>
          <a:graphicData uri="http://schemas.openxmlformats.org/drawingml/2006/table">
            <a:tbl>
              <a:tblPr bandRow="1">
                <a:tableStyleId>{4C3C2611-4C71-4FC5-86AE-919BDF0F9419}</a:tableStyleId>
              </a:tblPr>
              <a:tblGrid>
                <a:gridCol w="2130107">
                  <a:extLst>
                    <a:ext uri="{9D8B030D-6E8A-4147-A177-3AD203B41FA5}">
                      <a16:colId xmlns:a16="http://schemas.microsoft.com/office/drawing/2014/main" xmlns="" val="20000"/>
                    </a:ext>
                  </a:extLst>
                </a:gridCol>
                <a:gridCol w="6390957">
                  <a:extLst>
                    <a:ext uri="{9D8B030D-6E8A-4147-A177-3AD203B41FA5}">
                      <a16:colId xmlns:a16="http://schemas.microsoft.com/office/drawing/2014/main" xmlns="" val="20001"/>
                    </a:ext>
                  </a:extLst>
                </a:gridCol>
              </a:tblGrid>
              <a:tr h="215900">
                <a:tc rowSpan="4">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Option 1: Serve, but which the player serving should do the following:</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9300">
                        <a:alpha val="41000"/>
                      </a:srgbClr>
                    </a:solidFill>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Locate the gaps that exist in the opponent’s court.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9300">
                        <a:alpha val="17000"/>
                      </a:srgbClr>
                    </a:solidFill>
                  </a:tcPr>
                </a:tc>
                <a:extLst>
                  <a:ext uri="{0D108BD9-81ED-4DB2-BD59-A6C34878D82A}">
                    <a16:rowId xmlns:a16="http://schemas.microsoft.com/office/drawing/2014/main" xmlns="" val="10000"/>
                  </a:ext>
                </a:extLst>
              </a:tr>
              <a:tr h="22352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Decide which serve to use.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17000"/>
                      </a:srgbClr>
                    </a:solidFill>
                  </a:tcPr>
                </a:tc>
                <a:extLst>
                  <a:ext uri="{0D108BD9-81ED-4DB2-BD59-A6C34878D82A}">
                    <a16:rowId xmlns:a16="http://schemas.microsoft.com/office/drawing/2014/main" xmlns="" val="10001"/>
                  </a:ext>
                </a:extLst>
              </a:tr>
              <a:tr h="22352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Execute the serve accurately.</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17000"/>
                      </a:srgbClr>
                    </a:solidFill>
                  </a:tcPr>
                </a:tc>
                <a:extLst>
                  <a:ext uri="{0D108BD9-81ED-4DB2-BD59-A6C34878D82A}">
                    <a16:rowId xmlns:a16="http://schemas.microsoft.com/office/drawing/2014/main" xmlns="" val="10002"/>
                  </a:ext>
                </a:extLst>
              </a:tr>
              <a:tr h="22352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Return to the game as quickly as possible.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17000"/>
                      </a:srgbClr>
                    </a:solidFill>
                  </a:tcPr>
                </a:tc>
                <a:extLst>
                  <a:ext uri="{0D108BD9-81ED-4DB2-BD59-A6C34878D82A}">
                    <a16:rowId xmlns:a16="http://schemas.microsoft.com/office/drawing/2014/main" xmlns="" val="10003"/>
                  </a:ext>
                </a:extLst>
              </a:tr>
              <a:tr h="0">
                <a:tc>
                  <a:txBody>
                    <a:bodyPr/>
                    <a:lstStyle/>
                    <a:p>
                      <a:pPr indent="457200">
                        <a:defRPr>
                          <a:solidFill>
                            <a:srgbClr val="FFFFFF"/>
                          </a:solidFill>
                          <a:sym typeface="Helvetica"/>
                        </a:defRPr>
                      </a:pPr>
                      <a:endParaRP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tcPr>
                </a:tc>
                <a:tc>
                  <a:txBody>
                    <a:bodyPr/>
                    <a:lstStyle/>
                    <a:p>
                      <a:pPr indent="457200">
                        <a:defRPr>
                          <a:solidFill>
                            <a:srgbClr val="FFFFFF"/>
                          </a:solidFill>
                          <a:sym typeface="Helvetica"/>
                        </a:defRPr>
                      </a:pPr>
                      <a:endParaRP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tcPr>
                </a:tc>
                <a:extLst>
                  <a:ext uri="{0D108BD9-81ED-4DB2-BD59-A6C34878D82A}">
                    <a16:rowId xmlns:a16="http://schemas.microsoft.com/office/drawing/2014/main" xmlns="" val="10004"/>
                  </a:ext>
                </a:extLst>
              </a:tr>
              <a:tr h="223520">
                <a:tc rowSpan="4">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Option 2: Construct an attack, where all players must do the following:</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solidFill>
                      <a:srgbClr val="FF2F92">
                        <a:alpha val="38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Locate the spaces in the opponent’s side of the court.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2F92">
                        <a:alpha val="19000"/>
                      </a:srgbClr>
                    </a:solidFill>
                  </a:tcPr>
                </a:tc>
                <a:extLst>
                  <a:ext uri="{0D108BD9-81ED-4DB2-BD59-A6C34878D82A}">
                    <a16:rowId xmlns:a16="http://schemas.microsoft.com/office/drawing/2014/main" xmlns="" val="10005"/>
                  </a:ext>
                </a:extLst>
              </a:tr>
              <a:tr h="22352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Communicate with teammates.</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2F92">
                        <a:alpha val="19000"/>
                      </a:srgbClr>
                    </a:solidFill>
                  </a:tcPr>
                </a:tc>
                <a:extLst>
                  <a:ext uri="{0D108BD9-81ED-4DB2-BD59-A6C34878D82A}">
                    <a16:rowId xmlns:a16="http://schemas.microsoft.com/office/drawing/2014/main" xmlns="" val="10006"/>
                  </a:ext>
                </a:extLst>
              </a:tr>
              <a:tr h="223520">
                <a:tc vMerge="1">
                  <a:txBody>
                    <a:bodyPr/>
                    <a:lstStyle/>
                    <a:p>
                      <a:endParaRPr lang="es-ES"/>
                    </a:p>
                  </a:txBody>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sym typeface="Helvetica"/>
                        </a:defRPr>
                      </a:pPr>
                      <a:r>
                        <a:t>Execute a formation of attack using different ball hits (</a:t>
                      </a:r>
                      <a:r>
                        <a:rPr i="1"/>
                        <a:t>games</a:t>
                      </a:r>
                      <a:r>
                        <a: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2F92">
                        <a:alpha val="19000"/>
                      </a:srgbClr>
                    </a:solidFill>
                  </a:tcPr>
                </a:tc>
                <a:extLst>
                  <a:ext uri="{0D108BD9-81ED-4DB2-BD59-A6C34878D82A}">
                    <a16:rowId xmlns:a16="http://schemas.microsoft.com/office/drawing/2014/main" xmlns="" val="10007"/>
                  </a:ext>
                </a:extLst>
              </a:tr>
              <a:tr h="215900">
                <a:tc vMerge="1">
                  <a:txBody>
                    <a:bodyPr/>
                    <a:lstStyle/>
                    <a:p>
                      <a:endParaRPr lang="es-ES"/>
                    </a:p>
                  </a:txBody>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FFFFFF"/>
                          </a:solidFill>
                          <a:sym typeface="Helvetica"/>
                        </a:rPr>
                        <a:t>Assist with a spike or hit.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2F92">
                        <a:alpha val="19000"/>
                      </a:srgbClr>
                    </a:solidFill>
                  </a:tcPr>
                </a:tc>
                <a:extLst>
                  <a:ext uri="{0D108BD9-81ED-4DB2-BD59-A6C34878D82A}">
                    <a16:rowId xmlns:a16="http://schemas.microsoft.com/office/drawing/2014/main" xmlns="" val="10008"/>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 name="Shape 119"/>
          <p:cNvSpPr txBox="1"/>
          <p:nvPr/>
        </p:nvSpPr>
        <p:spPr>
          <a:xfrm>
            <a:off x="214311" y="457200"/>
            <a:ext cx="8786815"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solidFill>
                  <a:srgbClr val="FFFF66"/>
                </a:solidFill>
                <a:latin typeface="Arial"/>
                <a:ea typeface="Arial"/>
                <a:cs typeface="Arial"/>
                <a:sym typeface="Arial"/>
              </a:defRPr>
            </a:pPr>
            <a:r>
              <a:t>¿Podrías identificar y describir qué recurso-táctico que está realizando cada jugador?</a:t>
            </a:r>
          </a:p>
        </p:txBody>
      </p:sp>
      <p:pic>
        <p:nvPicPr>
          <p:cNvPr id="131"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132" name="p296 7 copiab.jpg" descr="p296 7 copiab.jpg"/>
          <p:cNvPicPr>
            <a:picLocks noChangeAspect="1"/>
          </p:cNvPicPr>
          <p:nvPr/>
        </p:nvPicPr>
        <p:blipFill>
          <a:blip r:embed="rId3"/>
          <a:stretch>
            <a:fillRect/>
          </a:stretch>
        </p:blipFill>
        <p:spPr>
          <a:xfrm>
            <a:off x="683568" y="3789040"/>
            <a:ext cx="1806846" cy="1503364"/>
          </a:xfrm>
          <a:prstGeom prst="rect">
            <a:avLst/>
          </a:prstGeom>
          <a:ln w="12700">
            <a:miter lim="400000"/>
          </a:ln>
        </p:spPr>
      </p:pic>
      <p:pic>
        <p:nvPicPr>
          <p:cNvPr id="133" name="27 copia.jpg" descr="27 copia.jpg"/>
          <p:cNvPicPr>
            <a:picLocks noChangeAspect="1"/>
          </p:cNvPicPr>
          <p:nvPr/>
        </p:nvPicPr>
        <p:blipFill>
          <a:blip r:embed="rId4"/>
          <a:stretch>
            <a:fillRect/>
          </a:stretch>
        </p:blipFill>
        <p:spPr>
          <a:xfrm>
            <a:off x="3779911" y="5229199"/>
            <a:ext cx="1565608" cy="1295402"/>
          </a:xfrm>
          <a:prstGeom prst="rect">
            <a:avLst/>
          </a:prstGeom>
          <a:ln w="12700">
            <a:miter lim="400000"/>
          </a:ln>
        </p:spPr>
      </p:pic>
      <p:pic>
        <p:nvPicPr>
          <p:cNvPr id="134" name="p296 7 copia.jpg" descr="p296 7 copia.jpg"/>
          <p:cNvPicPr>
            <a:picLocks noChangeAspect="1"/>
          </p:cNvPicPr>
          <p:nvPr/>
        </p:nvPicPr>
        <p:blipFill>
          <a:blip r:embed="rId5"/>
          <a:stretch>
            <a:fillRect/>
          </a:stretch>
        </p:blipFill>
        <p:spPr>
          <a:xfrm>
            <a:off x="899591" y="1268759"/>
            <a:ext cx="1584177" cy="1584177"/>
          </a:xfrm>
          <a:prstGeom prst="rect">
            <a:avLst/>
          </a:prstGeom>
          <a:ln w="12700">
            <a:miter lim="400000"/>
          </a:ln>
        </p:spPr>
      </p:pic>
      <p:pic>
        <p:nvPicPr>
          <p:cNvPr id="135" name="voleibol 5.jpg" descr="voleibol 5.jpg"/>
          <p:cNvPicPr>
            <a:picLocks noChangeAspect="1"/>
          </p:cNvPicPr>
          <p:nvPr/>
        </p:nvPicPr>
        <p:blipFill>
          <a:blip r:embed="rId6"/>
          <a:stretch>
            <a:fillRect/>
          </a:stretch>
        </p:blipFill>
        <p:spPr>
          <a:xfrm>
            <a:off x="3491879" y="1484783"/>
            <a:ext cx="1800905" cy="1503364"/>
          </a:xfrm>
          <a:prstGeom prst="rect">
            <a:avLst/>
          </a:prstGeom>
          <a:ln w="12700">
            <a:miter lim="400000"/>
          </a:ln>
        </p:spPr>
      </p:pic>
      <p:pic>
        <p:nvPicPr>
          <p:cNvPr id="136" name="voleibol 4.jpg" descr="voleibol 4.jpg"/>
          <p:cNvPicPr>
            <a:picLocks noChangeAspect="1"/>
          </p:cNvPicPr>
          <p:nvPr/>
        </p:nvPicPr>
        <p:blipFill>
          <a:blip r:embed="rId7"/>
          <a:stretch>
            <a:fillRect/>
          </a:stretch>
        </p:blipFill>
        <p:spPr>
          <a:xfrm>
            <a:off x="3419871" y="3861048"/>
            <a:ext cx="3056160" cy="951793"/>
          </a:xfrm>
          <a:prstGeom prst="rect">
            <a:avLst/>
          </a:prstGeom>
          <a:ln w="12700">
            <a:miter lim="400000"/>
          </a:ln>
        </p:spPr>
      </p:pic>
      <p:pic>
        <p:nvPicPr>
          <p:cNvPr id="137" name="7 copia copia.jpg" descr="7 copia copia.jpg"/>
          <p:cNvPicPr>
            <a:picLocks noChangeAspect="1"/>
          </p:cNvPicPr>
          <p:nvPr/>
        </p:nvPicPr>
        <p:blipFill>
          <a:blip r:embed="rId8"/>
          <a:stretch>
            <a:fillRect/>
          </a:stretch>
        </p:blipFill>
        <p:spPr>
          <a:xfrm>
            <a:off x="6228184" y="1628799"/>
            <a:ext cx="2251713" cy="1524001"/>
          </a:xfrm>
          <a:prstGeom prst="rect">
            <a:avLst/>
          </a:prstGeom>
          <a:ln w="12700">
            <a:miter lim="400000"/>
          </a:ln>
        </p:spPr>
      </p:pic>
      <p:pic>
        <p:nvPicPr>
          <p:cNvPr id="138" name="p296 1b.jpg" descr="p296 1b.jpg"/>
          <p:cNvPicPr>
            <a:picLocks noChangeAspect="1"/>
          </p:cNvPicPr>
          <p:nvPr/>
        </p:nvPicPr>
        <p:blipFill>
          <a:blip r:embed="rId9"/>
          <a:stretch>
            <a:fillRect/>
          </a:stretch>
        </p:blipFill>
        <p:spPr>
          <a:xfrm>
            <a:off x="7020272" y="4005064"/>
            <a:ext cx="1143002" cy="186740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24"/>
          <p:cNvSpPr txBox="1">
            <a:spLocks noGrp="1"/>
          </p:cNvSpPr>
          <p:nvPr>
            <p:ph type="title" idx="4294967295"/>
          </p:nvPr>
        </p:nvSpPr>
        <p:spPr>
          <a:xfrm>
            <a:off x="457200" y="274636"/>
            <a:ext cx="8229600" cy="868364"/>
          </a:xfrm>
          <a:prstGeom prst="rect">
            <a:avLst/>
          </a:prstGeom>
        </p:spPr>
        <p:txBody>
          <a:bodyPr lIns="0" tIns="0" rIns="0" bIns="0">
            <a:normAutofit/>
          </a:bodyPr>
          <a:lstStyle>
            <a:lvl1pPr>
              <a:defRPr sz="2400">
                <a:solidFill>
                  <a:srgbClr val="FFFFFF"/>
                </a:solidFill>
              </a:defRPr>
            </a:lvl1pPr>
          </a:lstStyle>
          <a:p>
            <a:r>
              <a:t>QUESTIONNAIRE AND ACTIVITIES </a:t>
            </a:r>
          </a:p>
        </p:txBody>
      </p:sp>
      <p:pic>
        <p:nvPicPr>
          <p:cNvPr id="141"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142" name="voleibol 4.jpg" descr="voleibol 4.jpg"/>
          <p:cNvPicPr>
            <a:picLocks noChangeAspect="1"/>
          </p:cNvPicPr>
          <p:nvPr/>
        </p:nvPicPr>
        <p:blipFill>
          <a:blip r:embed="rId3">
            <a:alphaModFix amt="16072"/>
          </a:blip>
          <a:stretch>
            <a:fillRect/>
          </a:stretch>
        </p:blipFill>
        <p:spPr>
          <a:xfrm>
            <a:off x="260151" y="2463823"/>
            <a:ext cx="8507980" cy="1847827"/>
          </a:xfrm>
          <a:prstGeom prst="rect">
            <a:avLst/>
          </a:prstGeom>
          <a:ln w="12700">
            <a:miter lim="400000"/>
          </a:ln>
        </p:spPr>
      </p:pic>
      <p:sp>
        <p:nvSpPr>
          <p:cNvPr id="143" name="Write a short summary on how to play volleyball.…"/>
          <p:cNvSpPr txBox="1"/>
          <p:nvPr/>
        </p:nvSpPr>
        <p:spPr>
          <a:xfrm>
            <a:off x="297379" y="1669415"/>
            <a:ext cx="9184639" cy="4511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267368" indent="-267368" defTabSz="457200">
              <a:lnSpc>
                <a:spcPct val="15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pPr>
            <a:r>
              <a:t>Write a short summary on how to play volleyball.</a:t>
            </a:r>
          </a:p>
          <a:p>
            <a:pPr marL="267368" indent="-267368" defTabSz="457200">
              <a:lnSpc>
                <a:spcPct val="15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pPr>
            <a:r>
              <a:t>Do you know how to play Newcomb ball (cachibol)?</a:t>
            </a:r>
          </a:p>
          <a:p>
            <a:pPr marL="267368" indent="-267368" defTabSz="457200">
              <a:lnSpc>
                <a:spcPct val="15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pPr>
            <a:r>
              <a:t>Discuss what decisions can be taken when a partner has handled the serve of the opposing team and you are situated in zone 3.</a:t>
            </a:r>
          </a:p>
          <a:p>
            <a:pPr marL="267368" indent="-267368" defTabSz="457200">
              <a:lnSpc>
                <a:spcPct val="15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pPr>
            <a:r>
              <a:t>Discuss the 3-2-1 strategy, and what we mean by rotation.</a:t>
            </a:r>
          </a:p>
          <a:p>
            <a:pPr marL="267368" indent="-267368" defTabSz="457200">
              <a:lnSpc>
                <a:spcPct val="15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pPr>
            <a:r>
              <a:t>Have you ever watched a volleyball match? Discuss it with a partner.</a:t>
            </a:r>
          </a:p>
          <a:p>
            <a:pPr marL="267368" indent="-267368" defTabSz="457200">
              <a:lnSpc>
                <a:spcPct val="15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pPr>
            <a:r>
              <a:t>Write down in your notebook unknown vocabulary from this unit.</a:t>
            </a:r>
          </a:p>
          <a:p>
            <a:pPr marL="267368" indent="-267368" defTabSz="457200">
              <a:lnSpc>
                <a:spcPct val="15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defRPr>
            </a:pPr>
            <a:r>
              <a:t>Check the Federation website or any sports association in your region and checks for changes or modifications, if any, in its regulations.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274637"/>
            <a:ext cx="8229600" cy="1143001"/>
          </a:xfrm>
          <a:prstGeom prst="rect">
            <a:avLst/>
          </a:prstGeom>
        </p:spPr>
        <p:txBody>
          <a:bodyPr lIns="0" tIns="0" rIns="0" bIns="0">
            <a:normAutofit/>
          </a:bodyPr>
          <a:lstStyle/>
          <a:p>
            <a:pPr>
              <a:defRPr sz="3200">
                <a:solidFill>
                  <a:srgbClr val="FFFFFF"/>
                </a:solidFill>
              </a:defRPr>
            </a:pPr>
            <a:r>
              <a:t>VOLLEYBALL</a:t>
            </a:r>
            <a:r>
              <a:rPr>
                <a:solidFill>
                  <a:srgbClr val="000000"/>
                </a:solidFill>
              </a:rPr>
              <a:t>  </a:t>
            </a:r>
          </a:p>
        </p:txBody>
      </p:sp>
      <p:sp>
        <p:nvSpPr>
          <p:cNvPr id="28" name="Shape 16"/>
          <p:cNvSpPr txBox="1">
            <a:spLocks noGrp="1"/>
          </p:cNvSpPr>
          <p:nvPr>
            <p:ph type="body" sz="half" idx="4294967295"/>
          </p:nvPr>
        </p:nvSpPr>
        <p:spPr>
          <a:xfrm>
            <a:off x="1248370" y="1562100"/>
            <a:ext cx="6168432" cy="2590800"/>
          </a:xfrm>
          <a:prstGeom prst="rect">
            <a:avLst/>
          </a:prstGeom>
        </p:spPr>
        <p:txBody>
          <a:bodyPr lIns="0" tIns="0" rIns="0" bIns="0">
            <a:normAutofit/>
          </a:bodyPr>
          <a:lstStyle/>
          <a:p>
            <a:pPr marL="3068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FFFF"/>
                </a:solidFill>
                <a:latin typeface="Helvetica Neue"/>
                <a:ea typeface="Helvetica Neue"/>
                <a:cs typeface="Helvetica Neue"/>
                <a:sym typeface="Helvetica Neue"/>
              </a:defRPr>
            </a:pPr>
            <a:r>
              <a:t>Objectives</a:t>
            </a:r>
          </a:p>
          <a:p>
            <a:pPr marL="3068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FFFF"/>
                </a:solidFill>
                <a:latin typeface="Helvetica Neue"/>
                <a:ea typeface="Helvetica Neue"/>
                <a:cs typeface="Helvetica Neue"/>
                <a:sym typeface="Helvetica Neue"/>
              </a:defRPr>
            </a:pPr>
            <a:r>
              <a:t>Regulations, Facilities and Equipment</a:t>
            </a:r>
          </a:p>
          <a:p>
            <a:pPr marL="3068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FFFF"/>
                </a:solidFill>
                <a:latin typeface="Helvetica Neue"/>
                <a:ea typeface="Helvetica Neue"/>
                <a:cs typeface="Helvetica Neue"/>
                <a:sym typeface="Helvetica Neue"/>
              </a:defRPr>
            </a:pPr>
            <a:r>
              <a:t>Basic Technical-Tactical Resources</a:t>
            </a:r>
          </a:p>
          <a:p>
            <a:pPr marL="3068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FFFF"/>
                </a:solidFill>
                <a:latin typeface="Helvetica Neue"/>
                <a:ea typeface="Helvetica Neue"/>
                <a:cs typeface="Helvetica Neue"/>
                <a:sym typeface="Helvetica Neue"/>
              </a:defRPr>
            </a:pPr>
            <a:r>
              <a:t>Basic Exercises</a:t>
            </a:r>
          </a:p>
          <a:p>
            <a:pPr marL="3068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solidFill>
                  <a:srgbClr val="FFFFFF"/>
                </a:solidFill>
                <a:latin typeface="Helvetica Neue"/>
                <a:ea typeface="Helvetica Neue"/>
                <a:cs typeface="Helvetica Neue"/>
                <a:sym typeface="Helvetica Neue"/>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1x1.jpg" descr="1x1.jpg"/>
          <p:cNvPicPr>
            <a:picLocks noChangeAspect="1"/>
          </p:cNvPicPr>
          <p:nvPr/>
        </p:nvPicPr>
        <p:blipFill>
          <a:blip r:embed="rId3"/>
          <a:stretch>
            <a:fillRect/>
          </a:stretch>
        </p:blipFill>
        <p:spPr>
          <a:xfrm>
            <a:off x="3435796" y="4647652"/>
            <a:ext cx="2528598" cy="189538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p>
            <a:pPr>
              <a:defRPr sz="2800">
                <a:solidFill>
                  <a:srgbClr val="FF9900"/>
                </a:solidFill>
              </a:defRPr>
            </a:pPr>
            <a:r>
              <a:t>OBJECTIVES </a:t>
            </a:r>
            <a:r>
              <a:rPr sz="3200"/>
              <a:t>		</a:t>
            </a:r>
          </a:p>
        </p:txBody>
      </p:sp>
      <p:sp>
        <p:nvSpPr>
          <p:cNvPr id="33" name="Shape 21"/>
          <p:cNvSpPr txBox="1">
            <a:spLocks noGrp="1"/>
          </p:cNvSpPr>
          <p:nvPr>
            <p:ph type="body" idx="4294967295"/>
          </p:nvPr>
        </p:nvSpPr>
        <p:spPr>
          <a:xfrm>
            <a:off x="457200" y="1600200"/>
            <a:ext cx="8229600" cy="4525963"/>
          </a:xfrm>
          <a:prstGeom prst="rect">
            <a:avLst/>
          </a:prstGeom>
        </p:spPr>
        <p:txBody>
          <a:bodyPr lIns="0" tIns="0" rIns="0" bIns="0">
            <a:normAutofit/>
          </a:bodyPr>
          <a:lstStyle/>
          <a:p>
            <a:pPr marL="254000" indent="-165100" algn="just" defTabSz="457200">
              <a:lnSpc>
                <a:spcPct val="130000"/>
              </a:lnSpc>
              <a:spcBef>
                <a:spcPts val="100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j-lt"/>
                <a:ea typeface="+mj-ea"/>
                <a:cs typeface="+mj-cs"/>
                <a:sym typeface="Helvetica"/>
              </a:defRPr>
            </a:pPr>
            <a:r>
              <a:t>To learn the technical-tactical elements and basic regulations concerning volleyball. </a:t>
            </a:r>
          </a:p>
          <a:p>
            <a:pPr marL="301171" indent="-212271" algn="just" defTabSz="457200">
              <a:lnSpc>
                <a:spcPct val="130000"/>
              </a:lnSpc>
              <a:spcBef>
                <a:spcPts val="100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800">
                <a:solidFill>
                  <a:srgbClr val="FFFFFF"/>
                </a:solidFill>
              </a:rPr>
              <a:t>To understand their application in real game situations and to collaborate with teammates in the development and implementation of these elements and regulations in these activities.</a:t>
            </a:r>
            <a:r>
              <a:t> </a:t>
            </a: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voleibol 5.jpg" descr="voleibol 5.jpg"/>
          <p:cNvPicPr>
            <a:picLocks noChangeAspect="1"/>
          </p:cNvPicPr>
          <p:nvPr/>
        </p:nvPicPr>
        <p:blipFill>
          <a:blip r:embed="rId3"/>
          <a:stretch>
            <a:fillRect/>
          </a:stretch>
        </p:blipFill>
        <p:spPr>
          <a:xfrm>
            <a:off x="2992328" y="3880732"/>
            <a:ext cx="3447664" cy="287805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a:spLocks noGrp="1"/>
          </p:cNvSpPr>
          <p:nvPr>
            <p:ph type="body" sz="half" idx="4294967295"/>
          </p:nvPr>
        </p:nvSpPr>
        <p:spPr>
          <a:xfrm>
            <a:off x="457200" y="3373387"/>
            <a:ext cx="8229600" cy="2875013"/>
          </a:xfrm>
          <a:prstGeom prst="rect">
            <a:avLst/>
          </a:prstGeom>
        </p:spPr>
        <p:txBody>
          <a:bodyPr lIns="0" tIns="0" rIns="0" bIns="0">
            <a:normAutofit/>
          </a:bodyPr>
          <a:lstStyle/>
          <a:p>
            <a:pPr marL="0" indent="0" algn="just"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mj-lt"/>
                <a:ea typeface="+mj-ea"/>
                <a:cs typeface="+mj-cs"/>
                <a:sym typeface="Helvetica"/>
              </a:defRPr>
            </a:pPr>
            <a:r>
              <a:t>Volleyball arose in the United States towards the end of nineteenth century as an alternative to basketball. William Morgan, a teacher, discovered the way to play without there being physical contact and reducing the risks of injury. It quickly spread throughout all of United States and Canada as well as Japan. By 1960, the Spanish Volleyball Federation had started operating in Spain. The first men’s world championships were held in 1949 and the women’s in 1952. Countries such as the former USSR, Japan and China have been strong contenders in both categories. It finally was finally declared an Olympic sport in Tokyo in 1964. Today, it is the Italians, Cubans, Canadians, Russians, Japanese and Brazilians the ones who dominate the world panorama in both male and female categories. </a:t>
            </a:r>
          </a:p>
          <a:p>
            <a:pPr marL="0" indent="0" algn="just"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mj-lt"/>
                <a:ea typeface="+mj-ea"/>
                <a:cs typeface="+mj-cs"/>
                <a:sym typeface="Helvetica"/>
              </a:defRPr>
            </a:pPr>
            <a:r>
              <a:t>Spain is considered to be in the top ten in the world. In 2007 it won the European championship and a silver medal in 2004 Olympics in men’s beach volleyball.</a:t>
            </a:r>
          </a:p>
        </p:txBody>
      </p:sp>
      <p:pic>
        <p:nvPicPr>
          <p:cNvPr id="38"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3486773" y="177800"/>
            <a:ext cx="1553625" cy="6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219075" indent="-192088">
              <a:lnSpc>
                <a:spcPct val="90000"/>
              </a:lnSpc>
              <a:defRPr sz="3600">
                <a:solidFill>
                  <a:srgbClr val="FF9900"/>
                </a:solidFill>
                <a:latin typeface="Arial"/>
                <a:ea typeface="Arial"/>
                <a:cs typeface="Arial"/>
                <a:sym typeface="Arial"/>
              </a:defRPr>
            </a:lvl1pPr>
          </a:lstStyle>
          <a:p>
            <a:r>
              <a:t>History</a:t>
            </a:r>
          </a:p>
        </p:txBody>
      </p:sp>
      <p:pic>
        <p:nvPicPr>
          <p:cNvPr id="40" name="3x3.jpg" descr="3x3.jpg"/>
          <p:cNvPicPr>
            <a:picLocks noChangeAspect="1"/>
          </p:cNvPicPr>
          <p:nvPr/>
        </p:nvPicPr>
        <p:blipFill>
          <a:blip r:embed="rId3"/>
          <a:stretch>
            <a:fillRect/>
          </a:stretch>
        </p:blipFill>
        <p:spPr>
          <a:xfrm>
            <a:off x="2623573" y="803122"/>
            <a:ext cx="3280025" cy="245863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solidFill>
                  <a:srgbClr val="FF9900"/>
                </a:solidFill>
              </a:defRPr>
            </a:lvl1pPr>
          </a:lstStyle>
          <a:p>
            <a:r>
              <a:t>Basic Regulations</a:t>
            </a:r>
          </a:p>
        </p:txBody>
      </p:sp>
      <p:sp>
        <p:nvSpPr>
          <p:cNvPr id="43" name="Shape 31"/>
          <p:cNvSpPr txBox="1">
            <a:spLocks noGrp="1"/>
          </p:cNvSpPr>
          <p:nvPr>
            <p:ph type="body" idx="4294967295"/>
          </p:nvPr>
        </p:nvSpPr>
        <p:spPr>
          <a:xfrm>
            <a:off x="571500" y="1549400"/>
            <a:ext cx="8229600" cy="4068763"/>
          </a:xfrm>
          <a:prstGeom prst="rect">
            <a:avLst/>
          </a:prstGeom>
        </p:spPr>
        <p:txBody>
          <a:bodyPr lIns="0" tIns="0" rIns="0" bIns="0">
            <a:normAutofit/>
          </a:bodyPr>
          <a:lstStyle/>
          <a:p>
            <a:pPr marL="0" indent="0" algn="just" defTabSz="457200">
              <a:lnSpc>
                <a:spcPct val="130000"/>
              </a:lnSpc>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endParaRPr/>
          </a:p>
          <a:p>
            <a:pPr marL="0" indent="0" algn="just" defTabSz="457200">
              <a:lnSpc>
                <a:spcPct val="130000"/>
              </a:lnSpc>
              <a:spcBef>
                <a:spcPts val="10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j-lt"/>
                <a:ea typeface="+mj-ea"/>
                <a:cs typeface="+mj-cs"/>
                <a:sym typeface="Helvetica"/>
              </a:defRPr>
            </a:pPr>
            <a:r>
              <a:t>The game of volleyball, where two teams of 6 players respectively face each other, consists of a player hitting a ball with his/her hands and sending it to over the net to the opposing team’s side of the court with the intention of it landing on the floor or returning a ball with a maximum of three players touching the ball.</a:t>
            </a:r>
          </a:p>
        </p:txBody>
      </p:sp>
      <p:pic>
        <p:nvPicPr>
          <p:cNvPr id="44"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45" name="2x2.jpg" descr="2x2.jpg"/>
          <p:cNvPicPr>
            <a:picLocks noChangeAspect="1"/>
          </p:cNvPicPr>
          <p:nvPr/>
        </p:nvPicPr>
        <p:blipFill>
          <a:blip r:embed="rId3"/>
          <a:stretch>
            <a:fillRect/>
          </a:stretch>
        </p:blipFill>
        <p:spPr>
          <a:xfrm>
            <a:off x="3350479" y="3890614"/>
            <a:ext cx="3364696" cy="252209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35"/>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solidFill>
                  <a:srgbClr val="FF9900"/>
                </a:solidFill>
              </a:defRPr>
            </a:lvl1pPr>
          </a:lstStyle>
          <a:p>
            <a:r>
              <a:t>Basic Regulations</a:t>
            </a:r>
          </a:p>
        </p:txBody>
      </p:sp>
      <p:pic>
        <p:nvPicPr>
          <p:cNvPr id="48"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49" name="p295 4.jpg" descr="p295 4.jpg"/>
          <p:cNvPicPr>
            <a:picLocks noChangeAspect="1"/>
          </p:cNvPicPr>
          <p:nvPr/>
        </p:nvPicPr>
        <p:blipFill>
          <a:blip r:embed="rId3">
            <a:alphaModFix amt="16096"/>
          </a:blip>
          <a:stretch>
            <a:fillRect/>
          </a:stretch>
        </p:blipFill>
        <p:spPr>
          <a:xfrm>
            <a:off x="1079207" y="1005681"/>
            <a:ext cx="6085175" cy="6858001"/>
          </a:xfrm>
          <a:prstGeom prst="rect">
            <a:avLst/>
          </a:prstGeom>
          <a:ln w="12700">
            <a:miter lim="400000"/>
          </a:ln>
        </p:spPr>
      </p:pic>
      <p:graphicFrame>
        <p:nvGraphicFramePr>
          <p:cNvPr id="50" name="Table"/>
          <p:cNvGraphicFramePr/>
          <p:nvPr/>
        </p:nvGraphicFramePr>
        <p:xfrm>
          <a:off x="285750" y="2203450"/>
          <a:ext cx="8534400" cy="3116834"/>
        </p:xfrm>
        <a:graphic>
          <a:graphicData uri="http://schemas.openxmlformats.org/drawingml/2006/table">
            <a:tbl>
              <a:tblPr bandRow="1">
                <a:tableStyleId>{4C3C2611-4C71-4FC5-86AE-919BDF0F9419}</a:tableStyleId>
              </a:tblPr>
              <a:tblGrid>
                <a:gridCol w="8534400">
                  <a:extLst>
                    <a:ext uri="{9D8B030D-6E8A-4147-A177-3AD203B41FA5}">
                      <a16:colId xmlns:a16="http://schemas.microsoft.com/office/drawing/2014/main" xmlns="" val="20000"/>
                    </a:ext>
                  </a:extLst>
                </a:gridCol>
              </a:tblGrid>
              <a:tr h="2159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a:solidFill>
                            <a:srgbClr val="FFFFFF"/>
                          </a:solidFill>
                          <a:sym typeface="Helvetica"/>
                        </a:rPr>
                        <a:t>Scoring</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929000">
                        <a:alpha val="31000"/>
                      </a:srgbClr>
                    </a:solidFill>
                  </a:tcPr>
                </a:tc>
                <a:extLst>
                  <a:ext uri="{0D108BD9-81ED-4DB2-BD59-A6C34878D82A}">
                    <a16:rowId xmlns:a16="http://schemas.microsoft.com/office/drawing/2014/main" xmlns="" val="10000"/>
                  </a:ext>
                </a:extLst>
              </a:tr>
              <a:tr h="482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rgbClr val="FFFFFF"/>
                          </a:solidFill>
                          <a:sym typeface="Helvetica"/>
                        </a:defRPr>
                      </a:pPr>
                      <a:r>
                        <a:t>A point </a:t>
                      </a:r>
                      <a:r>
                        <a:rPr b="0"/>
                        <a:t>is won when the </a:t>
                      </a:r>
                      <a:r>
                        <a:t>ball goes over the net and lands on the floor</a:t>
                      </a:r>
                      <a:r>
                        <a:rPr b="0"/>
                        <a:t>. Another way to score a point is when the </a:t>
                      </a:r>
                      <a:r>
                        <a:t>opposing team does not manage to pass the ball over to the other side of the net</a:t>
                      </a:r>
                      <a:r>
                        <a:rPr b="0"/>
                        <a: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29000">
                        <a:alpha val="14000"/>
                      </a:srgbClr>
                    </a:solidFill>
                  </a:tcPr>
                </a:tc>
                <a:extLst>
                  <a:ext uri="{0D108BD9-81ED-4DB2-BD59-A6C34878D82A}">
                    <a16:rowId xmlns:a16="http://schemas.microsoft.com/office/drawing/2014/main" xmlns="" val="10001"/>
                  </a:ext>
                </a:extLst>
              </a:tr>
              <a:tr h="74612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sym typeface="Helvetica"/>
                        </a:defRPr>
                      </a:pPr>
                      <a:r>
                        <a:t>In order to win a </a:t>
                      </a:r>
                      <a:r>
                        <a:rPr b="1"/>
                        <a:t>set</a:t>
                      </a:r>
                      <a:r>
                        <a:t>, it is necessary to obtain </a:t>
                      </a:r>
                      <a:r>
                        <a:rPr b="1"/>
                        <a:t>25 points</a:t>
                      </a:r>
                      <a:r>
                        <a:t>, with a minimum advantage of 2 points over the other team’s total score. In the case of a tie, i.e., 24–24 the match will continue until one of the teams has an advantage of 2 points.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29000">
                        <a:alpha val="14000"/>
                      </a:srgbClr>
                    </a:solidFill>
                  </a:tcPr>
                </a:tc>
                <a:extLst>
                  <a:ext uri="{0D108BD9-81ED-4DB2-BD59-A6C34878D82A}">
                    <a16:rowId xmlns:a16="http://schemas.microsoft.com/office/drawing/2014/main" xmlns="" val="10002"/>
                  </a:ext>
                </a:extLst>
              </a:tr>
              <a:tr h="482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sym typeface="Helvetica"/>
                        </a:defRPr>
                      </a:pPr>
                      <a:r>
                        <a:t>To win a </a:t>
                      </a:r>
                      <a:r>
                        <a:rPr b="1"/>
                        <a:t>match</a:t>
                      </a:r>
                      <a:r>
                        <a:t>, it is necessary to </a:t>
                      </a:r>
                      <a:r>
                        <a:rPr b="1"/>
                        <a:t>win three sets</a:t>
                      </a:r>
                      <a:r>
                        <a:t>. In the case of a tie (2–2) a 5</a:t>
                      </a:r>
                      <a:r>
                        <a:rPr baseline="31999"/>
                        <a:t>th</a:t>
                      </a:r>
                      <a:r>
                        <a:t> set of 15 points will be played with a minimum advantage of 2 points.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929000">
                        <a:alpha val="14000"/>
                      </a:srgbClr>
                    </a:solidFill>
                  </a:tcPr>
                </a:tc>
                <a:extLst>
                  <a:ext uri="{0D108BD9-81ED-4DB2-BD59-A6C34878D82A}">
                    <a16:rowId xmlns:a16="http://schemas.microsoft.com/office/drawing/2014/main" xmlns="" val="10003"/>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0"/>
          <p:cNvSpPr txBox="1">
            <a:spLocks noGrp="1"/>
          </p:cNvSpPr>
          <p:nvPr>
            <p:ph type="title" idx="4294967295"/>
          </p:nvPr>
        </p:nvSpPr>
        <p:spPr>
          <a:xfrm>
            <a:off x="457200" y="92075"/>
            <a:ext cx="8229600" cy="563564"/>
          </a:xfrm>
          <a:prstGeom prst="rect">
            <a:avLst/>
          </a:prstGeom>
        </p:spPr>
        <p:txBody>
          <a:bodyPr lIns="0" tIns="0" rIns="0" bIns="0">
            <a:normAutofit/>
          </a:bodyPr>
          <a:lstStyle>
            <a:lvl1pPr>
              <a:defRPr sz="2800">
                <a:solidFill>
                  <a:srgbClr val="FF9900"/>
                </a:solidFill>
              </a:defRPr>
            </a:lvl1pPr>
          </a:lstStyle>
          <a:p>
            <a:r>
              <a:rPr dirty="0"/>
              <a:t>Basic Regulations</a:t>
            </a:r>
          </a:p>
        </p:txBody>
      </p:sp>
      <p:pic>
        <p:nvPicPr>
          <p:cNvPr id="53"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54" name="p296.jpg" descr="p296.jpg"/>
          <p:cNvPicPr>
            <a:picLocks noChangeAspect="1"/>
          </p:cNvPicPr>
          <p:nvPr/>
        </p:nvPicPr>
        <p:blipFill>
          <a:blip r:embed="rId3">
            <a:alphaModFix amt="20651"/>
          </a:blip>
          <a:stretch>
            <a:fillRect/>
          </a:stretch>
        </p:blipFill>
        <p:spPr>
          <a:xfrm>
            <a:off x="1975091" y="791120"/>
            <a:ext cx="5193818" cy="6858001"/>
          </a:xfrm>
          <a:prstGeom prst="rect">
            <a:avLst/>
          </a:prstGeom>
          <a:ln w="12700">
            <a:miter lim="400000"/>
          </a:ln>
        </p:spPr>
      </p:pic>
      <p:graphicFrame>
        <p:nvGraphicFramePr>
          <p:cNvPr id="55" name="Table"/>
          <p:cNvGraphicFramePr/>
          <p:nvPr>
            <p:extLst>
              <p:ext uri="{D42A27DB-BD31-4B8C-83A1-F6EECF244321}">
                <p14:modId xmlns:p14="http://schemas.microsoft.com/office/powerpoint/2010/main" val="1722657413"/>
              </p:ext>
            </p:extLst>
          </p:nvPr>
        </p:nvGraphicFramePr>
        <p:xfrm>
          <a:off x="304800" y="791120"/>
          <a:ext cx="8534400" cy="5841940"/>
        </p:xfrm>
        <a:graphic>
          <a:graphicData uri="http://schemas.openxmlformats.org/drawingml/2006/table">
            <a:tbl>
              <a:tblPr bandRow="1">
                <a:tableStyleId>{4C3C2611-4C71-4FC5-86AE-919BDF0F9419}</a:tableStyleId>
              </a:tblPr>
              <a:tblGrid>
                <a:gridCol w="8534400">
                  <a:extLst>
                    <a:ext uri="{9D8B030D-6E8A-4147-A177-3AD203B41FA5}">
                      <a16:colId xmlns:a16="http://schemas.microsoft.com/office/drawing/2014/main" xmlns="" val="20000"/>
                    </a:ext>
                  </a:extLst>
                </a:gridCol>
              </a:tblGrid>
              <a:tr h="249555">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a:solidFill>
                            <a:srgbClr val="FFFFFF"/>
                          </a:solidFill>
                          <a:sym typeface="Helvetica"/>
                        </a:rPr>
                        <a:t>Match</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945200">
                        <a:alpha val="28000"/>
                      </a:srgbClr>
                    </a:solidFill>
                  </a:tcPr>
                </a:tc>
                <a:extLst>
                  <a:ext uri="{0D108BD9-81ED-4DB2-BD59-A6C34878D82A}">
                    <a16:rowId xmlns:a16="http://schemas.microsoft.com/office/drawing/2014/main" xmlns="" val="10000"/>
                  </a:ext>
                </a:extLst>
              </a:tr>
              <a:tr h="1066800">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FFFFFF"/>
                          </a:solidFill>
                          <a:sym typeface="Helvetica"/>
                        </a:rPr>
                        <a:t>Three is the maximum number of contacts a team may have with the volleyball before it is returned to the opponent’s side of the court. The classic play of the ball when it is on one side of the court is the receiver player who bumps or passes the volleyball to the setter who then sends the ball to where the attacker may hit it over the net. However, blocking or preventing the ball from going over the net is not counted as a hit.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5200">
                        <a:alpha val="0"/>
                      </a:srgbClr>
                    </a:solidFill>
                  </a:tcPr>
                </a:tc>
                <a:extLst>
                  <a:ext uri="{0D108BD9-81ED-4DB2-BD59-A6C34878D82A}">
                    <a16:rowId xmlns:a16="http://schemas.microsoft.com/office/drawing/2014/main" xmlns="" val="10001"/>
                  </a:ext>
                </a:extLst>
              </a:tr>
              <a:tr h="2159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FFFFFF"/>
                          </a:solidFill>
                          <a:sym typeface="Helvetica"/>
                        </a:rPr>
                        <a:t>A player may not touch the ball two times successively.</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5200">
                        <a:alpha val="0"/>
                      </a:srgbClr>
                    </a:solidFill>
                  </a:tcPr>
                </a:tc>
                <a:extLst>
                  <a:ext uri="{0D108BD9-81ED-4DB2-BD59-A6C34878D82A}">
                    <a16:rowId xmlns:a16="http://schemas.microsoft.com/office/drawing/2014/main" xmlns="" val="10002"/>
                  </a:ext>
                </a:extLst>
              </a:tr>
              <a:tr h="482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FFFFFF"/>
                          </a:solidFill>
                          <a:sym typeface="Helvetica"/>
                        </a:rPr>
                        <a:t>Each time a point is awarded to a team, they secure the right to serve. The players of the team which have to perform the serve have to rotate one position clockwise.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5200">
                        <a:alpha val="0"/>
                      </a:srgbClr>
                    </a:solidFill>
                  </a:tcPr>
                </a:tc>
                <a:extLst>
                  <a:ext uri="{0D108BD9-81ED-4DB2-BD59-A6C34878D82A}">
                    <a16:rowId xmlns:a16="http://schemas.microsoft.com/office/drawing/2014/main" xmlns="" val="10003"/>
                  </a:ext>
                </a:extLst>
              </a:tr>
              <a:tr h="736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solidFill>
                            <a:srgbClr val="FFFFFF"/>
                          </a:solidFill>
                          <a:sym typeface="Helvetica"/>
                        </a:defRPr>
                      </a:pPr>
                      <a:r>
                        <a:t>There may only be a maximum of </a:t>
                      </a:r>
                      <a:r>
                        <a:rPr b="1"/>
                        <a:t>six players on each side of the court</a:t>
                      </a:r>
                      <a:r>
                        <a:t>. One of them will have been assigned to play defence exclusively, that player will wear a jersey of a different colour and is called libero. This player’s hands may not pass over the net. Furthermore, a libero may not block or serve.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5200">
                        <a:alpha val="0"/>
                      </a:srgbClr>
                    </a:solidFill>
                  </a:tcPr>
                </a:tc>
                <a:extLst>
                  <a:ext uri="{0D108BD9-81ED-4DB2-BD59-A6C34878D82A}">
                    <a16:rowId xmlns:a16="http://schemas.microsoft.com/office/drawing/2014/main" xmlns="" val="10004"/>
                  </a:ext>
                </a:extLst>
              </a:tr>
              <a:tr h="482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FFFFFF"/>
                          </a:solidFill>
                          <a:sym typeface="Helvetica"/>
                        </a:rPr>
                        <a:t>Those players located in defensive zone 1-6-5 may not return the ball to the other side of the court if they are behind the attack line, separating the front row players from the back row players.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5200">
                        <a:alpha val="0"/>
                      </a:srgbClr>
                    </a:solidFill>
                  </a:tcPr>
                </a:tc>
                <a:extLst>
                  <a:ext uri="{0D108BD9-81ED-4DB2-BD59-A6C34878D82A}">
                    <a16:rowId xmlns:a16="http://schemas.microsoft.com/office/drawing/2014/main" xmlns="" val="10005"/>
                  </a:ext>
                </a:extLst>
              </a:tr>
              <a:tr h="736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solidFill>
                            <a:srgbClr val="FFFFFF"/>
                          </a:solidFill>
                          <a:sym typeface="Helvetica"/>
                        </a:defRPr>
                      </a:pPr>
                      <a:r>
                        <a:rPr dirty="0"/>
                        <a:t>There can only be a </a:t>
                      </a:r>
                      <a:r>
                        <a:rPr b="1" dirty="0"/>
                        <a:t>maximum of six substitutions in each set</a:t>
                      </a:r>
                      <a:r>
                        <a:rPr dirty="0"/>
                        <a:t>. The ball may be hit by any part of the body. Players may not touch the net, and a serve is executed in the service area which is behind the end line.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945200">
                        <a:alpha val="0"/>
                      </a:srgbClr>
                    </a:solidFill>
                  </a:tcPr>
                </a:tc>
                <a:extLst>
                  <a:ext uri="{0D108BD9-81ED-4DB2-BD59-A6C34878D82A}">
                    <a16:rowId xmlns:a16="http://schemas.microsoft.com/office/drawing/2014/main" xmlns="" val="10006"/>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45"/>
          <p:cNvSpPr txBox="1">
            <a:spLocks noGrp="1"/>
          </p:cNvSpPr>
          <p:nvPr>
            <p:ph type="title" idx="4294967295"/>
          </p:nvPr>
        </p:nvSpPr>
        <p:spPr>
          <a:xfrm>
            <a:off x="457200" y="274636"/>
            <a:ext cx="8229600" cy="715964"/>
          </a:xfrm>
          <a:prstGeom prst="rect">
            <a:avLst/>
          </a:prstGeom>
        </p:spPr>
        <p:txBody>
          <a:bodyPr lIns="0" tIns="0" rIns="0" bIns="0">
            <a:normAutofit/>
          </a:bodyPr>
          <a:lstStyle>
            <a:lvl1pPr>
              <a:defRPr sz="2800">
                <a:solidFill>
                  <a:srgbClr val="FF9900"/>
                </a:solidFill>
              </a:defRPr>
            </a:lvl1pPr>
          </a:lstStyle>
          <a:p>
            <a:r>
              <a:t>Basic Regulations</a:t>
            </a:r>
          </a:p>
        </p:txBody>
      </p:sp>
      <p:sp>
        <p:nvSpPr>
          <p:cNvPr id="58" name="Shape 46"/>
          <p:cNvSpPr txBox="1">
            <a:spLocks noGrp="1"/>
          </p:cNvSpPr>
          <p:nvPr>
            <p:ph type="body" sz="quarter" idx="4294967295"/>
          </p:nvPr>
        </p:nvSpPr>
        <p:spPr>
          <a:xfrm>
            <a:off x="457200" y="1371600"/>
            <a:ext cx="8229600" cy="533400"/>
          </a:xfrm>
          <a:prstGeom prst="rect">
            <a:avLst/>
          </a:prstGeom>
        </p:spPr>
        <p:txBody>
          <a:bodyPr lIns="0" tIns="0" rIns="0" bIns="0">
            <a:normAutofit/>
          </a:bodyPr>
          <a:lstStyle>
            <a:lvl1pPr>
              <a:spcBef>
                <a:spcPts val="500"/>
              </a:spcBef>
              <a:buSzTx/>
              <a:buNone/>
              <a:defRPr sz="2400">
                <a:solidFill>
                  <a:srgbClr val="FFFFFF"/>
                </a:solidFill>
              </a:defRPr>
            </a:lvl1pPr>
          </a:lstStyle>
          <a:p>
            <a:r>
              <a:t>Equipment and Facilities:</a:t>
            </a:r>
          </a:p>
        </p:txBody>
      </p:sp>
      <p:pic>
        <p:nvPicPr>
          <p:cNvPr id="59"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60" name="Image" descr="Image"/>
          <p:cNvPicPr>
            <a:picLocks noChangeAspect="1"/>
          </p:cNvPicPr>
          <p:nvPr/>
        </p:nvPicPr>
        <p:blipFill>
          <a:blip r:embed="rId3"/>
          <a:stretch>
            <a:fillRect/>
          </a:stretch>
        </p:blipFill>
        <p:spPr>
          <a:xfrm>
            <a:off x="274226" y="2152650"/>
            <a:ext cx="8252649" cy="40513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50"/>
          <p:cNvSpPr txBox="1">
            <a:spLocks noGrp="1"/>
          </p:cNvSpPr>
          <p:nvPr>
            <p:ph type="title" idx="4294967295"/>
          </p:nvPr>
        </p:nvSpPr>
        <p:spPr>
          <a:xfrm>
            <a:off x="635000" y="401637"/>
            <a:ext cx="8229600" cy="1143001"/>
          </a:xfrm>
          <a:prstGeom prst="rect">
            <a:avLst/>
          </a:prstGeom>
        </p:spPr>
        <p:txBody>
          <a:bodyPr lIns="0" tIns="0" rIns="0" bIns="0">
            <a:normAutofit/>
          </a:bodyPr>
          <a:lstStyle>
            <a:lvl1pPr>
              <a:defRPr sz="2000">
                <a:solidFill>
                  <a:srgbClr val="FF9900"/>
                </a:solidFill>
              </a:defRPr>
            </a:lvl1pPr>
          </a:lstStyle>
          <a:p>
            <a:r>
              <a:t>BASIC TECHNICAL-TACTICAL RESOURCES</a:t>
            </a:r>
          </a:p>
        </p:txBody>
      </p:sp>
      <p:sp>
        <p:nvSpPr>
          <p:cNvPr id="63" name="Shape 51"/>
          <p:cNvSpPr txBox="1">
            <a:spLocks noGrp="1"/>
          </p:cNvSpPr>
          <p:nvPr>
            <p:ph type="body" idx="4294967295"/>
          </p:nvPr>
        </p:nvSpPr>
        <p:spPr>
          <a:xfrm>
            <a:off x="546100" y="1317079"/>
            <a:ext cx="8229600" cy="4525963"/>
          </a:xfrm>
          <a:prstGeom prst="rect">
            <a:avLst/>
          </a:prstGeom>
        </p:spPr>
        <p:txBody>
          <a:bodyPr lIns="0" tIns="0" rIns="0" bIns="0">
            <a:normAutofit/>
          </a:bodyPr>
          <a:lstStyle/>
          <a:p>
            <a:pPr marL="0" indent="0" algn="just">
              <a:lnSpc>
                <a:spcPct val="90000"/>
              </a:lnSpc>
              <a:buSzTx/>
              <a:buNone/>
              <a:defRPr sz="2400">
                <a:solidFill>
                  <a:srgbClr val="FFFFFF"/>
                </a:solidFill>
              </a:defRPr>
            </a:pPr>
            <a:r>
              <a:t>Volleyball is a fun and exciting game since the speed of its actions and spectacular movements so permit it. </a:t>
            </a:r>
            <a:br/>
            <a:r>
              <a:t>Like all other team sports, there are some technical-tactical resources in volleyball which require making decisions about what responses should be given to participate in the game (how to hit the ball, what game to play, what action or moves a player may take which will help the team, etc.), and what co-ordinated responses the team should make. What should be stressed here is that when you are on the court, it is important to be alert to how you could help your team, and what actions you and your team members may call for also taking into account the different play areas and the characteristics of the other team with regards to areas they leave free, weaknesses of a particular player, etc. </a:t>
            </a:r>
          </a:p>
        </p:txBody>
      </p:sp>
      <p:pic>
        <p:nvPicPr>
          <p:cNvPr id="64"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65" name="por4.jpg" descr="por4.jpg"/>
          <p:cNvPicPr>
            <a:picLocks noChangeAspect="1"/>
          </p:cNvPicPr>
          <p:nvPr/>
        </p:nvPicPr>
        <p:blipFill>
          <a:blip r:embed="rId3">
            <a:alphaModFix amt="17513"/>
          </a:blip>
          <a:stretch>
            <a:fillRect/>
          </a:stretch>
        </p:blipFill>
        <p:spPr>
          <a:xfrm>
            <a:off x="2055536" y="1490538"/>
            <a:ext cx="5388528" cy="417904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Presentación en pantalla (4:3)</PresentationFormat>
  <Paragraphs>93</Paragraphs>
  <Slides>18</Slides>
  <Notes>0</Notes>
  <HiddenSlides>1</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Default</vt:lpstr>
      <vt:lpstr>Presentación de PowerPoint</vt:lpstr>
      <vt:lpstr>VOLLEYBALL  </vt:lpstr>
      <vt:lpstr>OBJECTIVES   </vt:lpstr>
      <vt:lpstr>Presentación de PowerPoint</vt:lpstr>
      <vt:lpstr>Basic Regulations</vt:lpstr>
      <vt:lpstr>Basic Regulations</vt:lpstr>
      <vt:lpstr>Basic Regulations</vt:lpstr>
      <vt:lpstr>Basic Regulations</vt:lpstr>
      <vt:lpstr>BASIC TECHNICAL-TACTICAL RESOURCES</vt:lpstr>
      <vt:lpstr>BASIC TECHNICAL-TACTICAL RESOURCES</vt:lpstr>
      <vt:lpstr>BASIC TECHNICAL-TACTICAL RESOURCES</vt:lpstr>
      <vt:lpstr>Joint Tactical Organisation</vt:lpstr>
      <vt:lpstr>Joint Tactical Organisation</vt:lpstr>
      <vt:lpstr>Joint Tactical Organisation</vt:lpstr>
      <vt:lpstr>Volleyball and Decision-Making</vt:lpstr>
      <vt:lpstr>Volleyball and Decision-Making</vt:lpstr>
      <vt:lpstr>Presentación de PowerPoint</vt:lpstr>
      <vt:lpstr>QUESTIONNAIRE AND ACTIVITIES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2021-09-02T08:24:57Z</dcterms:modified>
</cp:coreProperties>
</file>