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5F2A9B-B8CD-4350-8B13-0BD2EC767BCF}" v="14" dt="2021-08-04T12:50:59.38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7F3F4"/>
          </a:solidFill>
        </a:fill>
      </a:tcStyle>
    </a:wholeTbl>
    <a:band2H>
      <a:tcTxStyle/>
      <a:tcStyle>
        <a:tcBdr/>
        <a:fill>
          <a:solidFill>
            <a:srgbClr val="F3F9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CCDA"/>
          </a:solidFill>
        </a:fill>
      </a:tcStyle>
    </a:wholeTbl>
    <a:band2H>
      <a:tcTxStyle/>
      <a:tcStyle>
        <a:tcBdr/>
        <a:fill>
          <a:solidFill>
            <a:srgbClr val="E7E7ED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o.diaz@uam.es" userId="b18783af-88a7-4588-8d94-dc9c0dee9733" providerId="ADAL" clId="{8B5F2A9B-B8CD-4350-8B13-0BD2EC767BCF}"/>
    <pc:docChg chg="custSel modSld">
      <pc:chgData name="mario.diaz@uam.es" userId="b18783af-88a7-4588-8d94-dc9c0dee9733" providerId="ADAL" clId="{8B5F2A9B-B8CD-4350-8B13-0BD2EC767BCF}" dt="2021-08-04T12:51:43.833" v="64" actId="29295"/>
      <pc:docMkLst>
        <pc:docMk/>
      </pc:docMkLst>
      <pc:sldChg chg="modSp mod modAnim">
        <pc:chgData name="mario.diaz@uam.es" userId="b18783af-88a7-4588-8d94-dc9c0dee9733" providerId="ADAL" clId="{8B5F2A9B-B8CD-4350-8B13-0BD2EC767BCF}" dt="2021-08-04T12:32:36.366" v="6" actId="1076"/>
        <pc:sldMkLst>
          <pc:docMk/>
          <pc:sldMk cId="0" sldId="259"/>
        </pc:sldMkLst>
        <pc:spChg chg="mod">
          <ac:chgData name="mario.diaz@uam.es" userId="b18783af-88a7-4588-8d94-dc9c0dee9733" providerId="ADAL" clId="{8B5F2A9B-B8CD-4350-8B13-0BD2EC767BCF}" dt="2021-08-04T12:32:28.206" v="5" actId="1076"/>
          <ac:spMkLst>
            <pc:docMk/>
            <pc:sldMk cId="0" sldId="259"/>
            <ac:spMk id="38" creationId="{00000000-0000-0000-0000-000000000000}"/>
          </ac:spMkLst>
        </pc:spChg>
        <pc:spChg chg="mod">
          <ac:chgData name="mario.diaz@uam.es" userId="b18783af-88a7-4588-8d94-dc9c0dee9733" providerId="ADAL" clId="{8B5F2A9B-B8CD-4350-8B13-0BD2EC767BCF}" dt="2021-08-04T12:32:36.366" v="6" actId="1076"/>
          <ac:spMkLst>
            <pc:docMk/>
            <pc:sldMk cId="0" sldId="259"/>
            <ac:spMk id="40" creationId="{00000000-0000-0000-0000-000000000000}"/>
          </ac:spMkLst>
        </pc:spChg>
        <pc:picChg chg="mod">
          <ac:chgData name="mario.diaz@uam.es" userId="b18783af-88a7-4588-8d94-dc9c0dee9733" providerId="ADAL" clId="{8B5F2A9B-B8CD-4350-8B13-0BD2EC767BCF}" dt="2021-08-04T12:32:19.024" v="4" actId="1076"/>
          <ac:picMkLst>
            <pc:docMk/>
            <pc:sldMk cId="0" sldId="259"/>
            <ac:picMk id="41" creationId="{00000000-0000-0000-0000-000000000000}"/>
          </ac:picMkLst>
        </pc:picChg>
      </pc:sldChg>
      <pc:sldChg chg="addSp delSp modSp mod">
        <pc:chgData name="mario.diaz@uam.es" userId="b18783af-88a7-4588-8d94-dc9c0dee9733" providerId="ADAL" clId="{8B5F2A9B-B8CD-4350-8B13-0BD2EC767BCF}" dt="2021-08-04T12:50:18.125" v="21" actId="1076"/>
        <pc:sldMkLst>
          <pc:docMk/>
          <pc:sldMk cId="0" sldId="260"/>
        </pc:sldMkLst>
        <pc:spChg chg="mod">
          <ac:chgData name="mario.diaz@uam.es" userId="b18783af-88a7-4588-8d94-dc9c0dee9733" providerId="ADAL" clId="{8B5F2A9B-B8CD-4350-8B13-0BD2EC767BCF}" dt="2021-08-04T12:35:27.491" v="8" actId="14100"/>
          <ac:spMkLst>
            <pc:docMk/>
            <pc:sldMk cId="0" sldId="260"/>
            <ac:spMk id="47" creationId="{00000000-0000-0000-0000-000000000000}"/>
          </ac:spMkLst>
        </pc:spChg>
        <pc:picChg chg="add mod">
          <ac:chgData name="mario.diaz@uam.es" userId="b18783af-88a7-4588-8d94-dc9c0dee9733" providerId="ADAL" clId="{8B5F2A9B-B8CD-4350-8B13-0BD2EC767BCF}" dt="2021-08-04T12:50:18.125" v="21" actId="1076"/>
          <ac:picMkLst>
            <pc:docMk/>
            <pc:sldMk cId="0" sldId="260"/>
            <ac:picMk id="3" creationId="{723C8C78-AF5F-479D-8FB3-5BB29DC5BA5C}"/>
          </ac:picMkLst>
        </pc:picChg>
        <pc:picChg chg="del">
          <ac:chgData name="mario.diaz@uam.es" userId="b18783af-88a7-4588-8d94-dc9c0dee9733" providerId="ADAL" clId="{8B5F2A9B-B8CD-4350-8B13-0BD2EC767BCF}" dt="2021-08-04T12:46:42.758" v="9" actId="478"/>
          <ac:picMkLst>
            <pc:docMk/>
            <pc:sldMk cId="0" sldId="260"/>
            <ac:picMk id="46" creationId="{00000000-0000-0000-0000-000000000000}"/>
          </ac:picMkLst>
        </pc:picChg>
      </pc:sldChg>
      <pc:sldChg chg="addSp delSp modSp mod">
        <pc:chgData name="mario.diaz@uam.es" userId="b18783af-88a7-4588-8d94-dc9c0dee9733" providerId="ADAL" clId="{8B5F2A9B-B8CD-4350-8B13-0BD2EC767BCF}" dt="2021-08-04T12:51:06.149" v="30" actId="1076"/>
        <pc:sldMkLst>
          <pc:docMk/>
          <pc:sldMk cId="0" sldId="261"/>
        </pc:sldMkLst>
        <pc:picChg chg="add mod">
          <ac:chgData name="mario.diaz@uam.es" userId="b18783af-88a7-4588-8d94-dc9c0dee9733" providerId="ADAL" clId="{8B5F2A9B-B8CD-4350-8B13-0BD2EC767BCF}" dt="2021-08-04T12:50:52.956" v="27" actId="1076"/>
          <ac:picMkLst>
            <pc:docMk/>
            <pc:sldMk cId="0" sldId="261"/>
            <ac:picMk id="10" creationId="{C1759836-E219-43CE-A09F-6651D2DD4C3D}"/>
          </ac:picMkLst>
        </pc:picChg>
        <pc:picChg chg="add mod">
          <ac:chgData name="mario.diaz@uam.es" userId="b18783af-88a7-4588-8d94-dc9c0dee9733" providerId="ADAL" clId="{8B5F2A9B-B8CD-4350-8B13-0BD2EC767BCF}" dt="2021-08-04T12:51:06.149" v="30" actId="1076"/>
          <ac:picMkLst>
            <pc:docMk/>
            <pc:sldMk cId="0" sldId="261"/>
            <ac:picMk id="11" creationId="{475CFCEC-B97C-478D-81E6-790A73BCC999}"/>
          </ac:picMkLst>
        </pc:picChg>
        <pc:picChg chg="del">
          <ac:chgData name="mario.diaz@uam.es" userId="b18783af-88a7-4588-8d94-dc9c0dee9733" providerId="ADAL" clId="{8B5F2A9B-B8CD-4350-8B13-0BD2EC767BCF}" dt="2021-08-04T12:50:33.119" v="23" actId="478"/>
          <ac:picMkLst>
            <pc:docMk/>
            <pc:sldMk cId="0" sldId="261"/>
            <ac:picMk id="54" creationId="{00000000-0000-0000-0000-000000000000}"/>
          </ac:picMkLst>
        </pc:picChg>
        <pc:picChg chg="del">
          <ac:chgData name="mario.diaz@uam.es" userId="b18783af-88a7-4588-8d94-dc9c0dee9733" providerId="ADAL" clId="{8B5F2A9B-B8CD-4350-8B13-0BD2EC767BCF}" dt="2021-08-04T12:50:30.881" v="22" actId="478"/>
          <ac:picMkLst>
            <pc:docMk/>
            <pc:sldMk cId="0" sldId="261"/>
            <ac:picMk id="55" creationId="{00000000-0000-0000-0000-000000000000}"/>
          </ac:picMkLst>
        </pc:picChg>
      </pc:sldChg>
      <pc:sldChg chg="modSp mod">
        <pc:chgData name="mario.diaz@uam.es" userId="b18783af-88a7-4588-8d94-dc9c0dee9733" providerId="ADAL" clId="{8B5F2A9B-B8CD-4350-8B13-0BD2EC767BCF}" dt="2021-08-04T12:51:43.833" v="64" actId="29295"/>
        <pc:sldMkLst>
          <pc:docMk/>
          <pc:sldMk cId="0" sldId="267"/>
        </pc:sldMkLst>
        <pc:picChg chg="mod">
          <ac:chgData name="mario.diaz@uam.es" userId="b18783af-88a7-4588-8d94-dc9c0dee9733" providerId="ADAL" clId="{8B5F2A9B-B8CD-4350-8B13-0BD2EC767BCF}" dt="2021-08-04T12:51:43.833" v="64" actId="29295"/>
          <ac:picMkLst>
            <pc:docMk/>
            <pc:sldMk cId="0" sldId="267"/>
            <ac:picMk id="14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162791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370012" y="769937"/>
            <a:ext cx="73152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103812" y="2438400"/>
            <a:ext cx="35814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4" y="6245225"/>
            <a:ext cx="301906" cy="28882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>
            <a:spAutoFit/>
          </a:bodyPr>
          <a:lstStyle>
            <a:lvl1pPr algn="r">
              <a:defRPr sz="1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8"/>
          <p:cNvSpPr txBox="1">
            <a:spLocks noGrp="1"/>
          </p:cNvSpPr>
          <p:nvPr>
            <p:ph type="title" idx="4294967295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/>
          </a:p>
        </p:txBody>
      </p:sp>
      <p:sp>
        <p:nvSpPr>
          <p:cNvPr id="21" name="Shape 9"/>
          <p:cNvSpPr txBox="1">
            <a:spLocks noGrp="1"/>
          </p:cNvSpPr>
          <p:nvPr>
            <p:ph type="body" sz="quarter" idx="4294967295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0" indent="0" algn="ctr">
              <a:buSzTx/>
              <a:buNone/>
            </a:pPr>
            <a:endParaRPr/>
          </a:p>
        </p:txBody>
      </p:sp>
      <p:pic>
        <p:nvPicPr>
          <p:cNvPr id="22" name="sherrero4.jpeg" descr="sherrero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9589"/>
          </a:xfrm>
          <a:prstGeom prst="rect">
            <a:avLst/>
          </a:prstGeom>
          <a:ln w="50800">
            <a:solidFill>
              <a:srgbClr val="006600"/>
            </a:solidFill>
          </a:ln>
        </p:spPr>
      </p:pic>
      <p:sp>
        <p:nvSpPr>
          <p:cNvPr id="23" name="Shape 11"/>
          <p:cNvSpPr txBox="1"/>
          <p:nvPr/>
        </p:nvSpPr>
        <p:spPr>
          <a:xfrm>
            <a:off x="323850" y="5589587"/>
            <a:ext cx="8064500" cy="1083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lnSpc>
                <a:spcPct val="8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200" b="1" spc="-65">
                <a:solidFill>
                  <a:srgbClr val="FFFB00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>
              <a:defRPr spc="-173"/>
            </a:pPr>
            <a:r>
              <a:rPr spc="-65"/>
              <a:t>Artistic Gymnastics </a:t>
            </a:r>
          </a:p>
        </p:txBody>
      </p:sp>
      <p:sp>
        <p:nvSpPr>
          <p:cNvPr id="24" name="Shape 12"/>
          <p:cNvSpPr txBox="1"/>
          <p:nvPr/>
        </p:nvSpPr>
        <p:spPr>
          <a:xfrm>
            <a:off x="-2" y="188912"/>
            <a:ext cx="9144004" cy="802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000"/>
              </a:spcBef>
              <a:defRPr>
                <a:solidFill>
                  <a:srgbClr val="FFFB00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r>
              <a:t>Fundamentals for Secondary School and Baccalaureate. Comprehensive and experiential learning</a:t>
            </a:r>
          </a:p>
        </p:txBody>
      </p:sp>
      <p:pic>
        <p:nvPicPr>
          <p:cNvPr id="25" name="logodefinitivo.png" descr="logodefinitiv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5000">
              <a:srgbClr val="FFFFF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05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7969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spcBef>
                <a:spcPts val="1400"/>
              </a:spcBef>
              <a:defRPr sz="2400"/>
            </a:lvl1pPr>
          </a:lstStyle>
          <a:p>
            <a:r>
              <a:t>TECHNICAL EXERCISES FOR BASIC LEVELS </a:t>
            </a:r>
          </a:p>
        </p:txBody>
      </p:sp>
      <p:grpSp>
        <p:nvGrpSpPr>
          <p:cNvPr id="115" name="Group 108"/>
          <p:cNvGrpSpPr/>
          <p:nvPr/>
        </p:nvGrpSpPr>
        <p:grpSpPr>
          <a:xfrm>
            <a:off x="490536" y="1760934"/>
            <a:ext cx="2500315" cy="857251"/>
            <a:chOff x="0" y="0"/>
            <a:chExt cx="2500314" cy="857250"/>
          </a:xfrm>
        </p:grpSpPr>
        <p:sp>
          <p:nvSpPr>
            <p:cNvPr id="113" name="Shape 106"/>
            <p:cNvSpPr/>
            <p:nvPr/>
          </p:nvSpPr>
          <p:spPr>
            <a:xfrm>
              <a:off x="-1" y="0"/>
              <a:ext cx="2500315" cy="85725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" name="Shape 107"/>
            <p:cNvSpPr txBox="1"/>
            <p:nvPr/>
          </p:nvSpPr>
          <p:spPr>
            <a:xfrm>
              <a:off x="-1" y="165664"/>
              <a:ext cx="2500315" cy="5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/>
                <a:t>Straddle Vault or Leapfrog</a:t>
              </a:r>
              <a:r>
                <a:t> </a:t>
              </a:r>
            </a:p>
          </p:txBody>
        </p:sp>
      </p:grpSp>
      <p:grpSp>
        <p:nvGrpSpPr>
          <p:cNvPr id="118" name="Group 111"/>
          <p:cNvGrpSpPr/>
          <p:nvPr/>
        </p:nvGrpSpPr>
        <p:grpSpPr>
          <a:xfrm>
            <a:off x="5397499" y="819150"/>
            <a:ext cx="2376491" cy="660400"/>
            <a:chOff x="0" y="0"/>
            <a:chExt cx="2376489" cy="660400"/>
          </a:xfrm>
        </p:grpSpPr>
        <p:sp>
          <p:nvSpPr>
            <p:cNvPr id="116" name="Shape 109"/>
            <p:cNvSpPr/>
            <p:nvPr/>
          </p:nvSpPr>
          <p:spPr>
            <a:xfrm>
              <a:off x="-1" y="0"/>
              <a:ext cx="2376491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7" name="Shape 110"/>
            <p:cNvSpPr txBox="1"/>
            <p:nvPr/>
          </p:nvSpPr>
          <p:spPr>
            <a:xfrm>
              <a:off x="929853" y="200589"/>
              <a:ext cx="516782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Vault</a:t>
              </a:r>
            </a:p>
          </p:txBody>
        </p:sp>
      </p:grpSp>
      <p:grpSp>
        <p:nvGrpSpPr>
          <p:cNvPr id="121" name="Group 114"/>
          <p:cNvGrpSpPr/>
          <p:nvPr/>
        </p:nvGrpSpPr>
        <p:grpSpPr>
          <a:xfrm>
            <a:off x="490536" y="3307556"/>
            <a:ext cx="2500315" cy="928689"/>
            <a:chOff x="0" y="0"/>
            <a:chExt cx="2500314" cy="928687"/>
          </a:xfrm>
        </p:grpSpPr>
        <p:sp>
          <p:nvSpPr>
            <p:cNvPr id="119" name="Shape 112"/>
            <p:cNvSpPr/>
            <p:nvPr/>
          </p:nvSpPr>
          <p:spPr>
            <a:xfrm>
              <a:off x="-1" y="0"/>
              <a:ext cx="2500315" cy="92868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" name="Shape 113"/>
            <p:cNvSpPr txBox="1"/>
            <p:nvPr/>
          </p:nvSpPr>
          <p:spPr>
            <a:xfrm>
              <a:off x="-1" y="201383"/>
              <a:ext cx="2500315" cy="5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Squat or Through Vault </a:t>
              </a:r>
            </a:p>
          </p:txBody>
        </p:sp>
      </p:grpSp>
      <p:grpSp>
        <p:nvGrpSpPr>
          <p:cNvPr id="124" name="Group 117"/>
          <p:cNvGrpSpPr/>
          <p:nvPr/>
        </p:nvGrpSpPr>
        <p:grpSpPr>
          <a:xfrm>
            <a:off x="604836" y="4997448"/>
            <a:ext cx="2500315" cy="1143003"/>
            <a:chOff x="0" y="0"/>
            <a:chExt cx="2500314" cy="1143001"/>
          </a:xfrm>
        </p:grpSpPr>
        <p:sp>
          <p:nvSpPr>
            <p:cNvPr id="122" name="Shape 115"/>
            <p:cNvSpPr/>
            <p:nvPr/>
          </p:nvSpPr>
          <p:spPr>
            <a:xfrm>
              <a:off x="0" y="0"/>
              <a:ext cx="2500315" cy="114300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" name="Shape 116"/>
            <p:cNvSpPr txBox="1"/>
            <p:nvPr/>
          </p:nvSpPr>
          <p:spPr>
            <a:xfrm>
              <a:off x="0" y="308540"/>
              <a:ext cx="2500315" cy="5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Cartwheel Vault with 1⁄4 Turn </a:t>
              </a:r>
            </a:p>
          </p:txBody>
        </p:sp>
      </p:grpSp>
      <p:pic>
        <p:nvPicPr>
          <p:cNvPr id="125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1" y="6092825"/>
            <a:ext cx="889002" cy="565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126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655" y="1490875"/>
            <a:ext cx="4422778" cy="13973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575" y="3062964"/>
            <a:ext cx="5214938" cy="12252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523" y="4553289"/>
            <a:ext cx="5337333" cy="1599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 advAuto="0"/>
      <p:bldP spid="121" grpId="0" animBg="1" advAuto="0"/>
      <p:bldP spid="124" grpId="0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23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7969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spcBef>
                <a:spcPts val="1400"/>
              </a:spcBef>
              <a:defRPr sz="2400"/>
            </a:lvl1pPr>
          </a:lstStyle>
          <a:p>
            <a:r>
              <a:t>TECHNICAL EXERCISES FOR BASIC LEVELS </a:t>
            </a:r>
          </a:p>
        </p:txBody>
      </p:sp>
      <p:grpSp>
        <p:nvGrpSpPr>
          <p:cNvPr id="133" name="Group 126"/>
          <p:cNvGrpSpPr/>
          <p:nvPr/>
        </p:nvGrpSpPr>
        <p:grpSpPr>
          <a:xfrm>
            <a:off x="488949" y="1778791"/>
            <a:ext cx="7929566" cy="1143004"/>
            <a:chOff x="0" y="-1"/>
            <a:chExt cx="7929564" cy="1143003"/>
          </a:xfrm>
        </p:grpSpPr>
        <p:sp>
          <p:nvSpPr>
            <p:cNvPr id="131" name="Shape 124"/>
            <p:cNvSpPr/>
            <p:nvPr/>
          </p:nvSpPr>
          <p:spPr>
            <a:xfrm>
              <a:off x="-1" y="-2"/>
              <a:ext cx="7929566" cy="11430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" name="Shape 125"/>
            <p:cNvSpPr txBox="1"/>
            <p:nvPr/>
          </p:nvSpPr>
          <p:spPr>
            <a:xfrm>
              <a:off x="-1" y="175189"/>
              <a:ext cx="7929566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The combinations of simple exercises of balance and imbalance with some gymnastic moves gives us spectacular results in practice framed within what is called acrobatics or acrosport.</a:t>
              </a:r>
            </a:p>
          </p:txBody>
        </p:sp>
      </p:grpSp>
      <p:grpSp>
        <p:nvGrpSpPr>
          <p:cNvPr id="136" name="Group 129"/>
          <p:cNvGrpSpPr/>
          <p:nvPr/>
        </p:nvGrpSpPr>
        <p:grpSpPr>
          <a:xfrm>
            <a:off x="5610224" y="931068"/>
            <a:ext cx="2376491" cy="660401"/>
            <a:chOff x="0" y="0"/>
            <a:chExt cx="2376489" cy="660400"/>
          </a:xfrm>
        </p:grpSpPr>
        <p:sp>
          <p:nvSpPr>
            <p:cNvPr id="134" name="Shape 127"/>
            <p:cNvSpPr/>
            <p:nvPr/>
          </p:nvSpPr>
          <p:spPr>
            <a:xfrm>
              <a:off x="-1" y="0"/>
              <a:ext cx="2376491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" name="Shape 128"/>
            <p:cNvSpPr txBox="1"/>
            <p:nvPr/>
          </p:nvSpPr>
          <p:spPr>
            <a:xfrm>
              <a:off x="459984" y="200589"/>
              <a:ext cx="1456520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ACROSPORT</a:t>
              </a:r>
            </a:p>
          </p:txBody>
        </p:sp>
      </p:grpSp>
      <p:grpSp>
        <p:nvGrpSpPr>
          <p:cNvPr id="139" name="Group 132"/>
          <p:cNvGrpSpPr/>
          <p:nvPr/>
        </p:nvGrpSpPr>
        <p:grpSpPr>
          <a:xfrm>
            <a:off x="323849" y="3109118"/>
            <a:ext cx="7929566" cy="928689"/>
            <a:chOff x="0" y="0"/>
            <a:chExt cx="7929564" cy="928687"/>
          </a:xfrm>
        </p:grpSpPr>
        <p:sp>
          <p:nvSpPr>
            <p:cNvPr id="137" name="Shape 130"/>
            <p:cNvSpPr/>
            <p:nvPr/>
          </p:nvSpPr>
          <p:spPr>
            <a:xfrm>
              <a:off x="-1" y="0"/>
              <a:ext cx="7929566" cy="928689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8" name="Shape 131"/>
            <p:cNvSpPr txBox="1"/>
            <p:nvPr/>
          </p:nvSpPr>
          <p:spPr>
            <a:xfrm>
              <a:off x="-1" y="68033"/>
              <a:ext cx="7929566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We have presented some possibilities as a benchmark, so that they may be based on them or not, so you may put them into practice or modify, creating new and magnificent moves.</a:t>
              </a:r>
            </a:p>
          </p:txBody>
        </p:sp>
      </p:grpSp>
      <p:pic>
        <p:nvPicPr>
          <p:cNvPr id="140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1" y="6092825"/>
            <a:ext cx="889002" cy="565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141" name="40.jpg" descr="4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932" y="4710817"/>
            <a:ext cx="1126493" cy="124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42.jpg" descr="4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553" y="4710817"/>
            <a:ext cx="1263649" cy="1244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39.jpg" descr="3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329" y="4701802"/>
            <a:ext cx="1142816" cy="1262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37.jpg" descr="3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2373" y="4701802"/>
            <a:ext cx="1510325" cy="12624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34.jpg" descr="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09326" y="4701802"/>
            <a:ext cx="1747308" cy="1262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9" grpId="0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400"/>
            </a:lvl1pPr>
          </a:lstStyle>
          <a:p>
            <a:r>
              <a:t>QUESTIONNAIRE AND ACTIVITIES</a:t>
            </a:r>
          </a:p>
        </p:txBody>
      </p:sp>
      <p:pic>
        <p:nvPicPr>
          <p:cNvPr id="148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1" y="6092825"/>
            <a:ext cx="889002" cy="565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149" name="gimnasia 121 copia45.jpg" descr="gimnasia 121 copia45.jpg"/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457200" y="1131943"/>
            <a:ext cx="7455414" cy="480912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What is the origin of gymnastics?…"/>
          <p:cNvSpPr txBox="1"/>
          <p:nvPr/>
        </p:nvSpPr>
        <p:spPr>
          <a:xfrm>
            <a:off x="235873" y="1478281"/>
            <a:ext cx="8229601" cy="359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93700" indent="-381000" defTabSz="457200">
              <a:lnSpc>
                <a:spcPct val="150000"/>
              </a:lnSpc>
              <a:buSzPct val="100000"/>
              <a:buFont typeface="Helvetica"/>
              <a:buAutoNum type="arabicPeriod"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pPr>
            <a:r>
              <a:t>What is the origin of gymnastics? </a:t>
            </a:r>
          </a:p>
          <a:p>
            <a:pPr marL="393700" indent="-381000" defTabSz="457200">
              <a:lnSpc>
                <a:spcPct val="150000"/>
              </a:lnSpc>
              <a:buSzPct val="100000"/>
              <a:buFont typeface="Helvetica"/>
              <a:buAutoNum type="arabicPeriod"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pPr>
            <a:r>
              <a:t>Who imposed changes in techniques and regulations of gymnastics? </a:t>
            </a:r>
          </a:p>
          <a:p>
            <a:pPr marL="393700" indent="-381000" defTabSz="457200">
              <a:lnSpc>
                <a:spcPct val="150000"/>
              </a:lnSpc>
              <a:buSzPct val="100000"/>
              <a:buFont typeface="Helvetica"/>
              <a:buAutoNum type="arabicPeriod"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pPr>
            <a:r>
              <a:t>What apparatuses are used in men and women’s competition? </a:t>
            </a:r>
          </a:p>
          <a:p>
            <a:pPr marL="393700" indent="-381000" defTabSz="457200">
              <a:lnSpc>
                <a:spcPct val="150000"/>
              </a:lnSpc>
              <a:buSzPct val="100000"/>
              <a:buFont typeface="Helvetica"/>
              <a:buAutoNum type="arabicPeriod"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/>
            </a:pPr>
            <a:r>
              <a:t>What are the differences between floor exercises for males and females? </a:t>
            </a:r>
          </a:p>
          <a:p>
            <a:pPr marL="520700" indent="-508000" defTabSz="457200">
              <a:lnSpc>
                <a:spcPct val="150000"/>
              </a:lnSpc>
              <a:buSzPct val="100000"/>
              <a:buFont typeface="Helvetica"/>
              <a:buAutoNum type="arabicPeriod"/>
              <a:tabLst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500"/>
            </a:pPr>
            <a:r>
              <a:rPr sz="2000"/>
              <a:t>Discuss with your partner or classmate the difficulties you have found in the exercises done in class as well as the means to overcome them</a:t>
            </a:r>
            <a:r>
              <a:t>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15"/>
          <p:cNvSpPr txBox="1">
            <a:spLocks noGrp="1"/>
          </p:cNvSpPr>
          <p:nvPr>
            <p:ph type="title" idx="4294967295"/>
          </p:nvPr>
        </p:nvSpPr>
        <p:spPr>
          <a:xfrm>
            <a:off x="-114300" y="415925"/>
            <a:ext cx="8229600" cy="989013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defTabSz="630936">
              <a:defRPr sz="3000"/>
            </a:pPr>
            <a:r>
              <a:rPr b="1">
                <a:solidFill>
                  <a:srgbClr val="FFFB00"/>
                </a:solidFill>
              </a:rPr>
              <a:t>Contents</a:t>
            </a:r>
            <a:r>
              <a:t/>
            </a:r>
            <a:br/>
            <a:endParaRPr/>
          </a:p>
        </p:txBody>
      </p:sp>
      <p:sp>
        <p:nvSpPr>
          <p:cNvPr id="28" name="Shape 16"/>
          <p:cNvSpPr txBox="1">
            <a:spLocks noGrp="1"/>
          </p:cNvSpPr>
          <p:nvPr>
            <p:ph type="body" sz="half" idx="4294967295"/>
          </p:nvPr>
        </p:nvSpPr>
        <p:spPr>
          <a:xfrm>
            <a:off x="379411" y="1458912"/>
            <a:ext cx="5000628" cy="360203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363220" marR="25400" indent="-197485" defTabSz="457200">
              <a:lnSpc>
                <a:spcPct val="160000"/>
              </a:lnSpc>
              <a:spcBef>
                <a:spcPts val="0"/>
              </a:spcBef>
              <a:buClr>
                <a:srgbClr val="232323"/>
              </a:buClr>
              <a:buFont typeface="Helvetica Neue"/>
              <a:buAutoNum type="arabicPeriod"/>
              <a:tabLst>
                <a:tab pos="368300" algn="l"/>
                <a:tab pos="558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232323"/>
                </a:solidFill>
              </a:rPr>
              <a:t>Objectives</a:t>
            </a:r>
          </a:p>
          <a:p>
            <a:pPr marL="363220" marR="25400" indent="-197485" defTabSz="457200">
              <a:lnSpc>
                <a:spcPct val="160000"/>
              </a:lnSpc>
              <a:spcBef>
                <a:spcPts val="0"/>
              </a:spcBef>
              <a:buClr>
                <a:srgbClr val="232323"/>
              </a:buClr>
              <a:buFont typeface="Helvetica Neue"/>
              <a:buAutoNum type="arabicPeriod"/>
              <a:tabLst>
                <a:tab pos="368300" algn="l"/>
                <a:tab pos="558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232323"/>
                </a:solidFill>
              </a:rPr>
              <a:t>Basic Rules</a:t>
            </a:r>
          </a:p>
          <a:p>
            <a:pPr marL="363220" marR="25400" indent="-197485" defTabSz="457200">
              <a:lnSpc>
                <a:spcPct val="160000"/>
              </a:lnSpc>
              <a:spcBef>
                <a:spcPts val="0"/>
              </a:spcBef>
              <a:buClr>
                <a:srgbClr val="232323"/>
              </a:buClr>
              <a:buFont typeface="Helvetica Neue"/>
              <a:buAutoNum type="arabicPeriod"/>
              <a:tabLst>
                <a:tab pos="368300" algn="l"/>
                <a:tab pos="558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232323"/>
                </a:solidFill>
              </a:rPr>
              <a:t>Technical Exercises for Basic Levels</a:t>
            </a:r>
          </a:p>
          <a:p>
            <a:pPr marL="363220" marR="25400" indent="-197485" defTabSz="457200">
              <a:lnSpc>
                <a:spcPct val="160000"/>
              </a:lnSpc>
              <a:spcBef>
                <a:spcPts val="0"/>
              </a:spcBef>
              <a:buClr>
                <a:srgbClr val="232323"/>
              </a:buClr>
              <a:buFont typeface="Helvetica Neue"/>
              <a:buAutoNum type="arabicPeriod"/>
              <a:tabLst>
                <a:tab pos="368300" algn="l"/>
                <a:tab pos="558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232323"/>
                </a:solidFill>
              </a:rPr>
              <a:t>Practical Exercises and Progress</a:t>
            </a:r>
          </a:p>
          <a:p>
            <a:pPr marL="363220" marR="25400" indent="-197485" defTabSz="457200">
              <a:lnSpc>
                <a:spcPct val="160000"/>
              </a:lnSpc>
              <a:spcBef>
                <a:spcPts val="0"/>
              </a:spcBef>
              <a:buClr>
                <a:srgbClr val="232323"/>
              </a:buClr>
              <a:buFont typeface="Helvetica Neue"/>
              <a:buAutoNum type="arabicPeriod"/>
              <a:tabLst>
                <a:tab pos="368300" algn="l"/>
                <a:tab pos="5588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232323"/>
                </a:solidFill>
              </a:rPr>
              <a:t>Acrosport</a:t>
            </a:r>
          </a:p>
          <a:p>
            <a:pPr marL="165100" marR="25400" indent="0" defTabSz="457200">
              <a:lnSpc>
                <a:spcPct val="160000"/>
              </a:lnSpc>
              <a:spcBef>
                <a:spcPts val="0"/>
              </a:spcBef>
              <a:buClr>
                <a:srgbClr val="232323"/>
              </a:buClr>
              <a:buFont typeface="Helvetica Neue"/>
              <a:buAutoNum type="arabicPeriod"/>
              <a:tabLst>
                <a:tab pos="368300" algn="l"/>
                <a:tab pos="3683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232323"/>
                </a:solidFill>
              </a:rPr>
              <a:t>Questionnaire and Activities</a:t>
            </a:r>
          </a:p>
        </p:txBody>
      </p:sp>
      <p:pic>
        <p:nvPicPr>
          <p:cNvPr id="2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30" name="p241 6ht copiab.jpg" descr="p241 6ht copia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328" y="2116402"/>
            <a:ext cx="2947553" cy="31760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20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2500" b="1"/>
            </a:lvl1pPr>
          </a:lstStyle>
          <a:p>
            <a:r>
              <a:t>OBJECTIVES</a:t>
            </a:r>
          </a:p>
        </p:txBody>
      </p:sp>
      <p:sp>
        <p:nvSpPr>
          <p:cNvPr id="33" name="Shape 21"/>
          <p:cNvSpPr txBox="1">
            <a:spLocks noGrp="1"/>
          </p:cNvSpPr>
          <p:nvPr>
            <p:ph type="body" sz="half" idx="4294967295"/>
          </p:nvPr>
        </p:nvSpPr>
        <p:spPr>
          <a:xfrm>
            <a:off x="468312" y="1268412"/>
            <a:ext cx="8229601" cy="2836864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222884" indent="-222884" algn="just" defTabSz="457200">
              <a:lnSpc>
                <a:spcPct val="130000"/>
              </a:lnSpc>
              <a:spcBef>
                <a:spcPts val="0"/>
              </a:spcBef>
              <a:buSzTx/>
              <a:buNone/>
              <a:tabLst>
                <a:tab pos="12700" algn="l"/>
                <a:tab pos="114300" algn="l"/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800">
                <a:latin typeface="+mj-lt"/>
                <a:ea typeface="+mj-ea"/>
                <a:cs typeface="+mj-cs"/>
                <a:sym typeface="Helvetica"/>
              </a:defRPr>
            </a:pPr>
            <a:r>
              <a:t>	</a:t>
            </a:r>
            <a:r>
              <a:rPr sz="2000"/>
              <a:t>To learn gymnastics as a regulated sport, the basic exercises that make it up and its regulatory aspects. </a:t>
            </a:r>
          </a:p>
          <a:p>
            <a:pPr marL="114300" indent="-114300" algn="just" defTabSz="457200">
              <a:lnSpc>
                <a:spcPct val="13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000">
                <a:latin typeface="+mj-lt"/>
                <a:ea typeface="+mj-ea"/>
                <a:cs typeface="+mj-cs"/>
                <a:sym typeface="Helvetica"/>
              </a:defRPr>
            </a:pPr>
            <a:endParaRPr sz="2000"/>
          </a:p>
          <a:p>
            <a:pPr marL="114300" indent="-114300" algn="just" defTabSz="457200">
              <a:lnSpc>
                <a:spcPct val="130000"/>
              </a:lnSpc>
              <a:spcBef>
                <a:spcPts val="0"/>
              </a:spcBef>
              <a:buSz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400">
                <a:latin typeface="+mj-lt"/>
                <a:ea typeface="+mj-ea"/>
                <a:cs typeface="+mj-cs"/>
                <a:sym typeface="Helvetica"/>
              </a:defRPr>
            </a:pPr>
            <a:r>
              <a:rPr sz="2000"/>
              <a:t>- To understand the applicability of the various gymnastic movements, taking into account one’s own personal characteristics and participating in the learning process of other classmates.</a:t>
            </a:r>
            <a:r>
              <a:t> </a:t>
            </a:r>
          </a:p>
        </p:txBody>
      </p:sp>
      <p:pic>
        <p:nvPicPr>
          <p:cNvPr id="34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35" name="gimansia 4.jpg" descr="gimansia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585" y="4072302"/>
            <a:ext cx="2373352" cy="27188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0"/>
          <p:cNvSpPr txBox="1"/>
          <p:nvPr/>
        </p:nvSpPr>
        <p:spPr>
          <a:xfrm>
            <a:off x="428625" y="3426389"/>
            <a:ext cx="4714875" cy="5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algn="ctr">
              <a:defRPr>
                <a:latin typeface="Arial"/>
                <a:ea typeface="Arial"/>
                <a:cs typeface="Arial"/>
                <a:sym typeface="Arial"/>
              </a:defRPr>
            </a:pPr>
            <a:endParaRPr/>
          </a:p>
          <a:p>
            <a:pPr algn="just">
              <a:defRPr>
                <a:latin typeface="Arial"/>
                <a:ea typeface="Arial"/>
                <a:cs typeface="Arial"/>
                <a:sym typeface="Arial"/>
              </a:defRPr>
            </a:pPr>
            <a:r>
              <a:t>	</a:t>
            </a:r>
          </a:p>
        </p:txBody>
      </p:sp>
      <p:sp>
        <p:nvSpPr>
          <p:cNvPr id="38" name="Shape 31"/>
          <p:cNvSpPr txBox="1"/>
          <p:nvPr/>
        </p:nvSpPr>
        <p:spPr>
          <a:xfrm>
            <a:off x="879472" y="91372"/>
            <a:ext cx="6553201" cy="97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BASIC RULES </a:t>
            </a:r>
          </a:p>
        </p:txBody>
      </p:sp>
      <p:pic>
        <p:nvPicPr>
          <p:cNvPr id="3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5" y="6129337"/>
            <a:ext cx="785813" cy="593727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40" name="Shape 33"/>
          <p:cNvSpPr txBox="1"/>
          <p:nvPr/>
        </p:nvSpPr>
        <p:spPr>
          <a:xfrm>
            <a:off x="323849" y="576606"/>
            <a:ext cx="8496302" cy="6012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For the secondary school </a:t>
            </a:r>
            <a:r>
              <a:rPr dirty="0" err="1"/>
              <a:t>programme</a:t>
            </a:r>
            <a:r>
              <a:rPr dirty="0"/>
              <a:t>, the focus will be on activities with two apparatuses only, common to both genders, which are the floor and vault. </a:t>
            </a:r>
          </a:p>
          <a:p>
            <a:pPr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/>
            </a:pPr>
            <a:r>
              <a:rPr dirty="0"/>
              <a:t>Exercises on this equipment entail two types of exercises as well as in the other apparatuses: </a:t>
            </a:r>
          </a:p>
          <a:p>
            <a:pPr marL="101600" indent="-101600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/>
            </a:pPr>
            <a:r>
              <a:rPr dirty="0"/>
              <a:t>- </a:t>
            </a:r>
            <a:r>
              <a:rPr b="1" dirty="0"/>
              <a:t>Free Exercises</a:t>
            </a:r>
            <a:r>
              <a:rPr dirty="0"/>
              <a:t> developed by the gymnast in his/her workouts, you can watch the developments and challenges of each exercise building up to executing more difficult and risky moves to achieve a maximum score. </a:t>
            </a:r>
          </a:p>
          <a:p>
            <a:pPr marL="101600" indent="-101600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/>
            </a:pPr>
            <a:r>
              <a:rPr dirty="0"/>
              <a:t>- </a:t>
            </a:r>
            <a:r>
              <a:rPr b="1" dirty="0"/>
              <a:t>Compulsory Exercises</a:t>
            </a:r>
            <a:r>
              <a:rPr dirty="0"/>
              <a:t> are the ones the FIG dictates gymnasts perform in competition.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1600"/>
            </a:pPr>
            <a:r>
              <a:rPr dirty="0"/>
              <a:t>Floor exercises should last 1 minute with a margin of more or less 10 seconds. If a gymnast does not fill the time he/she will be </a:t>
            </a:r>
            <a:r>
              <a:rPr dirty="0" err="1"/>
              <a:t>penalised</a:t>
            </a:r>
            <a:r>
              <a:rPr dirty="0"/>
              <a:t>. The girls perform floor exercises to music which should reflect the routine.</a:t>
            </a:r>
          </a:p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Gymnastics scores are based on three factors:</a:t>
            </a:r>
            <a:endParaRPr lang="es-ES" dirty="0"/>
          </a:p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1. degree of difficulty,</a:t>
            </a:r>
          </a:p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2. connection, brilliance and the artistry of the movements, and</a:t>
            </a:r>
          </a:p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3. technical execution requirements. </a:t>
            </a:r>
            <a:endParaRPr dirty="0">
              <a:latin typeface="Times"/>
              <a:ea typeface="Times"/>
              <a:cs typeface="Times"/>
              <a:sym typeface="Times"/>
            </a:endParaRPr>
          </a:p>
          <a:p>
            <a:pPr algn="just" defTabSz="457200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defRPr sz="1600"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Judges start with the score of 10 and subtract points, 1/2 points or tenths of a point if the gymnast commits an error. The final score is an average of the scores given by each of the judges. </a:t>
            </a:r>
            <a:endParaRPr sz="1200" dirty="0">
              <a:latin typeface="Times"/>
              <a:ea typeface="Times"/>
              <a:cs typeface="Times"/>
              <a:sym typeface="Times"/>
            </a:endParaRPr>
          </a:p>
        </p:txBody>
      </p:sp>
      <p:pic>
        <p:nvPicPr>
          <p:cNvPr id="41" name="caballo2.jpg" descr="caballo2.jpg"/>
          <p:cNvPicPr>
            <a:picLocks noChangeAspect="1"/>
          </p:cNvPicPr>
          <p:nvPr/>
        </p:nvPicPr>
        <p:blipFill>
          <a:blip r:embed="rId3">
            <a:alphaModFix amt="28037"/>
          </a:blip>
          <a:stretch>
            <a:fillRect/>
          </a:stretch>
        </p:blipFill>
        <p:spPr>
          <a:xfrm>
            <a:off x="1330322" y="1396593"/>
            <a:ext cx="5651503" cy="6096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686" y="5929312"/>
            <a:ext cx="889002" cy="565152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44" name="Shape 38"/>
          <p:cNvSpPr txBox="1"/>
          <p:nvPr/>
        </p:nvSpPr>
        <p:spPr>
          <a:xfrm>
            <a:off x="447674" y="166686"/>
            <a:ext cx="8248652" cy="970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Facilities </a:t>
            </a:r>
          </a:p>
        </p:txBody>
      </p:sp>
      <p:sp>
        <p:nvSpPr>
          <p:cNvPr id="45" name="Shape 39"/>
          <p:cNvSpPr txBox="1"/>
          <p:nvPr/>
        </p:nvSpPr>
        <p:spPr>
          <a:xfrm>
            <a:off x="384968" y="2477308"/>
            <a:ext cx="7993064" cy="16001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/>
            </a:pPr>
            <a:r>
              <a:t>Vault: </a:t>
            </a:r>
            <a:r>
              <a:rPr b="0"/>
              <a:t>The jumps are done with a run-up not exceeding 20m and jumping from a springboard of German origin called Reuther. The height of the apparatus, today with a spectacular design, is 1.35m for boys and for girls 1.25m, between 95 and 105 in length and 95cm wide. Only one supporting hand is allowed on the apparatus.</a:t>
            </a:r>
          </a:p>
        </p:txBody>
      </p:sp>
      <p:sp>
        <p:nvSpPr>
          <p:cNvPr id="47" name="Gymnastics takes place in large indoor facilities where the apparatuses gymnasts must use in the competition are placed.…"/>
          <p:cNvSpPr txBox="1"/>
          <p:nvPr/>
        </p:nvSpPr>
        <p:spPr>
          <a:xfrm>
            <a:off x="400050" y="567371"/>
            <a:ext cx="8248653" cy="1907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dirty="0"/>
              <a:t>Gymnastics takes place in large indoor facilities where the apparatuses gymnasts must use in the competition are placed.</a:t>
            </a:r>
          </a:p>
          <a:p>
            <a:pPr algn="just" defTabSz="457200">
              <a:lnSpc>
                <a:spcPct val="11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b="1" dirty="0"/>
              <a:t>Floor</a:t>
            </a:r>
            <a:r>
              <a:rPr dirty="0"/>
              <a:t>: The exercises in this section are performed on a square mat covered with a carpet 12m x 12m side, framed by a border that cannot be crossed during the competition. Exercises performed on this mat cross from side to side and from one corner to another. </a:t>
            </a:r>
          </a:p>
        </p:txBody>
      </p:sp>
      <p:pic>
        <p:nvPicPr>
          <p:cNvPr id="3" name="Imagen 2" descr="Interfaz de usuario gráfica, Diagrama, Aplicación&#10;&#10;Descripción generada automáticamente">
            <a:extLst>
              <a:ext uri="{FF2B5EF4-FFF2-40B4-BE49-F238E27FC236}">
                <a16:creationId xmlns:a16="http://schemas.microsoft.com/office/drawing/2014/main" xmlns="" id="{723C8C78-AF5F-479D-8FB3-5BB29DC5BA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46" y="4294523"/>
            <a:ext cx="4019108" cy="239679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1" y="6092825"/>
            <a:ext cx="889002" cy="565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sp>
        <p:nvSpPr>
          <p:cNvPr id="50" name="Shape 43"/>
          <p:cNvSpPr txBox="1"/>
          <p:nvPr/>
        </p:nvSpPr>
        <p:spPr>
          <a:xfrm>
            <a:off x="347662" y="293686"/>
            <a:ext cx="8248651" cy="4370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Equipment </a:t>
            </a:r>
          </a:p>
        </p:txBody>
      </p:sp>
      <p:sp>
        <p:nvSpPr>
          <p:cNvPr id="51" name="Shape 44"/>
          <p:cNvSpPr txBox="1"/>
          <p:nvPr/>
        </p:nvSpPr>
        <p:spPr>
          <a:xfrm>
            <a:off x="539750" y="3933825"/>
            <a:ext cx="1800225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Vaulting horse</a:t>
            </a:r>
          </a:p>
        </p:txBody>
      </p:sp>
      <p:sp>
        <p:nvSpPr>
          <p:cNvPr id="52" name="Shape 45"/>
          <p:cNvSpPr txBox="1"/>
          <p:nvPr/>
        </p:nvSpPr>
        <p:spPr>
          <a:xfrm>
            <a:off x="2814636" y="4791075"/>
            <a:ext cx="2457453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Modern vaulting table</a:t>
            </a:r>
          </a:p>
        </p:txBody>
      </p:sp>
      <p:sp>
        <p:nvSpPr>
          <p:cNvPr id="53" name="Shape 46"/>
          <p:cNvSpPr txBox="1"/>
          <p:nvPr/>
        </p:nvSpPr>
        <p:spPr>
          <a:xfrm>
            <a:off x="6324597" y="3794126"/>
            <a:ext cx="1634384" cy="350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000"/>
              </a:spcBef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Vaulting box</a:t>
            </a:r>
          </a:p>
        </p:txBody>
      </p:sp>
      <p:pic>
        <p:nvPicPr>
          <p:cNvPr id="56" name="gimnasia 123.jpg" descr="gimnasia 1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7192" y="1537944"/>
            <a:ext cx="1987552" cy="207396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C1759836-E219-43CE-A09F-6651D2DD4C3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89" y="1260021"/>
            <a:ext cx="2294145" cy="2477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475CFCEC-B97C-478D-81E6-790A73BCC9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040" y="1808453"/>
            <a:ext cx="2115731" cy="2726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5000">
              <a:srgbClr val="FFFFF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1"/>
          <p:cNvSpPr txBox="1"/>
          <p:nvPr/>
        </p:nvSpPr>
        <p:spPr>
          <a:xfrm>
            <a:off x="357187" y="285750"/>
            <a:ext cx="7858126" cy="437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1400"/>
              </a:spcBef>
              <a:defRPr sz="2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TECHNICAL EXERCISES FOR BASIC LEVELS </a:t>
            </a:r>
          </a:p>
        </p:txBody>
      </p:sp>
      <p:pic>
        <p:nvPicPr>
          <p:cNvPr id="5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886" y="6219825"/>
            <a:ext cx="785814" cy="593725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grpSp>
        <p:nvGrpSpPr>
          <p:cNvPr id="62" name="Group 55"/>
          <p:cNvGrpSpPr/>
          <p:nvPr/>
        </p:nvGrpSpPr>
        <p:grpSpPr>
          <a:xfrm>
            <a:off x="4656137" y="831850"/>
            <a:ext cx="2376490" cy="660400"/>
            <a:chOff x="0" y="0"/>
            <a:chExt cx="2376489" cy="660400"/>
          </a:xfrm>
        </p:grpSpPr>
        <p:sp>
          <p:nvSpPr>
            <p:cNvPr id="60" name="Shape 53"/>
            <p:cNvSpPr/>
            <p:nvPr/>
          </p:nvSpPr>
          <p:spPr>
            <a:xfrm>
              <a:off x="-1" y="0"/>
              <a:ext cx="2376491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" name="Shape 54"/>
            <p:cNvSpPr txBox="1"/>
            <p:nvPr/>
          </p:nvSpPr>
          <p:spPr>
            <a:xfrm>
              <a:off x="921482" y="200589"/>
              <a:ext cx="533525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Floor</a:t>
              </a:r>
            </a:p>
          </p:txBody>
        </p:sp>
      </p:grpSp>
      <p:grpSp>
        <p:nvGrpSpPr>
          <p:cNvPr id="65" name="Group 58"/>
          <p:cNvGrpSpPr/>
          <p:nvPr/>
        </p:nvGrpSpPr>
        <p:grpSpPr>
          <a:xfrm>
            <a:off x="285748" y="1914525"/>
            <a:ext cx="3000379" cy="1143002"/>
            <a:chOff x="0" y="0"/>
            <a:chExt cx="3000377" cy="1143001"/>
          </a:xfrm>
        </p:grpSpPr>
        <p:sp>
          <p:nvSpPr>
            <p:cNvPr id="63" name="Shape 56"/>
            <p:cNvSpPr/>
            <p:nvPr/>
          </p:nvSpPr>
          <p:spPr>
            <a:xfrm>
              <a:off x="0" y="0"/>
              <a:ext cx="3000378" cy="1143002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" name="Shape 57"/>
            <p:cNvSpPr txBox="1"/>
            <p:nvPr/>
          </p:nvSpPr>
          <p:spPr>
            <a:xfrm>
              <a:off x="298376" y="463550"/>
              <a:ext cx="2403625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just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400" b="1"/>
              </a:lvl1pPr>
            </a:lstStyle>
            <a:p>
              <a:r>
                <a:t>Forward and Backward Roll </a:t>
              </a:r>
            </a:p>
          </p:txBody>
        </p:sp>
      </p:grpSp>
      <p:grpSp>
        <p:nvGrpSpPr>
          <p:cNvPr id="68" name="Group 61"/>
          <p:cNvGrpSpPr/>
          <p:nvPr/>
        </p:nvGrpSpPr>
        <p:grpSpPr>
          <a:xfrm>
            <a:off x="284732" y="3555206"/>
            <a:ext cx="2857502" cy="790577"/>
            <a:chOff x="0" y="0"/>
            <a:chExt cx="2857500" cy="790576"/>
          </a:xfrm>
        </p:grpSpPr>
        <p:sp>
          <p:nvSpPr>
            <p:cNvPr id="66" name="Shape 59"/>
            <p:cNvSpPr/>
            <p:nvPr/>
          </p:nvSpPr>
          <p:spPr>
            <a:xfrm>
              <a:off x="-1" y="-1"/>
              <a:ext cx="2857502" cy="790578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" name="Shape 60"/>
            <p:cNvSpPr txBox="1"/>
            <p:nvPr/>
          </p:nvSpPr>
          <p:spPr>
            <a:xfrm>
              <a:off x="565150" y="287338"/>
              <a:ext cx="1524261" cy="2159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just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400" b="1"/>
              </a:lvl1pPr>
            </a:lstStyle>
            <a:p>
              <a:r>
                <a:t>Dive Forward Roll</a:t>
              </a:r>
            </a:p>
          </p:txBody>
        </p:sp>
      </p:grpSp>
      <p:grpSp>
        <p:nvGrpSpPr>
          <p:cNvPr id="71" name="Group 64"/>
          <p:cNvGrpSpPr/>
          <p:nvPr/>
        </p:nvGrpSpPr>
        <p:grpSpPr>
          <a:xfrm>
            <a:off x="285750" y="4843462"/>
            <a:ext cx="3000375" cy="1004889"/>
            <a:chOff x="0" y="0"/>
            <a:chExt cx="3000375" cy="1004887"/>
          </a:xfrm>
        </p:grpSpPr>
        <p:sp>
          <p:nvSpPr>
            <p:cNvPr id="69" name="Shape 62"/>
            <p:cNvSpPr/>
            <p:nvPr/>
          </p:nvSpPr>
          <p:spPr>
            <a:xfrm>
              <a:off x="0" y="0"/>
              <a:ext cx="3000375" cy="1004889"/>
            </a:xfrm>
            <a:prstGeom prst="rect">
              <a:avLst/>
            </a:prstGeom>
            <a:solidFill>
              <a:schemeClr val="accent1"/>
            </a:solidFill>
            <a:ln w="9525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" name="Shape 63"/>
            <p:cNvSpPr txBox="1"/>
            <p:nvPr/>
          </p:nvSpPr>
          <p:spPr>
            <a:xfrm>
              <a:off x="395287" y="275748"/>
              <a:ext cx="1849997" cy="45339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algn="just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400" b="1"/>
              </a:pPr>
              <a:r>
                <a:t>Front Flip (with legs</a:t>
              </a:r>
            </a:p>
            <a:p>
              <a:pPr algn="just" defTabSz="457200">
                <a:lnSpc>
                  <a:spcPct val="110000"/>
                </a:lnSpc>
                <a:tabLst>
                  <a:tab pos="355600" algn="l"/>
                  <a:tab pos="711200" algn="l"/>
                  <a:tab pos="1066800" algn="l"/>
                  <a:tab pos="1422400" algn="l"/>
                  <a:tab pos="1778000" algn="l"/>
                  <a:tab pos="2133600" algn="l"/>
                  <a:tab pos="2489200" algn="l"/>
                  <a:tab pos="2844800" algn="l"/>
                  <a:tab pos="3200400" algn="l"/>
                  <a:tab pos="3556000" algn="l"/>
                  <a:tab pos="3911600" algn="l"/>
                  <a:tab pos="4267200" algn="l"/>
                </a:tabLst>
                <a:defRPr sz="1400" b="1"/>
              </a:pPr>
              <a:r>
                <a:t>straight and together)</a:t>
              </a:r>
            </a:p>
          </p:txBody>
        </p:sp>
      </p:grpSp>
      <p:pic>
        <p:nvPicPr>
          <p:cNvPr id="72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6470" y="1816368"/>
            <a:ext cx="4108410" cy="1004889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3584" y="2976513"/>
            <a:ext cx="4288645" cy="1332386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8675" y="4684128"/>
            <a:ext cx="5164000" cy="1143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 advAuto="0"/>
      <p:bldP spid="68" grpId="0" animBg="1" advAuto="0"/>
      <p:bldP spid="71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5000">
              <a:srgbClr val="FFFFF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69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582614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spcBef>
                <a:spcPts val="1400"/>
              </a:spcBef>
              <a:defRPr sz="2400"/>
            </a:lvl1pPr>
          </a:lstStyle>
          <a:p>
            <a:r>
              <a:t>TECHNICAL EXERCISES FOR BASIC LEVELS </a:t>
            </a:r>
          </a:p>
        </p:txBody>
      </p:sp>
      <p:grpSp>
        <p:nvGrpSpPr>
          <p:cNvPr id="79" name="Group 72"/>
          <p:cNvGrpSpPr/>
          <p:nvPr/>
        </p:nvGrpSpPr>
        <p:grpSpPr>
          <a:xfrm>
            <a:off x="285749" y="1770060"/>
            <a:ext cx="2500315" cy="1143004"/>
            <a:chOff x="0" y="0"/>
            <a:chExt cx="2500314" cy="1143003"/>
          </a:xfrm>
        </p:grpSpPr>
        <p:sp>
          <p:nvSpPr>
            <p:cNvPr id="77" name="Shape 70"/>
            <p:cNvSpPr/>
            <p:nvPr/>
          </p:nvSpPr>
          <p:spPr>
            <a:xfrm>
              <a:off x="0" y="0"/>
              <a:ext cx="2500315" cy="11430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" name="Shape 71"/>
            <p:cNvSpPr txBox="1"/>
            <p:nvPr/>
          </p:nvSpPr>
          <p:spPr>
            <a:xfrm>
              <a:off x="0" y="175190"/>
              <a:ext cx="2500315" cy="7926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Forward Roll – Straddled (with legs spread and extended)</a:t>
              </a:r>
            </a:p>
          </p:txBody>
        </p:sp>
      </p:grpSp>
      <p:grpSp>
        <p:nvGrpSpPr>
          <p:cNvPr id="82" name="Group 75"/>
          <p:cNvGrpSpPr/>
          <p:nvPr/>
        </p:nvGrpSpPr>
        <p:grpSpPr>
          <a:xfrm>
            <a:off x="5300662" y="831849"/>
            <a:ext cx="2376490" cy="804865"/>
            <a:chOff x="0" y="0"/>
            <a:chExt cx="2376489" cy="804864"/>
          </a:xfrm>
        </p:grpSpPr>
        <p:sp>
          <p:nvSpPr>
            <p:cNvPr id="80" name="Shape 73"/>
            <p:cNvSpPr/>
            <p:nvPr/>
          </p:nvSpPr>
          <p:spPr>
            <a:xfrm>
              <a:off x="-1" y="-1"/>
              <a:ext cx="2376491" cy="804865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" name="Shape 74"/>
            <p:cNvSpPr txBox="1"/>
            <p:nvPr/>
          </p:nvSpPr>
          <p:spPr>
            <a:xfrm>
              <a:off x="921482" y="272820"/>
              <a:ext cx="533525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Floor</a:t>
              </a:r>
            </a:p>
          </p:txBody>
        </p:sp>
      </p:grpSp>
      <p:grpSp>
        <p:nvGrpSpPr>
          <p:cNvPr id="85" name="Group 78"/>
          <p:cNvGrpSpPr/>
          <p:nvPr/>
        </p:nvGrpSpPr>
        <p:grpSpPr>
          <a:xfrm>
            <a:off x="285749" y="4495798"/>
            <a:ext cx="2500315" cy="1143003"/>
            <a:chOff x="0" y="0"/>
            <a:chExt cx="2500314" cy="1143001"/>
          </a:xfrm>
        </p:grpSpPr>
        <p:sp>
          <p:nvSpPr>
            <p:cNvPr id="83" name="Shape 76"/>
            <p:cNvSpPr/>
            <p:nvPr/>
          </p:nvSpPr>
          <p:spPr>
            <a:xfrm>
              <a:off x="0" y="0"/>
              <a:ext cx="2500315" cy="1143002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" name="Shape 77"/>
            <p:cNvSpPr txBox="1"/>
            <p:nvPr/>
          </p:nvSpPr>
          <p:spPr>
            <a:xfrm>
              <a:off x="0" y="308540"/>
              <a:ext cx="2500315" cy="5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Back Flip (legs spread and extended)</a:t>
              </a:r>
            </a:p>
          </p:txBody>
        </p:sp>
      </p:grpSp>
      <p:grpSp>
        <p:nvGrpSpPr>
          <p:cNvPr id="88" name="Group 81"/>
          <p:cNvGrpSpPr/>
          <p:nvPr/>
        </p:nvGrpSpPr>
        <p:grpSpPr>
          <a:xfrm>
            <a:off x="285749" y="3068635"/>
            <a:ext cx="2500315" cy="1143004"/>
            <a:chOff x="0" y="-1"/>
            <a:chExt cx="2500314" cy="1143003"/>
          </a:xfrm>
        </p:grpSpPr>
        <p:sp>
          <p:nvSpPr>
            <p:cNvPr id="86" name="Shape 79"/>
            <p:cNvSpPr/>
            <p:nvPr/>
          </p:nvSpPr>
          <p:spPr>
            <a:xfrm>
              <a:off x="-1" y="-2"/>
              <a:ext cx="2500315" cy="11430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7" name="Shape 80"/>
            <p:cNvSpPr txBox="1"/>
            <p:nvPr/>
          </p:nvSpPr>
          <p:spPr>
            <a:xfrm>
              <a:off x="-1" y="308539"/>
              <a:ext cx="2500315" cy="5259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>
                <a:defRPr b="0"/>
              </a:pPr>
              <a:r>
                <a:rPr b="1"/>
                <a:t>Back Flip (with legs straight and apart) </a:t>
              </a:r>
            </a:p>
          </p:txBody>
        </p:sp>
      </p:grpSp>
      <p:pic>
        <p:nvPicPr>
          <p:cNvPr id="89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1" y="6092825"/>
            <a:ext cx="889002" cy="565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90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448196"/>
            <a:ext cx="4866341" cy="1226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4514453"/>
            <a:ext cx="4866341" cy="1294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8938" y="3022995"/>
            <a:ext cx="5046863" cy="11430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 advAuto="0"/>
      <p:bldP spid="85" grpId="0" animBg="1" advAuto="0"/>
      <p:bldP spid="88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35000">
              <a:srgbClr val="FFFFFF"/>
            </a:gs>
            <a:gs pos="100000">
              <a:srgbClr val="FFFFFF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87"/>
          <p:cNvSpPr txBox="1">
            <a:spLocks noGrp="1"/>
          </p:cNvSpPr>
          <p:nvPr>
            <p:ph type="title" idx="4294967295"/>
          </p:nvPr>
        </p:nvSpPr>
        <p:spPr>
          <a:xfrm>
            <a:off x="457200" y="274636"/>
            <a:ext cx="8229600" cy="79692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spcBef>
                <a:spcPts val="1400"/>
              </a:spcBef>
              <a:defRPr sz="2400"/>
            </a:lvl1pPr>
          </a:lstStyle>
          <a:p>
            <a:r>
              <a:t>TECHNICAL EXERCISES FOR BASIC LEVELS </a:t>
            </a:r>
          </a:p>
        </p:txBody>
      </p:sp>
      <p:grpSp>
        <p:nvGrpSpPr>
          <p:cNvPr id="97" name="Group 90"/>
          <p:cNvGrpSpPr/>
          <p:nvPr/>
        </p:nvGrpSpPr>
        <p:grpSpPr>
          <a:xfrm>
            <a:off x="530224" y="1813718"/>
            <a:ext cx="2500315" cy="857251"/>
            <a:chOff x="0" y="0"/>
            <a:chExt cx="2500314" cy="857250"/>
          </a:xfrm>
        </p:grpSpPr>
        <p:sp>
          <p:nvSpPr>
            <p:cNvPr id="95" name="Shape 88"/>
            <p:cNvSpPr/>
            <p:nvPr/>
          </p:nvSpPr>
          <p:spPr>
            <a:xfrm>
              <a:off x="-1" y="0"/>
              <a:ext cx="2500315" cy="857250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6" name="Shape 89"/>
            <p:cNvSpPr txBox="1"/>
            <p:nvPr/>
          </p:nvSpPr>
          <p:spPr>
            <a:xfrm>
              <a:off x="-1" y="299014"/>
              <a:ext cx="2500315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Cartwheel</a:t>
              </a:r>
            </a:p>
          </p:txBody>
        </p:sp>
      </p:grpSp>
      <p:grpSp>
        <p:nvGrpSpPr>
          <p:cNvPr id="100" name="Group 93"/>
          <p:cNvGrpSpPr/>
          <p:nvPr/>
        </p:nvGrpSpPr>
        <p:grpSpPr>
          <a:xfrm>
            <a:off x="4864365" y="882650"/>
            <a:ext cx="2376490" cy="660400"/>
            <a:chOff x="0" y="0"/>
            <a:chExt cx="2376489" cy="660400"/>
          </a:xfrm>
        </p:grpSpPr>
        <p:sp>
          <p:nvSpPr>
            <p:cNvPr id="98" name="Shape 91"/>
            <p:cNvSpPr/>
            <p:nvPr/>
          </p:nvSpPr>
          <p:spPr>
            <a:xfrm>
              <a:off x="-1" y="0"/>
              <a:ext cx="2376491" cy="660400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9" name="Shape 92"/>
            <p:cNvSpPr txBox="1"/>
            <p:nvPr/>
          </p:nvSpPr>
          <p:spPr>
            <a:xfrm>
              <a:off x="921482" y="200589"/>
              <a:ext cx="533525" cy="259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>
              <a:lvl1pPr algn="ctr">
                <a:defRPr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Floor</a:t>
              </a:r>
            </a:p>
          </p:txBody>
        </p:sp>
      </p:grpSp>
      <p:grpSp>
        <p:nvGrpSpPr>
          <p:cNvPr id="103" name="Group 96"/>
          <p:cNvGrpSpPr/>
          <p:nvPr/>
        </p:nvGrpSpPr>
        <p:grpSpPr>
          <a:xfrm>
            <a:off x="530224" y="3413125"/>
            <a:ext cx="2500315" cy="714375"/>
            <a:chOff x="0" y="0"/>
            <a:chExt cx="2500314" cy="714375"/>
          </a:xfrm>
        </p:grpSpPr>
        <p:sp>
          <p:nvSpPr>
            <p:cNvPr id="101" name="Shape 94"/>
            <p:cNvSpPr/>
            <p:nvPr/>
          </p:nvSpPr>
          <p:spPr>
            <a:xfrm>
              <a:off x="-1" y="0"/>
              <a:ext cx="2500315" cy="714375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2" name="Shape 95"/>
            <p:cNvSpPr txBox="1"/>
            <p:nvPr/>
          </p:nvSpPr>
          <p:spPr>
            <a:xfrm>
              <a:off x="-1" y="94226"/>
              <a:ext cx="2500315" cy="52592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Arab Spring or Round Off </a:t>
              </a:r>
            </a:p>
          </p:txBody>
        </p:sp>
      </p:grpSp>
      <p:grpSp>
        <p:nvGrpSpPr>
          <p:cNvPr id="106" name="Group 99"/>
          <p:cNvGrpSpPr/>
          <p:nvPr/>
        </p:nvGrpSpPr>
        <p:grpSpPr>
          <a:xfrm>
            <a:off x="530224" y="4768847"/>
            <a:ext cx="2500315" cy="1143005"/>
            <a:chOff x="0" y="0"/>
            <a:chExt cx="2500314" cy="1143003"/>
          </a:xfrm>
        </p:grpSpPr>
        <p:sp>
          <p:nvSpPr>
            <p:cNvPr id="104" name="Shape 97"/>
            <p:cNvSpPr/>
            <p:nvPr/>
          </p:nvSpPr>
          <p:spPr>
            <a:xfrm>
              <a:off x="-1" y="-1"/>
              <a:ext cx="2500315" cy="1143004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89A4A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05" name="Shape 98"/>
            <p:cNvSpPr txBox="1"/>
            <p:nvPr/>
          </p:nvSpPr>
          <p:spPr>
            <a:xfrm>
              <a:off x="-1" y="175190"/>
              <a:ext cx="2500315" cy="7926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algn="ctr">
                <a:defRPr>
                  <a:latin typeface="Arial"/>
                  <a:ea typeface="Arial"/>
                  <a:cs typeface="Arial"/>
                  <a:sym typeface="Arial"/>
                </a:defRPr>
              </a:pPr>
              <a:r>
                <a:rPr b="1"/>
                <a:t>Handstand, and Handstand Forward Roll</a:t>
              </a:r>
              <a:r>
                <a:t> </a:t>
              </a:r>
            </a:p>
          </p:txBody>
        </p:sp>
      </p:grpSp>
      <p:pic>
        <p:nvPicPr>
          <p:cNvPr id="107" name="logodefinitivo.png" descr="logodefinitiv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5611" y="6092825"/>
            <a:ext cx="889002" cy="565150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63500" rotWithShape="0">
              <a:srgbClr val="000000">
                <a:alpha val="42999"/>
              </a:srgbClr>
            </a:outerShdw>
          </a:effectLst>
        </p:spPr>
      </p:pic>
      <p:pic>
        <p:nvPicPr>
          <p:cNvPr id="108" name="pasted-image.pdf" descr="pasted-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7442" y="1631981"/>
            <a:ext cx="3910336" cy="1031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pasted-image.pdf" descr="pasted-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4094" y="3074000"/>
            <a:ext cx="4417032" cy="11925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pasted-image.pdf" descr="pasted-imag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1016" y="4677469"/>
            <a:ext cx="4900990" cy="13257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 advAuto="0"/>
      <p:bldP spid="103" grpId="0" animBg="1" advAuto="0"/>
      <p:bldP spid="106" grpId="0" animBg="1" advAuto="0"/>
    </p:bld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BE0E3"/>
      </a:accent1>
      <a:accent2>
        <a:srgbClr val="333399"/>
      </a:accent2>
      <a:accent3>
        <a:srgbClr val="8F8F8F"/>
      </a:accent3>
      <a:accent4>
        <a:srgbClr val="707070"/>
      </a:accent4>
      <a:accent5>
        <a:srgbClr val="D8ECED"/>
      </a:accent5>
      <a:accent6>
        <a:srgbClr val="2E2E8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621</Words>
  <Application>Microsoft Office PowerPoint</Application>
  <PresentationFormat>Presentación en pantalla (4:3)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Default</vt:lpstr>
      <vt:lpstr>Presentación de PowerPoint</vt:lpstr>
      <vt:lpstr>Contents </vt:lpstr>
      <vt:lpstr>OBJECTIVES</vt:lpstr>
      <vt:lpstr>Presentación de PowerPoint</vt:lpstr>
      <vt:lpstr>Presentación de PowerPoint</vt:lpstr>
      <vt:lpstr>Presentación de PowerPoint</vt:lpstr>
      <vt:lpstr>Presentación de PowerPoint</vt:lpstr>
      <vt:lpstr>TECHNICAL EXERCISES FOR BASIC LEVELS </vt:lpstr>
      <vt:lpstr>TECHNICAL EXERCISES FOR BASIC LEVELS </vt:lpstr>
      <vt:lpstr>TECHNICAL EXERCISES FOR BASIC LEVELS </vt:lpstr>
      <vt:lpstr>TECHNICAL EXERCISES FOR BASIC LEVELS </vt:lpstr>
      <vt:lpstr>QUESTIONNAIRE AND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zapepo</dc:creator>
  <cp:lastModifiedBy>zapepo</cp:lastModifiedBy>
  <cp:revision>1</cp:revision>
  <dcterms:modified xsi:type="dcterms:W3CDTF">2021-09-01T12:10:44Z</dcterms:modified>
</cp:coreProperties>
</file>