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lvl1pPr>
      <a:defRPr>
        <a:solidFill>
          <a:srgbClr val="5A5C6C"/>
        </a:solidFill>
        <a:latin typeface="Tahoma"/>
        <a:ea typeface="Tahoma"/>
        <a:cs typeface="Tahoma"/>
        <a:sym typeface="Tahoma"/>
      </a:defRPr>
    </a:lvl1pPr>
    <a:lvl2pPr indent="457200">
      <a:defRPr>
        <a:solidFill>
          <a:srgbClr val="5A5C6C"/>
        </a:solidFill>
        <a:latin typeface="Tahoma"/>
        <a:ea typeface="Tahoma"/>
        <a:cs typeface="Tahoma"/>
        <a:sym typeface="Tahoma"/>
      </a:defRPr>
    </a:lvl2pPr>
    <a:lvl3pPr indent="914400">
      <a:defRPr>
        <a:solidFill>
          <a:srgbClr val="5A5C6C"/>
        </a:solidFill>
        <a:latin typeface="Tahoma"/>
        <a:ea typeface="Tahoma"/>
        <a:cs typeface="Tahoma"/>
        <a:sym typeface="Tahoma"/>
      </a:defRPr>
    </a:lvl3pPr>
    <a:lvl4pPr indent="1371600">
      <a:defRPr>
        <a:solidFill>
          <a:srgbClr val="5A5C6C"/>
        </a:solidFill>
        <a:latin typeface="Tahoma"/>
        <a:ea typeface="Tahoma"/>
        <a:cs typeface="Tahoma"/>
        <a:sym typeface="Tahoma"/>
      </a:defRPr>
    </a:lvl4pPr>
    <a:lvl5pPr indent="1828800">
      <a:defRPr>
        <a:solidFill>
          <a:srgbClr val="5A5C6C"/>
        </a:solidFill>
        <a:latin typeface="Tahoma"/>
        <a:ea typeface="Tahoma"/>
        <a:cs typeface="Tahoma"/>
        <a:sym typeface="Tahoma"/>
      </a:defRPr>
    </a:lvl5pPr>
    <a:lvl6pPr>
      <a:defRPr>
        <a:solidFill>
          <a:srgbClr val="5A5C6C"/>
        </a:solidFill>
        <a:latin typeface="Tahoma"/>
        <a:ea typeface="Tahoma"/>
        <a:cs typeface="Tahoma"/>
        <a:sym typeface="Tahoma"/>
      </a:defRPr>
    </a:lvl6pPr>
    <a:lvl7pPr>
      <a:defRPr>
        <a:solidFill>
          <a:srgbClr val="5A5C6C"/>
        </a:solidFill>
        <a:latin typeface="Tahoma"/>
        <a:ea typeface="Tahoma"/>
        <a:cs typeface="Tahoma"/>
        <a:sym typeface="Tahoma"/>
      </a:defRPr>
    </a:lvl7pPr>
    <a:lvl8pPr>
      <a:defRPr>
        <a:solidFill>
          <a:srgbClr val="5A5C6C"/>
        </a:solidFill>
        <a:latin typeface="Tahoma"/>
        <a:ea typeface="Tahoma"/>
        <a:cs typeface="Tahoma"/>
        <a:sym typeface="Tahoma"/>
      </a:defRPr>
    </a:lvl8pPr>
    <a:lvl9pPr>
      <a:defRPr>
        <a:solidFill>
          <a:srgbClr val="5A5C6C"/>
        </a:solidFill>
        <a:latin typeface="Tahoma"/>
        <a:ea typeface="Tahoma"/>
        <a:cs typeface="Tahoma"/>
        <a:sym typeface="Tahom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a:tcStyle>
        <a:tcBdr/>
        <a:fill>
          <a:solidFill>
            <a:srgbClr val="EFEA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Row>
  </a:tblStyle>
  <a:tblStyle styleId="{C7B018BB-80A7-4F77-B60F-C8B233D01FF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5E5E6"/>
          </a:solidFill>
        </a:fill>
      </a:tcStyle>
    </a:wholeTbl>
    <a:band2H>
      <a:tcTxStyle/>
      <a:tcStyle>
        <a:tcBdr/>
        <a:fill>
          <a:solidFill>
            <a:srgbClr val="F2F2F3"/>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Row>
  </a:tblStyle>
  <a:tblStyle styleId="{EEE7283C-3CF3-47DC-8721-378D4A62B22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D5DF"/>
          </a:solidFill>
        </a:fill>
      </a:tcStyle>
    </a:wholeTbl>
    <a:band2H>
      <a:tcTxStyle/>
      <a:tcStyle>
        <a:tcBdr/>
        <a:fill>
          <a:solidFill>
            <a:srgbClr val="EDEBF0"/>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Row>
  </a:tblStyle>
  <a:tblStyle styleId="{CF821DB8-F4EB-4A41-A1BA-3FCAFE7338EE}" styleName="">
    <a:tblBg/>
    <a:wholeTbl>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966FF"/>
          </a:solidFill>
        </a:fill>
      </a:tcStyle>
    </a:firstCol>
    <a:lastRow>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508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254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9966FF"/>
          </a:solidFill>
        </a:fill>
      </a:tcStyle>
    </a:firstRow>
  </a:tblStyle>
  <a:tblStyle styleId="{33BA23B1-9221-436E-865A-0063620EA4FD}"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1D3"/>
          </a:solidFill>
        </a:fill>
      </a:tcStyle>
    </a:wholeTbl>
    <a:band2H>
      <a:tcTxStyle/>
      <a:tcStyle>
        <a:tcBdr/>
        <a:fill>
          <a:solidFill>
            <a:srgbClr val="E9E9EA"/>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Row>
  </a:tblStyle>
  <a:tblStyle styleId="{2708684C-4D16-4618-839F-0558EEFCDFE6}" styleName="">
    <a:tblBg/>
    <a:wholeTb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349130849"/>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5" name="Shape 155"/>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7" name="Shape 157"/>
          <p:cNvSpPr>
            <a:spLocks noGrp="1"/>
          </p:cNvSpPr>
          <p:nvPr>
            <p:ph type="sldNum" sz="quarter" idx="2"/>
          </p:nvPr>
        </p:nvSpPr>
        <p:spPr>
          <a:xfrm>
            <a:off x="6553200" y="6248400"/>
            <a:ext cx="2286000" cy="243840"/>
          </a:xfrm>
          <a:prstGeom prst="rect">
            <a:avLst/>
          </a:prstGeom>
        </p:spPr>
        <p:txBody>
          <a:bodyPr/>
          <a:lstStyle>
            <a:lvl1pPr>
              <a:defRPr>
                <a:effectLst>
                  <a:outerShdw blurRad="12700" dist="25400" dir="2700000" rotWithShape="0">
                    <a:srgbClr val="000000"/>
                  </a:outerShdw>
                </a:effectLst>
              </a:defRPr>
            </a:lvl1pPr>
          </a:lstStyle>
          <a:p>
            <a:pPr lvl="0"/>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7" y="1422400"/>
            <a:ext cx="9143468" cy="5435600"/>
            <a:chOff x="0" y="0"/>
            <a:chExt cx="9143467" cy="5435600"/>
          </a:xfrm>
        </p:grpSpPr>
        <p:grpSp>
          <p:nvGrpSpPr>
            <p:cNvPr id="15" name="Group 15"/>
            <p:cNvGrpSpPr/>
            <p:nvPr/>
          </p:nvGrpSpPr>
          <p:grpSpPr>
            <a:xfrm>
              <a:off x="28042" y="0"/>
              <a:ext cx="9115426" cy="5435600"/>
              <a:chOff x="0" y="0"/>
              <a:chExt cx="9115425" cy="5435600"/>
            </a:xfrm>
          </p:grpSpPr>
          <p:sp>
            <p:nvSpPr>
              <p:cNvPr id="2" name="Shape 2"/>
              <p:cNvSpPr/>
              <p:nvPr/>
            </p:nvSpPr>
            <p:spPr>
              <a:xfrm>
                <a:off x="2189162" y="349250"/>
                <a:ext cx="4468813" cy="3349625"/>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3" name="Shape 3"/>
              <p:cNvSpPr/>
              <p:nvPr/>
            </p:nvSpPr>
            <p:spPr>
              <a:xfrm>
                <a:off x="1035050" y="349250"/>
                <a:ext cx="6296025" cy="3756025"/>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4" name="Shape 4"/>
              <p:cNvSpPr/>
              <p:nvPr/>
            </p:nvSpPr>
            <p:spPr>
              <a:xfrm>
                <a:off x="0" y="274637"/>
                <a:ext cx="9099550" cy="4932363"/>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5" name="Shape 5"/>
              <p:cNvSpPr/>
              <p:nvPr/>
            </p:nvSpPr>
            <p:spPr>
              <a:xfrm>
                <a:off x="352425" y="395287"/>
                <a:ext cx="8750300" cy="4381501"/>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6" name="Shape 6"/>
              <p:cNvSpPr/>
              <p:nvPr/>
            </p:nvSpPr>
            <p:spPr>
              <a:xfrm>
                <a:off x="7651750" y="139700"/>
                <a:ext cx="1254125" cy="1887538"/>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7" name="Shape 7"/>
              <p:cNvSpPr/>
              <p:nvPr/>
            </p:nvSpPr>
            <p:spPr>
              <a:xfrm>
                <a:off x="8180387" y="0"/>
                <a:ext cx="919163" cy="17732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8" name="Shape 8"/>
              <p:cNvSpPr/>
              <p:nvPr/>
            </p:nvSpPr>
            <p:spPr>
              <a:xfrm>
                <a:off x="5192712" y="114300"/>
                <a:ext cx="3922713" cy="3803650"/>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9" name="Shape 9"/>
              <p:cNvSpPr/>
              <p:nvPr/>
            </p:nvSpPr>
            <p:spPr>
              <a:xfrm>
                <a:off x="3724275" y="271462"/>
                <a:ext cx="2220913" cy="2141538"/>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0" name="Shape 10"/>
              <p:cNvSpPr/>
              <p:nvPr/>
            </p:nvSpPr>
            <p:spPr>
              <a:xfrm>
                <a:off x="6754812" y="1801812"/>
                <a:ext cx="1993901" cy="1285876"/>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1" name="Shape 11"/>
              <p:cNvSpPr/>
              <p:nvPr/>
            </p:nvSpPr>
            <p:spPr>
              <a:xfrm>
                <a:off x="4594225" y="4095750"/>
                <a:ext cx="4521200"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2" name="Shape 12"/>
              <p:cNvSpPr/>
              <p:nvPr/>
            </p:nvSpPr>
            <p:spPr>
              <a:xfrm>
                <a:off x="8609012" y="41275"/>
                <a:ext cx="506413" cy="1355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3" name="Shape 13"/>
              <p:cNvSpPr/>
              <p:nvPr/>
            </p:nvSpPr>
            <p:spPr>
              <a:xfrm>
                <a:off x="7832725" y="4241800"/>
                <a:ext cx="1025525"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4" name="Shape 14"/>
              <p:cNvSpPr/>
              <p:nvPr/>
            </p:nvSpPr>
            <p:spPr>
              <a:xfrm>
                <a:off x="47625" y="2387600"/>
                <a:ext cx="4343400" cy="304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grpSp>
        <p:grpSp>
          <p:nvGrpSpPr>
            <p:cNvPr id="151" name="Group 151"/>
            <p:cNvGrpSpPr/>
            <p:nvPr/>
          </p:nvGrpSpPr>
          <p:grpSpPr>
            <a:xfrm>
              <a:off x="-1" y="2217622"/>
              <a:ext cx="2193879" cy="2694461"/>
              <a:chOff x="0" y="0"/>
              <a:chExt cx="2193877" cy="2694460"/>
            </a:xfrm>
          </p:grpSpPr>
          <p:sp>
            <p:nvSpPr>
              <p:cNvPr id="16" name="Shape 16"/>
              <p:cNvSpPr/>
              <p:nvPr/>
            </p:nvSpPr>
            <p:spPr>
              <a:xfrm rot="6798887">
                <a:off x="97098" y="25218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7" name="Shape 17"/>
              <p:cNvSpPr/>
              <p:nvPr/>
            </p:nvSpPr>
            <p:spPr>
              <a:xfrm rot="6798887">
                <a:off x="49473" y="251868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8" name="Shape 18"/>
              <p:cNvSpPr/>
              <p:nvPr/>
            </p:nvSpPr>
            <p:spPr>
              <a:xfrm rot="6798887">
                <a:off x="8198" y="2509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9" name="Shape 19"/>
              <p:cNvSpPr/>
              <p:nvPr/>
            </p:nvSpPr>
            <p:spPr>
              <a:xfrm rot="5999912">
                <a:off x="328873" y="25250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0" name="Shape 20"/>
              <p:cNvSpPr/>
              <p:nvPr/>
            </p:nvSpPr>
            <p:spPr>
              <a:xfrm rot="5999912">
                <a:off x="287598"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1" name="Shape 21"/>
              <p:cNvSpPr/>
              <p:nvPr/>
            </p:nvSpPr>
            <p:spPr>
              <a:xfrm rot="6250138">
                <a:off x="239973"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2" name="Shape 22"/>
              <p:cNvSpPr/>
              <p:nvPr/>
            </p:nvSpPr>
            <p:spPr>
              <a:xfrm rot="6238076">
                <a:off x="192348" y="25282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3" name="Shape 23"/>
              <p:cNvSpPr/>
              <p:nvPr/>
            </p:nvSpPr>
            <p:spPr>
              <a:xfrm rot="5380717">
                <a:off x="573348" y="24996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4" name="Shape 24"/>
              <p:cNvSpPr/>
              <p:nvPr/>
            </p:nvSpPr>
            <p:spPr>
              <a:xfrm rot="5380717">
                <a:off x="525723" y="25059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5" name="Shape 25"/>
              <p:cNvSpPr/>
              <p:nvPr/>
            </p:nvSpPr>
            <p:spPr>
              <a:xfrm rot="5583201">
                <a:off x="478098" y="25123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6" name="Shape 26"/>
              <p:cNvSpPr/>
              <p:nvPr/>
            </p:nvSpPr>
            <p:spPr>
              <a:xfrm rot="5737625">
                <a:off x="427298" y="25218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7" name="Shape 27"/>
              <p:cNvSpPr/>
              <p:nvPr/>
            </p:nvSpPr>
            <p:spPr>
              <a:xfrm rot="4715477">
                <a:off x="817823" y="24361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8" name="Shape 28"/>
              <p:cNvSpPr/>
              <p:nvPr/>
            </p:nvSpPr>
            <p:spPr>
              <a:xfrm rot="4924949">
                <a:off x="768611" y="24456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29" name="Shape 29"/>
              <p:cNvSpPr/>
              <p:nvPr/>
            </p:nvSpPr>
            <p:spPr>
              <a:xfrm rot="4924949">
                <a:off x="720986" y="246788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30" name="Shape 30"/>
              <p:cNvSpPr/>
              <p:nvPr/>
            </p:nvSpPr>
            <p:spPr>
              <a:xfrm rot="5041351">
                <a:off x="674948" y="247105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31" name="Shape 31"/>
              <p:cNvSpPr/>
              <p:nvPr/>
            </p:nvSpPr>
            <p:spPr>
              <a:xfrm rot="3816888">
                <a:off x="1051186" y="2331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32" name="Shape 32"/>
              <p:cNvSpPr/>
              <p:nvPr/>
            </p:nvSpPr>
            <p:spPr>
              <a:xfrm rot="3816888">
                <a:off x="1003561" y="23599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33" name="Shape 33"/>
              <p:cNvSpPr/>
              <p:nvPr/>
            </p:nvSpPr>
            <p:spPr>
              <a:xfrm rot="4104185">
                <a:off x="959111" y="23758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34" name="Shape 34"/>
              <p:cNvSpPr/>
              <p:nvPr/>
            </p:nvSpPr>
            <p:spPr>
              <a:xfrm rot="4325343">
                <a:off x="909898" y="23980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35" name="Shape 35"/>
              <p:cNvSpPr/>
              <p:nvPr/>
            </p:nvSpPr>
            <p:spPr>
              <a:xfrm rot="3368035">
                <a:off x="1267086" y="2204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36" name="Shape 36"/>
              <p:cNvSpPr/>
              <p:nvPr/>
            </p:nvSpPr>
            <p:spPr>
              <a:xfrm rot="3368035">
                <a:off x="1222636" y="22297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37" name="Shape 37"/>
              <p:cNvSpPr/>
              <p:nvPr/>
            </p:nvSpPr>
            <p:spPr>
              <a:xfrm rot="3368035">
                <a:off x="1181361" y="22583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38" name="Shape 38"/>
              <p:cNvSpPr/>
              <p:nvPr/>
            </p:nvSpPr>
            <p:spPr>
              <a:xfrm rot="3816888">
                <a:off x="1135323" y="228690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39" name="Shape 39"/>
              <p:cNvSpPr/>
              <p:nvPr/>
            </p:nvSpPr>
            <p:spPr>
              <a:xfrm rot="2302266">
                <a:off x="1461554" y="2054340"/>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40" name="Shape 40"/>
              <p:cNvSpPr/>
              <p:nvPr/>
            </p:nvSpPr>
            <p:spPr>
              <a:xfrm rot="2302266">
                <a:off x="1423454" y="2084502"/>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41" name="Shape 41"/>
              <p:cNvSpPr/>
              <p:nvPr/>
            </p:nvSpPr>
            <p:spPr>
              <a:xfrm rot="2707562">
                <a:off x="1387736" y="2115459"/>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42" name="Shape 42"/>
              <p:cNvSpPr/>
              <p:nvPr/>
            </p:nvSpPr>
            <p:spPr>
              <a:xfrm rot="2707562">
                <a:off x="1346461" y="21440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43" name="Shape 43"/>
              <p:cNvSpPr/>
              <p:nvPr/>
            </p:nvSpPr>
            <p:spPr>
              <a:xfrm rot="1525831">
                <a:off x="1626654" y="18733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44" name="Shape 44"/>
              <p:cNvSpPr/>
              <p:nvPr/>
            </p:nvSpPr>
            <p:spPr>
              <a:xfrm rot="1525831">
                <a:off x="1598079" y="19114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45" name="Shape 45"/>
              <p:cNvSpPr/>
              <p:nvPr/>
            </p:nvSpPr>
            <p:spPr>
              <a:xfrm rot="1788116">
                <a:off x="1567917" y="1946390"/>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46" name="Shape 46"/>
              <p:cNvSpPr/>
              <p:nvPr/>
            </p:nvSpPr>
            <p:spPr>
              <a:xfrm rot="1788116">
                <a:off x="1534579" y="1986077"/>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47" name="Shape 47"/>
              <p:cNvSpPr/>
              <p:nvPr/>
            </p:nvSpPr>
            <p:spPr>
              <a:xfrm rot="841630">
                <a:off x="1763179" y="1686040"/>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48" name="Shape 48"/>
              <p:cNvSpPr/>
              <p:nvPr/>
            </p:nvSpPr>
            <p:spPr>
              <a:xfrm rot="841630">
                <a:off x="1742542" y="1722552"/>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49" name="Shape 49"/>
              <p:cNvSpPr/>
              <p:nvPr/>
            </p:nvSpPr>
            <p:spPr>
              <a:xfrm rot="1308688">
                <a:off x="1720317" y="1763827"/>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0" name="Shape 50"/>
              <p:cNvSpPr/>
              <p:nvPr/>
            </p:nvSpPr>
            <p:spPr>
              <a:xfrm rot="1308688">
                <a:off x="1685392" y="1797165"/>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1" name="Shape 51"/>
              <p:cNvSpPr/>
              <p:nvPr/>
            </p:nvSpPr>
            <p:spPr>
              <a:xfrm rot="469913">
                <a:off x="1856842" y="1479665"/>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2" name="Shape 52"/>
              <p:cNvSpPr/>
              <p:nvPr/>
            </p:nvSpPr>
            <p:spPr>
              <a:xfrm rot="559869">
                <a:off x="1840967" y="1519352"/>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3" name="Shape 53"/>
              <p:cNvSpPr/>
              <p:nvPr/>
            </p:nvSpPr>
            <p:spPr>
              <a:xfrm rot="734079">
                <a:off x="1828267" y="1560627"/>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 name="Shape 54"/>
              <p:cNvSpPr/>
              <p:nvPr/>
            </p:nvSpPr>
            <p:spPr>
              <a:xfrm rot="734079">
                <a:off x="1807629" y="1605077"/>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 name="Shape 55"/>
              <p:cNvSpPr/>
              <p:nvPr/>
            </p:nvSpPr>
            <p:spPr>
              <a:xfrm rot="21306094">
                <a:off x="1918754" y="1274877"/>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6" name="Shape 56"/>
              <p:cNvSpPr/>
              <p:nvPr/>
            </p:nvSpPr>
            <p:spPr>
              <a:xfrm rot="21599993">
                <a:off x="1902879" y="1316152"/>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7" name="Shape 57"/>
              <p:cNvSpPr/>
              <p:nvPr/>
            </p:nvSpPr>
            <p:spPr>
              <a:xfrm rot="21599993">
                <a:off x="1901292" y="1355840"/>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8" name="Shape 58"/>
              <p:cNvSpPr/>
              <p:nvPr/>
            </p:nvSpPr>
            <p:spPr>
              <a:xfrm rot="214188">
                <a:off x="1883829" y="139711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9" name="Shape 59"/>
              <p:cNvSpPr/>
              <p:nvPr/>
            </p:nvSpPr>
            <p:spPr>
              <a:xfrm rot="20917612">
                <a:off x="1931454" y="1066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60" name="Shape 60"/>
              <p:cNvSpPr/>
              <p:nvPr/>
            </p:nvSpPr>
            <p:spPr>
              <a:xfrm rot="21119601">
                <a:off x="1933042" y="11081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61" name="Shape 61"/>
              <p:cNvSpPr/>
              <p:nvPr/>
            </p:nvSpPr>
            <p:spPr>
              <a:xfrm rot="21119601">
                <a:off x="1933042" y="1146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62" name="Shape 62"/>
              <p:cNvSpPr/>
              <p:nvPr/>
            </p:nvSpPr>
            <p:spPr>
              <a:xfrm rot="21329454">
                <a:off x="1931454" y="118756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63" name="Shape 63"/>
              <p:cNvSpPr/>
              <p:nvPr/>
            </p:nvSpPr>
            <p:spPr>
              <a:xfrm rot="20467714">
                <a:off x="1912404" y="8732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64" name="Shape 64"/>
              <p:cNvSpPr/>
              <p:nvPr/>
            </p:nvSpPr>
            <p:spPr>
              <a:xfrm rot="20630728">
                <a:off x="1921929" y="9065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65" name="Shape 65"/>
              <p:cNvSpPr/>
              <p:nvPr/>
            </p:nvSpPr>
            <p:spPr>
              <a:xfrm rot="20630728">
                <a:off x="1926692" y="9446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66" name="Shape 66"/>
              <p:cNvSpPr/>
              <p:nvPr/>
            </p:nvSpPr>
            <p:spPr>
              <a:xfrm rot="20793741">
                <a:off x="1931454" y="9875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67" name="Shape 67"/>
              <p:cNvSpPr/>
              <p:nvPr/>
            </p:nvSpPr>
            <p:spPr>
              <a:xfrm rot="20056058">
                <a:off x="1845729" y="6890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68" name="Shape 68"/>
              <p:cNvSpPr/>
              <p:nvPr/>
            </p:nvSpPr>
            <p:spPr>
              <a:xfrm rot="20258046">
                <a:off x="1863192" y="7287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69" name="Shape 69"/>
              <p:cNvSpPr/>
              <p:nvPr/>
            </p:nvSpPr>
            <p:spPr>
              <a:xfrm rot="20258046">
                <a:off x="1875892" y="765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70" name="Shape 70"/>
              <p:cNvSpPr/>
              <p:nvPr/>
            </p:nvSpPr>
            <p:spPr>
              <a:xfrm rot="20258046">
                <a:off x="1891767" y="7970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71" name="Shape 71"/>
              <p:cNvSpPr/>
              <p:nvPr/>
            </p:nvSpPr>
            <p:spPr>
              <a:xfrm rot="19671255">
                <a:off x="1744129" y="5319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72" name="Shape 72"/>
              <p:cNvSpPr/>
              <p:nvPr/>
            </p:nvSpPr>
            <p:spPr>
              <a:xfrm rot="19755824">
                <a:off x="1764767" y="558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73" name="Shape 73"/>
              <p:cNvSpPr/>
              <p:nvPr/>
            </p:nvSpPr>
            <p:spPr>
              <a:xfrm rot="19847617">
                <a:off x="1788579" y="5938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74" name="Shape 74"/>
              <p:cNvSpPr/>
              <p:nvPr/>
            </p:nvSpPr>
            <p:spPr>
              <a:xfrm rot="19847617">
                <a:off x="1809217" y="6208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75" name="Shape 75"/>
              <p:cNvSpPr/>
              <p:nvPr/>
            </p:nvSpPr>
            <p:spPr>
              <a:xfrm rot="19133264">
                <a:off x="1606017" y="38905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76" name="Shape 76"/>
              <p:cNvSpPr/>
              <p:nvPr/>
            </p:nvSpPr>
            <p:spPr>
              <a:xfrm rot="19133264">
                <a:off x="1639354" y="4192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77" name="Shape 77"/>
              <p:cNvSpPr/>
              <p:nvPr/>
            </p:nvSpPr>
            <p:spPr>
              <a:xfrm rot="19133264">
                <a:off x="1663167" y="4462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78" name="Shape 78"/>
              <p:cNvSpPr/>
              <p:nvPr/>
            </p:nvSpPr>
            <p:spPr>
              <a:xfrm rot="19257134">
                <a:off x="1691742" y="4716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79" name="Shape 79"/>
              <p:cNvSpPr/>
              <p:nvPr/>
            </p:nvSpPr>
            <p:spPr>
              <a:xfrm>
                <a:off x="767817" y="428740"/>
                <a:ext cx="285751" cy="239713"/>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80" name="Shape 80"/>
              <p:cNvSpPr/>
              <p:nvPr/>
            </p:nvSpPr>
            <p:spPr>
              <a:xfrm rot="6575641">
                <a:off x="-348196" y="1341552"/>
                <a:ext cx="19462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81" name="Shape 81"/>
              <p:cNvSpPr/>
              <p:nvPr/>
            </p:nvSpPr>
            <p:spPr>
              <a:xfrm rot="238799">
                <a:off x="2642" y="1354252"/>
                <a:ext cx="16367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82" name="Shape 82"/>
              <p:cNvSpPr/>
              <p:nvPr/>
            </p:nvSpPr>
            <p:spPr>
              <a:xfrm rot="18642971">
                <a:off x="1436948" y="2834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83" name="Shape 83"/>
              <p:cNvSpPr/>
              <p:nvPr/>
            </p:nvSpPr>
            <p:spPr>
              <a:xfrm rot="18642971">
                <a:off x="1473461" y="305709"/>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84" name="Shape 84"/>
              <p:cNvSpPr/>
              <p:nvPr/>
            </p:nvSpPr>
            <p:spPr>
              <a:xfrm rot="18642971">
                <a:off x="1510767" y="32396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85" name="Shape 85"/>
              <p:cNvSpPr/>
              <p:nvPr/>
            </p:nvSpPr>
            <p:spPr>
              <a:xfrm rot="18938967">
                <a:off x="1542517" y="3430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86" name="Shape 86"/>
              <p:cNvSpPr/>
              <p:nvPr/>
            </p:nvSpPr>
            <p:spPr>
              <a:xfrm rot="17961497">
                <a:off x="1248036" y="2104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87" name="Shape 87"/>
              <p:cNvSpPr/>
              <p:nvPr/>
            </p:nvSpPr>
            <p:spPr>
              <a:xfrm rot="17961497">
                <a:off x="1290898" y="223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88" name="Shape 88"/>
              <p:cNvSpPr/>
              <p:nvPr/>
            </p:nvSpPr>
            <p:spPr>
              <a:xfrm rot="18085367">
                <a:off x="1325823" y="2326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89" name="Shape 89"/>
              <p:cNvSpPr/>
              <p:nvPr/>
            </p:nvSpPr>
            <p:spPr>
              <a:xfrm rot="18379200">
                <a:off x="1365511" y="251734"/>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90" name="Shape 90"/>
              <p:cNvSpPr/>
              <p:nvPr/>
            </p:nvSpPr>
            <p:spPr>
              <a:xfrm rot="17261750">
                <a:off x="1027373" y="16283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91" name="Shape 91"/>
              <p:cNvSpPr/>
              <p:nvPr/>
            </p:nvSpPr>
            <p:spPr>
              <a:xfrm rot="17349642">
                <a:off x="1071823" y="1723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92" name="Shape 92"/>
              <p:cNvSpPr/>
              <p:nvPr/>
            </p:nvSpPr>
            <p:spPr>
              <a:xfrm rot="17349642">
                <a:off x="1121036" y="17870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93" name="Shape 93"/>
              <p:cNvSpPr/>
              <p:nvPr/>
            </p:nvSpPr>
            <p:spPr>
              <a:xfrm rot="17610754">
                <a:off x="1168661" y="1850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94" name="Shape 94"/>
              <p:cNvSpPr/>
              <p:nvPr/>
            </p:nvSpPr>
            <p:spPr>
              <a:xfrm rot="16737784">
                <a:off x="795598" y="1596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95" name="Shape 95"/>
              <p:cNvSpPr/>
              <p:nvPr/>
            </p:nvSpPr>
            <p:spPr>
              <a:xfrm rot="16926630">
                <a:off x="844811" y="156484"/>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96" name="Shape 96"/>
              <p:cNvSpPr/>
              <p:nvPr/>
            </p:nvSpPr>
            <p:spPr>
              <a:xfrm rot="16953279">
                <a:off x="8908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97" name="Shape 97"/>
              <p:cNvSpPr/>
              <p:nvPr/>
            </p:nvSpPr>
            <p:spPr>
              <a:xfrm rot="17019377">
                <a:off x="9416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98" name="Shape 98"/>
              <p:cNvSpPr/>
              <p:nvPr/>
            </p:nvSpPr>
            <p:spPr>
              <a:xfrm rot="16404871">
                <a:off x="560648" y="1914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99" name="Shape 99"/>
              <p:cNvSpPr/>
              <p:nvPr/>
            </p:nvSpPr>
            <p:spPr>
              <a:xfrm rot="16239516">
                <a:off x="608273" y="1818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00" name="Shape 100"/>
              <p:cNvSpPr/>
              <p:nvPr/>
            </p:nvSpPr>
            <p:spPr>
              <a:xfrm rot="16311061">
                <a:off x="662248" y="1755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01" name="Shape 101"/>
              <p:cNvSpPr/>
              <p:nvPr/>
            </p:nvSpPr>
            <p:spPr>
              <a:xfrm rot="16435146">
                <a:off x="709873" y="1691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02" name="Shape 102"/>
              <p:cNvSpPr/>
              <p:nvPr/>
            </p:nvSpPr>
            <p:spPr>
              <a:xfrm rot="15467838">
                <a:off x="324111" y="2612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03" name="Shape 103"/>
              <p:cNvSpPr/>
              <p:nvPr/>
            </p:nvSpPr>
            <p:spPr>
              <a:xfrm rot="15379567">
                <a:off x="373323" y="24538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04" name="Shape 104"/>
              <p:cNvSpPr/>
              <p:nvPr/>
            </p:nvSpPr>
            <p:spPr>
              <a:xfrm rot="15489056">
                <a:off x="419361" y="2295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05" name="Shape 105"/>
              <p:cNvSpPr/>
              <p:nvPr/>
            </p:nvSpPr>
            <p:spPr>
              <a:xfrm rot="15680431">
                <a:off x="462223" y="2104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06" name="Shape 106"/>
              <p:cNvSpPr/>
              <p:nvPr/>
            </p:nvSpPr>
            <p:spPr>
              <a:xfrm rot="14223709">
                <a:off x="6611" y="4041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07" name="Shape 107"/>
              <p:cNvSpPr/>
              <p:nvPr/>
            </p:nvSpPr>
            <p:spPr>
              <a:xfrm rot="14431653">
                <a:off x="100273" y="3533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08" name="Shape 108"/>
              <p:cNvSpPr/>
              <p:nvPr/>
            </p:nvSpPr>
            <p:spPr>
              <a:xfrm rot="14797584">
                <a:off x="143136" y="3311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09" name="Shape 109"/>
              <p:cNvSpPr/>
              <p:nvPr/>
            </p:nvSpPr>
            <p:spPr>
              <a:xfrm rot="14797584">
                <a:off x="185998" y="3152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10" name="Shape 110"/>
              <p:cNvSpPr/>
              <p:nvPr/>
            </p:nvSpPr>
            <p:spPr>
              <a:xfrm rot="15142296">
                <a:off x="235211" y="2930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11" name="Shape 111"/>
              <p:cNvSpPr/>
              <p:nvPr/>
            </p:nvSpPr>
            <p:spPr>
              <a:xfrm rot="19723229">
                <a:off x="-3708" y="1698740"/>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12" name="Shape 112"/>
              <p:cNvSpPr/>
              <p:nvPr/>
            </p:nvSpPr>
            <p:spPr>
              <a:xfrm rot="3283993">
                <a:off x="807504" y="18813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13" name="Shape 113"/>
              <p:cNvSpPr/>
              <p:nvPr/>
            </p:nvSpPr>
            <p:spPr>
              <a:xfrm rot="3283993">
                <a:off x="51854" y="8018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14" name="Shape 114"/>
              <p:cNvSpPr/>
              <p:nvPr/>
            </p:nvSpPr>
            <p:spPr>
              <a:xfrm rot="19723229">
                <a:off x="1107542" y="885940"/>
                <a:ext cx="5032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15" name="Shape 115"/>
              <p:cNvSpPr/>
              <p:nvPr/>
            </p:nvSpPr>
            <p:spPr>
              <a:xfrm rot="5908517">
                <a:off x="313792" y="2575040"/>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16" name="Shape 116"/>
              <p:cNvSpPr/>
              <p:nvPr/>
            </p:nvSpPr>
            <p:spPr>
              <a:xfrm rot="6683973">
                <a:off x="67729" y="2575040"/>
                <a:ext cx="22860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17" name="Shape 117"/>
              <p:cNvSpPr/>
              <p:nvPr/>
            </p:nvSpPr>
            <p:spPr>
              <a:xfrm rot="5245609">
                <a:off x="569379" y="254011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18" name="Shape 118"/>
              <p:cNvSpPr/>
              <p:nvPr/>
            </p:nvSpPr>
            <p:spPr>
              <a:xfrm rot="4500520">
                <a:off x="824967" y="2467090"/>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19" name="Shape 119"/>
              <p:cNvSpPr/>
              <p:nvPr/>
            </p:nvSpPr>
            <p:spPr>
              <a:xfrm rot="3805228">
                <a:off x="1059917" y="23575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20" name="Shape 120"/>
              <p:cNvSpPr/>
              <p:nvPr/>
            </p:nvSpPr>
            <p:spPr>
              <a:xfrm rot="3060139">
                <a:off x="1286929" y="2214677"/>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21" name="Shape 121"/>
              <p:cNvSpPr/>
              <p:nvPr/>
            </p:nvSpPr>
            <p:spPr>
              <a:xfrm rot="2090281">
                <a:off x="1485367" y="204640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22" name="Shape 122"/>
              <p:cNvSpPr/>
              <p:nvPr/>
            </p:nvSpPr>
            <p:spPr>
              <a:xfrm rot="14431653">
                <a:off x="-32283" y="3382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23" name="Shape 123"/>
              <p:cNvSpPr/>
              <p:nvPr/>
            </p:nvSpPr>
            <p:spPr>
              <a:xfrm rot="15193499">
                <a:off x="212192" y="22236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24" name="Shape 124"/>
              <p:cNvSpPr/>
              <p:nvPr/>
            </p:nvSpPr>
            <p:spPr>
              <a:xfrm rot="16629379">
                <a:off x="705904" y="112827"/>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25" name="Shape 125"/>
              <p:cNvSpPr/>
              <p:nvPr/>
            </p:nvSpPr>
            <p:spPr>
              <a:xfrm rot="17301498">
                <a:off x="944029" y="106477"/>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26" name="Shape 126"/>
              <p:cNvSpPr/>
              <p:nvPr/>
            </p:nvSpPr>
            <p:spPr>
              <a:xfrm rot="17923696">
                <a:off x="1170248" y="146959"/>
                <a:ext cx="246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27" name="Shape 127"/>
              <p:cNvSpPr/>
              <p:nvPr/>
            </p:nvSpPr>
            <p:spPr>
              <a:xfrm rot="18411383">
                <a:off x="1376623" y="216809"/>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28" name="Shape 128"/>
              <p:cNvSpPr/>
              <p:nvPr/>
            </p:nvSpPr>
            <p:spPr>
              <a:xfrm rot="18989755">
                <a:off x="1558392" y="32396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29" name="Shape 129"/>
              <p:cNvSpPr/>
              <p:nvPr/>
            </p:nvSpPr>
            <p:spPr>
              <a:xfrm rot="19409993">
                <a:off x="1702854" y="463665"/>
                <a:ext cx="2746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30" name="Shape 130"/>
              <p:cNvSpPr/>
              <p:nvPr/>
            </p:nvSpPr>
            <p:spPr>
              <a:xfrm rot="19871442">
                <a:off x="1817154" y="627177"/>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31" name="Shape 131"/>
              <p:cNvSpPr/>
              <p:nvPr/>
            </p:nvSpPr>
            <p:spPr>
              <a:xfrm rot="20427883">
                <a:off x="1898117" y="81291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32" name="Shape 132"/>
              <p:cNvSpPr/>
              <p:nvPr/>
            </p:nvSpPr>
            <p:spPr>
              <a:xfrm rot="20846155">
                <a:off x="1929867" y="1011352"/>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33" name="Shape 133"/>
              <p:cNvSpPr/>
              <p:nvPr/>
            </p:nvSpPr>
            <p:spPr>
              <a:xfrm rot="21312177">
                <a:off x="1921929" y="1227252"/>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34" name="Shape 134"/>
              <p:cNvSpPr/>
              <p:nvPr/>
            </p:nvSpPr>
            <p:spPr>
              <a:xfrm rot="696742">
                <a:off x="1783817" y="1657465"/>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35" name="Shape 135"/>
              <p:cNvSpPr/>
              <p:nvPr/>
            </p:nvSpPr>
            <p:spPr>
              <a:xfrm rot="1529991">
                <a:off x="1648879" y="1860665"/>
                <a:ext cx="2222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36" name="Shape 136"/>
              <p:cNvSpPr/>
              <p:nvPr/>
            </p:nvSpPr>
            <p:spPr>
              <a:xfrm>
                <a:off x="1345667" y="1338377"/>
                <a:ext cx="323851" cy="190501"/>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37" name="Shape 137"/>
              <p:cNvSpPr/>
              <p:nvPr/>
            </p:nvSpPr>
            <p:spPr>
              <a:xfrm>
                <a:off x="26454" y="681152"/>
                <a:ext cx="142876" cy="123826"/>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38" name="Shape 138"/>
              <p:cNvSpPr/>
              <p:nvPr/>
            </p:nvSpPr>
            <p:spPr>
              <a:xfrm>
                <a:off x="150279" y="568440"/>
                <a:ext cx="160339" cy="141288"/>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39" name="Shape 139"/>
              <p:cNvSpPr/>
              <p:nvPr/>
            </p:nvSpPr>
            <p:spPr>
              <a:xfrm>
                <a:off x="1071029" y="1919402"/>
                <a:ext cx="131764" cy="123826"/>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40" name="Shape 140"/>
              <p:cNvSpPr/>
              <p:nvPr/>
            </p:nvSpPr>
            <p:spPr>
              <a:xfrm>
                <a:off x="1488542" y="776402"/>
                <a:ext cx="142876"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41" name="Shape 141"/>
              <p:cNvSpPr/>
              <p:nvPr/>
            </p:nvSpPr>
            <p:spPr>
              <a:xfrm>
                <a:off x="1421867" y="671627"/>
                <a:ext cx="142876" cy="133351"/>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42" name="Shape 142"/>
              <p:cNvSpPr/>
              <p:nvPr/>
            </p:nvSpPr>
            <p:spPr>
              <a:xfrm>
                <a:off x="7404" y="2451215"/>
                <a:ext cx="9526" cy="190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43" name="Shape 143"/>
              <p:cNvSpPr/>
              <p:nvPr/>
            </p:nvSpPr>
            <p:spPr>
              <a:xfrm>
                <a:off x="7404" y="416040"/>
                <a:ext cx="47626" cy="76201"/>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44" name="Shape 144"/>
              <p:cNvSpPr/>
              <p:nvPr/>
            </p:nvSpPr>
            <p:spPr>
              <a:xfrm>
                <a:off x="7404" y="2460740"/>
                <a:ext cx="57151" cy="1047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45" name="Shape 145"/>
              <p:cNvSpPr/>
              <p:nvPr/>
            </p:nvSpPr>
            <p:spPr>
              <a:xfrm rot="244927">
                <a:off x="1864779" y="1441565"/>
                <a:ext cx="255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46" name="Shape 146"/>
              <p:cNvSpPr/>
              <p:nvPr/>
            </p:nvSpPr>
            <p:spPr>
              <a:xfrm rot="16001411">
                <a:off x="456667" y="147752"/>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147" name="Shape 147"/>
              <p:cNvSpPr/>
              <p:nvPr/>
            </p:nvSpPr>
            <p:spPr>
              <a:xfrm>
                <a:off x="216954" y="2034159"/>
                <a:ext cx="224302" cy="242432"/>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48" name="Shape 148"/>
              <p:cNvSpPr/>
              <p:nvPr/>
            </p:nvSpPr>
            <p:spPr>
              <a:xfrm rot="18742963">
                <a:off x="978830" y="1997913"/>
                <a:ext cx="105920" cy="108622"/>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49" name="Shape 149"/>
              <p:cNvSpPr/>
              <p:nvPr/>
            </p:nvSpPr>
            <p:spPr>
              <a:xfrm>
                <a:off x="369354" y="333490"/>
                <a:ext cx="552451" cy="2019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endParaRPr/>
              </a:p>
            </p:txBody>
          </p:sp>
          <p:sp>
            <p:nvSpPr>
              <p:cNvPr id="150" name="Shape 150"/>
              <p:cNvSpPr/>
              <p:nvPr/>
            </p:nvSpPr>
            <p:spPr>
              <a:xfrm rot="19915651">
                <a:off x="466192" y="1197090"/>
                <a:ext cx="350838" cy="276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535561"/>
                  </a:gs>
                </a:gsLst>
                <a:lin ang="8100000" scaled="0"/>
              </a:gradFill>
              <a:ln w="12700" cap="flat">
                <a:noFill/>
                <a:miter lim="400000"/>
              </a:ln>
              <a:effectLst/>
            </p:spPr>
            <p:txBody>
              <a:bodyPr wrap="square" lIns="0" tIns="0" rIns="0" bIns="0" numCol="1" anchor="t">
                <a:noAutofit/>
              </a:bodyPr>
              <a:lstStyle/>
              <a:p>
                <a:pPr lvl="0">
                  <a:defRPr>
                    <a:solidFill>
                      <a:srgbClr val="FFFFFF"/>
                    </a:solidFill>
                  </a:defRPr>
                </a:pPr>
                <a:endParaRPr/>
              </a:p>
            </p:txBody>
          </p:sp>
        </p:grpSp>
      </p:grpSp>
      <p:sp>
        <p:nvSpPr>
          <p:cNvPr id="153" name="Shape 153"/>
          <p:cNvSpPr>
            <a:spLocks noGrp="1"/>
          </p:cNvSpPr>
          <p:nvPr>
            <p:ph type="sldNum" sz="quarter" idx="2"/>
          </p:nvPr>
        </p:nvSpPr>
        <p:spPr>
          <a:xfrm>
            <a:off x="6553200" y="6245225"/>
            <a:ext cx="2289175" cy="243840"/>
          </a:xfrm>
          <a:prstGeom prst="rect">
            <a:avLst/>
          </a:prstGeom>
          <a:ln w="12700">
            <a:miter lim="400000"/>
          </a:ln>
        </p:spPr>
        <p:txBody>
          <a:bodyPr lIns="45719" rIns="45719">
            <a:spAutoFit/>
          </a:bodyPr>
          <a:lstStyle>
            <a:lvl1pPr algn="r">
              <a:defRPr sz="1000">
                <a:solidFill>
                  <a:srgbClr val="FFFFFF"/>
                </a:solidFill>
              </a:defRPr>
            </a:lvl1pPr>
          </a:lstStyle>
          <a:p>
            <a:pPr lvl="0"/>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ctr">
        <a:defRPr sz="4400">
          <a:solidFill>
            <a:srgbClr val="FFFFCC"/>
          </a:solidFill>
          <a:latin typeface="Tahoma"/>
          <a:ea typeface="Tahoma"/>
          <a:cs typeface="Tahoma"/>
          <a:sym typeface="Tahoma"/>
        </a:defRPr>
      </a:lvl1pPr>
      <a:lvl2pPr algn="ctr">
        <a:defRPr sz="4400">
          <a:solidFill>
            <a:srgbClr val="FFFFCC"/>
          </a:solidFill>
          <a:latin typeface="Tahoma"/>
          <a:ea typeface="Tahoma"/>
          <a:cs typeface="Tahoma"/>
          <a:sym typeface="Tahoma"/>
        </a:defRPr>
      </a:lvl2pPr>
      <a:lvl3pPr algn="ctr">
        <a:defRPr sz="4400">
          <a:solidFill>
            <a:srgbClr val="FFFFCC"/>
          </a:solidFill>
          <a:latin typeface="Tahoma"/>
          <a:ea typeface="Tahoma"/>
          <a:cs typeface="Tahoma"/>
          <a:sym typeface="Tahoma"/>
        </a:defRPr>
      </a:lvl3pPr>
      <a:lvl4pPr algn="ctr">
        <a:defRPr sz="4400">
          <a:solidFill>
            <a:srgbClr val="FFFFCC"/>
          </a:solidFill>
          <a:latin typeface="Tahoma"/>
          <a:ea typeface="Tahoma"/>
          <a:cs typeface="Tahoma"/>
          <a:sym typeface="Tahoma"/>
        </a:defRPr>
      </a:lvl4pPr>
      <a:lvl5pPr algn="ctr">
        <a:defRPr sz="4400">
          <a:solidFill>
            <a:srgbClr val="FFFFCC"/>
          </a:solidFill>
          <a:latin typeface="Tahoma"/>
          <a:ea typeface="Tahoma"/>
          <a:cs typeface="Tahoma"/>
          <a:sym typeface="Tahoma"/>
        </a:defRPr>
      </a:lvl5pPr>
      <a:lvl6pPr indent="457200" algn="ctr">
        <a:defRPr sz="4400">
          <a:solidFill>
            <a:srgbClr val="FFFFCC"/>
          </a:solidFill>
          <a:latin typeface="Tahoma"/>
          <a:ea typeface="Tahoma"/>
          <a:cs typeface="Tahoma"/>
          <a:sym typeface="Tahoma"/>
        </a:defRPr>
      </a:lvl6pPr>
      <a:lvl7pPr indent="914400" algn="ctr">
        <a:defRPr sz="4400">
          <a:solidFill>
            <a:srgbClr val="FFFFCC"/>
          </a:solidFill>
          <a:latin typeface="Tahoma"/>
          <a:ea typeface="Tahoma"/>
          <a:cs typeface="Tahoma"/>
          <a:sym typeface="Tahoma"/>
        </a:defRPr>
      </a:lvl7pPr>
      <a:lvl8pPr indent="1371600" algn="ctr">
        <a:defRPr sz="4400">
          <a:solidFill>
            <a:srgbClr val="FFFFCC"/>
          </a:solidFill>
          <a:latin typeface="Tahoma"/>
          <a:ea typeface="Tahoma"/>
          <a:cs typeface="Tahoma"/>
          <a:sym typeface="Tahoma"/>
        </a:defRPr>
      </a:lvl8pPr>
      <a:lvl9pPr indent="1828800" algn="ctr">
        <a:defRPr sz="4400">
          <a:solidFill>
            <a:srgbClr val="FFFFCC"/>
          </a:solidFill>
          <a:latin typeface="Tahoma"/>
          <a:ea typeface="Tahoma"/>
          <a:cs typeface="Tahoma"/>
          <a:sym typeface="Tahoma"/>
        </a:defRPr>
      </a:lvl9pPr>
    </p:titleStyle>
    <p:bodyStyle>
      <a:lvl1pPr marL="342900" indent="-342900">
        <a:spcBef>
          <a:spcPts val="700"/>
        </a:spcBef>
        <a:buClr>
          <a:srgbClr val="A3C145"/>
        </a:buClr>
        <a:buSzPct val="80000"/>
        <a:buFont typeface="Arial"/>
        <a:buChar char="►"/>
        <a:defRPr sz="3200">
          <a:solidFill>
            <a:srgbClr val="FFFFFF"/>
          </a:solidFill>
          <a:latin typeface="Tahoma"/>
          <a:ea typeface="Tahoma"/>
          <a:cs typeface="Tahoma"/>
          <a:sym typeface="Tahoma"/>
        </a:defRPr>
      </a:lvl1pPr>
      <a:lvl2pPr marL="783771" indent="-326571">
        <a:spcBef>
          <a:spcPts val="700"/>
        </a:spcBef>
        <a:buClr>
          <a:srgbClr val="A3C145"/>
        </a:buClr>
        <a:buSzPct val="100000"/>
        <a:buFont typeface="Arial"/>
        <a:buChar char="▪"/>
        <a:defRPr sz="3200">
          <a:solidFill>
            <a:srgbClr val="FFFFFF"/>
          </a:solidFill>
          <a:latin typeface="Tahoma"/>
          <a:ea typeface="Tahoma"/>
          <a:cs typeface="Tahoma"/>
          <a:sym typeface="Tahoma"/>
        </a:defRPr>
      </a:lvl2pPr>
      <a:lvl3pPr marL="1219200" indent="-304800">
        <a:spcBef>
          <a:spcPts val="700"/>
        </a:spcBef>
        <a:buClr>
          <a:srgbClr val="A3C145"/>
        </a:buClr>
        <a:buSzPct val="80000"/>
        <a:buFont typeface="Arial"/>
        <a:buChar char="►"/>
        <a:defRPr sz="3200">
          <a:solidFill>
            <a:srgbClr val="FFFFFF"/>
          </a:solidFill>
          <a:latin typeface="Tahoma"/>
          <a:ea typeface="Tahoma"/>
          <a:cs typeface="Tahoma"/>
          <a:sym typeface="Tahoma"/>
        </a:defRPr>
      </a:lvl3pPr>
      <a:lvl4pPr marL="1737360" indent="-365760">
        <a:spcBef>
          <a:spcPts val="700"/>
        </a:spcBef>
        <a:buClr>
          <a:srgbClr val="A3C145"/>
        </a:buClr>
        <a:buSzPct val="100000"/>
        <a:buFont typeface="Arial"/>
        <a:buChar char="▪"/>
        <a:defRPr sz="3200">
          <a:solidFill>
            <a:srgbClr val="FFFFFF"/>
          </a:solidFill>
          <a:latin typeface="Tahoma"/>
          <a:ea typeface="Tahoma"/>
          <a:cs typeface="Tahoma"/>
          <a:sym typeface="Tahoma"/>
        </a:defRPr>
      </a:lvl4pPr>
      <a:lvl5pPr marL="22352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5pPr>
      <a:lvl6pPr marL="26924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6pPr>
      <a:lvl7pPr marL="31496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7pPr>
      <a:lvl8pPr marL="36068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8pPr>
      <a:lvl9pPr marL="40640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9pPr>
    </p:bodyStyle>
    <p:otherStyle>
      <a:lvl1pPr algn="r">
        <a:defRPr sz="1000">
          <a:solidFill>
            <a:schemeClr val="tx1"/>
          </a:solidFill>
          <a:latin typeface="+mn-lt"/>
          <a:ea typeface="+mn-ea"/>
          <a:cs typeface="+mn-cs"/>
          <a:sym typeface="Tahoma"/>
        </a:defRPr>
      </a:lvl1pPr>
      <a:lvl2pPr indent="457200" algn="r">
        <a:defRPr sz="1000">
          <a:solidFill>
            <a:schemeClr val="tx1"/>
          </a:solidFill>
          <a:latin typeface="+mn-lt"/>
          <a:ea typeface="+mn-ea"/>
          <a:cs typeface="+mn-cs"/>
          <a:sym typeface="Tahoma"/>
        </a:defRPr>
      </a:lvl2pPr>
      <a:lvl3pPr indent="914400" algn="r">
        <a:defRPr sz="1000">
          <a:solidFill>
            <a:schemeClr val="tx1"/>
          </a:solidFill>
          <a:latin typeface="+mn-lt"/>
          <a:ea typeface="+mn-ea"/>
          <a:cs typeface="+mn-cs"/>
          <a:sym typeface="Tahoma"/>
        </a:defRPr>
      </a:lvl3pPr>
      <a:lvl4pPr indent="1371600" algn="r">
        <a:defRPr sz="1000">
          <a:solidFill>
            <a:schemeClr val="tx1"/>
          </a:solidFill>
          <a:latin typeface="+mn-lt"/>
          <a:ea typeface="+mn-ea"/>
          <a:cs typeface="+mn-cs"/>
          <a:sym typeface="Tahoma"/>
        </a:defRPr>
      </a:lvl4pPr>
      <a:lvl5pPr indent="1828800" algn="r">
        <a:defRPr sz="1000">
          <a:solidFill>
            <a:schemeClr val="tx1"/>
          </a:solidFill>
          <a:latin typeface="+mn-lt"/>
          <a:ea typeface="+mn-ea"/>
          <a:cs typeface="+mn-cs"/>
          <a:sym typeface="Tahoma"/>
        </a:defRPr>
      </a:lvl5pPr>
      <a:lvl6pPr algn="r">
        <a:defRPr sz="1000">
          <a:solidFill>
            <a:schemeClr val="tx1"/>
          </a:solidFill>
          <a:latin typeface="+mn-lt"/>
          <a:ea typeface="+mn-ea"/>
          <a:cs typeface="+mn-cs"/>
          <a:sym typeface="Tahoma"/>
        </a:defRPr>
      </a:lvl6pPr>
      <a:lvl7pPr algn="r">
        <a:defRPr sz="1000">
          <a:solidFill>
            <a:schemeClr val="tx1"/>
          </a:solidFill>
          <a:latin typeface="+mn-lt"/>
          <a:ea typeface="+mn-ea"/>
          <a:cs typeface="+mn-cs"/>
          <a:sym typeface="Tahoma"/>
        </a:defRPr>
      </a:lvl7pPr>
      <a:lvl8pPr algn="r">
        <a:defRPr sz="1000">
          <a:solidFill>
            <a:schemeClr val="tx1"/>
          </a:solidFill>
          <a:latin typeface="+mn-lt"/>
          <a:ea typeface="+mn-ea"/>
          <a:cs typeface="+mn-cs"/>
          <a:sym typeface="Tahoma"/>
        </a:defRPr>
      </a:lvl8pPr>
      <a:lvl9pPr algn="r">
        <a:defRPr sz="1000">
          <a:solidFill>
            <a:schemeClr val="tx1"/>
          </a:solidFill>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2.png"/><Relationship Id="rId16"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idx="4294967295"/>
          </p:nvPr>
        </p:nvSpPr>
        <p:spPr>
          <a:xfrm>
            <a:off x="685800" y="1768475"/>
            <a:ext cx="7772400" cy="1736725"/>
          </a:xfrm>
          <a:prstGeom prst="rect">
            <a:avLst/>
          </a:prstGeom>
          <a:ln w="12700">
            <a:miter lim="400000"/>
          </a:ln>
        </p:spPr>
        <p:txBody>
          <a:bodyPr lIns="0" tIns="0" rIns="0" bIns="0" anchor="b">
            <a:normAutofit/>
          </a:bodyPr>
          <a:lstStyle/>
          <a:p>
            <a:pPr lvl="0">
              <a:defRPr>
                <a:effectLst>
                  <a:outerShdw blurRad="12700" dist="25400" dir="2700000" rotWithShape="0">
                    <a:srgbClr val="000000"/>
                  </a:outerShdw>
                </a:effectLst>
              </a:defRPr>
            </a:pPr>
            <a:endParaRPr/>
          </a:p>
        </p:txBody>
      </p:sp>
      <p:sp>
        <p:nvSpPr>
          <p:cNvPr id="162" name="Shape 162"/>
          <p:cNvSpPr>
            <a:spLocks noGrp="1"/>
          </p:cNvSpPr>
          <p:nvPr>
            <p:ph type="body" idx="4294967295"/>
          </p:nvPr>
        </p:nvSpPr>
        <p:spPr>
          <a:xfrm>
            <a:off x="1371600" y="3886200"/>
            <a:ext cx="6400800" cy="1752600"/>
          </a:xfrm>
          <a:prstGeom prst="rect">
            <a:avLst/>
          </a:prstGeom>
          <a:ln w="12700">
            <a:miter lim="400000"/>
          </a:ln>
        </p:spPr>
        <p:txBody>
          <a:bodyPr lIns="0" tIns="0" rIns="0" bIns="0">
            <a:normAutofit/>
          </a:bodyPr>
          <a:lstStyle/>
          <a:p>
            <a:pPr marL="0" lvl="0" indent="0" algn="ctr">
              <a:buSzTx/>
              <a:buNone/>
              <a:defRPr>
                <a:effectLst>
                  <a:outerShdw blurRad="12700" dist="25400" dir="2700000" rotWithShape="0">
                    <a:srgbClr val="000000"/>
                  </a:outerShdw>
                </a:effectLst>
              </a:defRPr>
            </a:pPr>
            <a:endParaRPr/>
          </a:p>
        </p:txBody>
      </p:sp>
      <p:pic>
        <p:nvPicPr>
          <p:cNvPr id="163" name="sherrero4.jpeg" descr="sherrero4"/>
          <p:cNvPicPr/>
          <p:nvPr/>
        </p:nvPicPr>
        <p:blipFill>
          <a:blip r:embed="rId2">
            <a:extLst/>
          </a:blip>
          <a:stretch>
            <a:fillRect/>
          </a:stretch>
        </p:blipFill>
        <p:spPr>
          <a:xfrm>
            <a:off x="0" y="-190500"/>
            <a:ext cx="9144000" cy="6859588"/>
          </a:xfrm>
          <a:prstGeom prst="rect">
            <a:avLst/>
          </a:prstGeom>
          <a:ln w="50800">
            <a:solidFill>
              <a:srgbClr val="006600"/>
            </a:solidFill>
            <a:round/>
          </a:ln>
        </p:spPr>
      </p:pic>
      <p:sp>
        <p:nvSpPr>
          <p:cNvPr id="164" name="Shape 164"/>
          <p:cNvSpPr/>
          <p:nvPr/>
        </p:nvSpPr>
        <p:spPr>
          <a:xfrm>
            <a:off x="250825" y="6021387"/>
            <a:ext cx="6696075" cy="586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a:solidFill>
                  <a:srgbClr val="080808"/>
                </a:solidFill>
              </a:defRPr>
            </a:lvl1pPr>
          </a:lstStyle>
          <a:p>
            <a:pPr lvl="0">
              <a:defRPr sz="1800">
                <a:solidFill>
                  <a:srgbClr val="000000"/>
                </a:solidFill>
              </a:defRPr>
            </a:pPr>
            <a:r>
              <a:rPr sz="3200" dirty="0" err="1">
                <a:solidFill>
                  <a:srgbClr val="080808"/>
                </a:solidFill>
              </a:rPr>
              <a:t>Actividades</a:t>
            </a:r>
            <a:r>
              <a:rPr sz="3200" dirty="0">
                <a:solidFill>
                  <a:srgbClr val="080808"/>
                </a:solidFill>
              </a:rPr>
              <a:t> </a:t>
            </a:r>
            <a:r>
              <a:rPr sz="3200" dirty="0" err="1">
                <a:solidFill>
                  <a:srgbClr val="080808"/>
                </a:solidFill>
              </a:rPr>
              <a:t>en</a:t>
            </a:r>
            <a:r>
              <a:rPr sz="3200" dirty="0">
                <a:solidFill>
                  <a:srgbClr val="080808"/>
                </a:solidFill>
              </a:rPr>
              <a:t> </a:t>
            </a:r>
            <a:r>
              <a:rPr lang="es-ES" sz="3200" smtClean="0">
                <a:solidFill>
                  <a:srgbClr val="080808"/>
                </a:solidFill>
              </a:rPr>
              <a:t>la Naturaleza</a:t>
            </a:r>
            <a:endParaRPr sz="3200" dirty="0">
              <a:solidFill>
                <a:srgbClr val="080808"/>
              </a:solidFill>
            </a:endParaRPr>
          </a:p>
        </p:txBody>
      </p:sp>
      <p:sp>
        <p:nvSpPr>
          <p:cNvPr id="165" name="Shape 165"/>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000"/>
              </a:spcBef>
              <a:defRPr>
                <a:solidFill>
                  <a:srgbClr val="080808"/>
                </a:solidFill>
                <a:latin typeface="Papyrus"/>
                <a:ea typeface="Papyrus"/>
                <a:cs typeface="Papyrus"/>
                <a:sym typeface="Papyrus"/>
              </a:defRPr>
            </a:lvl1pPr>
          </a:lstStyle>
          <a:p>
            <a:pPr lvl="0">
              <a:defRPr>
                <a:solidFill>
                  <a:srgbClr val="000000"/>
                </a:solidFill>
              </a:defRPr>
            </a:pPr>
            <a:r>
              <a:rPr>
                <a:solidFill>
                  <a:srgbClr val="080808"/>
                </a:solidFill>
              </a:rPr>
              <a:t>Fundamentos para la ESO y el Bachillerato. Un aprendizaje comprensivo y vivencial</a:t>
            </a:r>
          </a:p>
        </p:txBody>
      </p:sp>
      <p:pic>
        <p:nvPicPr>
          <p:cNvPr id="166" name="logodefinitivo.png" descr="logodefinitivo"/>
          <p:cNvPicPr/>
          <p:nvPr/>
        </p:nvPicPr>
        <p:blipFill>
          <a:blip r:embed="rId3">
            <a:extLst/>
          </a:blip>
          <a:stretch>
            <a:fillRect/>
          </a:stretch>
        </p:blipFill>
        <p:spPr>
          <a:xfrm>
            <a:off x="8143875" y="5949950"/>
            <a:ext cx="785813" cy="593725"/>
          </a:xfrm>
          <a:prstGeom prst="rect">
            <a:avLst/>
          </a:prstGeom>
          <a:ln w="34925">
            <a:solidFill>
              <a:srgbClr val="FFFFFF"/>
            </a:solidFill>
            <a:round/>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216" name="Shape 216"/>
          <p:cNvSpPr/>
          <p:nvPr/>
        </p:nvSpPr>
        <p:spPr>
          <a:xfrm>
            <a:off x="357187" y="836612"/>
            <a:ext cx="5500688" cy="5412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u="sng">
                <a:solidFill>
                  <a:srgbClr val="E7E4EC"/>
                </a:solidFill>
              </a:rPr>
              <a:t>La tienda de campaña</a:t>
            </a:r>
            <a:r>
              <a:rPr>
                <a:solidFill>
                  <a:srgbClr val="E7E4EC"/>
                </a:solidFill>
              </a:rPr>
              <a:t>. Las tiendas pueden ser canadienses o  iglús. </a:t>
            </a:r>
            <a:r>
              <a:rPr sz="1400">
                <a:solidFill>
                  <a:srgbClr val="E7E4EC"/>
                </a:solidFill>
              </a:rPr>
              <a:t>Algunas tiendas tienen la posibilidad de instalar sobre ellas un nuevo techo, llamado </a:t>
            </a:r>
            <a:r>
              <a:rPr sz="1400">
                <a:solidFill>
                  <a:srgbClr val="E7E4EC"/>
                </a:solidFill>
                <a:latin typeface="Tahoma Negreta"/>
                <a:ea typeface="Tahoma Negreta"/>
                <a:cs typeface="Tahoma Negreta"/>
                <a:sym typeface="Tahoma Negreta"/>
              </a:rPr>
              <a:t>dobletecho</a:t>
            </a:r>
            <a:r>
              <a:rPr sz="1400">
                <a:solidFill>
                  <a:srgbClr val="E7E4EC"/>
                </a:solidFill>
              </a:rPr>
              <a:t>, otras permiten cobijarse fuera de ellas al incorporar una pieza del mismo material denominada </a:t>
            </a:r>
            <a:r>
              <a:rPr sz="1400">
                <a:solidFill>
                  <a:srgbClr val="E7E4EC"/>
                </a:solidFill>
                <a:latin typeface="Tahoma Negreta"/>
                <a:ea typeface="Tahoma Negreta"/>
                <a:cs typeface="Tahoma Negreta"/>
                <a:sym typeface="Tahoma Negreta"/>
              </a:rPr>
              <a:t>avance.</a:t>
            </a:r>
            <a:r>
              <a:rPr sz="1400">
                <a:solidFill>
                  <a:srgbClr val="E7E4EC"/>
                </a:solidFill>
              </a:rPr>
              <a:t> </a:t>
            </a:r>
          </a:p>
          <a:p>
            <a:pPr lvl="0">
              <a:defRPr>
                <a:solidFill>
                  <a:srgbClr val="000000"/>
                </a:solidFill>
              </a:defRPr>
            </a:pPr>
            <a:endParaRPr sz="1400">
              <a:solidFill>
                <a:srgbClr val="E7E4EC"/>
              </a:solidFill>
            </a:endParaRPr>
          </a:p>
          <a:p>
            <a:pPr lvl="0">
              <a:defRPr>
                <a:solidFill>
                  <a:srgbClr val="000000"/>
                </a:solidFill>
              </a:defRPr>
            </a:pPr>
            <a:r>
              <a:rPr u="sng">
                <a:solidFill>
                  <a:srgbClr val="E7E4EC"/>
                </a:solidFill>
              </a:rPr>
              <a:t>La seguridad en la acampada. </a:t>
            </a:r>
          </a:p>
          <a:p>
            <a:pPr lvl="0">
              <a:defRPr>
                <a:solidFill>
                  <a:srgbClr val="000000"/>
                </a:solidFill>
              </a:defRPr>
            </a:pPr>
            <a:r>
              <a:rPr>
                <a:solidFill>
                  <a:srgbClr val="E7E4EC"/>
                </a:solidFill>
              </a:rPr>
              <a:t>Hay que tener en cuenta:</a:t>
            </a:r>
          </a:p>
          <a:p>
            <a:pPr lvl="0">
              <a:defRPr>
                <a:solidFill>
                  <a:srgbClr val="000000"/>
                </a:solidFill>
              </a:defRPr>
            </a:pPr>
            <a:r>
              <a:rPr>
                <a:solidFill>
                  <a:srgbClr val="E7E4EC"/>
                </a:solidFill>
              </a:rPr>
              <a:t>	- Elección adecuada del lugar. </a:t>
            </a:r>
          </a:p>
          <a:p>
            <a:pPr lvl="0">
              <a:defRPr>
                <a:solidFill>
                  <a:srgbClr val="000000"/>
                </a:solidFill>
              </a:defRPr>
            </a:pPr>
            <a:r>
              <a:rPr sz="1400">
                <a:solidFill>
                  <a:srgbClr val="E7E4EC"/>
                </a:solidFill>
              </a:rPr>
              <a:t>Resguardada de vientos, terreno ligeramente inclinado, nunca en cauces secos o cerca de ellos, terreno no pedregoso</a:t>
            </a:r>
          </a:p>
          <a:p>
            <a:pPr lvl="0">
              <a:defRPr>
                <a:solidFill>
                  <a:srgbClr val="000000"/>
                </a:solidFill>
              </a:defRPr>
            </a:pPr>
            <a:endParaRPr sz="1400">
              <a:solidFill>
                <a:srgbClr val="E7E4EC"/>
              </a:solidFill>
            </a:endParaRPr>
          </a:p>
          <a:p>
            <a:pPr lvl="0">
              <a:defRPr>
                <a:solidFill>
                  <a:srgbClr val="000000"/>
                </a:solidFill>
              </a:defRPr>
            </a:pPr>
            <a:r>
              <a:rPr>
                <a:solidFill>
                  <a:srgbClr val="E7E4EC"/>
                </a:solidFill>
              </a:rPr>
              <a:t>	- Montaje adecuado de la tienda. </a:t>
            </a:r>
            <a:r>
              <a:rPr sz="1400">
                <a:solidFill>
                  <a:srgbClr val="E7E4EC"/>
                </a:solidFill>
              </a:rPr>
              <a:t>No tensar en demasía los vientos, clavar las piquetas inclinadas hacia adentro, la puerta nunca orientada hacia al norte ni de cara a los vientos dominantes de la zona. </a:t>
            </a:r>
          </a:p>
          <a:p>
            <a:pPr lvl="0">
              <a:defRPr>
                <a:solidFill>
                  <a:srgbClr val="000000"/>
                </a:solidFill>
              </a:defRPr>
            </a:pPr>
            <a:endParaRPr sz="1400">
              <a:solidFill>
                <a:srgbClr val="E7E4EC"/>
              </a:solidFill>
            </a:endParaRPr>
          </a:p>
          <a:p>
            <a:pPr lvl="0">
              <a:defRPr>
                <a:solidFill>
                  <a:srgbClr val="000000"/>
                </a:solidFill>
              </a:defRPr>
            </a:pPr>
            <a:r>
              <a:rPr>
                <a:solidFill>
                  <a:srgbClr val="E7E4EC"/>
                </a:solidFill>
              </a:rPr>
              <a:t>	- Mantener limpio el terreno</a:t>
            </a:r>
          </a:p>
          <a:p>
            <a:pPr lvl="0">
              <a:defRPr>
                <a:solidFill>
                  <a:srgbClr val="000000"/>
                </a:solidFill>
              </a:defRPr>
            </a:pPr>
            <a:endParaRPr>
              <a:solidFill>
                <a:srgbClr val="E7E4EC"/>
              </a:solidFill>
            </a:endParaRPr>
          </a:p>
          <a:p>
            <a:pPr lvl="0">
              <a:defRPr>
                <a:solidFill>
                  <a:srgbClr val="000000"/>
                </a:solidFill>
              </a:defRPr>
            </a:pPr>
            <a:r>
              <a:rPr>
                <a:solidFill>
                  <a:srgbClr val="E7E4EC"/>
                </a:solidFill>
              </a:rPr>
              <a:t>	- Cuidar a los seres vivos, </a:t>
            </a:r>
            <a:r>
              <a:rPr sz="1400">
                <a:solidFill>
                  <a:srgbClr val="E7E4EC"/>
                </a:solidFill>
              </a:rPr>
              <a:t>forman parte del ciclo natural</a:t>
            </a:r>
          </a:p>
        </p:txBody>
      </p:sp>
      <p:pic>
        <p:nvPicPr>
          <p:cNvPr id="217" name="48.jpg"/>
          <p:cNvPicPr/>
          <p:nvPr/>
        </p:nvPicPr>
        <p:blipFill>
          <a:blip r:embed="rId3">
            <a:extLst/>
          </a:blip>
          <a:stretch>
            <a:fillRect/>
          </a:stretch>
        </p:blipFill>
        <p:spPr>
          <a:xfrm>
            <a:off x="6003999" y="1282961"/>
            <a:ext cx="2986628" cy="352324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body" idx="4294967295"/>
          </p:nvPr>
        </p:nvSpPr>
        <p:spPr>
          <a:xfrm>
            <a:off x="301625" y="404812"/>
            <a:ext cx="3698875"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500"/>
              </a:spcBef>
              <a:buSzTx/>
              <a:buNone/>
              <a:defRPr sz="1800">
                <a:solidFill>
                  <a:srgbClr val="000000"/>
                </a:solidFill>
              </a:defRPr>
            </a:pPr>
            <a:r>
              <a:rPr sz="2400" u="sng">
                <a:solidFill>
                  <a:srgbClr val="FFFFFF"/>
                </a:solidFill>
                <a:effectLst>
                  <a:outerShdw blurRad="12700" dist="25400" dir="2700000" rotWithShape="0">
                    <a:srgbClr val="000000"/>
                  </a:outerShdw>
                </a:effectLst>
              </a:rPr>
              <a:t>Climatología</a:t>
            </a:r>
          </a:p>
          <a:p>
            <a:pPr lvl="0">
              <a:buSzTx/>
              <a:buNone/>
              <a:defRPr sz="1800">
                <a:solidFill>
                  <a:srgbClr val="000000"/>
                </a:solidFill>
              </a:defRPr>
            </a:pPr>
            <a:endParaRPr sz="2400">
              <a:solidFill>
                <a:srgbClr val="FFFFFF"/>
              </a:solidFill>
            </a:endParaRPr>
          </a:p>
          <a:p>
            <a:pPr lvl="0">
              <a:spcBef>
                <a:spcPts val="400"/>
              </a:spcBef>
              <a:buSzTx/>
              <a:buNone/>
              <a:defRPr sz="1800">
                <a:solidFill>
                  <a:srgbClr val="000000"/>
                </a:solidFill>
              </a:defRPr>
            </a:pPr>
            <a:r>
              <a:rPr>
                <a:solidFill>
                  <a:srgbClr val="FFFFFF"/>
                </a:solidFill>
              </a:rPr>
              <a:t>Es importante conocer el tiempo que va a hacer en la zona a la que nos vamos a dirigir, es conveniente saber lo más posible de él; la temperatura, el viento, la humedad, las posibles lluvias o nevadas, etc. a veces de ello puede depender nuestra seguridad. Por eso no está de más entender conceptos relacionados con este tema como la atmósfera, la borrasca, el anticiclón, las nubes, los tipos de vientos, etc etc…</a:t>
            </a:r>
          </a:p>
        </p:txBody>
      </p:sp>
      <p:pic>
        <p:nvPicPr>
          <p:cNvPr id="22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21" name="11.jpg"/>
          <p:cNvPicPr/>
          <p:nvPr/>
        </p:nvPicPr>
        <p:blipFill>
          <a:blip r:embed="rId3">
            <a:extLst/>
          </a:blip>
          <a:stretch>
            <a:fillRect/>
          </a:stretch>
        </p:blipFill>
        <p:spPr>
          <a:xfrm>
            <a:off x="4624238" y="1944439"/>
            <a:ext cx="3014058" cy="250969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body" idx="4294967295"/>
          </p:nvPr>
        </p:nvSpPr>
        <p:spPr>
          <a:xfrm>
            <a:off x="250825" y="571500"/>
            <a:ext cx="4678363" cy="49514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32613" lvl="0" indent="-332613" defTabSz="886968">
              <a:lnSpc>
                <a:spcPct val="90000"/>
              </a:lnSpc>
              <a:spcBef>
                <a:spcPts val="500"/>
              </a:spcBef>
              <a:buSzTx/>
              <a:buNone/>
              <a:defRPr sz="1800">
                <a:solidFill>
                  <a:srgbClr val="000000"/>
                </a:solidFill>
              </a:defRPr>
            </a:pPr>
            <a:r>
              <a:rPr sz="2328" u="sng">
                <a:solidFill>
                  <a:srgbClr val="FFFFFF"/>
                </a:solidFill>
                <a:effectLst>
                  <a:outerShdw blurRad="12319" dist="24638" dir="2700000" rotWithShape="0">
                    <a:srgbClr val="000000"/>
                  </a:outerShdw>
                </a:effectLst>
              </a:rPr>
              <a:t>Alimentación  </a:t>
            </a:r>
          </a:p>
          <a:p>
            <a:pPr marL="332613" lvl="0" indent="-332613" defTabSz="886968">
              <a:lnSpc>
                <a:spcPct val="90000"/>
              </a:lnSpc>
              <a:spcBef>
                <a:spcPts val="500"/>
              </a:spcBef>
              <a:buSzTx/>
              <a:buNone/>
              <a:defRPr sz="1800">
                <a:solidFill>
                  <a:srgbClr val="000000"/>
                </a:solidFill>
              </a:defRPr>
            </a:pPr>
            <a:r>
              <a:rPr sz="2328">
                <a:solidFill>
                  <a:srgbClr val="FFFFFF"/>
                </a:solidFill>
                <a:effectLst>
                  <a:outerShdw blurRad="12319" dist="24638" dir="2700000" rotWithShape="0">
                    <a:srgbClr val="000000"/>
                  </a:outerShdw>
                </a:effectLst>
              </a:rPr>
              <a:t>	</a:t>
            </a:r>
            <a:r>
              <a:rPr sz="1746">
                <a:solidFill>
                  <a:srgbClr val="FFFFFF"/>
                </a:solidFill>
                <a:effectLst>
                  <a:outerShdw blurRad="12319" dist="24638" dir="2700000" rotWithShape="0">
                    <a:srgbClr val="000000"/>
                  </a:outerShdw>
                </a:effectLst>
              </a:rPr>
              <a:t>Los alimentos que debemos llevar no deben ser pesados ni para su transporte ni para su digestión. Si la salida es de un día, el bocadillo y luego algo de chocolate, caramelos o frutos secos nos aportarán la energía suficiente. Si fuera para más de un día  dejaremos los alimentos que necesitan cocinar (sopas, purés, pasta, leche, etc.) para el principio y el final de la etapa y durante la misma utilizaremos el embutido, el queso, los frutos secos, los caramelos, las galletas, el chocolate, algo de pan y agua. LA BASURA que vayas generando durante los días del trekking deberá ser guardada en bolsas durante el recorrido y arrojarla a los contenedores destinados para ello, nunca se abandonará en la naturaleza.</a:t>
            </a:r>
          </a:p>
        </p:txBody>
      </p:sp>
      <p:pic>
        <p:nvPicPr>
          <p:cNvPr id="22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25" name="ac.naturaleza basura.jpg"/>
          <p:cNvPicPr/>
          <p:nvPr/>
        </p:nvPicPr>
        <p:blipFill>
          <a:blip r:embed="rId3">
            <a:extLst/>
          </a:blip>
          <a:stretch>
            <a:fillRect/>
          </a:stretch>
        </p:blipFill>
        <p:spPr>
          <a:xfrm>
            <a:off x="5611564" y="1727596"/>
            <a:ext cx="2940381" cy="313640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body" idx="4294967295"/>
          </p:nvPr>
        </p:nvSpPr>
        <p:spPr>
          <a:xfrm>
            <a:off x="500062" y="714375"/>
            <a:ext cx="3643313" cy="56229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500"/>
              </a:spcBef>
              <a:buSzTx/>
              <a:buNone/>
              <a:tabLst>
                <a:tab pos="266700" algn="l"/>
              </a:tabLst>
              <a:defRPr sz="1800">
                <a:solidFill>
                  <a:srgbClr val="000000"/>
                </a:solidFill>
              </a:defRPr>
            </a:pPr>
            <a:r>
              <a:rPr sz="2400" u="sng">
                <a:solidFill>
                  <a:srgbClr val="FFFFFF"/>
                </a:solidFill>
                <a:effectLst>
                  <a:outerShdw blurRad="12700" dist="25400" dir="2700000" rotWithShape="0">
                    <a:srgbClr val="000000"/>
                  </a:outerShdw>
                </a:effectLst>
              </a:rPr>
              <a:t>La escalada</a:t>
            </a:r>
          </a:p>
          <a:p>
            <a:pPr lvl="0">
              <a:buSzTx/>
              <a:buNone/>
              <a:tabLst>
                <a:tab pos="266700" algn="l"/>
              </a:tabLst>
              <a:defRPr sz="1800">
                <a:solidFill>
                  <a:srgbClr val="000000"/>
                </a:solidFill>
              </a:defRPr>
            </a:pPr>
            <a:endParaRPr sz="2400" u="sng">
              <a:solidFill>
                <a:srgbClr val="FFFFFF"/>
              </a:solidFill>
              <a:effectLst>
                <a:outerShdw blurRad="12700" dist="25400" dir="2700000" rotWithShape="0">
                  <a:srgbClr val="000000"/>
                </a:outerShdw>
              </a:effectLst>
            </a:endParaRPr>
          </a:p>
          <a:p>
            <a:pPr lvl="0">
              <a:spcBef>
                <a:spcPts val="400"/>
              </a:spcBef>
              <a:buSzTx/>
              <a:buNone/>
              <a:tabLst>
                <a:tab pos="266700" algn="l"/>
              </a:tabLst>
              <a:defRPr sz="1800">
                <a:solidFill>
                  <a:srgbClr val="000000"/>
                </a:solidFill>
              </a:defRPr>
            </a:pPr>
            <a:r>
              <a:rPr>
                <a:solidFill>
                  <a:srgbClr val="FFFFFF"/>
                </a:solidFill>
                <a:effectLst>
                  <a:outerShdw blurRad="12700" dist="25400" dir="2700000" rotWithShape="0">
                    <a:srgbClr val="000000"/>
                  </a:outerShdw>
                </a:effectLst>
              </a:rPr>
              <a:t>Conceptos básicos de la escalada</a:t>
            </a:r>
          </a:p>
          <a:p>
            <a:pPr lvl="0">
              <a:buSzTx/>
              <a:buNone/>
              <a:tabLst>
                <a:tab pos="266700" algn="l"/>
              </a:tabLst>
              <a:defRPr sz="1800">
                <a:solidFill>
                  <a:srgbClr val="000000"/>
                </a:solidFill>
              </a:defRPr>
            </a:pPr>
            <a:endParaRPr>
              <a:solidFill>
                <a:srgbClr val="FFFFFF"/>
              </a:solidFill>
              <a:effectLst>
                <a:outerShdw blurRad="12700" dist="25400" dir="2700000" rotWithShape="0">
                  <a:srgbClr val="000000"/>
                </a:outerShdw>
              </a:effectLst>
            </a:endParaRPr>
          </a:p>
          <a:p>
            <a:pPr lvl="0">
              <a:spcBef>
                <a:spcPts val="400"/>
              </a:spcBef>
              <a:buSzTx/>
              <a:buNone/>
              <a:tabLst>
                <a:tab pos="266700" algn="l"/>
              </a:tabLst>
              <a:defRPr sz="1800">
                <a:solidFill>
                  <a:srgbClr val="000000"/>
                </a:solidFill>
              </a:defRPr>
            </a:pPr>
            <a:r>
              <a:rPr>
                <a:solidFill>
                  <a:srgbClr val="FFFFFF"/>
                </a:solidFill>
                <a:effectLst>
                  <a:outerShdw blurRad="12700" dist="25400" dir="2700000" rotWithShape="0">
                    <a:srgbClr val="000000"/>
                  </a:outerShdw>
                </a:effectLst>
              </a:rPr>
              <a:t>		La escalada es una especialidad dentro del alpinismo muy espectacular que nos hace disfrutar de la montaña estrechamente. Cada paso es vital y nuestra concentración debe ser máxima. La seguridad que en este deporte es muy alta, es compartida, ya que es un deporte de equipo, mientras uno asciende el otro asegura sus movimientos. </a:t>
            </a:r>
          </a:p>
        </p:txBody>
      </p:sp>
      <p:pic>
        <p:nvPicPr>
          <p:cNvPr id="228"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29" name="montaña4.jpg"/>
          <p:cNvPicPr/>
          <p:nvPr/>
        </p:nvPicPr>
        <p:blipFill>
          <a:blip r:embed="rId3">
            <a:extLst/>
          </a:blip>
          <a:stretch>
            <a:fillRect/>
          </a:stretch>
        </p:blipFill>
        <p:spPr>
          <a:xfrm>
            <a:off x="5439419" y="2061661"/>
            <a:ext cx="1754752" cy="273467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body" idx="4294967295"/>
          </p:nvPr>
        </p:nvSpPr>
        <p:spPr>
          <a:xfrm>
            <a:off x="285750" y="928687"/>
            <a:ext cx="8270875" cy="5214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2325" lvl="0" indent="-322325" defTabSz="859536">
              <a:spcBef>
                <a:spcPts val="500"/>
              </a:spcBef>
              <a:buSzTx/>
              <a:buNone/>
              <a:defRPr sz="1800">
                <a:solidFill>
                  <a:srgbClr val="000000"/>
                </a:solidFill>
              </a:defRPr>
            </a:pPr>
            <a:r>
              <a:rPr sz="2256" u="sng">
                <a:solidFill>
                  <a:srgbClr val="FFFFFF"/>
                </a:solidFill>
                <a:effectLst>
                  <a:outerShdw blurRad="11938" dist="23876" dir="2700000" rotWithShape="0">
                    <a:srgbClr val="000000"/>
                  </a:outerShdw>
                </a:effectLst>
              </a:rPr>
              <a:t>Tipos de escalada</a:t>
            </a:r>
          </a:p>
          <a:p>
            <a:pPr marL="322325" lvl="0" indent="-322325" defTabSz="859536">
              <a:buSzTx/>
              <a:buNone/>
              <a:defRPr sz="1800">
                <a:solidFill>
                  <a:srgbClr val="000000"/>
                </a:solidFill>
              </a:defRPr>
            </a:pPr>
            <a:endParaRPr sz="2256">
              <a:solidFill>
                <a:srgbClr val="FFFFFF"/>
              </a:solidFill>
              <a:effectLst>
                <a:outerShdw blurRad="11938" dist="23876" dir="2700000" rotWithShape="0">
                  <a:srgbClr val="000000"/>
                </a:outerShdw>
              </a:effectLst>
            </a:endParaRPr>
          </a:p>
          <a:p>
            <a:pPr marL="322325" lvl="0" indent="-322325" defTabSz="859536">
              <a:spcBef>
                <a:spcPts val="500"/>
              </a:spcBef>
              <a:buSzTx/>
              <a:buNone/>
              <a:defRPr sz="1800">
                <a:solidFill>
                  <a:srgbClr val="000000"/>
                </a:solidFill>
              </a:defRPr>
            </a:pPr>
            <a:r>
              <a:rPr sz="2256">
                <a:solidFill>
                  <a:srgbClr val="FFFFFF"/>
                </a:solidFill>
                <a:effectLst>
                  <a:outerShdw blurRad="11938" dist="23876" dir="2700000" rotWithShape="0">
                    <a:srgbClr val="000000"/>
                  </a:outerShdw>
                </a:effectLst>
              </a:rPr>
              <a:t>Según el entorno</a:t>
            </a:r>
          </a:p>
          <a:p>
            <a:pPr marL="322325" lvl="0" indent="-322325" defTabSz="859536">
              <a:spcBef>
                <a:spcPts val="500"/>
              </a:spcBef>
              <a:buSzTx/>
              <a:buNone/>
              <a:defRPr sz="1800">
                <a:solidFill>
                  <a:srgbClr val="000000"/>
                </a:solidFill>
              </a:defRPr>
            </a:pPr>
            <a:r>
              <a:rPr sz="2256">
                <a:solidFill>
                  <a:srgbClr val="FFFFFF"/>
                </a:solidFill>
                <a:effectLst>
                  <a:outerShdw blurRad="11938" dist="23876" dir="2700000" rotWithShape="0">
                    <a:srgbClr val="000000"/>
                  </a:outerShdw>
                </a:effectLst>
              </a:rPr>
              <a:t> </a:t>
            </a:r>
            <a:r>
              <a:rPr sz="1692">
                <a:solidFill>
                  <a:srgbClr val="FFFFFF"/>
                </a:solidFill>
                <a:effectLst>
                  <a:outerShdw blurRad="11938" dist="23876" dir="2700000" rotWithShape="0">
                    <a:srgbClr val="000000"/>
                  </a:outerShdw>
                </a:effectLst>
              </a:rPr>
              <a:t>Escalada en roca, en nieve y en  hielo</a:t>
            </a:r>
          </a:p>
          <a:p>
            <a:pPr marL="322325" lvl="0" indent="-322325" defTabSz="859536">
              <a:spcBef>
                <a:spcPts val="500"/>
              </a:spcBef>
              <a:buSzTx/>
              <a:buNone/>
              <a:defRPr sz="1800">
                <a:solidFill>
                  <a:srgbClr val="000000"/>
                </a:solidFill>
              </a:defRPr>
            </a:pPr>
            <a:r>
              <a:rPr sz="2256">
                <a:solidFill>
                  <a:srgbClr val="FFFFFF"/>
                </a:solidFill>
                <a:effectLst>
                  <a:outerShdw blurRad="11938" dist="23876" dir="2700000" rotWithShape="0">
                    <a:srgbClr val="000000"/>
                  </a:outerShdw>
                </a:effectLst>
              </a:rPr>
              <a:t>Según los materiales</a:t>
            </a:r>
          </a:p>
          <a:p>
            <a:pPr marL="322325" lvl="0" indent="-322325" defTabSz="859536">
              <a:buSzTx/>
              <a:buNone/>
              <a:defRPr sz="1800">
                <a:solidFill>
                  <a:srgbClr val="000000"/>
                </a:solidFill>
              </a:defRPr>
            </a:pPr>
            <a:endParaRPr sz="2256">
              <a:solidFill>
                <a:srgbClr val="FFFFFF"/>
              </a:solidFill>
              <a:effectLst>
                <a:outerShdw blurRad="11938" dist="23876" dir="2700000" rotWithShape="0">
                  <a:srgbClr val="000000"/>
                </a:outerShdw>
              </a:effectLst>
            </a:endParaRPr>
          </a:p>
          <a:p>
            <a:pPr marL="322325" lvl="0" indent="-322325" defTabSz="859536">
              <a:spcBef>
                <a:spcPts val="400"/>
              </a:spcBef>
              <a:buSzTx/>
              <a:buNone/>
              <a:defRPr sz="1800">
                <a:solidFill>
                  <a:srgbClr val="000000"/>
                </a:solidFill>
              </a:defRPr>
            </a:pPr>
            <a:r>
              <a:rPr sz="1692">
                <a:solidFill>
                  <a:srgbClr val="FFFFFF"/>
                </a:solidFill>
                <a:effectLst>
                  <a:outerShdw blurRad="11938" dist="23876" dir="2700000" rotWithShape="0">
                    <a:srgbClr val="000000"/>
                  </a:outerShdw>
                </a:effectLst>
              </a:rPr>
              <a:t>- Escalada artificial. Que utiliza material muy diverso sobre el que se apoya</a:t>
            </a:r>
          </a:p>
          <a:p>
            <a:pPr marL="322325" lvl="0" indent="-322325" defTabSz="859536">
              <a:buFontTx/>
              <a:buChar char="-"/>
              <a:defRPr sz="1800">
                <a:solidFill>
                  <a:srgbClr val="000000"/>
                </a:solidFill>
              </a:defRPr>
            </a:pPr>
            <a:endParaRPr sz="1692">
              <a:solidFill>
                <a:srgbClr val="FFFFFF"/>
              </a:solidFill>
              <a:effectLst>
                <a:outerShdw blurRad="11938" dist="23876" dir="2700000" rotWithShape="0">
                  <a:srgbClr val="000000"/>
                </a:outerShdw>
              </a:effectLst>
            </a:endParaRPr>
          </a:p>
          <a:p>
            <a:pPr marL="322325" lvl="0" indent="-322325" defTabSz="859536">
              <a:spcBef>
                <a:spcPts val="400"/>
              </a:spcBef>
              <a:buSzTx/>
              <a:buNone/>
              <a:defRPr sz="1800">
                <a:solidFill>
                  <a:srgbClr val="000000"/>
                </a:solidFill>
              </a:defRPr>
            </a:pPr>
            <a:r>
              <a:rPr sz="1692">
                <a:solidFill>
                  <a:srgbClr val="FFFFFF"/>
                </a:solidFill>
                <a:effectLst>
                  <a:outerShdw blurRad="11938" dist="23876" dir="2700000" rotWithShape="0">
                    <a:srgbClr val="000000"/>
                  </a:outerShdw>
                </a:effectLst>
              </a:rPr>
              <a:t>- Escalada libre. Que utiliza material para su seguridad </a:t>
            </a:r>
          </a:p>
          <a:p>
            <a:pPr marL="322325" lvl="0" indent="-322325" defTabSz="859536">
              <a:buFontTx/>
              <a:buChar char="-"/>
              <a:defRPr sz="1800">
                <a:solidFill>
                  <a:srgbClr val="000000"/>
                </a:solidFill>
              </a:defRPr>
            </a:pPr>
            <a:endParaRPr sz="1692">
              <a:solidFill>
                <a:srgbClr val="FFFFFF"/>
              </a:solidFill>
              <a:effectLst>
                <a:outerShdw blurRad="11938" dist="23876" dir="2700000" rotWithShape="0">
                  <a:srgbClr val="000000"/>
                </a:outerShdw>
              </a:effectLst>
            </a:endParaRPr>
          </a:p>
          <a:p>
            <a:pPr marL="322325" lvl="0" indent="-322325" defTabSz="859536">
              <a:spcBef>
                <a:spcPts val="400"/>
              </a:spcBef>
              <a:buSzTx/>
              <a:buNone/>
              <a:defRPr sz="1800">
                <a:solidFill>
                  <a:srgbClr val="000000"/>
                </a:solidFill>
              </a:defRPr>
            </a:pPr>
            <a:r>
              <a:rPr sz="1692">
                <a:solidFill>
                  <a:srgbClr val="FFFFFF"/>
                </a:solidFill>
                <a:effectLst>
                  <a:outerShdw blurRad="11938" dist="23876" dir="2700000" rotWithShape="0">
                    <a:srgbClr val="000000"/>
                  </a:outerShdw>
                </a:effectLst>
              </a:rPr>
              <a:t>- Escalada deportiva. Escalada actual sobre vías preparadas de diferente dificultad. </a:t>
            </a:r>
          </a:p>
          <a:p>
            <a:pPr marL="322325" lvl="0" indent="-322325" defTabSz="859536">
              <a:buFontTx/>
              <a:buChar char="-"/>
              <a:defRPr sz="1800">
                <a:solidFill>
                  <a:srgbClr val="000000"/>
                </a:solidFill>
              </a:defRPr>
            </a:pPr>
            <a:endParaRPr sz="1692">
              <a:solidFill>
                <a:srgbClr val="FFFFFF"/>
              </a:solidFill>
              <a:effectLst>
                <a:outerShdw blurRad="11938" dist="23876" dir="2700000" rotWithShape="0">
                  <a:srgbClr val="000000"/>
                </a:outerShdw>
              </a:effectLst>
            </a:endParaRPr>
          </a:p>
          <a:p>
            <a:pPr marL="322325" lvl="0" indent="-322325" defTabSz="859536">
              <a:spcBef>
                <a:spcPts val="400"/>
              </a:spcBef>
              <a:buSzTx/>
              <a:buNone/>
              <a:defRPr sz="1800">
                <a:solidFill>
                  <a:srgbClr val="000000"/>
                </a:solidFill>
              </a:defRPr>
            </a:pPr>
            <a:r>
              <a:rPr sz="1692">
                <a:solidFill>
                  <a:srgbClr val="FFFFFF"/>
                </a:solidFill>
                <a:effectLst>
                  <a:outerShdw blurRad="11938" dist="23876" dir="2700000" rotWithShape="0">
                    <a:srgbClr val="000000"/>
                  </a:outerShdw>
                </a:effectLst>
              </a:rPr>
              <a:t>- Escalada indoor. Escalada en interiores sobre paredes artificiales de diversa dificultad (Rocódromos). </a:t>
            </a:r>
          </a:p>
        </p:txBody>
      </p:sp>
      <p:pic>
        <p:nvPicPr>
          <p:cNvPr id="23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33" name="montaña ayuda.jpg"/>
          <p:cNvPicPr/>
          <p:nvPr/>
        </p:nvPicPr>
        <p:blipFill>
          <a:blip r:embed="rId3">
            <a:extLst/>
          </a:blip>
          <a:stretch>
            <a:fillRect/>
          </a:stretch>
        </p:blipFill>
        <p:spPr>
          <a:xfrm>
            <a:off x="4943871" y="615652"/>
            <a:ext cx="2255574" cy="227931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body" idx="4294967295"/>
          </p:nvPr>
        </p:nvSpPr>
        <p:spPr>
          <a:xfrm>
            <a:off x="179387" y="188912"/>
            <a:ext cx="4249738" cy="64817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80000"/>
              </a:lnSpc>
              <a:spcBef>
                <a:spcPts val="400"/>
              </a:spcBef>
              <a:buSzTx/>
              <a:buNone/>
              <a:defRPr sz="1800">
                <a:solidFill>
                  <a:srgbClr val="000000"/>
                </a:solidFill>
              </a:defRPr>
            </a:pPr>
            <a:r>
              <a:rPr sz="2000" u="sng">
                <a:solidFill>
                  <a:srgbClr val="FFFFFF"/>
                </a:solidFill>
              </a:rPr>
              <a:t>Algunos materiales de escalada</a:t>
            </a:r>
          </a:p>
          <a:p>
            <a:pPr lvl="0">
              <a:lnSpc>
                <a:spcPct val="80000"/>
              </a:lnSpc>
              <a:buSzTx/>
              <a:buNone/>
              <a:defRPr sz="1800">
                <a:solidFill>
                  <a:srgbClr val="000000"/>
                </a:solidFill>
              </a:defRPr>
            </a:pPr>
            <a:endParaRPr sz="2000">
              <a:solidFill>
                <a:srgbClr val="FFFFFF"/>
              </a:solidFill>
            </a:endParaRP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La cuerda </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El arnés</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El mosquetón</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Los empotradores</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Los pitones</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Los ascendedores y descendedores</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La cinta exprés</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El piolet</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Los crampones</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Las polainas</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El calzado</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El casco</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Las gafas</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Los tornillos de hielo. </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El calzado</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Las polainas</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Las gafas. </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El casco. </a:t>
            </a:r>
          </a:p>
          <a:p>
            <a:pPr marL="171450" lvl="0" indent="-171450">
              <a:spcBef>
                <a:spcPts val="300"/>
              </a:spcBef>
              <a:defRPr sz="1800">
                <a:solidFill>
                  <a:srgbClr val="000000"/>
                </a:solidFill>
              </a:defRPr>
            </a:pPr>
            <a:r>
              <a:rPr sz="1600">
                <a:solidFill>
                  <a:srgbClr val="FFFFFF"/>
                </a:solidFill>
                <a:effectLst>
                  <a:outerShdw blurRad="12700" dist="25400" dir="2700000" rotWithShape="0">
                    <a:srgbClr val="000000"/>
                  </a:outerShdw>
                </a:effectLst>
              </a:rPr>
              <a:t>Las propias manos</a:t>
            </a:r>
          </a:p>
        </p:txBody>
      </p:sp>
      <p:pic>
        <p:nvPicPr>
          <p:cNvPr id="23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37" name="mano montaña.jpg"/>
          <p:cNvPicPr/>
          <p:nvPr/>
        </p:nvPicPr>
        <p:blipFill>
          <a:blip r:embed="rId3">
            <a:extLst/>
          </a:blip>
          <a:stretch>
            <a:fillRect/>
          </a:stretch>
        </p:blipFill>
        <p:spPr>
          <a:xfrm>
            <a:off x="1748343" y="5035409"/>
            <a:ext cx="865189" cy="1017869"/>
          </a:xfrm>
          <a:prstGeom prst="rect">
            <a:avLst/>
          </a:prstGeom>
          <a:ln w="12700">
            <a:miter lim="400000"/>
          </a:ln>
        </p:spPr>
      </p:pic>
      <p:pic>
        <p:nvPicPr>
          <p:cNvPr id="238" name="cuerda.jpg"/>
          <p:cNvPicPr/>
          <p:nvPr/>
        </p:nvPicPr>
        <p:blipFill>
          <a:blip r:embed="rId4">
            <a:extLst/>
          </a:blip>
          <a:stretch>
            <a:fillRect/>
          </a:stretch>
        </p:blipFill>
        <p:spPr>
          <a:xfrm rot="16174728">
            <a:off x="6021138" y="3318346"/>
            <a:ext cx="1408916" cy="628651"/>
          </a:xfrm>
          <a:prstGeom prst="rect">
            <a:avLst/>
          </a:prstGeom>
          <a:ln w="12700">
            <a:miter lim="400000"/>
          </a:ln>
        </p:spPr>
      </p:pic>
      <p:pic>
        <p:nvPicPr>
          <p:cNvPr id="239" name="casco.jpg"/>
          <p:cNvPicPr/>
          <p:nvPr/>
        </p:nvPicPr>
        <p:blipFill>
          <a:blip r:embed="rId5">
            <a:extLst/>
          </a:blip>
          <a:stretch>
            <a:fillRect/>
          </a:stretch>
        </p:blipFill>
        <p:spPr>
          <a:xfrm>
            <a:off x="4096543" y="597693"/>
            <a:ext cx="950914" cy="950914"/>
          </a:xfrm>
          <a:prstGeom prst="rect">
            <a:avLst/>
          </a:prstGeom>
          <a:ln w="12700">
            <a:miter lim="400000"/>
          </a:ln>
        </p:spPr>
      </p:pic>
      <p:pic>
        <p:nvPicPr>
          <p:cNvPr id="240" name="arnes-logan.jpg"/>
          <p:cNvPicPr/>
          <p:nvPr/>
        </p:nvPicPr>
        <p:blipFill>
          <a:blip r:embed="rId6">
            <a:extLst/>
          </a:blip>
          <a:stretch>
            <a:fillRect/>
          </a:stretch>
        </p:blipFill>
        <p:spPr>
          <a:xfrm>
            <a:off x="5544343" y="471096"/>
            <a:ext cx="1216026" cy="1148469"/>
          </a:xfrm>
          <a:prstGeom prst="rect">
            <a:avLst/>
          </a:prstGeom>
          <a:ln w="12700">
            <a:miter lim="400000"/>
          </a:ln>
        </p:spPr>
      </p:pic>
      <p:pic>
        <p:nvPicPr>
          <p:cNvPr id="241" name="30.jpg"/>
          <p:cNvPicPr/>
          <p:nvPr/>
        </p:nvPicPr>
        <p:blipFill>
          <a:blip r:embed="rId7">
            <a:extLst/>
          </a:blip>
          <a:stretch>
            <a:fillRect/>
          </a:stretch>
        </p:blipFill>
        <p:spPr>
          <a:xfrm>
            <a:off x="7412429" y="406400"/>
            <a:ext cx="1140235" cy="1801813"/>
          </a:xfrm>
          <a:prstGeom prst="rect">
            <a:avLst/>
          </a:prstGeom>
          <a:ln w="12700">
            <a:miter lim="400000"/>
          </a:ln>
        </p:spPr>
      </p:pic>
      <p:pic>
        <p:nvPicPr>
          <p:cNvPr id="242" name="29.jpg"/>
          <p:cNvPicPr/>
          <p:nvPr/>
        </p:nvPicPr>
        <p:blipFill>
          <a:blip r:embed="rId8">
            <a:extLst/>
          </a:blip>
          <a:stretch>
            <a:fillRect/>
          </a:stretch>
        </p:blipFill>
        <p:spPr>
          <a:xfrm>
            <a:off x="3017297" y="4738935"/>
            <a:ext cx="865188" cy="1800444"/>
          </a:xfrm>
          <a:prstGeom prst="rect">
            <a:avLst/>
          </a:prstGeom>
          <a:ln w="12700">
            <a:miter lim="400000"/>
          </a:ln>
        </p:spPr>
      </p:pic>
      <p:pic>
        <p:nvPicPr>
          <p:cNvPr id="243" name="27.jpg"/>
          <p:cNvPicPr/>
          <p:nvPr/>
        </p:nvPicPr>
        <p:blipFill>
          <a:blip r:embed="rId9">
            <a:extLst/>
          </a:blip>
          <a:stretch>
            <a:fillRect/>
          </a:stretch>
        </p:blipFill>
        <p:spPr>
          <a:xfrm>
            <a:off x="4286250" y="4540488"/>
            <a:ext cx="820738" cy="2175481"/>
          </a:xfrm>
          <a:prstGeom prst="rect">
            <a:avLst/>
          </a:prstGeom>
          <a:ln w="12700">
            <a:miter lim="400000"/>
          </a:ln>
        </p:spPr>
      </p:pic>
      <p:pic>
        <p:nvPicPr>
          <p:cNvPr id="244" name="26.jpg"/>
          <p:cNvPicPr/>
          <p:nvPr/>
        </p:nvPicPr>
        <p:blipFill>
          <a:blip r:embed="rId10">
            <a:extLst/>
          </a:blip>
          <a:stretch>
            <a:fillRect/>
          </a:stretch>
        </p:blipFill>
        <p:spPr>
          <a:xfrm>
            <a:off x="2617385" y="2965648"/>
            <a:ext cx="1357715" cy="1435437"/>
          </a:xfrm>
          <a:prstGeom prst="rect">
            <a:avLst/>
          </a:prstGeom>
          <a:ln w="12700">
            <a:miter lim="400000"/>
          </a:ln>
        </p:spPr>
      </p:pic>
      <p:pic>
        <p:nvPicPr>
          <p:cNvPr id="245" name="24.jpg"/>
          <p:cNvPicPr/>
          <p:nvPr/>
        </p:nvPicPr>
        <p:blipFill>
          <a:blip r:embed="rId11">
            <a:extLst/>
          </a:blip>
          <a:stretch>
            <a:fillRect/>
          </a:stretch>
        </p:blipFill>
        <p:spPr>
          <a:xfrm>
            <a:off x="5459724" y="4770257"/>
            <a:ext cx="1007964" cy="1435438"/>
          </a:xfrm>
          <a:prstGeom prst="rect">
            <a:avLst/>
          </a:prstGeom>
          <a:ln w="12700">
            <a:miter lim="400000"/>
          </a:ln>
        </p:spPr>
      </p:pic>
      <p:pic>
        <p:nvPicPr>
          <p:cNvPr id="246" name="31.jpg"/>
          <p:cNvPicPr/>
          <p:nvPr/>
        </p:nvPicPr>
        <p:blipFill>
          <a:blip r:embed="rId12">
            <a:extLst/>
          </a:blip>
          <a:stretch>
            <a:fillRect/>
          </a:stretch>
        </p:blipFill>
        <p:spPr>
          <a:xfrm>
            <a:off x="7498286" y="3961407"/>
            <a:ext cx="1357715" cy="1668211"/>
          </a:xfrm>
          <a:prstGeom prst="rect">
            <a:avLst/>
          </a:prstGeom>
          <a:ln w="12700">
            <a:miter lim="400000"/>
          </a:ln>
        </p:spPr>
      </p:pic>
      <p:pic>
        <p:nvPicPr>
          <p:cNvPr id="247" name="32.jpg"/>
          <p:cNvPicPr/>
          <p:nvPr/>
        </p:nvPicPr>
        <p:blipFill>
          <a:blip r:embed="rId13">
            <a:extLst/>
          </a:blip>
          <a:stretch>
            <a:fillRect/>
          </a:stretch>
        </p:blipFill>
        <p:spPr>
          <a:xfrm>
            <a:off x="3945979" y="1808160"/>
            <a:ext cx="2557208" cy="686926"/>
          </a:xfrm>
          <a:prstGeom prst="rect">
            <a:avLst/>
          </a:prstGeom>
          <a:ln w="12700">
            <a:miter lim="400000"/>
          </a:ln>
        </p:spPr>
      </p:pic>
      <p:pic>
        <p:nvPicPr>
          <p:cNvPr id="248" name="ocho.jpg"/>
          <p:cNvPicPr/>
          <p:nvPr/>
        </p:nvPicPr>
        <p:blipFill>
          <a:blip r:embed="rId14">
            <a:extLst/>
          </a:blip>
          <a:stretch>
            <a:fillRect/>
          </a:stretch>
        </p:blipFill>
        <p:spPr>
          <a:xfrm>
            <a:off x="7412429" y="2401887"/>
            <a:ext cx="1216026" cy="1216026"/>
          </a:xfrm>
          <a:prstGeom prst="rect">
            <a:avLst/>
          </a:prstGeom>
          <a:ln w="12700">
            <a:miter lim="400000"/>
          </a:ln>
        </p:spPr>
      </p:pic>
      <p:pic>
        <p:nvPicPr>
          <p:cNvPr id="249" name="pioletes.jpg"/>
          <p:cNvPicPr/>
          <p:nvPr/>
        </p:nvPicPr>
        <p:blipFill>
          <a:blip r:embed="rId15">
            <a:extLst/>
          </a:blip>
          <a:stretch>
            <a:fillRect/>
          </a:stretch>
        </p:blipFill>
        <p:spPr>
          <a:xfrm>
            <a:off x="4410403" y="2754639"/>
            <a:ext cx="1628360" cy="1668211"/>
          </a:xfrm>
          <a:prstGeom prst="rect">
            <a:avLst/>
          </a:prstGeom>
          <a:ln w="12700">
            <a:miter lim="400000"/>
          </a:ln>
        </p:spPr>
      </p:pic>
      <p:pic>
        <p:nvPicPr>
          <p:cNvPr id="250" name="polaina.jpg"/>
          <p:cNvPicPr/>
          <p:nvPr/>
        </p:nvPicPr>
        <p:blipFill>
          <a:blip r:embed="rId16">
            <a:extLst/>
          </a:blip>
          <a:stretch>
            <a:fillRect/>
          </a:stretch>
        </p:blipFill>
        <p:spPr>
          <a:xfrm>
            <a:off x="2383631" y="591607"/>
            <a:ext cx="1216026" cy="143139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p:cNvSpPr>
          <p:nvPr>
            <p:ph type="body" idx="4294967295"/>
          </p:nvPr>
        </p:nvSpPr>
        <p:spPr>
          <a:xfrm>
            <a:off x="285750" y="928687"/>
            <a:ext cx="4643438" cy="5214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500"/>
              </a:spcBef>
              <a:buSzTx/>
              <a:buNone/>
              <a:tabLst>
                <a:tab pos="266700" algn="l"/>
              </a:tabLst>
              <a:defRPr sz="1800">
                <a:solidFill>
                  <a:srgbClr val="000000"/>
                </a:solidFill>
              </a:defRPr>
            </a:pPr>
            <a:r>
              <a:rPr sz="2400" u="sng">
                <a:solidFill>
                  <a:srgbClr val="FFFFFF"/>
                </a:solidFill>
                <a:effectLst>
                  <a:outerShdw blurRad="12700" dist="25400" dir="2700000" rotWithShape="0">
                    <a:srgbClr val="000000"/>
                  </a:outerShdw>
                </a:effectLst>
              </a:rPr>
              <a:t>La pista de rastreo</a:t>
            </a:r>
          </a:p>
          <a:p>
            <a:pPr lvl="0">
              <a:spcBef>
                <a:spcPts val="500"/>
              </a:spcBef>
              <a:buSzTx/>
              <a:buNone/>
              <a:tabLst>
                <a:tab pos="266700" algn="l"/>
              </a:tabLst>
              <a:defRPr sz="1800">
                <a:solidFill>
                  <a:srgbClr val="000000"/>
                </a:solidFill>
              </a:defRPr>
            </a:pPr>
            <a:r>
              <a:rPr sz="2400">
                <a:solidFill>
                  <a:srgbClr val="FFFFFF"/>
                </a:solidFill>
                <a:effectLst>
                  <a:outerShdw blurRad="12700" dist="25400" dir="2700000" rotWithShape="0">
                    <a:srgbClr val="000000"/>
                  </a:outerShdw>
                </a:effectLst>
              </a:rPr>
              <a:t>	</a:t>
            </a:r>
          </a:p>
          <a:p>
            <a:pPr lvl="0">
              <a:spcBef>
                <a:spcPts val="500"/>
              </a:spcBef>
              <a:buSzTx/>
              <a:buNone/>
              <a:tabLst>
                <a:tab pos="266700" algn="l"/>
              </a:tabLst>
              <a:defRPr sz="1800">
                <a:solidFill>
                  <a:srgbClr val="000000"/>
                </a:solidFill>
              </a:defRPr>
            </a:pPr>
            <a:r>
              <a:rPr sz="2400">
                <a:solidFill>
                  <a:srgbClr val="FFFFFF"/>
                </a:solidFill>
                <a:effectLst>
                  <a:outerShdw blurRad="12700" dist="25400" dir="2700000" rotWithShape="0">
                    <a:srgbClr val="000000"/>
                  </a:outerShdw>
                </a:effectLst>
              </a:rPr>
              <a:t>	 </a:t>
            </a:r>
            <a:r>
              <a:rPr>
                <a:solidFill>
                  <a:srgbClr val="FFFFFF"/>
                </a:solidFill>
                <a:effectLst>
                  <a:outerShdw blurRad="12700" dist="25400" dir="2700000" rotWithShape="0">
                    <a:srgbClr val="000000"/>
                  </a:outerShdw>
                </a:effectLst>
              </a:rPr>
              <a:t>El rastreo es una forma, un procedimiento, para poder llegar a un sitio previamente establecido siguiendo unas pistas, o un método para encontrar “el mensaje o el tesoro encondidos”.</a:t>
            </a:r>
          </a:p>
          <a:p>
            <a:pPr lvl="0">
              <a:buSzTx/>
              <a:buNone/>
              <a:tabLst>
                <a:tab pos="266700" algn="l"/>
              </a:tabLst>
              <a:defRPr sz="1800">
                <a:solidFill>
                  <a:srgbClr val="000000"/>
                </a:solidFill>
              </a:defRPr>
            </a:pPr>
            <a:endParaRPr>
              <a:solidFill>
                <a:srgbClr val="FFFFFF"/>
              </a:solidFill>
              <a:effectLst>
                <a:outerShdw blurRad="12700" dist="25400" dir="2700000" rotWithShape="0">
                  <a:srgbClr val="000000"/>
                </a:outerShdw>
              </a:effectLst>
            </a:endParaRPr>
          </a:p>
          <a:p>
            <a:pPr lvl="0">
              <a:spcBef>
                <a:spcPts val="400"/>
              </a:spcBef>
              <a:buSzTx/>
              <a:buNone/>
              <a:tabLst>
                <a:tab pos="266700" algn="l"/>
              </a:tabLst>
              <a:defRPr sz="1800">
                <a:solidFill>
                  <a:srgbClr val="000000"/>
                </a:solidFill>
              </a:defRPr>
            </a:pPr>
            <a:r>
              <a:rPr>
                <a:solidFill>
                  <a:srgbClr val="FFFFFF"/>
                </a:solidFill>
                <a:effectLst>
                  <a:outerShdw blurRad="12700" dist="25400" dir="2700000" rotWithShape="0">
                    <a:srgbClr val="000000"/>
                  </a:outerShdw>
                </a:effectLst>
              </a:rPr>
              <a:t>	En las pistas de rastreo hay dos modalidades, una con pistas naturales también llamadas involuntarias, y otra con pistas artificiales, también denominadas voluntarias, conocidas por todos y colocadas estratégicamente para encontrar el mensaje final o coincidir en un punto determinado de un camino.</a:t>
            </a:r>
          </a:p>
        </p:txBody>
      </p:sp>
      <p:pic>
        <p:nvPicPr>
          <p:cNvPr id="253"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54" name="montaña.jpg"/>
          <p:cNvPicPr/>
          <p:nvPr/>
        </p:nvPicPr>
        <p:blipFill>
          <a:blip r:embed="rId3">
            <a:extLst/>
          </a:blip>
          <a:stretch>
            <a:fillRect/>
          </a:stretch>
        </p:blipFill>
        <p:spPr>
          <a:xfrm>
            <a:off x="5579814" y="2017365"/>
            <a:ext cx="2323317" cy="282327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body" idx="4294967295"/>
          </p:nvPr>
        </p:nvSpPr>
        <p:spPr>
          <a:xfrm>
            <a:off x="285750" y="500062"/>
            <a:ext cx="5581650" cy="5214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12039" lvl="0" indent="-312039" defTabSz="832104">
              <a:spcBef>
                <a:spcPts val="500"/>
              </a:spcBef>
              <a:buSzTx/>
              <a:buNone/>
              <a:defRPr sz="1800">
                <a:solidFill>
                  <a:srgbClr val="000000"/>
                </a:solidFill>
              </a:defRPr>
            </a:pPr>
            <a:r>
              <a:rPr sz="2184" u="sng">
                <a:solidFill>
                  <a:srgbClr val="FFFFFF"/>
                </a:solidFill>
                <a:effectLst>
                  <a:outerShdw blurRad="11557" dist="23114" dir="2700000" rotWithShape="0">
                    <a:srgbClr val="000000"/>
                  </a:outerShdw>
                </a:effectLst>
              </a:rPr>
              <a:t>Requisitos que debe cumplir una pista de rastreo</a:t>
            </a:r>
          </a:p>
          <a:p>
            <a:pPr marL="312039" lvl="0" indent="-312039" defTabSz="832104">
              <a:spcBef>
                <a:spcPts val="600"/>
              </a:spcBef>
              <a:buSzTx/>
              <a:buNone/>
              <a:defRPr sz="1800">
                <a:solidFill>
                  <a:srgbClr val="000000"/>
                </a:solidFill>
              </a:defRPr>
            </a:pPr>
            <a:endParaRPr sz="2184" u="sng">
              <a:solidFill>
                <a:srgbClr val="FFFFFF"/>
              </a:solidFill>
              <a:effectLst>
                <a:outerShdw blurRad="11557" dist="23114" dir="2700000" rotWithShape="0">
                  <a:srgbClr val="000000"/>
                </a:outerShdw>
              </a:effectLst>
            </a:endParaRPr>
          </a:p>
          <a:p>
            <a:pPr marL="312039" lvl="0" indent="-312039" defTabSz="832104">
              <a:spcBef>
                <a:spcPts val="300"/>
              </a:spcBef>
              <a:buSzTx/>
              <a:buNone/>
              <a:defRPr sz="1800">
                <a:solidFill>
                  <a:srgbClr val="000000"/>
                </a:solidFill>
              </a:defRPr>
            </a:pPr>
            <a:r>
              <a:rPr sz="1638">
                <a:solidFill>
                  <a:srgbClr val="FFFFFF"/>
                </a:solidFill>
                <a:effectLst>
                  <a:outerShdw blurRad="11557" dist="23114" dir="2700000" rotWithShape="0">
                    <a:srgbClr val="000000"/>
                  </a:outerShdw>
                </a:effectLst>
              </a:rPr>
              <a:t>1.Se colocan las pistas a la derecha de los caminos</a:t>
            </a:r>
          </a:p>
          <a:p>
            <a:pPr marL="312039" lvl="0" indent="-312039" defTabSz="832104">
              <a:spcBef>
                <a:spcPts val="600"/>
              </a:spcBef>
              <a:buSzTx/>
              <a:buNone/>
              <a:defRPr sz="1800">
                <a:solidFill>
                  <a:srgbClr val="000000"/>
                </a:solidFill>
              </a:defRPr>
            </a:pPr>
            <a:endParaRPr sz="1638">
              <a:solidFill>
                <a:srgbClr val="FFFFFF"/>
              </a:solidFill>
              <a:effectLst>
                <a:outerShdw blurRad="11557" dist="23114" dir="2700000" rotWithShape="0">
                  <a:srgbClr val="000000"/>
                </a:outerShdw>
              </a:effectLst>
            </a:endParaRPr>
          </a:p>
          <a:p>
            <a:pPr marL="312039" lvl="0" indent="-312039" defTabSz="832104">
              <a:spcBef>
                <a:spcPts val="300"/>
              </a:spcBef>
              <a:buSzTx/>
              <a:buNone/>
              <a:defRPr sz="1800">
                <a:solidFill>
                  <a:srgbClr val="000000"/>
                </a:solidFill>
              </a:defRPr>
            </a:pPr>
            <a:r>
              <a:rPr sz="1638">
                <a:solidFill>
                  <a:srgbClr val="FFFFFF"/>
                </a:solidFill>
                <a:effectLst>
                  <a:outerShdw blurRad="11557" dist="23114" dir="2700000" rotWithShape="0">
                    <a:srgbClr val="000000"/>
                  </a:outerShdw>
                </a:effectLst>
              </a:rPr>
              <a:t>2. Las distancias entre las señales no debe ser superior a 50m. </a:t>
            </a:r>
          </a:p>
          <a:p>
            <a:pPr marL="312039" lvl="0" indent="-312039" defTabSz="832104">
              <a:spcBef>
                <a:spcPts val="600"/>
              </a:spcBef>
              <a:buSzTx/>
              <a:buNone/>
              <a:defRPr sz="1800">
                <a:solidFill>
                  <a:srgbClr val="000000"/>
                </a:solidFill>
              </a:defRPr>
            </a:pPr>
            <a:endParaRPr sz="1638">
              <a:solidFill>
                <a:srgbClr val="FFFFFF"/>
              </a:solidFill>
              <a:effectLst>
                <a:outerShdw blurRad="11557" dist="23114" dir="2700000" rotWithShape="0">
                  <a:srgbClr val="000000"/>
                </a:outerShdw>
              </a:effectLst>
            </a:endParaRPr>
          </a:p>
          <a:p>
            <a:pPr marL="312039" lvl="0" indent="-312039" defTabSz="832104">
              <a:spcBef>
                <a:spcPts val="300"/>
              </a:spcBef>
              <a:buSzTx/>
              <a:buNone/>
              <a:defRPr sz="1800">
                <a:solidFill>
                  <a:srgbClr val="000000"/>
                </a:solidFill>
              </a:defRPr>
            </a:pPr>
            <a:r>
              <a:rPr sz="1638">
                <a:solidFill>
                  <a:srgbClr val="FFFFFF"/>
                </a:solidFill>
                <a:effectLst>
                  <a:outerShdw blurRad="11557" dist="23114" dir="2700000" rotWithShape="0">
                    <a:srgbClr val="000000"/>
                  </a:outerShdw>
                </a:effectLst>
              </a:rPr>
              <a:t>3. Deben estar escondidas y verse a muy corta distancia</a:t>
            </a:r>
          </a:p>
          <a:p>
            <a:pPr marL="312039" lvl="0" indent="-312039" defTabSz="832104">
              <a:spcBef>
                <a:spcPts val="600"/>
              </a:spcBef>
              <a:buSzTx/>
              <a:buNone/>
              <a:defRPr sz="1800">
                <a:solidFill>
                  <a:srgbClr val="000000"/>
                </a:solidFill>
              </a:defRPr>
            </a:pPr>
            <a:endParaRPr sz="1638">
              <a:solidFill>
                <a:srgbClr val="FFFFFF"/>
              </a:solidFill>
              <a:effectLst>
                <a:outerShdw blurRad="11557" dist="23114" dir="2700000" rotWithShape="0">
                  <a:srgbClr val="000000"/>
                </a:outerShdw>
              </a:effectLst>
            </a:endParaRPr>
          </a:p>
          <a:p>
            <a:pPr marL="312039" lvl="0" indent="-312039" defTabSz="832104">
              <a:spcBef>
                <a:spcPts val="300"/>
              </a:spcBef>
              <a:buSzTx/>
              <a:buNone/>
              <a:defRPr sz="1800">
                <a:solidFill>
                  <a:srgbClr val="000000"/>
                </a:solidFill>
              </a:defRPr>
            </a:pPr>
            <a:r>
              <a:rPr sz="1638">
                <a:solidFill>
                  <a:srgbClr val="FFFFFF"/>
                </a:solidFill>
                <a:effectLst>
                  <a:outerShdw blurRad="11557" dist="23114" dir="2700000" rotWithShape="0">
                    <a:srgbClr val="000000"/>
                  </a:outerShdw>
                </a:effectLst>
              </a:rPr>
              <a:t>4. No deben medir más de 15cm. </a:t>
            </a:r>
          </a:p>
          <a:p>
            <a:pPr marL="312039" lvl="0" indent="-312039" defTabSz="832104">
              <a:spcBef>
                <a:spcPts val="600"/>
              </a:spcBef>
              <a:buSzTx/>
              <a:buNone/>
              <a:defRPr sz="1800">
                <a:solidFill>
                  <a:srgbClr val="000000"/>
                </a:solidFill>
              </a:defRPr>
            </a:pPr>
            <a:endParaRPr sz="1638">
              <a:solidFill>
                <a:srgbClr val="FFFFFF"/>
              </a:solidFill>
              <a:effectLst>
                <a:outerShdw blurRad="11557" dist="23114" dir="2700000" rotWithShape="0">
                  <a:srgbClr val="000000"/>
                </a:outerShdw>
              </a:effectLst>
            </a:endParaRPr>
          </a:p>
          <a:p>
            <a:pPr marL="312039" lvl="0" indent="-312039" defTabSz="832104">
              <a:spcBef>
                <a:spcPts val="300"/>
              </a:spcBef>
              <a:buSzTx/>
              <a:buNone/>
              <a:defRPr sz="1800">
                <a:solidFill>
                  <a:srgbClr val="000000"/>
                </a:solidFill>
              </a:defRPr>
            </a:pPr>
            <a:r>
              <a:rPr sz="1638">
                <a:solidFill>
                  <a:srgbClr val="FFFFFF"/>
                </a:solidFill>
                <a:effectLst>
                  <a:outerShdw blurRad="11557" dist="23114" dir="2700000" rotWithShape="0">
                    <a:srgbClr val="000000"/>
                  </a:outerShdw>
                </a:effectLst>
              </a:rPr>
              <a:t>5. Si utilizas modelos de señales deben ser conocidas por todos</a:t>
            </a:r>
          </a:p>
          <a:p>
            <a:pPr marL="312039" lvl="0" indent="-312039" defTabSz="832104">
              <a:spcBef>
                <a:spcPts val="600"/>
              </a:spcBef>
              <a:buSzTx/>
              <a:buNone/>
              <a:defRPr sz="1800">
                <a:solidFill>
                  <a:srgbClr val="000000"/>
                </a:solidFill>
              </a:defRPr>
            </a:pPr>
            <a:endParaRPr sz="1638">
              <a:solidFill>
                <a:srgbClr val="FFFFFF"/>
              </a:solidFill>
              <a:effectLst>
                <a:outerShdw blurRad="11557" dist="23114" dir="2700000" rotWithShape="0">
                  <a:srgbClr val="000000"/>
                </a:outerShdw>
              </a:effectLst>
            </a:endParaRPr>
          </a:p>
          <a:p>
            <a:pPr marL="312039" lvl="0" indent="-312039" defTabSz="832104">
              <a:spcBef>
                <a:spcPts val="300"/>
              </a:spcBef>
              <a:buSzTx/>
              <a:buNone/>
              <a:defRPr sz="1800">
                <a:solidFill>
                  <a:srgbClr val="000000"/>
                </a:solidFill>
              </a:defRPr>
            </a:pPr>
            <a:r>
              <a:rPr sz="1638">
                <a:solidFill>
                  <a:srgbClr val="FFFFFF"/>
                </a:solidFill>
                <a:effectLst>
                  <a:outerShdw blurRad="11557" dist="23114" dir="2700000" rotWithShape="0">
                    <a:srgbClr val="000000"/>
                  </a:outerShdw>
                </a:effectLst>
              </a:rPr>
              <a:t>6. Todos debemos cumplir las normas.</a:t>
            </a:r>
          </a:p>
        </p:txBody>
      </p:sp>
      <p:pic>
        <p:nvPicPr>
          <p:cNvPr id="25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58" name="orientacion.jpg"/>
          <p:cNvPicPr/>
          <p:nvPr/>
        </p:nvPicPr>
        <p:blipFill>
          <a:blip r:embed="rId3">
            <a:extLst/>
          </a:blip>
          <a:stretch>
            <a:fillRect/>
          </a:stretch>
        </p:blipFill>
        <p:spPr>
          <a:xfrm>
            <a:off x="5893296" y="2005161"/>
            <a:ext cx="2924195" cy="196469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body" idx="4294967295"/>
          </p:nvPr>
        </p:nvSpPr>
        <p:spPr>
          <a:xfrm>
            <a:off x="285750" y="928687"/>
            <a:ext cx="8270875"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spcBef>
                <a:spcPts val="500"/>
              </a:spcBef>
              <a:buSzTx/>
              <a:buNone/>
              <a:defRPr sz="2400">
                <a:effectLst>
                  <a:outerShdw blurRad="12700" dist="25400" dir="2700000" rotWithShape="0">
                    <a:srgbClr val="000000"/>
                  </a:outerShdw>
                </a:effectLst>
              </a:defRPr>
            </a:lvl1pPr>
          </a:lstStyle>
          <a:p>
            <a:pPr lvl="0">
              <a:defRPr sz="1800">
                <a:solidFill>
                  <a:srgbClr val="000000"/>
                </a:solidFill>
                <a:effectLst/>
              </a:defRPr>
            </a:pPr>
            <a:r>
              <a:rPr sz="2400">
                <a:solidFill>
                  <a:srgbClr val="FFFFFF"/>
                </a:solidFill>
                <a:effectLst>
                  <a:outerShdw blurRad="12700" dist="25400" dir="2700000" rotWithShape="0">
                    <a:srgbClr val="000000"/>
                  </a:outerShdw>
                </a:effectLst>
              </a:rPr>
              <a:t>Algunos ejemplos de señales de rastreo convencionales y voluntarias son:</a:t>
            </a:r>
          </a:p>
        </p:txBody>
      </p:sp>
      <p:pic>
        <p:nvPicPr>
          <p:cNvPr id="26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62" name="rastreo1.jpg"/>
          <p:cNvPicPr/>
          <p:nvPr/>
        </p:nvPicPr>
        <p:blipFill>
          <a:blip r:embed="rId3">
            <a:extLst/>
          </a:blip>
          <a:stretch>
            <a:fillRect/>
          </a:stretch>
        </p:blipFill>
        <p:spPr>
          <a:xfrm>
            <a:off x="451194" y="1871133"/>
            <a:ext cx="7203387" cy="4538134"/>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body" idx="4294967295"/>
          </p:nvPr>
        </p:nvSpPr>
        <p:spPr>
          <a:xfrm>
            <a:off x="285750" y="928687"/>
            <a:ext cx="5857875" cy="5214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8609" lvl="0" indent="-308609" defTabSz="822959">
              <a:spcBef>
                <a:spcPts val="600"/>
              </a:spcBef>
              <a:buSzTx/>
              <a:buNone/>
              <a:tabLst>
                <a:tab pos="228600" algn="l"/>
              </a:tabLst>
              <a:defRPr sz="1800">
                <a:solidFill>
                  <a:srgbClr val="000000"/>
                </a:solidFill>
              </a:defRPr>
            </a:pPr>
            <a:endParaRPr sz="2880">
              <a:solidFill>
                <a:srgbClr val="FFFFFF"/>
              </a:solidFill>
              <a:effectLst>
                <a:outerShdw blurRad="11430" dist="22860" dir="2700000" rotWithShape="0">
                  <a:srgbClr val="000000"/>
                </a:outerShdw>
              </a:effectLst>
            </a:endParaRPr>
          </a:p>
          <a:p>
            <a:pPr marL="308609" lvl="0" indent="-308609" defTabSz="822959">
              <a:spcBef>
                <a:spcPts val="500"/>
              </a:spcBef>
              <a:buSzTx/>
              <a:buNone/>
              <a:tabLst>
                <a:tab pos="228600" algn="l"/>
              </a:tabLst>
              <a:defRPr sz="1800">
                <a:solidFill>
                  <a:srgbClr val="000000"/>
                </a:solidFill>
              </a:defRPr>
            </a:pPr>
            <a:r>
              <a:rPr sz="2159" u="sng">
                <a:solidFill>
                  <a:srgbClr val="FFFFFF"/>
                </a:solidFill>
                <a:effectLst>
                  <a:outerShdw blurRad="11430" dist="22860" dir="2700000" rotWithShape="0">
                    <a:srgbClr val="000000"/>
                  </a:outerShdw>
                </a:effectLst>
              </a:rPr>
              <a:t>¿Que es la orientación?</a:t>
            </a:r>
          </a:p>
          <a:p>
            <a:pPr marL="308609" lvl="0" indent="-308609" defTabSz="822959">
              <a:spcBef>
                <a:spcPts val="600"/>
              </a:spcBef>
              <a:buSzTx/>
              <a:buNone/>
              <a:tabLst>
                <a:tab pos="228600" algn="l"/>
              </a:tabLst>
              <a:defRPr sz="1800">
                <a:solidFill>
                  <a:srgbClr val="000000"/>
                </a:solidFill>
              </a:defRPr>
            </a:pPr>
            <a:endParaRPr sz="2159" u="sng">
              <a:solidFill>
                <a:srgbClr val="FFFFFF"/>
              </a:solidFill>
              <a:effectLst>
                <a:outerShdw blurRad="11430" dist="22860" dir="2700000" rotWithShape="0">
                  <a:srgbClr val="000000"/>
                </a:outerShdw>
              </a:effectLst>
            </a:endParaRPr>
          </a:p>
          <a:p>
            <a:pPr marL="308609" lvl="0" indent="-308609" defTabSz="822959">
              <a:lnSpc>
                <a:spcPct val="150000"/>
              </a:lnSpc>
              <a:spcBef>
                <a:spcPts val="300"/>
              </a:spcBef>
              <a:buSzTx/>
              <a:buNone/>
              <a:tabLst>
                <a:tab pos="228600" algn="l"/>
              </a:tabLst>
              <a:defRPr sz="1800">
                <a:solidFill>
                  <a:srgbClr val="000000"/>
                </a:solidFill>
              </a:defRPr>
            </a:pPr>
            <a:r>
              <a:rPr sz="1440">
                <a:solidFill>
                  <a:srgbClr val="FFFFFF"/>
                </a:solidFill>
                <a:effectLst>
                  <a:outerShdw blurRad="11430" dist="22860" dir="2700000" rotWithShape="0">
                    <a:srgbClr val="000000"/>
                  </a:outerShdw>
                </a:effectLst>
              </a:rPr>
              <a:t>		Al</a:t>
            </a:r>
            <a:r>
              <a:rPr sz="1440">
                <a:solidFill>
                  <a:srgbClr val="FFFFFF"/>
                </a:solidFill>
                <a:effectLst>
                  <a:outerShdw blurRad="11430" dist="22860" dir="2700000" rotWithShape="0">
                    <a:srgbClr val="000000"/>
                  </a:outerShdw>
                </a:effectLst>
                <a:latin typeface="Tahoma Negreta"/>
                <a:ea typeface="Tahoma Negreta"/>
                <a:cs typeface="Tahoma Negreta"/>
                <a:sym typeface="Tahoma Negreta"/>
              </a:rPr>
              <a:t> </a:t>
            </a:r>
            <a:r>
              <a:rPr sz="1440">
                <a:solidFill>
                  <a:srgbClr val="FFFFFF"/>
                </a:solidFill>
                <a:effectLst>
                  <a:outerShdw blurRad="11430" dist="22860" dir="2700000" rotWithShape="0">
                    <a:srgbClr val="000000"/>
                  </a:outerShdw>
                </a:effectLst>
              </a:rPr>
              <a:t>principio, la Naturaleza era la encargada de suministrar los signos suficientes como para marcar los caminos de marcha y de regreso: el Sol, la Luna, las estrellas. Más tarde, el hombre señalaría el terreno con el fin de marcar los caminos. Luego aparecieron los planos y mapas y las brújulas, con lo que la orientación fue siendo poco a poco más técnica, hasta llegar a nuestros días, en  los que los GPS (sistemas de posicionamiento global) son capaces de encontrar un lugar o una persona en el mundo con un error de 10-15m. aprox. </a:t>
            </a:r>
          </a:p>
          <a:p>
            <a:pPr marL="308609" lvl="0" indent="-308609" defTabSz="822959">
              <a:spcBef>
                <a:spcPts val="600"/>
              </a:spcBef>
              <a:buSzTx/>
              <a:buNone/>
              <a:tabLst>
                <a:tab pos="228600" algn="l"/>
              </a:tabLst>
              <a:defRPr sz="1800">
                <a:solidFill>
                  <a:srgbClr val="000000"/>
                </a:solidFill>
              </a:defRPr>
            </a:pPr>
            <a:endParaRPr sz="2159">
              <a:solidFill>
                <a:srgbClr val="FFFFFF"/>
              </a:solidFill>
              <a:effectLst>
                <a:outerShdw blurRad="11430" dist="22860" dir="2700000" rotWithShape="0">
                  <a:srgbClr val="000000"/>
                </a:outerShdw>
              </a:effectLst>
            </a:endParaRPr>
          </a:p>
          <a:p>
            <a:pPr marL="308609" lvl="0" indent="-308609" defTabSz="822959">
              <a:spcBef>
                <a:spcPts val="300"/>
              </a:spcBef>
              <a:buSzTx/>
              <a:buNone/>
              <a:tabLst>
                <a:tab pos="228600" algn="l"/>
              </a:tabLst>
              <a:defRPr sz="1800">
                <a:solidFill>
                  <a:srgbClr val="000000"/>
                </a:solidFill>
              </a:defRPr>
            </a:pPr>
            <a:r>
              <a:rPr sz="1619">
                <a:solidFill>
                  <a:srgbClr val="FFFFFF"/>
                </a:solidFill>
                <a:effectLst>
                  <a:outerShdw blurRad="11430" dist="22860" dir="2700000" rotWithShape="0">
                    <a:srgbClr val="000000"/>
                  </a:outerShdw>
                </a:effectLst>
              </a:rPr>
              <a:t>	</a:t>
            </a:r>
          </a:p>
        </p:txBody>
      </p:sp>
      <p:pic>
        <p:nvPicPr>
          <p:cNvPr id="26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266" name="Shape 266"/>
          <p:cNvSpPr/>
          <p:nvPr/>
        </p:nvSpPr>
        <p:spPr>
          <a:xfrm>
            <a:off x="2714625" y="428625"/>
            <a:ext cx="3930650" cy="586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spcBef>
                <a:spcPts val="700"/>
              </a:spcBef>
              <a:tabLst>
                <a:tab pos="266700" algn="l"/>
              </a:tabLst>
              <a:defRPr sz="3200">
                <a:solidFill>
                  <a:srgbClr val="FFFFFF"/>
                </a:solidFill>
                <a:effectLst>
                  <a:outerShdw blurRad="12700" dist="25400" dir="2700000" rotWithShape="0">
                    <a:srgbClr val="000000"/>
                  </a:outerShdw>
                </a:effectLst>
              </a:defRPr>
            </a:lvl1pPr>
          </a:lstStyle>
          <a:p>
            <a:pPr lvl="0">
              <a:defRPr sz="1800">
                <a:solidFill>
                  <a:srgbClr val="000000"/>
                </a:solidFill>
                <a:effectLst/>
              </a:defRPr>
            </a:pPr>
            <a:r>
              <a:rPr sz="3200">
                <a:solidFill>
                  <a:srgbClr val="FFFFFF"/>
                </a:solidFill>
                <a:effectLst>
                  <a:outerShdw blurRad="12700" dist="25400" dir="2700000" rotWithShape="0">
                    <a:srgbClr val="000000"/>
                  </a:outerShdw>
                </a:effectLst>
              </a:rPr>
              <a:t>La Orientación. </a:t>
            </a:r>
          </a:p>
        </p:txBody>
      </p:sp>
      <p:pic>
        <p:nvPicPr>
          <p:cNvPr id="267" name="montaña3.jpg"/>
          <p:cNvPicPr/>
          <p:nvPr/>
        </p:nvPicPr>
        <p:blipFill>
          <a:blip r:embed="rId3">
            <a:extLst/>
          </a:blip>
          <a:stretch>
            <a:fillRect/>
          </a:stretch>
        </p:blipFill>
        <p:spPr>
          <a:xfrm>
            <a:off x="6418708" y="1957134"/>
            <a:ext cx="1950223" cy="294373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5D6B"/>
        </a:solidFill>
        <a:effectLst/>
      </p:bgPr>
    </p:bg>
    <p:spTree>
      <p:nvGrpSpPr>
        <p:cNvPr id="1" name=""/>
        <p:cNvGrpSpPr/>
        <p:nvPr/>
      </p:nvGrpSpPr>
      <p:grpSpPr>
        <a:xfrm>
          <a:off x="0" y="0"/>
          <a:ext cx="0" cy="0"/>
          <a:chOff x="0" y="0"/>
          <a:chExt cx="0" cy="0"/>
        </a:xfrm>
      </p:grpSpPr>
      <p:sp>
        <p:nvSpPr>
          <p:cNvPr id="168" name="Shape 168"/>
          <p:cNvSpPr/>
          <p:nvPr/>
        </p:nvSpPr>
        <p:spPr>
          <a:xfrm>
            <a:off x="395287" y="188912"/>
            <a:ext cx="8424863" cy="586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900"/>
              </a:spcBef>
              <a:defRPr sz="3200">
                <a:solidFill>
                  <a:srgbClr val="FFFFFF"/>
                </a:solidFill>
              </a:defRPr>
            </a:lvl1pPr>
          </a:lstStyle>
          <a:p>
            <a:pPr lvl="0">
              <a:defRPr sz="1800">
                <a:solidFill>
                  <a:srgbClr val="000000"/>
                </a:solidFill>
              </a:defRPr>
            </a:pPr>
            <a:r>
              <a:rPr sz="3200">
                <a:solidFill>
                  <a:srgbClr val="FFFFFF"/>
                </a:solidFill>
              </a:rPr>
              <a:t>ACTIVIDADES EN EL MEDIO NATURAL</a:t>
            </a:r>
          </a:p>
        </p:txBody>
      </p:sp>
      <p:pic>
        <p:nvPicPr>
          <p:cNvPr id="16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170" name="Shape 170"/>
          <p:cNvSpPr/>
          <p:nvPr/>
        </p:nvSpPr>
        <p:spPr>
          <a:xfrm>
            <a:off x="395287" y="971867"/>
            <a:ext cx="5400676" cy="59588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L="342900" lvl="0" indent="-342900">
              <a:buSzPct val="100000"/>
              <a:buAutoNum type="arabicPeriod"/>
              <a:tabLst>
                <a:tab pos="266700" algn="l"/>
              </a:tabLst>
              <a:defRPr>
                <a:solidFill>
                  <a:srgbClr val="000000"/>
                </a:solidFill>
              </a:defRPr>
            </a:pPr>
            <a:r>
              <a:rPr>
                <a:solidFill>
                  <a:srgbClr val="FFFFFF"/>
                </a:solidFill>
              </a:rPr>
              <a:t>Objetivos</a:t>
            </a:r>
          </a:p>
          <a:p>
            <a:pPr marL="342900" lvl="0" indent="-342900">
              <a:buSzPct val="100000"/>
              <a:buAutoNum type="arabicPeriod"/>
              <a:tabLst>
                <a:tab pos="266700" algn="l"/>
              </a:tabLst>
              <a:defRPr>
                <a:solidFill>
                  <a:srgbClr val="000000"/>
                </a:solidFill>
              </a:defRPr>
            </a:pPr>
            <a:endParaRPr>
              <a:solidFill>
                <a:srgbClr val="FFFFFF"/>
              </a:solidFill>
            </a:endParaRPr>
          </a:p>
          <a:p>
            <a:pPr marL="342900" lvl="0" indent="-342900">
              <a:tabLst>
                <a:tab pos="266700" algn="l"/>
              </a:tabLst>
              <a:defRPr>
                <a:solidFill>
                  <a:srgbClr val="000000"/>
                </a:solidFill>
              </a:defRPr>
            </a:pPr>
            <a:r>
              <a:rPr>
                <a:solidFill>
                  <a:srgbClr val="FFFFFF"/>
                </a:solidFill>
              </a:rPr>
              <a:t>2. Relación de actividades en el medio natural</a:t>
            </a:r>
          </a:p>
          <a:p>
            <a:pPr marL="342900" lvl="0" indent="-342900">
              <a:tabLst>
                <a:tab pos="266700" algn="l"/>
              </a:tabLst>
              <a:defRPr>
                <a:solidFill>
                  <a:srgbClr val="000000"/>
                </a:solidFill>
              </a:defRPr>
            </a:pPr>
            <a:endParaRPr>
              <a:solidFill>
                <a:srgbClr val="FFFFFF"/>
              </a:solidFill>
            </a:endParaRPr>
          </a:p>
          <a:p>
            <a:pPr marL="342900" lvl="0" indent="-342900">
              <a:tabLst>
                <a:tab pos="266700" algn="l"/>
              </a:tabLst>
              <a:defRPr>
                <a:solidFill>
                  <a:srgbClr val="000000"/>
                </a:solidFill>
              </a:defRPr>
            </a:pPr>
            <a:r>
              <a:rPr>
                <a:solidFill>
                  <a:srgbClr val="FFFFFF"/>
                </a:solidFill>
              </a:rPr>
              <a:t>3. El senderismo</a:t>
            </a:r>
          </a:p>
          <a:p>
            <a:pPr marL="342900" lvl="0" indent="-342900">
              <a:tabLst>
                <a:tab pos="266700" algn="l"/>
              </a:tabLst>
              <a:defRPr>
                <a:solidFill>
                  <a:srgbClr val="000000"/>
                </a:solidFill>
              </a:defRPr>
            </a:pPr>
            <a:r>
              <a:rPr>
                <a:solidFill>
                  <a:srgbClr val="FFFFFF"/>
                </a:solidFill>
              </a:rPr>
              <a:t>	Amor a la naturaleza</a:t>
            </a:r>
          </a:p>
          <a:p>
            <a:pPr marL="342900" lvl="0" indent="-342900">
              <a:tabLst>
                <a:tab pos="266700" algn="l"/>
              </a:tabLst>
              <a:defRPr>
                <a:solidFill>
                  <a:srgbClr val="000000"/>
                </a:solidFill>
              </a:defRPr>
            </a:pPr>
            <a:r>
              <a:rPr>
                <a:solidFill>
                  <a:srgbClr val="FFFFFF"/>
                </a:solidFill>
              </a:rPr>
              <a:t>	Condición física </a:t>
            </a:r>
          </a:p>
          <a:p>
            <a:pPr marL="342900" lvl="0" indent="-342900">
              <a:tabLst>
                <a:tab pos="266700" algn="l"/>
              </a:tabLst>
              <a:defRPr>
                <a:solidFill>
                  <a:srgbClr val="000000"/>
                </a:solidFill>
              </a:defRPr>
            </a:pPr>
            <a:r>
              <a:rPr>
                <a:solidFill>
                  <a:srgbClr val="FFFFFF"/>
                </a:solidFill>
              </a:rPr>
              <a:t>	Selección del lugar 			Material</a:t>
            </a:r>
          </a:p>
          <a:p>
            <a:pPr marL="342900" lvl="0" indent="-342900">
              <a:tabLst>
                <a:tab pos="266700" algn="l"/>
              </a:tabLst>
              <a:defRPr>
                <a:solidFill>
                  <a:srgbClr val="000000"/>
                </a:solidFill>
              </a:defRPr>
            </a:pPr>
            <a:r>
              <a:rPr>
                <a:solidFill>
                  <a:srgbClr val="FFFFFF"/>
                </a:solidFill>
              </a:rPr>
              <a:t>	Climatología</a:t>
            </a:r>
          </a:p>
          <a:p>
            <a:pPr marL="342900" lvl="0" indent="-342900">
              <a:tabLst>
                <a:tab pos="266700" algn="l"/>
              </a:tabLst>
              <a:defRPr>
                <a:solidFill>
                  <a:srgbClr val="000000"/>
                </a:solidFill>
              </a:defRPr>
            </a:pPr>
            <a:r>
              <a:rPr>
                <a:solidFill>
                  <a:srgbClr val="FFFFFF"/>
                </a:solidFill>
              </a:rPr>
              <a:t>	Alimentación	</a:t>
            </a:r>
          </a:p>
          <a:p>
            <a:pPr marL="342900" lvl="0" indent="-342900">
              <a:tabLst>
                <a:tab pos="266700" algn="l"/>
              </a:tabLst>
              <a:defRPr>
                <a:solidFill>
                  <a:srgbClr val="000000"/>
                </a:solidFill>
              </a:defRPr>
            </a:pPr>
            <a:endParaRPr>
              <a:solidFill>
                <a:srgbClr val="FFFFFF"/>
              </a:solidFill>
            </a:endParaRPr>
          </a:p>
          <a:p>
            <a:pPr marL="342900" lvl="0" indent="-342900">
              <a:tabLst>
                <a:tab pos="266700" algn="l"/>
              </a:tabLst>
              <a:defRPr>
                <a:solidFill>
                  <a:srgbClr val="000000"/>
                </a:solidFill>
              </a:defRPr>
            </a:pPr>
            <a:r>
              <a:rPr>
                <a:solidFill>
                  <a:srgbClr val="FFFFFF"/>
                </a:solidFill>
              </a:rPr>
              <a:t>4. La escalada</a:t>
            </a:r>
          </a:p>
          <a:p>
            <a:pPr marL="342900" lvl="0" indent="-342900">
              <a:tabLst>
                <a:tab pos="266700" algn="l"/>
              </a:tabLst>
              <a:defRPr>
                <a:solidFill>
                  <a:srgbClr val="000000"/>
                </a:solidFill>
              </a:defRPr>
            </a:pPr>
            <a:r>
              <a:rPr>
                <a:solidFill>
                  <a:srgbClr val="FFFFFF"/>
                </a:solidFill>
              </a:rPr>
              <a:t>	Conceptos básicos de la escalada</a:t>
            </a:r>
          </a:p>
          <a:p>
            <a:pPr marL="342900" lvl="0" indent="-342900">
              <a:tabLst>
                <a:tab pos="266700" algn="l"/>
              </a:tabLst>
              <a:defRPr>
                <a:solidFill>
                  <a:srgbClr val="000000"/>
                </a:solidFill>
              </a:defRPr>
            </a:pPr>
            <a:r>
              <a:rPr>
                <a:solidFill>
                  <a:srgbClr val="FFFFFF"/>
                </a:solidFill>
              </a:rPr>
              <a:t>	Materiales</a:t>
            </a:r>
          </a:p>
          <a:p>
            <a:pPr marL="342900" lvl="0" indent="-342900">
              <a:tabLst>
                <a:tab pos="266700" algn="l"/>
              </a:tabLst>
              <a:defRPr>
                <a:solidFill>
                  <a:srgbClr val="000000"/>
                </a:solidFill>
              </a:defRPr>
            </a:pPr>
            <a:r>
              <a:rPr>
                <a:solidFill>
                  <a:srgbClr val="FFFFFF"/>
                </a:solidFill>
              </a:rPr>
              <a:t>	</a:t>
            </a:r>
          </a:p>
          <a:p>
            <a:pPr marL="342900" lvl="0" indent="-342900">
              <a:tabLst>
                <a:tab pos="266700" algn="l"/>
              </a:tabLst>
              <a:defRPr>
                <a:solidFill>
                  <a:srgbClr val="000000"/>
                </a:solidFill>
              </a:defRPr>
            </a:pPr>
            <a:r>
              <a:rPr>
                <a:solidFill>
                  <a:srgbClr val="FFFFFF"/>
                </a:solidFill>
              </a:rPr>
              <a:t>5. La Orientación. La pista de rastreo</a:t>
            </a:r>
          </a:p>
          <a:p>
            <a:pPr marL="342900" lvl="0" indent="-342900">
              <a:tabLst>
                <a:tab pos="266700" algn="l"/>
              </a:tabLst>
              <a:defRPr>
                <a:solidFill>
                  <a:srgbClr val="000000"/>
                </a:solidFill>
              </a:defRPr>
            </a:pPr>
            <a:r>
              <a:rPr>
                <a:solidFill>
                  <a:srgbClr val="FFFFFF"/>
                </a:solidFill>
              </a:rPr>
              <a:t>	¿Que es la orientación?</a:t>
            </a:r>
          </a:p>
          <a:p>
            <a:pPr marL="342900" lvl="0" indent="-342900">
              <a:tabLst>
                <a:tab pos="266700" algn="l"/>
              </a:tabLst>
              <a:defRPr>
                <a:solidFill>
                  <a:srgbClr val="000000"/>
                </a:solidFill>
              </a:defRPr>
            </a:pPr>
            <a:r>
              <a:rPr>
                <a:solidFill>
                  <a:srgbClr val="FFFFFF"/>
                </a:solidFill>
              </a:rPr>
              <a:t>	El equipo de orientación</a:t>
            </a:r>
          </a:p>
          <a:p>
            <a:pPr marL="342900" lvl="0" indent="-342900">
              <a:tabLst>
                <a:tab pos="266700" algn="l"/>
              </a:tabLst>
              <a:defRPr>
                <a:solidFill>
                  <a:srgbClr val="000000"/>
                </a:solidFill>
              </a:defRPr>
            </a:pPr>
            <a:r>
              <a:rPr>
                <a:solidFill>
                  <a:srgbClr val="FFFFFF"/>
                </a:solidFill>
              </a:rPr>
              <a:t>	Otras formas de orientarse</a:t>
            </a:r>
          </a:p>
        </p:txBody>
      </p:sp>
      <p:sp>
        <p:nvSpPr>
          <p:cNvPr id="171" name="Shape 171"/>
          <p:cNvSpPr/>
          <p:nvPr/>
        </p:nvSpPr>
        <p:spPr>
          <a:xfrm>
            <a:off x="323850" y="5362098"/>
            <a:ext cx="8640763" cy="523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tabLst>
                <a:tab pos="266700" algn="l"/>
              </a:tabLst>
              <a:defRPr>
                <a:solidFill>
                  <a:srgbClr val="000000"/>
                </a:solidFill>
              </a:defRPr>
            </a:pPr>
            <a:r>
              <a:rPr sz="1400">
                <a:solidFill>
                  <a:srgbClr val="FFFFFF"/>
                </a:solidFill>
              </a:rPr>
              <a:t>	</a:t>
            </a:r>
            <a:br>
              <a:rPr sz="1400">
                <a:solidFill>
                  <a:srgbClr val="FFFFFF"/>
                </a:solidFill>
              </a:rPr>
            </a:br>
            <a:endParaRPr sz="1400">
              <a:solidFill>
                <a:srgbClr val="FFFFFF"/>
              </a:solidFill>
            </a:endParaRPr>
          </a:p>
        </p:txBody>
      </p:sp>
      <p:pic>
        <p:nvPicPr>
          <p:cNvPr id="172" name="mirando montaña.jpg"/>
          <p:cNvPicPr/>
          <p:nvPr/>
        </p:nvPicPr>
        <p:blipFill>
          <a:blip r:embed="rId3">
            <a:extLst/>
          </a:blip>
          <a:stretch>
            <a:fillRect/>
          </a:stretch>
        </p:blipFill>
        <p:spPr>
          <a:xfrm>
            <a:off x="4484340" y="2134429"/>
            <a:ext cx="3882716" cy="3001134"/>
          </a:xfrm>
          <a:prstGeom prst="rect">
            <a:avLst/>
          </a:prstGeom>
          <a:ln w="12700">
            <a:miter lim="400000"/>
          </a:ln>
        </p:spPr>
      </p:pic>
    </p:spTree>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body" idx="4294967295"/>
          </p:nvPr>
        </p:nvSpPr>
        <p:spPr>
          <a:xfrm>
            <a:off x="285750" y="928687"/>
            <a:ext cx="5072063" cy="5214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500"/>
              </a:spcBef>
              <a:buSzTx/>
              <a:buNone/>
              <a:defRPr sz="1800">
                <a:solidFill>
                  <a:srgbClr val="000000"/>
                </a:solidFill>
              </a:defRPr>
            </a:pPr>
            <a:r>
              <a:rPr sz="2400" u="sng">
                <a:solidFill>
                  <a:srgbClr val="FFFFFF"/>
                </a:solidFill>
                <a:effectLst>
                  <a:outerShdw blurRad="12700" dist="25400" dir="2700000" rotWithShape="0">
                    <a:srgbClr val="000000"/>
                  </a:outerShdw>
                </a:effectLst>
              </a:rPr>
              <a:t>La carrera de orientación</a:t>
            </a:r>
          </a:p>
          <a:p>
            <a:pPr lvl="0">
              <a:buSzTx/>
              <a:buNone/>
              <a:defRPr sz="1800">
                <a:solidFill>
                  <a:srgbClr val="000000"/>
                </a:solidFill>
              </a:defRPr>
            </a:pPr>
            <a:endParaRPr sz="2400">
              <a:solidFill>
                <a:srgbClr val="FFFFFF"/>
              </a:solidFill>
              <a:effectLst>
                <a:outerShdw blurRad="12700" dist="25400" dir="2700000" rotWithShape="0">
                  <a:srgbClr val="000000"/>
                </a:outerShdw>
              </a:effectLst>
            </a:endParaRPr>
          </a:p>
          <a:p>
            <a:pPr lvl="0">
              <a:buSzTx/>
              <a:buNone/>
              <a:defRPr sz="1800">
                <a:solidFill>
                  <a:srgbClr val="000000"/>
                </a:solidFill>
              </a:defRPr>
            </a:pPr>
            <a:endParaRPr sz="2400">
              <a:solidFill>
                <a:srgbClr val="FFFFFF"/>
              </a:solidFill>
              <a:effectLst>
                <a:outerShdw blurRad="12700" dist="25400" dir="2700000" rotWithShape="0">
                  <a:srgbClr val="000000"/>
                </a:outerShdw>
              </a:effectLst>
            </a:endParaRPr>
          </a:p>
          <a:p>
            <a:pPr lvl="0">
              <a:spcBef>
                <a:spcPts val="400"/>
              </a:spcBef>
              <a:buSzTx/>
              <a:buNone/>
              <a:defRPr sz="1800">
                <a:solidFill>
                  <a:srgbClr val="000000"/>
                </a:solidFill>
              </a:defRPr>
            </a:pPr>
            <a:r>
              <a:rPr>
                <a:solidFill>
                  <a:srgbClr val="FFFFFF"/>
                </a:solidFill>
                <a:effectLst>
                  <a:outerShdw blurRad="12700" dist="25400" dir="2700000" rotWithShape="0">
                    <a:srgbClr val="000000"/>
                  </a:outerShdw>
                </a:effectLst>
              </a:rPr>
              <a:t> 	La prueba tiene como objetivo realizar un recorrido, elegido por los participantes o preestablecido, y llegar a una meta colocada a una distancia concreta. En dicho recorrido se sitúan varios controles, señalizados por </a:t>
            </a:r>
            <a:r>
              <a:rPr>
                <a:solidFill>
                  <a:srgbClr val="FFFFFF"/>
                </a:solidFill>
                <a:effectLst>
                  <a:outerShdw blurRad="12700" dist="25400" dir="2700000" rotWithShape="0">
                    <a:srgbClr val="000000"/>
                  </a:outerShdw>
                </a:effectLst>
                <a:latin typeface="Tahoma Negreta"/>
                <a:ea typeface="Tahoma Negreta"/>
                <a:cs typeface="Tahoma Negreta"/>
                <a:sym typeface="Tahoma Negreta"/>
              </a:rPr>
              <a:t>banderas o balizas</a:t>
            </a:r>
            <a:r>
              <a:rPr>
                <a:solidFill>
                  <a:srgbClr val="FFFFFF"/>
                </a:solidFill>
                <a:effectLst>
                  <a:outerShdw blurRad="12700" dist="25400" dir="2700000" rotWithShape="0">
                    <a:srgbClr val="000000"/>
                  </a:outerShdw>
                </a:effectLst>
              </a:rPr>
              <a:t>, por los que deberá pasar el deportista, para lo que irá provisto de </a:t>
            </a:r>
            <a:r>
              <a:rPr>
                <a:solidFill>
                  <a:srgbClr val="FFFFFF"/>
                </a:solidFill>
                <a:effectLst>
                  <a:outerShdw blurRad="12700" dist="25400" dir="2700000" rotWithShape="0">
                    <a:srgbClr val="000000"/>
                  </a:outerShdw>
                </a:effectLst>
                <a:latin typeface="Tahoma Negreta"/>
                <a:ea typeface="Tahoma Negreta"/>
                <a:cs typeface="Tahoma Negreta"/>
                <a:sym typeface="Tahoma Negreta"/>
              </a:rPr>
              <a:t>un mapa del recorrido</a:t>
            </a:r>
            <a:r>
              <a:rPr>
                <a:solidFill>
                  <a:srgbClr val="FFFFFF"/>
                </a:solidFill>
                <a:effectLst>
                  <a:outerShdw blurRad="12700" dist="25400" dir="2700000" rotWithShape="0">
                    <a:srgbClr val="000000"/>
                  </a:outerShdw>
                </a:effectLst>
              </a:rPr>
              <a:t>, en el que estarán marcados </a:t>
            </a:r>
            <a:r>
              <a:rPr>
                <a:solidFill>
                  <a:srgbClr val="FFFFFF"/>
                </a:solidFill>
                <a:effectLst>
                  <a:outerShdw blurRad="12700" dist="25400" dir="2700000" rotWithShape="0">
                    <a:srgbClr val="000000"/>
                  </a:outerShdw>
                </a:effectLst>
                <a:latin typeface="Tahoma Negreta"/>
                <a:ea typeface="Tahoma Negreta"/>
                <a:cs typeface="Tahoma Negreta"/>
                <a:sym typeface="Tahoma Negreta"/>
              </a:rPr>
              <a:t>los controles, una brújula y la ficha de control</a:t>
            </a:r>
            <a:r>
              <a:rPr>
                <a:solidFill>
                  <a:srgbClr val="FFFFFF"/>
                </a:solidFill>
                <a:effectLst>
                  <a:outerShdw blurRad="12700" dist="25400" dir="2700000" rotWithShape="0">
                    <a:srgbClr val="000000"/>
                  </a:outerShdw>
                </a:effectLst>
              </a:rPr>
              <a:t>.</a:t>
            </a:r>
          </a:p>
        </p:txBody>
      </p:sp>
      <p:pic>
        <p:nvPicPr>
          <p:cNvPr id="27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71" name="arbol meta.jpg"/>
          <p:cNvPicPr/>
          <p:nvPr/>
        </p:nvPicPr>
        <p:blipFill>
          <a:blip r:embed="rId3">
            <a:extLst/>
          </a:blip>
          <a:stretch>
            <a:fillRect/>
          </a:stretch>
        </p:blipFill>
        <p:spPr>
          <a:xfrm>
            <a:off x="5850979" y="1682948"/>
            <a:ext cx="2539395" cy="324178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body" idx="4294967295"/>
          </p:nvPr>
        </p:nvSpPr>
        <p:spPr>
          <a:xfrm>
            <a:off x="285750" y="428625"/>
            <a:ext cx="4643438" cy="5214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9184" lvl="0" indent="-329184" defTabSz="877823">
              <a:lnSpc>
                <a:spcPct val="150000"/>
              </a:lnSpc>
              <a:spcBef>
                <a:spcPts val="400"/>
              </a:spcBef>
              <a:buSzTx/>
              <a:buNone/>
              <a:defRPr sz="1800">
                <a:solidFill>
                  <a:srgbClr val="000000"/>
                </a:solidFill>
              </a:defRPr>
            </a:pPr>
            <a:r>
              <a:rPr sz="1727">
                <a:solidFill>
                  <a:srgbClr val="FFFFFF"/>
                </a:solidFill>
                <a:effectLst>
                  <a:outerShdw blurRad="12192" dist="24384" dir="2700000" rotWithShape="0">
                    <a:srgbClr val="000000"/>
                  </a:outerShdw>
                </a:effectLst>
              </a:rPr>
              <a:t>	Los deportistas salen de forma escalonada, secuenciado por un </a:t>
            </a:r>
            <a:r>
              <a:rPr sz="1727">
                <a:solidFill>
                  <a:srgbClr val="FFFFFF"/>
                </a:solidFill>
                <a:effectLst>
                  <a:outerShdw blurRad="12192" dist="24384" dir="2700000" rotWithShape="0">
                    <a:srgbClr val="000000"/>
                  </a:outerShdw>
                </a:effectLst>
                <a:latin typeface="Tahoma Negreta"/>
                <a:ea typeface="Tahoma Negreta"/>
                <a:cs typeface="Tahoma Negreta"/>
                <a:sym typeface="Tahoma Negreta"/>
              </a:rPr>
              <a:t>reloj en el lugar de salida</a:t>
            </a:r>
            <a:r>
              <a:rPr sz="1727">
                <a:solidFill>
                  <a:srgbClr val="FFFFFF"/>
                </a:solidFill>
                <a:effectLst>
                  <a:outerShdw blurRad="12192" dist="24384" dir="2700000" rotWithShape="0">
                    <a:srgbClr val="000000"/>
                  </a:outerShdw>
                </a:effectLst>
              </a:rPr>
              <a:t> (cada x minutos). Cada uno se dirige al primer control por el camino que  desee y al llegar al control, pica su ficha de control en la casilla correspondiente </a:t>
            </a:r>
            <a:r>
              <a:rPr sz="1727">
                <a:solidFill>
                  <a:srgbClr val="FFFFFF"/>
                </a:solidFill>
                <a:effectLst>
                  <a:outerShdw blurRad="12192" dist="24384" dir="2700000" rotWithShape="0">
                    <a:srgbClr val="000000"/>
                  </a:outerShdw>
                </a:effectLst>
                <a:latin typeface="Tahoma Negreta"/>
                <a:ea typeface="Tahoma Negreta"/>
                <a:cs typeface="Tahoma Negreta"/>
                <a:sym typeface="Tahoma Negreta"/>
              </a:rPr>
              <a:t>con la pinza</a:t>
            </a:r>
            <a:r>
              <a:rPr sz="1727">
                <a:solidFill>
                  <a:srgbClr val="FFFFFF"/>
                </a:solidFill>
                <a:effectLst>
                  <a:outerShdw blurRad="12192" dist="24384" dir="2700000" rotWithShape="0">
                    <a:srgbClr val="000000"/>
                  </a:outerShdw>
                </a:effectLst>
              </a:rPr>
              <a:t> que se encontrará junto a la baliza. Las pinzas, que tienen la misión de justificar a la llegada su paso por el control, marcarán la ficha con sus </a:t>
            </a:r>
            <a:r>
              <a:rPr sz="1727">
                <a:solidFill>
                  <a:srgbClr val="FFFFFF"/>
                </a:solidFill>
                <a:effectLst>
                  <a:outerShdw blurRad="12192" dist="24384" dir="2700000" rotWithShape="0">
                    <a:srgbClr val="000000"/>
                  </a:outerShdw>
                </a:effectLst>
                <a:latin typeface="Tahoma Negreta"/>
                <a:ea typeface="Tahoma Negreta"/>
                <a:cs typeface="Tahoma Negreta"/>
                <a:sym typeface="Tahoma Negreta"/>
              </a:rPr>
              <a:t>dientes (distintos en cada control</a:t>
            </a:r>
            <a:r>
              <a:rPr sz="1727">
                <a:solidFill>
                  <a:srgbClr val="FFFFFF"/>
                </a:solidFill>
                <a:effectLst>
                  <a:outerShdw blurRad="12192" dist="24384" dir="2700000" rotWithShape="0">
                    <a:srgbClr val="000000"/>
                  </a:outerShdw>
                </a:effectLst>
              </a:rPr>
              <a:t>), en el recuadro correspondiente, resultando en cada recuadro un dibujo diferente. </a:t>
            </a:r>
          </a:p>
        </p:txBody>
      </p:sp>
      <p:pic>
        <p:nvPicPr>
          <p:cNvPr id="27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75" name="16.jpg"/>
          <p:cNvPicPr/>
          <p:nvPr/>
        </p:nvPicPr>
        <p:blipFill>
          <a:blip r:embed="rId3">
            <a:extLst/>
          </a:blip>
          <a:stretch>
            <a:fillRect/>
          </a:stretch>
        </p:blipFill>
        <p:spPr>
          <a:xfrm>
            <a:off x="6229329" y="2315567"/>
            <a:ext cx="1845043" cy="2784397"/>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body" idx="4294967295"/>
          </p:nvPr>
        </p:nvSpPr>
        <p:spPr>
          <a:xfrm>
            <a:off x="285750" y="2786062"/>
            <a:ext cx="4429125" cy="33575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SzTx/>
              <a:buNone/>
              <a:tabLst>
                <a:tab pos="266700" algn="l"/>
              </a:tabLst>
              <a:defRPr sz="1800">
                <a:solidFill>
                  <a:srgbClr val="000000"/>
                </a:solidFill>
              </a:defRPr>
            </a:pPr>
            <a:endParaRPr sz="2400">
              <a:solidFill>
                <a:srgbClr val="FFFFFF"/>
              </a:solidFill>
              <a:effectLst>
                <a:outerShdw blurRad="12700" dist="25400" dir="2700000" rotWithShape="0">
                  <a:srgbClr val="000000"/>
                </a:outerShdw>
              </a:effectLst>
            </a:endParaRPr>
          </a:p>
          <a:p>
            <a:pPr lvl="0">
              <a:lnSpc>
                <a:spcPct val="150000"/>
              </a:lnSpc>
              <a:spcBef>
                <a:spcPts val="400"/>
              </a:spcBef>
              <a:buSzTx/>
              <a:buNone/>
              <a:tabLst>
                <a:tab pos="266700" algn="l"/>
              </a:tabLst>
              <a:defRPr sz="1800">
                <a:solidFill>
                  <a:srgbClr val="000000"/>
                </a:solidFill>
              </a:defRPr>
            </a:pPr>
            <a:r>
              <a:rPr>
                <a:solidFill>
                  <a:srgbClr val="FFFFFF"/>
                </a:solidFill>
                <a:effectLst>
                  <a:outerShdw blurRad="12700" dist="25400" dir="2700000" rotWithShape="0">
                    <a:srgbClr val="000000"/>
                  </a:outerShdw>
                </a:effectLst>
              </a:rPr>
              <a:t>	El ganador de la carrera de orientación es aquel que recoge correctamente todas las perforaciones de todas las pinzas habidas en los controles. En caso de empate, el tiempo empleado en la carrera es el que perfilará la clasificación final.</a:t>
            </a:r>
          </a:p>
        </p:txBody>
      </p:sp>
      <p:pic>
        <p:nvPicPr>
          <p:cNvPr id="278"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279" name="Shape 279"/>
          <p:cNvSpPr/>
          <p:nvPr/>
        </p:nvSpPr>
        <p:spPr>
          <a:xfrm>
            <a:off x="642937" y="642937"/>
            <a:ext cx="7786688" cy="2047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150000"/>
              </a:lnSpc>
              <a:defRPr>
                <a:solidFill>
                  <a:srgbClr val="FFFFFF"/>
                </a:solidFill>
              </a:defRPr>
            </a:lvl1pPr>
          </a:lstStyle>
          <a:p>
            <a:pPr lvl="0">
              <a:defRPr>
                <a:solidFill>
                  <a:srgbClr val="000000"/>
                </a:solidFill>
              </a:defRPr>
            </a:pPr>
            <a:r>
              <a:rPr>
                <a:solidFill>
                  <a:srgbClr val="FFFFFF"/>
                </a:solidFill>
              </a:rPr>
              <a:t>El deportista, buscando como decíamos entre control y control el camino más adecuado  y más rápido, terminará su carrera al sobrepasar la línea de llegada, anotando el tiempo tardado y recogiendo su tarjeta (ficha de control) donde figurarán todas las señales de las pinzas de los controles así como el tiempo de salida. </a:t>
            </a:r>
          </a:p>
        </p:txBody>
      </p:sp>
      <p:pic>
        <p:nvPicPr>
          <p:cNvPr id="280" name="12.jpg"/>
          <p:cNvPicPr/>
          <p:nvPr/>
        </p:nvPicPr>
        <p:blipFill>
          <a:blip r:embed="rId3">
            <a:extLst/>
          </a:blip>
          <a:stretch>
            <a:fillRect/>
          </a:stretch>
        </p:blipFill>
        <p:spPr>
          <a:xfrm>
            <a:off x="5209653" y="3080835"/>
            <a:ext cx="3692156" cy="211873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body" idx="4294967295"/>
          </p:nvPr>
        </p:nvSpPr>
        <p:spPr>
          <a:xfrm>
            <a:off x="285750" y="928687"/>
            <a:ext cx="5072063" cy="5214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500"/>
              </a:spcBef>
              <a:buSzTx/>
              <a:buNone/>
              <a:tabLst>
                <a:tab pos="266700" algn="l"/>
              </a:tabLst>
              <a:defRPr sz="1800">
                <a:solidFill>
                  <a:srgbClr val="000000"/>
                </a:solidFill>
              </a:defRPr>
            </a:pPr>
            <a:r>
              <a:rPr sz="2400" u="sng">
                <a:solidFill>
                  <a:srgbClr val="FFFFFF"/>
                </a:solidFill>
                <a:effectLst>
                  <a:outerShdw blurRad="12700" dist="25400" dir="2700000" rotWithShape="0">
                    <a:srgbClr val="000000"/>
                  </a:outerShdw>
                </a:effectLst>
              </a:rPr>
              <a:t>El equipo de orientación</a:t>
            </a:r>
          </a:p>
          <a:p>
            <a:pPr lvl="0">
              <a:buSzTx/>
              <a:buNone/>
              <a:tabLst>
                <a:tab pos="266700" algn="l"/>
              </a:tabLst>
              <a:defRPr sz="1800">
                <a:solidFill>
                  <a:srgbClr val="000000"/>
                </a:solidFill>
              </a:defRPr>
            </a:pPr>
            <a:endParaRPr sz="2400" u="sng">
              <a:solidFill>
                <a:srgbClr val="FFFFFF"/>
              </a:solidFill>
              <a:effectLst>
                <a:outerShdw blurRad="12700" dist="25400" dir="2700000" rotWithShape="0">
                  <a:srgbClr val="000000"/>
                </a:outerShdw>
              </a:effectLst>
            </a:endParaRPr>
          </a:p>
          <a:p>
            <a:pPr marL="257175" lvl="0" indent="-257175">
              <a:spcBef>
                <a:spcPts val="500"/>
              </a:spcBef>
              <a:tabLst>
                <a:tab pos="266700" algn="l"/>
              </a:tabLst>
              <a:defRPr sz="1800">
                <a:solidFill>
                  <a:srgbClr val="000000"/>
                </a:solidFill>
              </a:defRPr>
            </a:pPr>
            <a:r>
              <a:rPr sz="2400">
                <a:solidFill>
                  <a:srgbClr val="FFFFFF"/>
                </a:solidFill>
                <a:effectLst>
                  <a:outerShdw blurRad="12700" dist="25400" dir="2700000" rotWithShape="0">
                    <a:srgbClr val="000000"/>
                  </a:outerShdw>
                </a:effectLst>
              </a:rPr>
              <a:t>El mapa de orientación. </a:t>
            </a:r>
            <a:r>
              <a:rPr sz="1200">
                <a:solidFill>
                  <a:srgbClr val="FFFFFF"/>
                </a:solidFill>
                <a:effectLst>
                  <a:outerShdw blurRad="12700" dist="25400" dir="2700000" rotWithShape="0">
                    <a:srgbClr val="000000"/>
                  </a:outerShdw>
                </a:effectLst>
              </a:rPr>
              <a:t>debe ser un plano que refleje escrupulosamente la realidad .  Con una  escala que será de 1:15.000 y 1:20.000</a:t>
            </a:r>
          </a:p>
          <a:p>
            <a:pPr marL="257175" lvl="0" indent="-257175">
              <a:spcBef>
                <a:spcPts val="500"/>
              </a:spcBef>
              <a:tabLst>
                <a:tab pos="266700" algn="l"/>
              </a:tabLst>
              <a:defRPr sz="1800">
                <a:solidFill>
                  <a:srgbClr val="000000"/>
                </a:solidFill>
              </a:defRPr>
            </a:pPr>
            <a:r>
              <a:rPr sz="2400">
                <a:solidFill>
                  <a:srgbClr val="FFFFFF"/>
                </a:solidFill>
                <a:effectLst>
                  <a:outerShdw blurRad="12700" dist="25400" dir="2700000" rotWithShape="0">
                    <a:srgbClr val="000000"/>
                  </a:outerShdw>
                </a:effectLst>
              </a:rPr>
              <a:t>Los símbolos o signos convencionales, </a:t>
            </a:r>
            <a:r>
              <a:rPr sz="1200">
                <a:solidFill>
                  <a:srgbClr val="FFFFFF"/>
                </a:solidFill>
                <a:effectLst>
                  <a:outerShdw blurRad="12700" dist="25400" dir="2700000" rotWithShape="0">
                    <a:srgbClr val="000000"/>
                  </a:outerShdw>
                </a:effectLst>
              </a:rPr>
              <a:t>acordados según normas internacionales</a:t>
            </a:r>
            <a:r>
              <a:rPr sz="2400">
                <a:solidFill>
                  <a:srgbClr val="FFFFFF"/>
                </a:solidFill>
                <a:effectLst>
                  <a:outerShdw blurRad="12700" dist="25400" dir="2700000" rotWithShape="0">
                    <a:srgbClr val="000000"/>
                  </a:outerShdw>
                </a:effectLst>
              </a:rPr>
              <a:t> </a:t>
            </a:r>
          </a:p>
          <a:p>
            <a:pPr marL="257175" lvl="0" indent="-257175">
              <a:spcBef>
                <a:spcPts val="500"/>
              </a:spcBef>
              <a:tabLst>
                <a:tab pos="266700" algn="l"/>
              </a:tabLst>
              <a:defRPr sz="1800">
                <a:solidFill>
                  <a:srgbClr val="000000"/>
                </a:solidFill>
              </a:defRPr>
            </a:pPr>
            <a:r>
              <a:rPr sz="2400">
                <a:solidFill>
                  <a:srgbClr val="FFFFFF"/>
                </a:solidFill>
                <a:effectLst>
                  <a:outerShdw blurRad="12700" dist="25400" dir="2700000" rotWithShape="0">
                    <a:srgbClr val="000000"/>
                  </a:outerShdw>
                </a:effectLst>
              </a:rPr>
              <a:t>La brújula </a:t>
            </a:r>
            <a:r>
              <a:rPr sz="1200">
                <a:solidFill>
                  <a:srgbClr val="FFFFFF"/>
                </a:solidFill>
                <a:effectLst>
                  <a:outerShdw blurRad="12700" dist="25400" dir="2700000" rotWithShape="0">
                    <a:srgbClr val="000000"/>
                  </a:outerShdw>
                </a:effectLst>
              </a:rPr>
              <a:t>básica para este deporte formada por una </a:t>
            </a:r>
            <a:r>
              <a:rPr sz="1200">
                <a:solidFill>
                  <a:srgbClr val="FFFFFF"/>
                </a:solidFill>
                <a:effectLst>
                  <a:outerShdw blurRad="12700" dist="25400" dir="2700000" rotWithShape="0">
                    <a:srgbClr val="000000"/>
                  </a:outerShdw>
                </a:effectLst>
                <a:latin typeface="Tahoma Negreta"/>
                <a:ea typeface="Tahoma Negreta"/>
                <a:cs typeface="Tahoma Negreta"/>
                <a:sym typeface="Tahoma Negreta"/>
              </a:rPr>
              <a:t>plataforma transparente</a:t>
            </a:r>
            <a:r>
              <a:rPr sz="1200">
                <a:solidFill>
                  <a:srgbClr val="FFFFFF"/>
                </a:solidFill>
                <a:effectLst>
                  <a:outerShdw blurRad="12700" dist="25400" dir="2700000" rotWithShape="0">
                    <a:srgbClr val="000000"/>
                  </a:outerShdw>
                </a:effectLst>
              </a:rPr>
              <a:t> y lisa donde se encuentra la flecha de dirección utilizada para la toma de </a:t>
            </a:r>
            <a:r>
              <a:rPr sz="1200">
                <a:solidFill>
                  <a:srgbClr val="FFFFFF"/>
                </a:solidFill>
                <a:effectLst>
                  <a:outerShdw blurRad="12700" dist="25400" dir="2700000" rotWithShape="0">
                    <a:srgbClr val="000000"/>
                  </a:outerShdw>
                </a:effectLst>
                <a:latin typeface="Tahoma Negreta"/>
                <a:ea typeface="Tahoma Negreta"/>
                <a:cs typeface="Tahoma Negreta"/>
                <a:sym typeface="Tahoma Negreta"/>
              </a:rPr>
              <a:t>rumbos</a:t>
            </a:r>
            <a:r>
              <a:rPr sz="1200">
                <a:solidFill>
                  <a:srgbClr val="FFFFFF"/>
                </a:solidFill>
                <a:effectLst>
                  <a:outerShdw blurRad="12700" dist="25400" dir="2700000" rotWithShape="0">
                    <a:srgbClr val="000000"/>
                  </a:outerShdw>
                </a:effectLst>
              </a:rPr>
              <a:t>, una pequeña lupa para leer los mapas  y una escala o varias en sus bordes.</a:t>
            </a:r>
          </a:p>
          <a:p>
            <a:pPr marL="257175" lvl="0" indent="-257175">
              <a:spcBef>
                <a:spcPts val="500"/>
              </a:spcBef>
              <a:tabLst>
                <a:tab pos="266700" algn="l"/>
              </a:tabLst>
              <a:defRPr sz="1800">
                <a:solidFill>
                  <a:srgbClr val="000000"/>
                </a:solidFill>
              </a:defRPr>
            </a:pPr>
            <a:r>
              <a:rPr sz="2400">
                <a:solidFill>
                  <a:srgbClr val="FFFFFF"/>
                </a:solidFill>
                <a:effectLst>
                  <a:outerShdw blurRad="12700" dist="25400" dir="2700000" rotWithShape="0">
                    <a:srgbClr val="000000"/>
                  </a:outerShdw>
                </a:effectLst>
              </a:rPr>
              <a:t>Las fichas de control. </a:t>
            </a:r>
            <a:r>
              <a:rPr sz="1200">
                <a:solidFill>
                  <a:srgbClr val="FFFFFF"/>
                </a:solidFill>
                <a:effectLst>
                  <a:outerShdw blurRad="12700" dist="25400" dir="2700000" rotWithShape="0">
                    <a:srgbClr val="000000"/>
                  </a:outerShdw>
                </a:effectLst>
              </a:rPr>
              <a:t>Donde irán reflejando los pasos por las balizas. </a:t>
            </a:r>
          </a:p>
          <a:p>
            <a:pPr marL="257175" lvl="0" indent="-257175">
              <a:spcBef>
                <a:spcPts val="500"/>
              </a:spcBef>
              <a:tabLst>
                <a:tab pos="266700" algn="l"/>
              </a:tabLst>
              <a:defRPr sz="1800">
                <a:solidFill>
                  <a:srgbClr val="000000"/>
                </a:solidFill>
              </a:defRPr>
            </a:pPr>
            <a:r>
              <a:rPr sz="2400">
                <a:solidFill>
                  <a:srgbClr val="FFFFFF"/>
                </a:solidFill>
                <a:effectLst>
                  <a:outerShdw blurRad="12700" dist="25400" dir="2700000" rotWithShape="0">
                    <a:srgbClr val="000000"/>
                  </a:outerShdw>
                </a:effectLst>
              </a:rPr>
              <a:t>Ropa deportiva, </a:t>
            </a:r>
            <a:r>
              <a:rPr sz="1200">
                <a:solidFill>
                  <a:srgbClr val="FFFFFF"/>
                </a:solidFill>
                <a:effectLst>
                  <a:outerShdw blurRad="12700" dist="25400" dir="2700000" rotWithShape="0">
                    <a:srgbClr val="000000"/>
                  </a:outerShdw>
                </a:effectLst>
              </a:rPr>
              <a:t>cómoda y adecuada a la actividad a la que nos vamos a enfrentar.</a:t>
            </a:r>
          </a:p>
        </p:txBody>
      </p:sp>
      <p:pic>
        <p:nvPicPr>
          <p:cNvPr id="283"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84" name="orientacion.jpg"/>
          <p:cNvPicPr/>
          <p:nvPr/>
        </p:nvPicPr>
        <p:blipFill>
          <a:blip r:embed="rId3">
            <a:extLst/>
          </a:blip>
          <a:stretch>
            <a:fillRect/>
          </a:stretch>
        </p:blipFill>
        <p:spPr>
          <a:xfrm>
            <a:off x="5583832" y="2413347"/>
            <a:ext cx="3023339" cy="2031306"/>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body" idx="4294967295"/>
          </p:nvPr>
        </p:nvSpPr>
        <p:spPr>
          <a:xfrm>
            <a:off x="285750" y="2357437"/>
            <a:ext cx="8270875" cy="37861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91465" lvl="0" indent="-291465" defTabSz="777240">
              <a:spcBef>
                <a:spcPts val="600"/>
              </a:spcBef>
              <a:buSzTx/>
              <a:buNone/>
              <a:defRPr sz="1800">
                <a:solidFill>
                  <a:srgbClr val="000000"/>
                </a:solidFill>
              </a:defRPr>
            </a:pPr>
            <a:endParaRPr sz="2040">
              <a:solidFill>
                <a:srgbClr val="FFFFFF"/>
              </a:solidFill>
              <a:effectLst>
                <a:outerShdw blurRad="10795" dist="21590" dir="2700000" rotWithShape="0">
                  <a:srgbClr val="000000"/>
                </a:outerShdw>
              </a:effectLst>
            </a:endParaRPr>
          </a:p>
          <a:p>
            <a:pPr marL="291465" lvl="0" indent="-291465" defTabSz="777240">
              <a:spcBef>
                <a:spcPts val="400"/>
              </a:spcBef>
              <a:buSzTx/>
              <a:buNone/>
              <a:defRPr sz="1800">
                <a:solidFill>
                  <a:srgbClr val="000000"/>
                </a:solidFill>
              </a:defRPr>
            </a:pPr>
            <a:r>
              <a:rPr sz="2040">
                <a:solidFill>
                  <a:srgbClr val="FFFFFF"/>
                </a:solidFill>
                <a:effectLst>
                  <a:outerShdw blurRad="10795" dist="21590" dir="2700000" rotWithShape="0">
                    <a:srgbClr val="000000"/>
                  </a:outerShdw>
                </a:effectLst>
              </a:rPr>
              <a:t>Los astros</a:t>
            </a:r>
          </a:p>
          <a:p>
            <a:pPr marL="291465" lvl="0" indent="-291465" defTabSz="777240">
              <a:spcBef>
                <a:spcPts val="600"/>
              </a:spcBef>
              <a:buSzTx/>
              <a:buNone/>
              <a:defRPr sz="1800">
                <a:solidFill>
                  <a:srgbClr val="000000"/>
                </a:solidFill>
              </a:defRPr>
            </a:pPr>
            <a:endParaRPr sz="1530">
              <a:solidFill>
                <a:srgbClr val="FFFFFF"/>
              </a:solidFill>
              <a:effectLst>
                <a:outerShdw blurRad="10795" dist="21590" dir="2700000" rotWithShape="0">
                  <a:srgbClr val="000000"/>
                </a:outerShdw>
              </a:effectLst>
            </a:endParaRPr>
          </a:p>
          <a:p>
            <a:pPr marL="291465" lvl="0" indent="-291465" defTabSz="777240">
              <a:spcBef>
                <a:spcPts val="300"/>
              </a:spcBef>
              <a:buSzTx/>
              <a:buNone/>
              <a:defRPr sz="1800">
                <a:solidFill>
                  <a:srgbClr val="000000"/>
                </a:solidFill>
              </a:defRPr>
            </a:pPr>
            <a:r>
              <a:rPr sz="1530">
                <a:solidFill>
                  <a:srgbClr val="FFFFFF"/>
                </a:solidFill>
                <a:effectLst>
                  <a:outerShdw blurRad="10795" dist="21590" dir="2700000" rotWithShape="0">
                    <a:srgbClr val="000000"/>
                  </a:outerShdw>
                </a:effectLst>
              </a:rPr>
              <a:t>En la Orientación por los astros debemos considerar el que se realice de día o de noche</a:t>
            </a:r>
          </a:p>
          <a:p>
            <a:pPr marL="291465" lvl="0" indent="-291465" defTabSz="777240">
              <a:spcBef>
                <a:spcPts val="300"/>
              </a:spcBef>
              <a:buSzTx/>
              <a:buNone/>
              <a:defRPr sz="1800">
                <a:solidFill>
                  <a:srgbClr val="000000"/>
                </a:solidFill>
              </a:defRPr>
            </a:pPr>
            <a:r>
              <a:rPr sz="1530" u="sng">
                <a:solidFill>
                  <a:srgbClr val="FFFFFF"/>
                </a:solidFill>
                <a:effectLst>
                  <a:outerShdw blurRad="10795" dist="21590" dir="2700000" rotWithShape="0">
                    <a:srgbClr val="000000"/>
                  </a:outerShdw>
                </a:effectLst>
              </a:rPr>
              <a:t>Por el día</a:t>
            </a:r>
            <a:r>
              <a:rPr sz="1530">
                <a:solidFill>
                  <a:srgbClr val="FFFFFF"/>
                </a:solidFill>
                <a:effectLst>
                  <a:outerShdw blurRad="10795" dist="21590" dir="2700000" rotWithShape="0">
                    <a:srgbClr val="000000"/>
                  </a:outerShdw>
                </a:effectLst>
              </a:rPr>
              <a:t>. En este caso será el Sol el que nos ayudará en la orientación, siempre en función de:</a:t>
            </a:r>
          </a:p>
          <a:p>
            <a:pPr marL="163949" lvl="0" indent="-163949" defTabSz="777240">
              <a:spcBef>
                <a:spcPts val="300"/>
              </a:spcBef>
              <a:buFontTx/>
              <a:buChar char="-"/>
              <a:defRPr sz="1800">
                <a:solidFill>
                  <a:srgbClr val="000000"/>
                </a:solidFill>
              </a:defRPr>
            </a:pPr>
            <a:r>
              <a:rPr sz="1530">
                <a:solidFill>
                  <a:srgbClr val="FFFFFF"/>
                </a:solidFill>
                <a:effectLst>
                  <a:outerShdw blurRad="10795" dist="21590" dir="2700000" rotWithShape="0">
                    <a:srgbClr val="000000"/>
                  </a:outerShdw>
                </a:effectLst>
              </a:rPr>
              <a:t>Sabemos que el Sol sale por el Este (hacia las 6 de la mañana), que a las 12 está en el Sur, y que hacia las 6 de la tarde se va a esconder por el Oeste. Conociendo esto podemos saber en todo momento en el punto cardinal en que se encuentra el Sol, y como consecuencia nuestra posición. La sombra que proyecta el Sol se encontrará orientada al contrario.</a:t>
            </a:r>
          </a:p>
          <a:p>
            <a:pPr marL="218598" lvl="0" indent="-218598" defTabSz="777240">
              <a:spcBef>
                <a:spcPts val="400"/>
              </a:spcBef>
              <a:defRPr sz="1800">
                <a:solidFill>
                  <a:srgbClr val="000000"/>
                </a:solidFill>
              </a:defRPr>
            </a:pPr>
            <a:r>
              <a:rPr sz="2040">
                <a:solidFill>
                  <a:srgbClr val="FFFFFF"/>
                </a:solidFill>
                <a:effectLst>
                  <a:outerShdw blurRad="10795" dist="21590" dir="2700000" rotWithShape="0">
                    <a:srgbClr val="000000"/>
                  </a:outerShdw>
                </a:effectLst>
              </a:rPr>
              <a:t> </a:t>
            </a:r>
          </a:p>
          <a:p>
            <a:pPr marL="218598" lvl="0" indent="-218598" defTabSz="777240">
              <a:spcBef>
                <a:spcPts val="400"/>
              </a:spcBef>
              <a:defRPr sz="1800">
                <a:solidFill>
                  <a:srgbClr val="000000"/>
                </a:solidFill>
              </a:defRPr>
            </a:pPr>
            <a:r>
              <a:rPr sz="2040">
                <a:solidFill>
                  <a:srgbClr val="FFFFFF"/>
                </a:solidFill>
                <a:effectLst>
                  <a:outerShdw blurRad="10795" dist="21590" dir="2700000" rotWithShape="0">
                    <a:srgbClr val="000000"/>
                  </a:outerShdw>
                </a:effectLst>
              </a:rPr>
              <a:t> </a:t>
            </a:r>
          </a:p>
        </p:txBody>
      </p:sp>
      <p:pic>
        <p:nvPicPr>
          <p:cNvPr id="28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288" name="Shape 288"/>
          <p:cNvSpPr/>
          <p:nvPr/>
        </p:nvSpPr>
        <p:spPr>
          <a:xfrm>
            <a:off x="357187" y="142875"/>
            <a:ext cx="5572126" cy="2377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tabLst>
                <a:tab pos="266700" algn="l"/>
              </a:tabLst>
              <a:defRPr>
                <a:solidFill>
                  <a:srgbClr val="000000"/>
                </a:solidFill>
              </a:defRPr>
            </a:pPr>
            <a:r>
              <a:rPr sz="2400" u="sng">
                <a:solidFill>
                  <a:srgbClr val="FFFFFF"/>
                </a:solidFill>
              </a:rPr>
              <a:t>Otras formas de orientarse</a:t>
            </a:r>
          </a:p>
          <a:p>
            <a:pPr lvl="0">
              <a:tabLst>
                <a:tab pos="266700" algn="l"/>
              </a:tabLst>
              <a:defRPr>
                <a:solidFill>
                  <a:srgbClr val="000000"/>
                </a:solidFill>
              </a:defRPr>
            </a:pPr>
            <a:r>
              <a:rPr sz="2800">
                <a:solidFill>
                  <a:srgbClr val="FFFFFF"/>
                </a:solidFill>
              </a:rPr>
              <a:t>	</a:t>
            </a:r>
            <a:r>
              <a:rPr>
                <a:solidFill>
                  <a:srgbClr val="FFFFFF"/>
                </a:solidFill>
              </a:rPr>
              <a:t> “el sentido de la orientación” pasa a veces por detenerse en detalles que la propia naturaleza nos aporta constantemente y que nos ayudarán en todas las actividades que se desarrollan en este entorno tan espectacular y peligroso a la vez.</a:t>
            </a:r>
            <a:endParaRPr sz="2800">
              <a:solidFill>
                <a:srgbClr val="FFFFFF"/>
              </a:solidFill>
            </a:endParaRPr>
          </a:p>
          <a:p>
            <a:pPr lvl="0">
              <a:tabLst>
                <a:tab pos="266700" algn="l"/>
              </a:tabLst>
              <a:defRPr>
                <a:solidFill>
                  <a:srgbClr val="000000"/>
                </a:solidFill>
              </a:defRPr>
            </a:pPr>
            <a:r>
              <a:rPr sz="2400">
                <a:solidFill>
                  <a:srgbClr val="FFFFFF"/>
                </a:solidFill>
              </a:rPr>
              <a:t>Podemos orientarnos por:</a:t>
            </a:r>
          </a:p>
        </p:txBody>
      </p:sp>
      <p:pic>
        <p:nvPicPr>
          <p:cNvPr id="289" name="38.jpg"/>
          <p:cNvPicPr/>
          <p:nvPr/>
        </p:nvPicPr>
        <p:blipFill>
          <a:blip r:embed="rId3">
            <a:extLst/>
          </a:blip>
          <a:stretch>
            <a:fillRect/>
          </a:stretch>
        </p:blipFill>
        <p:spPr>
          <a:xfrm>
            <a:off x="6459656" y="833437"/>
            <a:ext cx="1928258" cy="188584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body" idx="4294967295"/>
          </p:nvPr>
        </p:nvSpPr>
        <p:spPr>
          <a:xfrm>
            <a:off x="285750" y="928687"/>
            <a:ext cx="8270875" cy="5214938"/>
          </a:xfrm>
          <a:prstGeom prst="rect">
            <a:avLst/>
          </a:prstGeom>
          <a:ln w="12700">
            <a:miter lim="400000"/>
          </a:ln>
        </p:spPr>
        <p:txBody>
          <a:bodyPr lIns="0" tIns="0" rIns="0" bIns="0">
            <a:normAutofit/>
          </a:bodyPr>
          <a:lstStyle/>
          <a:p>
            <a:pPr lvl="0"/>
            <a:endParaRPr/>
          </a:p>
        </p:txBody>
      </p:sp>
      <p:pic>
        <p:nvPicPr>
          <p:cNvPr id="29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293" name="Shape 293"/>
          <p:cNvSpPr/>
          <p:nvPr/>
        </p:nvSpPr>
        <p:spPr>
          <a:xfrm>
            <a:off x="357187" y="285750"/>
            <a:ext cx="8215313" cy="4282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FFFFFF"/>
                </a:solidFill>
              </a:rPr>
              <a:t>Poder determinar la situación en que nos encontramos es fácil a través de un reloj y</a:t>
            </a:r>
            <a:r>
              <a:rPr>
                <a:solidFill>
                  <a:srgbClr val="FFFFFF"/>
                </a:solidFill>
                <a:latin typeface="Tahoma Negreta"/>
                <a:ea typeface="Tahoma Negreta"/>
                <a:cs typeface="Tahoma Negreta"/>
                <a:sym typeface="Tahoma Negreta"/>
              </a:rPr>
              <a:t> </a:t>
            </a:r>
            <a:r>
              <a:rPr>
                <a:solidFill>
                  <a:srgbClr val="FFFFFF"/>
                </a:solidFill>
              </a:rPr>
              <a:t>el Sol, ya que podemos saber dónde se encuentra el Sur en todo momento. Se realiza de la siguiente manera:</a:t>
            </a:r>
          </a:p>
          <a:p>
            <a:pPr lvl="0">
              <a:defRPr>
                <a:solidFill>
                  <a:srgbClr val="000000"/>
                </a:solidFill>
              </a:defRPr>
            </a:pPr>
            <a:endParaRPr>
              <a:solidFill>
                <a:srgbClr val="FFFFFF"/>
              </a:solidFill>
            </a:endParaRPr>
          </a:p>
          <a:p>
            <a:pPr lvl="0">
              <a:buSzPct val="100000"/>
              <a:buAutoNum type="alphaLcParenR"/>
              <a:defRPr>
                <a:solidFill>
                  <a:srgbClr val="000000"/>
                </a:solidFill>
              </a:defRPr>
            </a:pPr>
            <a:r>
              <a:rPr>
                <a:solidFill>
                  <a:srgbClr val="FFFFFF"/>
                </a:solidFill>
              </a:rPr>
              <a:t>Colocar el</a:t>
            </a:r>
            <a:r>
              <a:rPr>
                <a:solidFill>
                  <a:srgbClr val="FFFFFF"/>
                </a:solidFill>
                <a:latin typeface="Tahoma Negreta"/>
                <a:ea typeface="Tahoma Negreta"/>
                <a:cs typeface="Tahoma Negreta"/>
                <a:sym typeface="Tahoma Negreta"/>
              </a:rPr>
              <a:t> </a:t>
            </a:r>
            <a:r>
              <a:rPr>
                <a:solidFill>
                  <a:srgbClr val="FFFFFF"/>
                </a:solidFill>
              </a:rPr>
              <a:t>reloj con la esfera hacia arriba y horizontal. </a:t>
            </a:r>
          </a:p>
          <a:p>
            <a:pPr lvl="0">
              <a:defRPr>
                <a:solidFill>
                  <a:srgbClr val="000000"/>
                </a:solidFill>
              </a:defRPr>
            </a:pPr>
            <a:endParaRPr>
              <a:solidFill>
                <a:srgbClr val="FFFFFF"/>
              </a:solidFill>
            </a:endParaRPr>
          </a:p>
          <a:p>
            <a:pPr lvl="0">
              <a:defRPr>
                <a:solidFill>
                  <a:srgbClr val="000000"/>
                </a:solidFill>
              </a:defRPr>
            </a:pPr>
            <a:r>
              <a:rPr>
                <a:solidFill>
                  <a:srgbClr val="FFFFFF"/>
                </a:solidFill>
              </a:rPr>
              <a:t>b) La manecilla horaria que señale el</a:t>
            </a:r>
            <a:r>
              <a:rPr>
                <a:solidFill>
                  <a:srgbClr val="FFFFFF"/>
                </a:solidFill>
                <a:latin typeface="Tahoma Negreta"/>
                <a:ea typeface="Tahoma Negreta"/>
                <a:cs typeface="Tahoma Negreta"/>
                <a:sym typeface="Tahoma Negreta"/>
              </a:rPr>
              <a:t> </a:t>
            </a:r>
            <a:r>
              <a:rPr>
                <a:solidFill>
                  <a:srgbClr val="FFFFFF"/>
                </a:solidFill>
              </a:rPr>
              <a:t>punto donde se encuentre el Sol.</a:t>
            </a:r>
          </a:p>
          <a:p>
            <a:pPr lvl="0">
              <a:defRPr>
                <a:solidFill>
                  <a:srgbClr val="000000"/>
                </a:solidFill>
              </a:defRPr>
            </a:pPr>
            <a:endParaRPr>
              <a:solidFill>
                <a:srgbClr val="FFFFFF"/>
              </a:solidFill>
            </a:endParaRPr>
          </a:p>
          <a:p>
            <a:pPr lvl="0">
              <a:defRPr>
                <a:solidFill>
                  <a:srgbClr val="000000"/>
                </a:solidFill>
              </a:defRPr>
            </a:pPr>
            <a:r>
              <a:rPr>
                <a:solidFill>
                  <a:srgbClr val="FFFFFF"/>
                </a:solidFill>
              </a:rPr>
              <a:t>c) Desde el centro del reloj trazamos una línea que pase por las 12.</a:t>
            </a:r>
          </a:p>
          <a:p>
            <a:pPr lvl="0">
              <a:defRPr>
                <a:solidFill>
                  <a:srgbClr val="000000"/>
                </a:solidFill>
              </a:defRPr>
            </a:pPr>
            <a:endParaRPr>
              <a:solidFill>
                <a:srgbClr val="FFFFFF"/>
              </a:solidFill>
            </a:endParaRPr>
          </a:p>
          <a:p>
            <a:pPr lvl="0">
              <a:defRPr>
                <a:solidFill>
                  <a:srgbClr val="000000"/>
                </a:solidFill>
              </a:defRPr>
            </a:pPr>
            <a:r>
              <a:rPr>
                <a:solidFill>
                  <a:srgbClr val="FFFFFF"/>
                </a:solidFill>
              </a:rPr>
              <a:t>d) Después trazamos una bisectriz del ángulo formado por la manecilla horaria y la línea dibujada desde el centro a las 12 (sirviéndonos siempre del ángulo menor).</a:t>
            </a:r>
          </a:p>
          <a:p>
            <a:pPr lvl="0">
              <a:defRPr>
                <a:solidFill>
                  <a:srgbClr val="000000"/>
                </a:solidFill>
              </a:defRPr>
            </a:pPr>
            <a:endParaRPr>
              <a:solidFill>
                <a:srgbClr val="FFFFFF"/>
              </a:solidFill>
            </a:endParaRPr>
          </a:p>
          <a:p>
            <a:pPr lvl="0">
              <a:defRPr>
                <a:solidFill>
                  <a:srgbClr val="000000"/>
                </a:solidFill>
              </a:defRPr>
            </a:pPr>
            <a:r>
              <a:rPr>
                <a:solidFill>
                  <a:srgbClr val="FFFFFF"/>
                </a:solidFill>
              </a:rPr>
              <a:t>e) La bisectriz nos indicará el Sur</a:t>
            </a:r>
          </a:p>
        </p:txBody>
      </p:sp>
      <p:pic>
        <p:nvPicPr>
          <p:cNvPr id="294" name="33.jpg"/>
          <p:cNvPicPr/>
          <p:nvPr/>
        </p:nvPicPr>
        <p:blipFill>
          <a:blip r:embed="rId3">
            <a:extLst/>
          </a:blip>
          <a:stretch>
            <a:fillRect/>
          </a:stretch>
        </p:blipFill>
        <p:spPr>
          <a:xfrm>
            <a:off x="4249363" y="4054853"/>
            <a:ext cx="4678693" cy="1957853"/>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p:cNvSpPr>
          <p:nvPr>
            <p:ph type="body" idx="4294967295"/>
          </p:nvPr>
        </p:nvSpPr>
        <p:spPr>
          <a:xfrm>
            <a:off x="285750" y="1428750"/>
            <a:ext cx="5357813" cy="46434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SzTx/>
              <a:buNone/>
              <a:tabLst>
                <a:tab pos="266700" algn="l"/>
              </a:tabLst>
              <a:defRPr sz="1800">
                <a:solidFill>
                  <a:srgbClr val="000000"/>
                </a:solidFill>
              </a:defRPr>
            </a:pPr>
            <a:endParaRPr sz="2400">
              <a:solidFill>
                <a:srgbClr val="FFFFFF"/>
              </a:solidFill>
              <a:effectLst>
                <a:outerShdw blurRad="12700" dist="25400" dir="2700000" rotWithShape="0">
                  <a:srgbClr val="000000"/>
                </a:outerShdw>
              </a:effectLst>
            </a:endParaRPr>
          </a:p>
          <a:p>
            <a:pPr lvl="0">
              <a:spcBef>
                <a:spcPts val="400"/>
              </a:spcBef>
              <a:buSzTx/>
              <a:buNone/>
              <a:tabLst>
                <a:tab pos="266700" algn="l"/>
              </a:tabLst>
              <a:defRPr sz="1800">
                <a:solidFill>
                  <a:srgbClr val="000000"/>
                </a:solidFill>
              </a:defRPr>
            </a:pPr>
            <a:r>
              <a:rPr sz="2000">
                <a:solidFill>
                  <a:srgbClr val="FFFFFF"/>
                </a:solidFill>
                <a:effectLst>
                  <a:outerShdw blurRad="12700" dist="25400" dir="2700000" rotWithShape="0">
                    <a:srgbClr val="000000"/>
                  </a:outerShdw>
                </a:effectLst>
              </a:rPr>
              <a:t>	De la Luna debemos conocer su situación en las distintas fases por las que pasa, y sólo en el inicio de ellas, ya que conforme pasan los días va sufriendo retrasos importantes:</a:t>
            </a:r>
          </a:p>
          <a:p>
            <a:pPr lvl="0">
              <a:spcBef>
                <a:spcPts val="400"/>
              </a:spcBef>
              <a:buSzTx/>
              <a:buNone/>
              <a:tabLst>
                <a:tab pos="266700" algn="l"/>
              </a:tabLst>
              <a:defRPr sz="1800">
                <a:solidFill>
                  <a:srgbClr val="000000"/>
                </a:solidFill>
              </a:defRPr>
            </a:pPr>
            <a:r>
              <a:rPr sz="2000">
                <a:solidFill>
                  <a:srgbClr val="FFFFFF"/>
                </a:solidFill>
                <a:effectLst>
                  <a:outerShdw blurRad="12700" dist="25400" dir="2700000" rotWithShape="0">
                    <a:srgbClr val="000000"/>
                  </a:outerShdw>
                </a:effectLst>
              </a:rPr>
              <a:t>- Luna llena: a las 6 de la tarde, Este; a las 12 de la noche, Sur; a las 6 de la  mañana, Oeste.</a:t>
            </a:r>
          </a:p>
          <a:p>
            <a:pPr lvl="0">
              <a:spcBef>
                <a:spcPts val="400"/>
              </a:spcBef>
              <a:buSzTx/>
              <a:buNone/>
              <a:tabLst>
                <a:tab pos="266700" algn="l"/>
              </a:tabLst>
              <a:defRPr sz="1800">
                <a:solidFill>
                  <a:srgbClr val="000000"/>
                </a:solidFill>
              </a:defRPr>
            </a:pPr>
            <a:r>
              <a:rPr sz="2000">
                <a:solidFill>
                  <a:srgbClr val="FFFFFF"/>
                </a:solidFill>
                <a:effectLst>
                  <a:outerShdw blurRad="12700" dist="25400" dir="2700000" rotWithShape="0">
                    <a:srgbClr val="000000"/>
                  </a:outerShdw>
                </a:effectLst>
              </a:rPr>
              <a:t>- Cuarto creciente: al atardecer, Sur; a media noche, Oeste; al amanecer no alumbra.</a:t>
            </a:r>
          </a:p>
          <a:p>
            <a:pPr lvl="0">
              <a:spcBef>
                <a:spcPts val="400"/>
              </a:spcBef>
              <a:buSzTx/>
              <a:buNone/>
              <a:tabLst>
                <a:tab pos="266700" algn="l"/>
              </a:tabLst>
              <a:defRPr sz="1800">
                <a:solidFill>
                  <a:srgbClr val="000000"/>
                </a:solidFill>
              </a:defRPr>
            </a:pPr>
            <a:r>
              <a:rPr sz="2000">
                <a:solidFill>
                  <a:srgbClr val="FFFFFF"/>
                </a:solidFill>
                <a:effectLst>
                  <a:outerShdw blurRad="12700" dist="25400" dir="2700000" rotWithShape="0">
                    <a:srgbClr val="000000"/>
                  </a:outerShdw>
                </a:effectLst>
              </a:rPr>
              <a:t>- Cuarto menguante: al atardecer no alumbra; a media noche, Este; al amanecer, Sur.</a:t>
            </a:r>
          </a:p>
        </p:txBody>
      </p:sp>
      <p:pic>
        <p:nvPicPr>
          <p:cNvPr id="29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298" name="Shape 298"/>
          <p:cNvSpPr/>
          <p:nvPr/>
        </p:nvSpPr>
        <p:spPr>
          <a:xfrm>
            <a:off x="428625" y="285750"/>
            <a:ext cx="8143875" cy="1259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sz="2000" u="sng">
                <a:solidFill>
                  <a:srgbClr val="FFFFFF"/>
                </a:solidFill>
              </a:rPr>
              <a:t>Por la noche</a:t>
            </a:r>
          </a:p>
          <a:p>
            <a:pPr lvl="0">
              <a:defRPr>
                <a:solidFill>
                  <a:srgbClr val="000000"/>
                </a:solidFill>
              </a:defRPr>
            </a:pPr>
            <a:endParaRPr sz="2000">
              <a:solidFill>
                <a:srgbClr val="FFFFFF"/>
              </a:solidFill>
            </a:endParaRPr>
          </a:p>
          <a:p>
            <a:pPr lvl="0">
              <a:defRPr>
                <a:solidFill>
                  <a:srgbClr val="000000"/>
                </a:solidFill>
              </a:defRPr>
            </a:pPr>
            <a:r>
              <a:rPr>
                <a:solidFill>
                  <a:srgbClr val="FFFFFF"/>
                </a:solidFill>
              </a:rPr>
              <a:t>En este caso emplearemos para orientamos la Luna y las estrellas.</a:t>
            </a:r>
          </a:p>
        </p:txBody>
      </p:sp>
      <p:sp>
        <p:nvSpPr>
          <p:cNvPr id="299" name="Shape 299"/>
          <p:cNvSpPr/>
          <p:nvPr/>
        </p:nvSpPr>
        <p:spPr>
          <a:xfrm>
            <a:off x="6643687" y="2571750"/>
            <a:ext cx="1428751" cy="23574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9671" y="0"/>
                  <a:pt x="0" y="4835"/>
                  <a:pt x="0" y="10800"/>
                </a:cubicBezTo>
                <a:cubicBezTo>
                  <a:pt x="0" y="16765"/>
                  <a:pt x="9671" y="21600"/>
                  <a:pt x="21600" y="21600"/>
                </a:cubicBezTo>
                <a:lnTo>
                  <a:pt x="21600" y="21600"/>
                </a:lnTo>
                <a:cubicBezTo>
                  <a:pt x="9671" y="17126"/>
                  <a:pt x="7253" y="8665"/>
                  <a:pt x="16200" y="2700"/>
                </a:cubicBezTo>
                <a:cubicBezTo>
                  <a:pt x="17735" y="1677"/>
                  <a:pt x="19553" y="768"/>
                  <a:pt x="21600" y="0"/>
                </a:cubicBezTo>
                <a:close/>
              </a:path>
            </a:pathLst>
          </a:custGeom>
          <a:solidFill>
            <a:srgbClr val="9966FF"/>
          </a:solidFill>
          <a:ln>
            <a:solidFill>
              <a:srgbClr val="FFFFFF"/>
            </a:solidFill>
            <a:round/>
          </a:ln>
        </p:spPr>
        <p:txBody>
          <a:bodyPr lIns="0" tIns="0" rIns="0" bIns="0"/>
          <a:lstStyle/>
          <a:p>
            <a:pPr lvl="0">
              <a:defRPr>
                <a:solidFill>
                  <a:srgbClr val="FFFFFF"/>
                </a:solidFill>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body" idx="4294967295"/>
          </p:nvPr>
        </p:nvSpPr>
        <p:spPr>
          <a:xfrm>
            <a:off x="285750" y="928687"/>
            <a:ext cx="4643438" cy="5214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SzTx/>
              <a:buNone/>
              <a:tabLst>
                <a:tab pos="266700" algn="l"/>
              </a:tabLst>
              <a:defRPr sz="1800">
                <a:solidFill>
                  <a:srgbClr val="000000"/>
                </a:solidFill>
              </a:defRPr>
            </a:pPr>
            <a:endParaRPr sz="2400">
              <a:solidFill>
                <a:srgbClr val="FFFFFF"/>
              </a:solidFill>
              <a:effectLst>
                <a:outerShdw blurRad="12700" dist="25400" dir="2700000" rotWithShape="0">
                  <a:srgbClr val="000000"/>
                </a:outerShdw>
              </a:effectLst>
            </a:endParaRPr>
          </a:p>
          <a:p>
            <a:pPr lvl="0">
              <a:spcBef>
                <a:spcPts val="400"/>
              </a:spcBef>
              <a:buSzTx/>
              <a:buNone/>
              <a:tabLst>
                <a:tab pos="266700" algn="l"/>
              </a:tabLst>
              <a:defRPr sz="1800">
                <a:solidFill>
                  <a:srgbClr val="000000"/>
                </a:solidFill>
              </a:defRPr>
            </a:pPr>
            <a:r>
              <a:rPr sz="2000">
                <a:solidFill>
                  <a:srgbClr val="FFFFFF"/>
                </a:solidFill>
                <a:effectLst>
                  <a:outerShdw blurRad="12700" dist="25400" dir="2700000" rotWithShape="0">
                    <a:srgbClr val="000000"/>
                  </a:outerShdw>
                </a:effectLst>
              </a:rPr>
              <a:t>En el caso de las estrellas, la Polar siempre nos señala el</a:t>
            </a:r>
            <a:r>
              <a:rPr sz="2000">
                <a:solidFill>
                  <a:srgbClr val="FFFFFF"/>
                </a:solidFill>
                <a:effectLst>
                  <a:outerShdw blurRad="12700" dist="25400" dir="2700000" rotWithShape="0">
                    <a:srgbClr val="000000"/>
                  </a:outerShdw>
                </a:effectLst>
                <a:latin typeface="Tahoma Negreta"/>
                <a:ea typeface="Tahoma Negreta"/>
                <a:cs typeface="Tahoma Negreta"/>
                <a:sym typeface="Tahoma Negreta"/>
              </a:rPr>
              <a:t>  </a:t>
            </a:r>
            <a:r>
              <a:rPr sz="2000">
                <a:solidFill>
                  <a:srgbClr val="FFFFFF"/>
                </a:solidFill>
                <a:effectLst>
                  <a:outerShdw blurRad="12700" dist="25400" dir="2700000" rotWithShape="0">
                    <a:srgbClr val="000000"/>
                  </a:outerShdw>
                </a:effectLst>
              </a:rPr>
              <a:t>Norte. Para localizarla hay que encontrar primero una constelación en</a:t>
            </a:r>
            <a:r>
              <a:rPr sz="2000">
                <a:solidFill>
                  <a:srgbClr val="FFFFFF"/>
                </a:solidFill>
                <a:effectLst>
                  <a:outerShdw blurRad="12700" dist="25400" dir="2700000" rotWithShape="0">
                    <a:srgbClr val="000000"/>
                  </a:outerShdw>
                </a:effectLst>
                <a:latin typeface="Tahoma Negreta"/>
                <a:ea typeface="Tahoma Negreta"/>
                <a:cs typeface="Tahoma Negreta"/>
                <a:sym typeface="Tahoma Negreta"/>
              </a:rPr>
              <a:t> </a:t>
            </a:r>
            <a:r>
              <a:rPr sz="2000">
                <a:solidFill>
                  <a:srgbClr val="FFFFFF"/>
                </a:solidFill>
                <a:effectLst>
                  <a:outerShdw blurRad="12700" dist="25400" dir="2700000" rotWithShape="0">
                    <a:srgbClr val="000000"/>
                  </a:outerShdw>
                </a:effectLst>
              </a:rPr>
              <a:t>forma de carro llamada Osa Mayor, observar la distancia de sus dos estrellas inferiores y transportarla cuatro veces hacia la derecha, encontrándonos con una</a:t>
            </a:r>
            <a:r>
              <a:rPr sz="2000">
                <a:solidFill>
                  <a:srgbClr val="FFFFFF"/>
                </a:solidFill>
                <a:effectLst>
                  <a:outerShdw blurRad="12700" dist="25400" dir="2700000" rotWithShape="0">
                    <a:srgbClr val="000000"/>
                  </a:outerShdw>
                </a:effectLst>
                <a:latin typeface="Tahoma Negreta"/>
                <a:ea typeface="Tahoma Negreta"/>
                <a:cs typeface="Tahoma Negreta"/>
                <a:sym typeface="Tahoma Negreta"/>
              </a:rPr>
              <a:t> </a:t>
            </a:r>
            <a:r>
              <a:rPr sz="2000">
                <a:solidFill>
                  <a:srgbClr val="FFFFFF"/>
                </a:solidFill>
                <a:effectLst>
                  <a:outerShdw blurRad="12700" dist="25400" dir="2700000" rotWithShape="0">
                    <a:srgbClr val="000000"/>
                  </a:outerShdw>
                </a:effectLst>
              </a:rPr>
              <a:t>más pequeña pero más brillante, es la Estrella Polar, que forma parte de otra constelación llamada Osa Menor. </a:t>
            </a:r>
          </a:p>
        </p:txBody>
      </p:sp>
      <p:pic>
        <p:nvPicPr>
          <p:cNvPr id="30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303" name="39.jpg"/>
          <p:cNvPicPr/>
          <p:nvPr/>
        </p:nvPicPr>
        <p:blipFill>
          <a:blip r:embed="rId3">
            <a:extLst/>
          </a:blip>
          <a:stretch>
            <a:fillRect/>
          </a:stretch>
        </p:blipFill>
        <p:spPr>
          <a:xfrm>
            <a:off x="5309840" y="2300982"/>
            <a:ext cx="3399016" cy="2127979"/>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body" idx="4294967295"/>
          </p:nvPr>
        </p:nvSpPr>
        <p:spPr>
          <a:xfrm>
            <a:off x="133350" y="252412"/>
            <a:ext cx="4786313" cy="59293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500"/>
              </a:spcBef>
              <a:buSzTx/>
              <a:buNone/>
              <a:defRPr sz="1800">
                <a:solidFill>
                  <a:srgbClr val="000000"/>
                </a:solidFill>
              </a:defRPr>
            </a:pPr>
            <a:r>
              <a:rPr sz="2400">
                <a:solidFill>
                  <a:srgbClr val="FFFFFF"/>
                </a:solidFill>
                <a:effectLst>
                  <a:outerShdw blurRad="12700" dist="25400" dir="2700000" rotWithShape="0">
                    <a:srgbClr val="000000"/>
                  </a:outerShdw>
                </a:effectLst>
                <a:latin typeface="Tahoma Negreta"/>
                <a:ea typeface="Tahoma Negreta"/>
                <a:cs typeface="Tahoma Negreta"/>
                <a:sym typeface="Tahoma Negreta"/>
              </a:rPr>
              <a:t>Por indicios</a:t>
            </a:r>
            <a:endParaRPr sz="2400">
              <a:solidFill>
                <a:srgbClr val="FFFFFF"/>
              </a:solidFill>
              <a:effectLst>
                <a:outerShdw blurRad="12700" dist="25400" dir="2700000" rotWithShape="0">
                  <a:srgbClr val="000000"/>
                </a:outerShdw>
              </a:effectLst>
            </a:endParaRPr>
          </a:p>
          <a:p>
            <a:pPr lvl="0">
              <a:buSzTx/>
              <a:buNone/>
              <a:defRPr sz="1800">
                <a:solidFill>
                  <a:srgbClr val="000000"/>
                </a:solidFill>
              </a:defRPr>
            </a:pPr>
            <a:endParaRPr sz="2400">
              <a:solidFill>
                <a:srgbClr val="FFFFFF"/>
              </a:solidFill>
              <a:effectLst>
                <a:outerShdw blurRad="12700" dist="25400" dir="2700000" rotWithShape="0">
                  <a:srgbClr val="000000"/>
                </a:outerShdw>
              </a:effectLst>
            </a:endParaRPr>
          </a:p>
          <a:p>
            <a:pPr lvl="0">
              <a:spcBef>
                <a:spcPts val="300"/>
              </a:spcBef>
              <a:buSzTx/>
              <a:buNone/>
              <a:defRPr sz="1800">
                <a:solidFill>
                  <a:srgbClr val="000000"/>
                </a:solidFill>
              </a:defRPr>
            </a:pPr>
            <a:r>
              <a:rPr sz="1600">
                <a:solidFill>
                  <a:srgbClr val="FFFFFF"/>
                </a:solidFill>
                <a:effectLst>
                  <a:outerShdw blurRad="12700" dist="25400" dir="2700000" rotWithShape="0">
                    <a:srgbClr val="000000"/>
                  </a:outerShdw>
                </a:effectLst>
              </a:rPr>
              <a:t>Cuando</a:t>
            </a:r>
            <a:r>
              <a:rPr sz="1600">
                <a:solidFill>
                  <a:srgbClr val="FFFFFF"/>
                </a:solidFill>
                <a:effectLst>
                  <a:outerShdw blurRad="12700" dist="25400" dir="2700000" rotWithShape="0">
                    <a:srgbClr val="000000"/>
                  </a:outerShdw>
                </a:effectLst>
                <a:latin typeface="Tahoma Negreta"/>
                <a:ea typeface="Tahoma Negreta"/>
                <a:cs typeface="Tahoma Negreta"/>
                <a:sym typeface="Tahoma Negreta"/>
              </a:rPr>
              <a:t> </a:t>
            </a:r>
            <a:r>
              <a:rPr sz="1600">
                <a:solidFill>
                  <a:srgbClr val="FFFFFF"/>
                </a:solidFill>
                <a:effectLst>
                  <a:outerShdw blurRad="12700" dist="25400" dir="2700000" rotWithShape="0">
                    <a:srgbClr val="000000"/>
                  </a:outerShdw>
                </a:effectLst>
              </a:rPr>
              <a:t>no se poseen instrumentos precisos y el día está nublado, podemos hacer uso de la propia Naturaleza o de</a:t>
            </a:r>
            <a:r>
              <a:rPr sz="1600">
                <a:solidFill>
                  <a:srgbClr val="FFFFFF"/>
                </a:solidFill>
                <a:effectLst>
                  <a:outerShdw blurRad="12700" dist="25400" dir="2700000" rotWithShape="0">
                    <a:srgbClr val="000000"/>
                  </a:outerShdw>
                </a:effectLst>
                <a:latin typeface="Tahoma Negreta"/>
                <a:ea typeface="Tahoma Negreta"/>
                <a:cs typeface="Tahoma Negreta"/>
                <a:sym typeface="Tahoma Negreta"/>
              </a:rPr>
              <a:t> </a:t>
            </a:r>
            <a:r>
              <a:rPr sz="1600">
                <a:solidFill>
                  <a:srgbClr val="FFFFFF"/>
                </a:solidFill>
                <a:effectLst>
                  <a:outerShdw blurRad="12700" dist="25400" dir="2700000" rotWithShape="0">
                    <a:srgbClr val="000000"/>
                  </a:outerShdw>
                </a:effectLst>
              </a:rPr>
              <a:t>las construcciones, para poder determinar con relativa exactitud, la dirección de los puntos cardinales.</a:t>
            </a:r>
          </a:p>
          <a:p>
            <a:pPr lvl="0">
              <a:buSzTx/>
              <a:buNone/>
              <a:defRPr sz="1800">
                <a:solidFill>
                  <a:srgbClr val="000000"/>
                </a:solidFill>
              </a:defRPr>
            </a:pPr>
            <a:endParaRPr sz="1600">
              <a:solidFill>
                <a:srgbClr val="FFFFFF"/>
              </a:solidFill>
              <a:effectLst>
                <a:outerShdw blurRad="12700" dist="25400" dir="2700000" rotWithShape="0">
                  <a:srgbClr val="000000"/>
                </a:outerShdw>
              </a:effectLst>
            </a:endParaRPr>
          </a:p>
          <a:p>
            <a:pPr lvl="0">
              <a:spcBef>
                <a:spcPts val="500"/>
              </a:spcBef>
              <a:buSzTx/>
              <a:buNone/>
              <a:defRPr sz="1800">
                <a:solidFill>
                  <a:srgbClr val="000000"/>
                </a:solidFill>
              </a:defRPr>
            </a:pPr>
            <a:r>
              <a:rPr sz="2400" u="sng">
                <a:solidFill>
                  <a:srgbClr val="FFFFFF"/>
                </a:solidFill>
                <a:effectLst>
                  <a:outerShdw blurRad="12700" dist="25400" dir="2700000" rotWithShape="0">
                    <a:srgbClr val="000000"/>
                  </a:outerShdw>
                </a:effectLst>
              </a:rPr>
              <a:t>Naturales.</a:t>
            </a:r>
          </a:p>
          <a:p>
            <a:pPr lvl="0">
              <a:defRPr sz="1800">
                <a:solidFill>
                  <a:srgbClr val="000000"/>
                </a:solidFill>
              </a:defRPr>
            </a:pPr>
            <a:endParaRPr sz="2400">
              <a:solidFill>
                <a:srgbClr val="FFFFFF"/>
              </a:solidFill>
              <a:effectLst>
                <a:outerShdw blurRad="12700" dist="25400" dir="2700000" rotWithShape="0">
                  <a:srgbClr val="000000"/>
                </a:outerShdw>
              </a:effectLst>
            </a:endParaRPr>
          </a:p>
          <a:p>
            <a:pPr lvl="0">
              <a:spcBef>
                <a:spcPts val="500"/>
              </a:spcBef>
              <a:buSzTx/>
              <a:buNone/>
              <a:defRPr sz="1800">
                <a:solidFill>
                  <a:srgbClr val="000000"/>
                </a:solidFill>
              </a:defRPr>
            </a:pPr>
            <a:r>
              <a:rPr sz="2400">
                <a:solidFill>
                  <a:srgbClr val="FFFFFF"/>
                </a:solidFill>
                <a:effectLst>
                  <a:outerShdw blurRad="12700" dist="25400" dir="2700000" rotWithShape="0">
                    <a:srgbClr val="000000"/>
                  </a:outerShdw>
                </a:effectLst>
              </a:rPr>
              <a:t>- Árboles. </a:t>
            </a:r>
            <a:r>
              <a:rPr sz="1200">
                <a:solidFill>
                  <a:srgbClr val="FFFFFF"/>
                </a:solidFill>
                <a:effectLst>
                  <a:outerShdw blurRad="12700" dist="25400" dir="2700000" rotWithShape="0">
                    <a:srgbClr val="000000"/>
                  </a:outerShdw>
                </a:effectLst>
              </a:rPr>
              <a:t>En la parte del tronco que está orientada al Norte, la corteza se presenta más rugosa o con musgo </a:t>
            </a:r>
          </a:p>
          <a:p>
            <a:pPr lvl="0">
              <a:spcBef>
                <a:spcPts val="500"/>
              </a:spcBef>
              <a:buSzTx/>
              <a:buNone/>
              <a:defRPr sz="1800">
                <a:solidFill>
                  <a:srgbClr val="000000"/>
                </a:solidFill>
              </a:defRPr>
            </a:pPr>
            <a:r>
              <a:rPr sz="2400">
                <a:solidFill>
                  <a:srgbClr val="FFFFFF"/>
                </a:solidFill>
                <a:effectLst>
                  <a:outerShdw blurRad="12700" dist="25400" dir="2700000" rotWithShape="0">
                    <a:srgbClr val="000000"/>
                  </a:outerShdw>
                </a:effectLst>
              </a:rPr>
              <a:t>- Tocones. </a:t>
            </a:r>
            <a:r>
              <a:rPr sz="1200">
                <a:solidFill>
                  <a:srgbClr val="FFFFFF"/>
                </a:solidFill>
                <a:effectLst>
                  <a:outerShdw blurRad="12700" dist="25400" dir="2700000" rotWithShape="0">
                    <a:srgbClr val="000000"/>
                  </a:outerShdw>
                </a:effectLst>
              </a:rPr>
              <a:t>Son árboles talados, en los que vemos que los círculos se descentran hacia un lado, éste corresponde al Norte</a:t>
            </a:r>
          </a:p>
          <a:p>
            <a:pPr lvl="0">
              <a:spcBef>
                <a:spcPts val="500"/>
              </a:spcBef>
              <a:buSzTx/>
              <a:buNone/>
              <a:defRPr sz="1800">
                <a:solidFill>
                  <a:srgbClr val="000000"/>
                </a:solidFill>
              </a:defRPr>
            </a:pPr>
            <a:r>
              <a:rPr sz="2400">
                <a:solidFill>
                  <a:srgbClr val="FFFFFF"/>
                </a:solidFill>
                <a:effectLst>
                  <a:outerShdw blurRad="12700" dist="25400" dir="2700000" rotWithShape="0">
                    <a:srgbClr val="000000"/>
                  </a:outerShdw>
                </a:effectLst>
              </a:rPr>
              <a:t>- Otros elementos. </a:t>
            </a:r>
            <a:r>
              <a:rPr sz="1200">
                <a:solidFill>
                  <a:srgbClr val="FFFFFF"/>
                </a:solidFill>
                <a:effectLst>
                  <a:outerShdw blurRad="12700" dist="25400" dir="2700000" rotWithShape="0">
                    <a:srgbClr val="000000"/>
                  </a:outerShdw>
                </a:effectLst>
              </a:rPr>
              <a:t>La nieve al igual que el hielo, tienden a desaparecer antes en las laderas orientadas al Sur.</a:t>
            </a:r>
          </a:p>
        </p:txBody>
      </p:sp>
      <p:pic>
        <p:nvPicPr>
          <p:cNvPr id="30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307" name="40.jpg"/>
          <p:cNvPicPr/>
          <p:nvPr/>
        </p:nvPicPr>
        <p:blipFill>
          <a:blip r:embed="rId3">
            <a:extLst/>
          </a:blip>
          <a:stretch>
            <a:fillRect/>
          </a:stretch>
        </p:blipFill>
        <p:spPr>
          <a:xfrm>
            <a:off x="5806800" y="2018074"/>
            <a:ext cx="2486337" cy="239799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body" idx="4294967295"/>
          </p:nvPr>
        </p:nvSpPr>
        <p:spPr>
          <a:xfrm>
            <a:off x="285750" y="-214313"/>
            <a:ext cx="4929188" cy="6357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39470" lvl="0" indent="-339470" defTabSz="905255">
              <a:buFontTx/>
              <a:buChar char="-"/>
              <a:defRPr sz="1800">
                <a:solidFill>
                  <a:srgbClr val="000000"/>
                </a:solidFill>
              </a:defRPr>
            </a:pPr>
            <a:endParaRPr sz="2376">
              <a:solidFill>
                <a:srgbClr val="FFFFFF"/>
              </a:solidFill>
              <a:effectLst>
                <a:outerShdw blurRad="12573" dist="25146" dir="2700000" rotWithShape="0">
                  <a:srgbClr val="000000"/>
                </a:outerShdw>
              </a:effectLst>
            </a:endParaRPr>
          </a:p>
          <a:p>
            <a:pPr marL="339470" lvl="0" indent="-339470" defTabSz="905255">
              <a:spcBef>
                <a:spcPts val="500"/>
              </a:spcBef>
              <a:buSzTx/>
              <a:buNone/>
              <a:defRPr sz="1800">
                <a:solidFill>
                  <a:srgbClr val="000000"/>
                </a:solidFill>
              </a:defRPr>
            </a:pPr>
            <a:r>
              <a:rPr sz="2376" u="sng">
                <a:solidFill>
                  <a:srgbClr val="FFFFFF"/>
                </a:solidFill>
                <a:effectLst>
                  <a:outerShdw blurRad="12573" dist="25146" dir="2700000" rotWithShape="0">
                    <a:srgbClr val="000000"/>
                  </a:outerShdw>
                </a:effectLst>
              </a:rPr>
              <a:t>Artificiales</a:t>
            </a:r>
          </a:p>
          <a:p>
            <a:pPr marL="339470" lvl="0" indent="-339470" defTabSz="905255">
              <a:buSzTx/>
              <a:buNone/>
              <a:defRPr sz="1800">
                <a:solidFill>
                  <a:srgbClr val="000000"/>
                </a:solidFill>
              </a:defRPr>
            </a:pPr>
            <a:endParaRPr sz="2376">
              <a:solidFill>
                <a:srgbClr val="FFFFFF"/>
              </a:solidFill>
              <a:effectLst>
                <a:outerShdw blurRad="12573" dist="25146" dir="2700000" rotWithShape="0">
                  <a:srgbClr val="000000"/>
                </a:outerShdw>
              </a:effectLst>
            </a:endParaRPr>
          </a:p>
          <a:p>
            <a:pPr marL="339470" lvl="0" indent="-339470" defTabSz="905255">
              <a:spcBef>
                <a:spcPts val="500"/>
              </a:spcBef>
              <a:buSzTx/>
              <a:buNone/>
              <a:defRPr sz="1800">
                <a:solidFill>
                  <a:srgbClr val="000000"/>
                </a:solidFill>
              </a:defRPr>
            </a:pPr>
            <a:r>
              <a:rPr sz="2376">
                <a:solidFill>
                  <a:srgbClr val="FFFFFF"/>
                </a:solidFill>
                <a:effectLst>
                  <a:outerShdw blurRad="12573" dist="25146" dir="2700000" rotWithShape="0">
                    <a:srgbClr val="000000"/>
                  </a:outerShdw>
                </a:effectLst>
              </a:rPr>
              <a:t>- Muros. </a:t>
            </a:r>
            <a:r>
              <a:rPr sz="1188">
                <a:solidFill>
                  <a:srgbClr val="FFFFFF"/>
                </a:solidFill>
                <a:effectLst>
                  <a:outerShdw blurRad="12573" dist="25146" dir="2700000" rotWithShape="0">
                    <a:srgbClr val="000000"/>
                  </a:outerShdw>
                </a:effectLst>
              </a:rPr>
              <a:t>Están más húmedos en su lado Norte.</a:t>
            </a:r>
          </a:p>
          <a:p>
            <a:pPr marL="339470" lvl="0" indent="-339470" defTabSz="905255">
              <a:buSzTx/>
              <a:buNone/>
              <a:defRPr sz="1800">
                <a:solidFill>
                  <a:srgbClr val="000000"/>
                </a:solidFill>
              </a:defRPr>
            </a:pPr>
            <a:endParaRPr sz="2376">
              <a:solidFill>
                <a:srgbClr val="FFFFFF"/>
              </a:solidFill>
              <a:effectLst>
                <a:outerShdw blurRad="12573" dist="25146" dir="2700000" rotWithShape="0">
                  <a:srgbClr val="000000"/>
                </a:outerShdw>
              </a:effectLst>
            </a:endParaRPr>
          </a:p>
          <a:p>
            <a:pPr marL="339470" lvl="0" indent="-339470" defTabSz="905255">
              <a:spcBef>
                <a:spcPts val="500"/>
              </a:spcBef>
              <a:buSzTx/>
              <a:buNone/>
              <a:defRPr sz="1800">
                <a:solidFill>
                  <a:srgbClr val="000000"/>
                </a:solidFill>
              </a:defRPr>
            </a:pPr>
            <a:r>
              <a:rPr sz="2376">
                <a:solidFill>
                  <a:srgbClr val="FFFFFF"/>
                </a:solidFill>
                <a:effectLst>
                  <a:outerShdw blurRad="12573" dist="25146" dir="2700000" rotWithShape="0">
                    <a:srgbClr val="000000"/>
                  </a:outerShdw>
                </a:effectLst>
              </a:rPr>
              <a:t>- Iglesias. </a:t>
            </a:r>
            <a:r>
              <a:rPr sz="1188">
                <a:solidFill>
                  <a:srgbClr val="FFFFFF"/>
                </a:solidFill>
                <a:effectLst>
                  <a:outerShdw blurRad="12573" dist="25146" dir="2700000" rotWithShape="0">
                    <a:srgbClr val="000000"/>
                  </a:outerShdw>
                </a:effectLst>
              </a:rPr>
              <a:t>Las de planta de cruz</a:t>
            </a:r>
            <a:r>
              <a:rPr sz="1188">
                <a:solidFill>
                  <a:srgbClr val="FFFFFF"/>
                </a:solidFill>
                <a:effectLst>
                  <a:outerShdw blurRad="12573" dist="25146" dir="2700000" rotWithShape="0">
                    <a:srgbClr val="000000"/>
                  </a:outerShdw>
                </a:effectLst>
                <a:latin typeface="Tahoma Negreta"/>
                <a:ea typeface="Tahoma Negreta"/>
                <a:cs typeface="Tahoma Negreta"/>
                <a:sym typeface="Tahoma Negreta"/>
              </a:rPr>
              <a:t> </a:t>
            </a:r>
            <a:r>
              <a:rPr sz="1188">
                <a:solidFill>
                  <a:srgbClr val="FFFFFF"/>
                </a:solidFill>
                <a:effectLst>
                  <a:outerShdw blurRad="12573" dist="25146" dir="2700000" rotWithShape="0">
                    <a:srgbClr val="000000"/>
                  </a:outerShdw>
                </a:effectLst>
              </a:rPr>
              <a:t>latina, suelen estar dispuestas de forma que el ábside de la nave central mire hacia el Este.</a:t>
            </a:r>
          </a:p>
          <a:p>
            <a:pPr marL="339470" lvl="0" indent="-339470" defTabSz="905255">
              <a:buSzTx/>
              <a:buNone/>
              <a:defRPr sz="1800">
                <a:solidFill>
                  <a:srgbClr val="000000"/>
                </a:solidFill>
              </a:defRPr>
            </a:pPr>
            <a:endParaRPr sz="2376">
              <a:solidFill>
                <a:srgbClr val="FFFFFF"/>
              </a:solidFill>
              <a:effectLst>
                <a:outerShdw blurRad="12573" dist="25146" dir="2700000" rotWithShape="0">
                  <a:srgbClr val="000000"/>
                </a:outerShdw>
              </a:effectLst>
            </a:endParaRPr>
          </a:p>
          <a:p>
            <a:pPr marL="339470" lvl="0" indent="-339470" defTabSz="905255">
              <a:spcBef>
                <a:spcPts val="500"/>
              </a:spcBef>
              <a:buSzTx/>
              <a:buNone/>
              <a:defRPr sz="1800">
                <a:solidFill>
                  <a:srgbClr val="000000"/>
                </a:solidFill>
              </a:defRPr>
            </a:pPr>
            <a:r>
              <a:rPr sz="2376">
                <a:solidFill>
                  <a:srgbClr val="FFFFFF"/>
                </a:solidFill>
                <a:effectLst>
                  <a:outerShdw blurRad="12573" dist="25146" dir="2700000" rotWithShape="0">
                    <a:srgbClr val="000000"/>
                  </a:outerShdw>
                </a:effectLst>
              </a:rPr>
              <a:t>- Mezquitas. </a:t>
            </a:r>
            <a:r>
              <a:rPr sz="1188">
                <a:solidFill>
                  <a:srgbClr val="FFFFFF"/>
                </a:solidFill>
                <a:effectLst>
                  <a:outerShdw blurRad="12573" dist="25146" dir="2700000" rotWithShape="0">
                    <a:srgbClr val="000000"/>
                  </a:outerShdw>
                </a:effectLst>
              </a:rPr>
              <a:t>Su fachada principal siempre mira hacia Oriente.</a:t>
            </a:r>
          </a:p>
          <a:p>
            <a:pPr marL="339470" lvl="0" indent="-339470" defTabSz="905255">
              <a:buSzTx/>
              <a:buNone/>
              <a:defRPr sz="1800">
                <a:solidFill>
                  <a:srgbClr val="000000"/>
                </a:solidFill>
              </a:defRPr>
            </a:pPr>
            <a:endParaRPr sz="2376">
              <a:solidFill>
                <a:srgbClr val="FFFFFF"/>
              </a:solidFill>
              <a:effectLst>
                <a:outerShdw blurRad="12573" dist="25146" dir="2700000" rotWithShape="0">
                  <a:srgbClr val="000000"/>
                </a:outerShdw>
              </a:effectLst>
            </a:endParaRPr>
          </a:p>
          <a:p>
            <a:pPr marL="339470" lvl="0" indent="-339470" defTabSz="905255">
              <a:spcBef>
                <a:spcPts val="500"/>
              </a:spcBef>
              <a:buSzTx/>
              <a:buNone/>
              <a:defRPr sz="1800">
                <a:solidFill>
                  <a:srgbClr val="000000"/>
                </a:solidFill>
              </a:defRPr>
            </a:pPr>
            <a:r>
              <a:rPr sz="2376">
                <a:solidFill>
                  <a:srgbClr val="FFFFFF"/>
                </a:solidFill>
                <a:effectLst>
                  <a:outerShdw blurRad="12573" dist="25146" dir="2700000" rotWithShape="0">
                    <a:srgbClr val="000000"/>
                  </a:outerShdw>
                </a:effectLst>
              </a:rPr>
              <a:t>- Veletas. </a:t>
            </a:r>
            <a:r>
              <a:rPr sz="1188">
                <a:solidFill>
                  <a:srgbClr val="FFFFFF"/>
                </a:solidFill>
                <a:effectLst>
                  <a:outerShdw blurRad="12573" dist="25146" dir="2700000" rotWithShape="0">
                    <a:srgbClr val="000000"/>
                  </a:outerShdw>
                </a:effectLst>
              </a:rPr>
              <a:t>A pesar de que su misión es determinar la dirección del viento, tienen en su pie una cruz con los puntos cardinales </a:t>
            </a:r>
          </a:p>
          <a:p>
            <a:pPr marL="339470" lvl="0" indent="-339470" defTabSz="905255">
              <a:buSzTx/>
              <a:buNone/>
              <a:defRPr sz="1800">
                <a:solidFill>
                  <a:srgbClr val="000000"/>
                </a:solidFill>
              </a:defRPr>
            </a:pPr>
            <a:endParaRPr sz="2376">
              <a:solidFill>
                <a:srgbClr val="FFFFFF"/>
              </a:solidFill>
              <a:effectLst>
                <a:outerShdw blurRad="12573" dist="25146" dir="2700000" rotWithShape="0">
                  <a:srgbClr val="000000"/>
                </a:outerShdw>
              </a:effectLst>
            </a:endParaRPr>
          </a:p>
          <a:p>
            <a:pPr marL="339470" lvl="0" indent="-339470" defTabSz="905255">
              <a:spcBef>
                <a:spcPts val="500"/>
              </a:spcBef>
              <a:buSzTx/>
              <a:buNone/>
              <a:defRPr sz="1800">
                <a:solidFill>
                  <a:srgbClr val="000000"/>
                </a:solidFill>
              </a:defRPr>
            </a:pPr>
            <a:r>
              <a:rPr sz="2376">
                <a:solidFill>
                  <a:srgbClr val="FFFFFF"/>
                </a:solidFill>
                <a:effectLst>
                  <a:outerShdw blurRad="12573" dist="25146" dir="2700000" rotWithShape="0">
                    <a:srgbClr val="000000"/>
                  </a:outerShdw>
                </a:effectLst>
              </a:rPr>
              <a:t>- Molinos. </a:t>
            </a:r>
            <a:r>
              <a:rPr sz="1188">
                <a:solidFill>
                  <a:srgbClr val="FFFFFF"/>
                </a:solidFill>
                <a:effectLst>
                  <a:outerShdw blurRad="12573" dist="25146" dir="2700000" rotWithShape="0">
                    <a:srgbClr val="000000"/>
                  </a:outerShdw>
                </a:effectLst>
              </a:rPr>
              <a:t>El musgo que recubre sus paredes o la mayor humedad de ellas es un dato para reconocer la dirección Norte-Sur.</a:t>
            </a:r>
          </a:p>
        </p:txBody>
      </p:sp>
      <p:pic>
        <p:nvPicPr>
          <p:cNvPr id="31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311" name="veleta copia.jpeg" descr="veleta copia.jpg"/>
          <p:cNvPicPr/>
          <p:nvPr/>
        </p:nvPicPr>
        <p:blipFill>
          <a:blip r:embed="rId3">
            <a:extLst/>
          </a:blip>
          <a:stretch>
            <a:fillRect/>
          </a:stretch>
        </p:blipFill>
        <p:spPr>
          <a:xfrm>
            <a:off x="6249987" y="433387"/>
            <a:ext cx="2286001" cy="2028826"/>
          </a:xfrm>
          <a:prstGeom prst="rect">
            <a:avLst/>
          </a:prstGeom>
          <a:ln w="12700">
            <a:miter lim="400000"/>
          </a:ln>
        </p:spPr>
      </p:pic>
      <p:pic>
        <p:nvPicPr>
          <p:cNvPr id="312" name="PlantaLarrede.jpg"/>
          <p:cNvPicPr/>
          <p:nvPr/>
        </p:nvPicPr>
        <p:blipFill>
          <a:blip r:embed="rId4">
            <a:extLst/>
          </a:blip>
          <a:stretch>
            <a:fillRect/>
          </a:stretch>
        </p:blipFill>
        <p:spPr>
          <a:xfrm>
            <a:off x="6400849" y="3966467"/>
            <a:ext cx="2386945" cy="141426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body" idx="4294967295"/>
          </p:nvPr>
        </p:nvSpPr>
        <p:spPr>
          <a:xfrm>
            <a:off x="301625" y="2781300"/>
            <a:ext cx="4775200" cy="33178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171450" lvl="0" indent="-171450">
              <a:spcBef>
                <a:spcPts val="300"/>
              </a:spcBef>
              <a:defRPr sz="1800">
                <a:solidFill>
                  <a:srgbClr val="000000"/>
                </a:solidFill>
              </a:defRPr>
            </a:pPr>
            <a:r>
              <a:rPr sz="1400">
                <a:solidFill>
                  <a:srgbClr val="FFFFFF"/>
                </a:solidFill>
              </a:rPr>
              <a:t>- Conocer, disfrutar y respetar un entorno distinto al habitual. </a:t>
            </a:r>
          </a:p>
          <a:p>
            <a:pPr lvl="0">
              <a:spcBef>
                <a:spcPts val="600"/>
              </a:spcBef>
              <a:defRPr sz="1800">
                <a:solidFill>
                  <a:srgbClr val="000000"/>
                </a:solidFill>
              </a:defRPr>
            </a:pPr>
            <a:endParaRPr sz="1400">
              <a:solidFill>
                <a:srgbClr val="FFFFFF"/>
              </a:solidFill>
            </a:endParaRPr>
          </a:p>
          <a:p>
            <a:pPr marL="171450" lvl="0" indent="-171450">
              <a:spcBef>
                <a:spcPts val="300"/>
              </a:spcBef>
              <a:defRPr sz="1800">
                <a:solidFill>
                  <a:srgbClr val="000000"/>
                </a:solidFill>
              </a:defRPr>
            </a:pPr>
            <a:r>
              <a:rPr sz="1400">
                <a:solidFill>
                  <a:srgbClr val="FFFFFF"/>
                </a:solidFill>
              </a:rPr>
              <a:t>- Enriquecer las relaciones de amistad y el trabajo en equipo</a:t>
            </a:r>
          </a:p>
          <a:p>
            <a:pPr lvl="0">
              <a:spcBef>
                <a:spcPts val="600"/>
              </a:spcBef>
              <a:defRPr sz="1800">
                <a:solidFill>
                  <a:srgbClr val="000000"/>
                </a:solidFill>
              </a:defRPr>
            </a:pPr>
            <a:endParaRPr sz="1400">
              <a:solidFill>
                <a:srgbClr val="FFFFFF"/>
              </a:solidFill>
            </a:endParaRPr>
          </a:p>
          <a:p>
            <a:pPr marL="171450" lvl="0" indent="-171450">
              <a:spcBef>
                <a:spcPts val="300"/>
              </a:spcBef>
              <a:defRPr sz="1800">
                <a:solidFill>
                  <a:srgbClr val="000000"/>
                </a:solidFill>
              </a:defRPr>
            </a:pPr>
            <a:r>
              <a:rPr sz="1400">
                <a:solidFill>
                  <a:srgbClr val="FFFFFF"/>
                </a:solidFill>
              </a:rPr>
              <a:t>- Favorecer notablemente la salud </a:t>
            </a:r>
          </a:p>
          <a:p>
            <a:pPr lvl="0">
              <a:spcBef>
                <a:spcPts val="600"/>
              </a:spcBef>
              <a:defRPr sz="1800">
                <a:solidFill>
                  <a:srgbClr val="000000"/>
                </a:solidFill>
              </a:defRPr>
            </a:pPr>
            <a:endParaRPr sz="1400">
              <a:solidFill>
                <a:srgbClr val="FFFFFF"/>
              </a:solidFill>
            </a:endParaRPr>
          </a:p>
          <a:p>
            <a:pPr marL="171450" lvl="0" indent="-171450">
              <a:spcBef>
                <a:spcPts val="300"/>
              </a:spcBef>
              <a:defRPr sz="1800">
                <a:solidFill>
                  <a:srgbClr val="000000"/>
                </a:solidFill>
              </a:defRPr>
            </a:pPr>
            <a:r>
              <a:rPr sz="1400">
                <a:solidFill>
                  <a:srgbClr val="FFFFFF"/>
                </a:solidFill>
              </a:rPr>
              <a:t>- Desarrollar la condición física en general, hacen trabajar la inteligencia, la intuición y muchas veces el sentido común.</a:t>
            </a:r>
          </a:p>
        </p:txBody>
      </p:sp>
      <p:pic>
        <p:nvPicPr>
          <p:cNvPr id="17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176" name="Shape 176"/>
          <p:cNvSpPr/>
          <p:nvPr/>
        </p:nvSpPr>
        <p:spPr>
          <a:xfrm>
            <a:off x="323850" y="260350"/>
            <a:ext cx="8496300" cy="955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800"/>
              </a:spcBef>
              <a:defRPr sz="1400">
                <a:solidFill>
                  <a:srgbClr val="FFFFFF"/>
                </a:solidFill>
              </a:defRPr>
            </a:lvl1pPr>
          </a:lstStyle>
          <a:p>
            <a:pPr lvl="0">
              <a:defRPr sz="1800">
                <a:solidFill>
                  <a:srgbClr val="000000"/>
                </a:solidFill>
              </a:defRPr>
            </a:pPr>
            <a:r>
              <a:rPr sz="1400">
                <a:solidFill>
                  <a:srgbClr val="FFFFFF"/>
                </a:solidFill>
              </a:rPr>
              <a:t>La naturaleza nos guste o no, es inherente al ser humano, poco a poco va llenando  los momentos de ocio de la mayoría de las personas, sobre todo las que habitan en grandes núcleos urbanos, cada vez más desean escapar de las prisas, las tensiones y la contaminación para sustituirlo por situaciones tranquilas, relajadas y saludables como las que nos ofrece la naturaleza.</a:t>
            </a:r>
          </a:p>
        </p:txBody>
      </p:sp>
      <p:sp>
        <p:nvSpPr>
          <p:cNvPr id="177" name="Shape 177"/>
          <p:cNvSpPr/>
          <p:nvPr/>
        </p:nvSpPr>
        <p:spPr>
          <a:xfrm>
            <a:off x="971550" y="1628775"/>
            <a:ext cx="3960813" cy="52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a:solidFill>
                  <a:srgbClr val="FFFFFF"/>
                </a:solidFill>
              </a:defRPr>
            </a:lvl1pPr>
          </a:lstStyle>
          <a:p>
            <a:pPr lvl="0">
              <a:defRPr sz="1800">
                <a:solidFill>
                  <a:srgbClr val="000000"/>
                </a:solidFill>
              </a:defRPr>
            </a:pPr>
            <a:r>
              <a:rPr sz="2800">
                <a:solidFill>
                  <a:srgbClr val="FFFFFF"/>
                </a:solidFill>
              </a:rPr>
              <a:t>objetivos</a:t>
            </a:r>
          </a:p>
        </p:txBody>
      </p:sp>
      <p:pic>
        <p:nvPicPr>
          <p:cNvPr id="178" name="viento.jpg"/>
          <p:cNvPicPr/>
          <p:nvPr/>
        </p:nvPicPr>
        <p:blipFill>
          <a:blip r:embed="rId3">
            <a:extLst/>
          </a:blip>
          <a:stretch>
            <a:fillRect/>
          </a:stretch>
        </p:blipFill>
        <p:spPr>
          <a:xfrm>
            <a:off x="5190579" y="1841202"/>
            <a:ext cx="3960813" cy="2605473"/>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p:nvPr/>
        </p:nvSpPr>
        <p:spPr>
          <a:xfrm>
            <a:off x="-1" y="333375"/>
            <a:ext cx="9144002" cy="828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400"/>
              </a:spcBef>
              <a:defRPr sz="2400">
                <a:solidFill>
                  <a:srgbClr val="92D050"/>
                </a:solidFill>
                <a:latin typeface="Tahoma Negreta"/>
                <a:ea typeface="Tahoma Negreta"/>
                <a:cs typeface="Tahoma Negreta"/>
                <a:sym typeface="Tahoma Negreta"/>
              </a:defRPr>
            </a:lvl1pPr>
          </a:lstStyle>
          <a:p>
            <a:pPr lvl="0">
              <a:defRPr sz="1800">
                <a:solidFill>
                  <a:srgbClr val="000000"/>
                </a:solidFill>
              </a:defRPr>
            </a:pPr>
            <a:r>
              <a:rPr sz="2400">
                <a:solidFill>
                  <a:srgbClr val="92D050"/>
                </a:solidFill>
              </a:rPr>
              <a:t>VAMOS A VER SI  VUESTRO ESTUDIO HA SIDO ADECUADO CONTESTANDO ALGUNAS CUESTIONES.</a:t>
            </a:r>
          </a:p>
        </p:txBody>
      </p:sp>
      <p:sp>
        <p:nvSpPr>
          <p:cNvPr id="315" name="Shape 315"/>
          <p:cNvSpPr/>
          <p:nvPr/>
        </p:nvSpPr>
        <p:spPr>
          <a:xfrm>
            <a:off x="357187" y="1428750"/>
            <a:ext cx="5786438" cy="4561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buSzPct val="100000"/>
              <a:buFont typeface="Arial"/>
              <a:buChar char="•"/>
              <a:defRPr>
                <a:solidFill>
                  <a:srgbClr val="000000"/>
                </a:solidFill>
              </a:defRPr>
            </a:pPr>
            <a:r>
              <a:rPr>
                <a:solidFill>
                  <a:srgbClr val="FFFFFF"/>
                </a:solidFill>
              </a:rPr>
              <a:t>¿Conoces las partes de una tienda de campaña?.</a:t>
            </a:r>
          </a:p>
          <a:p>
            <a:pPr marL="342900" lvl="0" indent="-342900">
              <a:buSzPct val="100000"/>
              <a:buFont typeface="Arial"/>
              <a:buChar char="•"/>
              <a:defRPr>
                <a:solidFill>
                  <a:srgbClr val="000000"/>
                </a:solidFill>
              </a:defRPr>
            </a:pPr>
            <a:r>
              <a:rPr>
                <a:solidFill>
                  <a:srgbClr val="FFFFFF"/>
                </a:solidFill>
              </a:rPr>
              <a:t>¿Serías capaz de montarla?</a:t>
            </a:r>
          </a:p>
          <a:p>
            <a:pPr marL="342900" lvl="0" indent="-342900">
              <a:buSzPct val="100000"/>
              <a:buFont typeface="Arial"/>
              <a:buChar char="•"/>
              <a:defRPr>
                <a:solidFill>
                  <a:srgbClr val="000000"/>
                </a:solidFill>
              </a:defRPr>
            </a:pPr>
            <a:r>
              <a:rPr>
                <a:solidFill>
                  <a:srgbClr val="FFFFFF"/>
                </a:solidFill>
              </a:rPr>
              <a:t>Alimentos que te llevarías a una excursión a la </a:t>
            </a:r>
          </a:p>
          <a:p>
            <a:pPr marL="342900" lvl="0" indent="-342900">
              <a:buSzPct val="100000"/>
              <a:buFont typeface="Arial"/>
              <a:buChar char="•"/>
              <a:defRPr>
                <a:solidFill>
                  <a:srgbClr val="000000"/>
                </a:solidFill>
              </a:defRPr>
            </a:pPr>
            <a:r>
              <a:rPr>
                <a:solidFill>
                  <a:srgbClr val="FFFFFF"/>
                </a:solidFill>
              </a:rPr>
              <a:t>montaña de 3 días en verano</a:t>
            </a:r>
          </a:p>
          <a:p>
            <a:pPr marL="342900" lvl="0" indent="-342900">
              <a:buSzPct val="100000"/>
              <a:buFont typeface="Arial"/>
              <a:buChar char="•"/>
              <a:defRPr>
                <a:solidFill>
                  <a:srgbClr val="000000"/>
                </a:solidFill>
              </a:defRPr>
            </a:pPr>
            <a:r>
              <a:rPr>
                <a:solidFill>
                  <a:srgbClr val="FFFFFF"/>
                </a:solidFill>
              </a:rPr>
              <a:t>Cita algunos materiales de seguridad que se utilizan en la escalada</a:t>
            </a:r>
          </a:p>
          <a:p>
            <a:pPr marL="342900" lvl="0" indent="-342900">
              <a:buSzPct val="100000"/>
              <a:buFont typeface="Arial"/>
              <a:buChar char="•"/>
              <a:defRPr>
                <a:solidFill>
                  <a:srgbClr val="000000"/>
                </a:solidFill>
              </a:defRPr>
            </a:pPr>
            <a:r>
              <a:rPr>
                <a:solidFill>
                  <a:srgbClr val="FFFFFF"/>
                </a:solidFill>
              </a:rPr>
              <a:t>¿Qué es un rocódromo?</a:t>
            </a:r>
          </a:p>
          <a:p>
            <a:pPr marL="342900" lvl="0" indent="-342900">
              <a:buSzPct val="100000"/>
              <a:buFont typeface="Arial"/>
              <a:buChar char="•"/>
              <a:defRPr>
                <a:solidFill>
                  <a:srgbClr val="000000"/>
                </a:solidFill>
              </a:defRPr>
            </a:pPr>
            <a:r>
              <a:rPr>
                <a:solidFill>
                  <a:srgbClr val="FFFFFF"/>
                </a:solidFill>
              </a:rPr>
              <a:t>¿Qué debe contener un mapa de orientación?</a:t>
            </a:r>
          </a:p>
          <a:p>
            <a:pPr marL="342900" lvl="0" indent="-342900">
              <a:buSzPct val="100000"/>
              <a:buFont typeface="Arial"/>
              <a:buChar char="•"/>
              <a:defRPr>
                <a:solidFill>
                  <a:srgbClr val="000000"/>
                </a:solidFill>
              </a:defRPr>
            </a:pPr>
            <a:r>
              <a:rPr>
                <a:solidFill>
                  <a:srgbClr val="FFFFFF"/>
                </a:solidFill>
              </a:rPr>
              <a:t>Resume en que consiste la carrera de orientación</a:t>
            </a:r>
          </a:p>
          <a:p>
            <a:pPr marL="342900" lvl="0" indent="-342900">
              <a:buSzPct val="100000"/>
              <a:buFont typeface="Arial"/>
              <a:buChar char="•"/>
              <a:defRPr>
                <a:solidFill>
                  <a:srgbClr val="000000"/>
                </a:solidFill>
              </a:defRPr>
            </a:pPr>
            <a:r>
              <a:rPr>
                <a:solidFill>
                  <a:srgbClr val="FFFFFF"/>
                </a:solidFill>
              </a:rPr>
              <a:t>¿Sabrías orientarte en el interior de una iglesia?</a:t>
            </a:r>
          </a:p>
          <a:p>
            <a:pPr marL="342900" lvl="0" indent="-342900">
              <a:buSzPct val="100000"/>
              <a:buFont typeface="Arial"/>
              <a:buChar char="•"/>
              <a:defRPr>
                <a:solidFill>
                  <a:srgbClr val="000000"/>
                </a:solidFill>
              </a:defRPr>
            </a:pPr>
            <a:r>
              <a:rPr>
                <a:solidFill>
                  <a:srgbClr val="FFFFFF"/>
                </a:solidFill>
              </a:rPr>
              <a:t>¿Sabrías decir que es una baliza?</a:t>
            </a:r>
          </a:p>
          <a:p>
            <a:pPr marL="342900" lvl="0" indent="-342900">
              <a:buSzPct val="100000"/>
              <a:buFont typeface="Arial"/>
              <a:buChar char="•"/>
              <a:defRPr>
                <a:solidFill>
                  <a:srgbClr val="000000"/>
                </a:solidFill>
              </a:defRPr>
            </a:pPr>
            <a:r>
              <a:rPr>
                <a:solidFill>
                  <a:srgbClr val="FFFFFF"/>
                </a:solidFill>
              </a:rPr>
              <a:t>¿Sabrías explicar que significa  la escala?</a:t>
            </a:r>
          </a:p>
          <a:p>
            <a:pPr marL="342900" lvl="0" indent="-342900">
              <a:buSzPct val="100000"/>
              <a:buFont typeface="Arial"/>
              <a:buChar char="•"/>
              <a:defRPr>
                <a:solidFill>
                  <a:srgbClr val="000000"/>
                </a:solidFill>
              </a:defRPr>
            </a:pPr>
            <a:r>
              <a:rPr>
                <a:solidFill>
                  <a:srgbClr val="FFFFFF"/>
                </a:solidFill>
              </a:rPr>
              <a:t>¿Sabes que debe contener básicamente un botiquín?</a:t>
            </a:r>
          </a:p>
          <a:p>
            <a:pPr marL="342900" lvl="0" indent="-342900">
              <a:buSzPct val="100000"/>
              <a:buFont typeface="Arial"/>
              <a:buChar char="•"/>
              <a:defRPr>
                <a:solidFill>
                  <a:srgbClr val="000000"/>
                </a:solidFill>
              </a:defRPr>
            </a:pPr>
            <a:r>
              <a:rPr>
                <a:solidFill>
                  <a:srgbClr val="FFFFFF"/>
                </a:solidFill>
              </a:rPr>
              <a:t>¿Conoces cinco señales de rastreo?</a:t>
            </a:r>
          </a:p>
          <a:p>
            <a:pPr marL="342900" lvl="0" indent="-342900">
              <a:defRPr>
                <a:solidFill>
                  <a:srgbClr val="000000"/>
                </a:solidFill>
              </a:defRPr>
            </a:pPr>
            <a:endParaRPr>
              <a:solidFill>
                <a:srgbClr val="FFFFFF"/>
              </a:solidFill>
            </a:endParaRPr>
          </a:p>
        </p:txBody>
      </p:sp>
      <p:pic>
        <p:nvPicPr>
          <p:cNvPr id="31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317" name="montaña9.jpg"/>
          <p:cNvPicPr/>
          <p:nvPr/>
        </p:nvPicPr>
        <p:blipFill>
          <a:blip r:embed="rId3">
            <a:extLst/>
          </a:blip>
          <a:stretch>
            <a:fillRect/>
          </a:stretch>
        </p:blipFill>
        <p:spPr>
          <a:xfrm>
            <a:off x="6786760" y="2444225"/>
            <a:ext cx="1823409" cy="238484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14"/>
                                        </p:tgtEl>
                                        <p:attrNameLst>
                                          <p:attrName>style.visibility</p:attrName>
                                        </p:attrNameLst>
                                      </p:cBhvr>
                                      <p:to>
                                        <p:strVal val="visible"/>
                                      </p:to>
                                    </p:set>
                                    <p:animEffect transition="in" filter="blinds(horizontal)">
                                      <p:cBhvr>
                                        <p:cTn id="7" dur="500"/>
                                        <p:tgtEl>
                                          <p:spTgt spid="3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2" nodeType="clickEffect">
                                  <p:stCondLst>
                                    <p:cond delay="0"/>
                                  </p:stCondLst>
                                  <p:iterate>
                                    <p:tmAbs val="0"/>
                                  </p:iterate>
                                  <p:childTnLst>
                                    <p:set>
                                      <p:cBhvr>
                                        <p:cTn id="11" fill="hold"/>
                                        <p:tgtEl>
                                          <p:spTgt spid="315">
                                            <p:bg/>
                                          </p:spTgt>
                                        </p:tgtEl>
                                        <p:attrNameLst>
                                          <p:attrName>style.visibility</p:attrName>
                                        </p:attrNameLst>
                                      </p:cBhvr>
                                      <p:to>
                                        <p:strVal val="visible"/>
                                      </p:to>
                                    </p:set>
                                    <p:animEffect transition="in" filter="box(in)">
                                      <p:cBhvr>
                                        <p:cTn id="12" dur="500"/>
                                        <p:tgtEl>
                                          <p:spTgt spid="315">
                                            <p:bg/>
                                          </p:spTgt>
                                        </p:tgtEl>
                                      </p:cBhvr>
                                    </p:animEffect>
                                  </p:childTnLst>
                                </p:cTn>
                              </p:par>
                              <p:par>
                                <p:cTn id="13" presetID="4" presetClass="entr" presetSubtype="16" fill="hold" grpId="2">
                                  <p:stCondLst>
                                    <p:cond delay="0"/>
                                  </p:stCondLst>
                                  <p:iterate>
                                    <p:tmAbs val="0"/>
                                  </p:iterate>
                                  <p:childTnLst>
                                    <p:set>
                                      <p:cBhvr>
                                        <p:cTn id="14" fill="hold"/>
                                        <p:tgtEl>
                                          <p:spTgt spid="315">
                                            <p:txEl>
                                              <p:pRg st="0" end="0"/>
                                            </p:txEl>
                                          </p:spTgt>
                                        </p:tgtEl>
                                        <p:attrNameLst>
                                          <p:attrName>style.visibility</p:attrName>
                                        </p:attrNameLst>
                                      </p:cBhvr>
                                      <p:to>
                                        <p:strVal val="visible"/>
                                      </p:to>
                                    </p:set>
                                    <p:animEffect transition="in" filter="box(in)">
                                      <p:cBhvr>
                                        <p:cTn id="15" dur="500"/>
                                        <p:tgtEl>
                                          <p:spTgt spid="3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2" nodeType="clickEffect">
                                  <p:stCondLst>
                                    <p:cond delay="0"/>
                                  </p:stCondLst>
                                  <p:iterate>
                                    <p:tmAbs val="0"/>
                                  </p:iterate>
                                  <p:childTnLst>
                                    <p:set>
                                      <p:cBhvr>
                                        <p:cTn id="19" fill="hold"/>
                                        <p:tgtEl>
                                          <p:spTgt spid="315">
                                            <p:txEl>
                                              <p:pRg st="1" end="1"/>
                                            </p:txEl>
                                          </p:spTgt>
                                        </p:tgtEl>
                                        <p:attrNameLst>
                                          <p:attrName>style.visibility</p:attrName>
                                        </p:attrNameLst>
                                      </p:cBhvr>
                                      <p:to>
                                        <p:strVal val="visible"/>
                                      </p:to>
                                    </p:set>
                                    <p:animEffect transition="in" filter="box(in)">
                                      <p:cBhvr>
                                        <p:cTn id="20" dur="500"/>
                                        <p:tgtEl>
                                          <p:spTgt spid="3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2" nodeType="clickEffect">
                                  <p:stCondLst>
                                    <p:cond delay="0"/>
                                  </p:stCondLst>
                                  <p:iterate>
                                    <p:tmAbs val="0"/>
                                  </p:iterate>
                                  <p:childTnLst>
                                    <p:set>
                                      <p:cBhvr>
                                        <p:cTn id="24" fill="hold"/>
                                        <p:tgtEl>
                                          <p:spTgt spid="315">
                                            <p:txEl>
                                              <p:pRg st="2" end="2"/>
                                            </p:txEl>
                                          </p:spTgt>
                                        </p:tgtEl>
                                        <p:attrNameLst>
                                          <p:attrName>style.visibility</p:attrName>
                                        </p:attrNameLst>
                                      </p:cBhvr>
                                      <p:to>
                                        <p:strVal val="visible"/>
                                      </p:to>
                                    </p:set>
                                    <p:animEffect transition="in" filter="box(in)">
                                      <p:cBhvr>
                                        <p:cTn id="25" dur="500"/>
                                        <p:tgtEl>
                                          <p:spTgt spid="3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2" nodeType="clickEffect">
                                  <p:stCondLst>
                                    <p:cond delay="0"/>
                                  </p:stCondLst>
                                  <p:iterate>
                                    <p:tmAbs val="0"/>
                                  </p:iterate>
                                  <p:childTnLst>
                                    <p:set>
                                      <p:cBhvr>
                                        <p:cTn id="29" fill="hold"/>
                                        <p:tgtEl>
                                          <p:spTgt spid="315">
                                            <p:txEl>
                                              <p:pRg st="3" end="3"/>
                                            </p:txEl>
                                          </p:spTgt>
                                        </p:tgtEl>
                                        <p:attrNameLst>
                                          <p:attrName>style.visibility</p:attrName>
                                        </p:attrNameLst>
                                      </p:cBhvr>
                                      <p:to>
                                        <p:strVal val="visible"/>
                                      </p:to>
                                    </p:set>
                                    <p:animEffect transition="in" filter="box(in)">
                                      <p:cBhvr>
                                        <p:cTn id="30" dur="500"/>
                                        <p:tgtEl>
                                          <p:spTgt spid="3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2" nodeType="clickEffect">
                                  <p:stCondLst>
                                    <p:cond delay="0"/>
                                  </p:stCondLst>
                                  <p:iterate>
                                    <p:tmAbs val="0"/>
                                  </p:iterate>
                                  <p:childTnLst>
                                    <p:set>
                                      <p:cBhvr>
                                        <p:cTn id="34" fill="hold"/>
                                        <p:tgtEl>
                                          <p:spTgt spid="315">
                                            <p:txEl>
                                              <p:pRg st="4" end="4"/>
                                            </p:txEl>
                                          </p:spTgt>
                                        </p:tgtEl>
                                        <p:attrNameLst>
                                          <p:attrName>style.visibility</p:attrName>
                                        </p:attrNameLst>
                                      </p:cBhvr>
                                      <p:to>
                                        <p:strVal val="visible"/>
                                      </p:to>
                                    </p:set>
                                    <p:animEffect transition="in" filter="box(in)">
                                      <p:cBhvr>
                                        <p:cTn id="35" dur="500"/>
                                        <p:tgtEl>
                                          <p:spTgt spid="3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2" nodeType="clickEffect">
                                  <p:stCondLst>
                                    <p:cond delay="0"/>
                                  </p:stCondLst>
                                  <p:iterate>
                                    <p:tmAbs val="0"/>
                                  </p:iterate>
                                  <p:childTnLst>
                                    <p:set>
                                      <p:cBhvr>
                                        <p:cTn id="39" fill="hold"/>
                                        <p:tgtEl>
                                          <p:spTgt spid="315">
                                            <p:txEl>
                                              <p:pRg st="5" end="5"/>
                                            </p:txEl>
                                          </p:spTgt>
                                        </p:tgtEl>
                                        <p:attrNameLst>
                                          <p:attrName>style.visibility</p:attrName>
                                        </p:attrNameLst>
                                      </p:cBhvr>
                                      <p:to>
                                        <p:strVal val="visible"/>
                                      </p:to>
                                    </p:set>
                                    <p:animEffect transition="in" filter="box(in)">
                                      <p:cBhvr>
                                        <p:cTn id="40" dur="500"/>
                                        <p:tgtEl>
                                          <p:spTgt spid="31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2" nodeType="clickEffect">
                                  <p:stCondLst>
                                    <p:cond delay="0"/>
                                  </p:stCondLst>
                                  <p:iterate>
                                    <p:tmAbs val="0"/>
                                  </p:iterate>
                                  <p:childTnLst>
                                    <p:set>
                                      <p:cBhvr>
                                        <p:cTn id="44" fill="hold"/>
                                        <p:tgtEl>
                                          <p:spTgt spid="315">
                                            <p:txEl>
                                              <p:pRg st="6" end="6"/>
                                            </p:txEl>
                                          </p:spTgt>
                                        </p:tgtEl>
                                        <p:attrNameLst>
                                          <p:attrName>style.visibility</p:attrName>
                                        </p:attrNameLst>
                                      </p:cBhvr>
                                      <p:to>
                                        <p:strVal val="visible"/>
                                      </p:to>
                                    </p:set>
                                    <p:animEffect transition="in" filter="box(in)">
                                      <p:cBhvr>
                                        <p:cTn id="45" dur="500"/>
                                        <p:tgtEl>
                                          <p:spTgt spid="31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2" nodeType="clickEffect">
                                  <p:stCondLst>
                                    <p:cond delay="0"/>
                                  </p:stCondLst>
                                  <p:iterate>
                                    <p:tmAbs val="0"/>
                                  </p:iterate>
                                  <p:childTnLst>
                                    <p:set>
                                      <p:cBhvr>
                                        <p:cTn id="49" fill="hold"/>
                                        <p:tgtEl>
                                          <p:spTgt spid="315">
                                            <p:txEl>
                                              <p:pRg st="7" end="7"/>
                                            </p:txEl>
                                          </p:spTgt>
                                        </p:tgtEl>
                                        <p:attrNameLst>
                                          <p:attrName>style.visibility</p:attrName>
                                        </p:attrNameLst>
                                      </p:cBhvr>
                                      <p:to>
                                        <p:strVal val="visible"/>
                                      </p:to>
                                    </p:set>
                                    <p:animEffect transition="in" filter="box(in)">
                                      <p:cBhvr>
                                        <p:cTn id="50" dur="500"/>
                                        <p:tgtEl>
                                          <p:spTgt spid="31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2" nodeType="clickEffect">
                                  <p:stCondLst>
                                    <p:cond delay="0"/>
                                  </p:stCondLst>
                                  <p:iterate>
                                    <p:tmAbs val="0"/>
                                  </p:iterate>
                                  <p:childTnLst>
                                    <p:set>
                                      <p:cBhvr>
                                        <p:cTn id="54" fill="hold"/>
                                        <p:tgtEl>
                                          <p:spTgt spid="315">
                                            <p:txEl>
                                              <p:pRg st="8" end="8"/>
                                            </p:txEl>
                                          </p:spTgt>
                                        </p:tgtEl>
                                        <p:attrNameLst>
                                          <p:attrName>style.visibility</p:attrName>
                                        </p:attrNameLst>
                                      </p:cBhvr>
                                      <p:to>
                                        <p:strVal val="visible"/>
                                      </p:to>
                                    </p:set>
                                    <p:animEffect transition="in" filter="box(in)">
                                      <p:cBhvr>
                                        <p:cTn id="55" dur="500"/>
                                        <p:tgtEl>
                                          <p:spTgt spid="315">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2" nodeType="clickEffect">
                                  <p:stCondLst>
                                    <p:cond delay="0"/>
                                  </p:stCondLst>
                                  <p:iterate>
                                    <p:tmAbs val="0"/>
                                  </p:iterate>
                                  <p:childTnLst>
                                    <p:set>
                                      <p:cBhvr>
                                        <p:cTn id="59" fill="hold"/>
                                        <p:tgtEl>
                                          <p:spTgt spid="315">
                                            <p:txEl>
                                              <p:pRg st="9" end="9"/>
                                            </p:txEl>
                                          </p:spTgt>
                                        </p:tgtEl>
                                        <p:attrNameLst>
                                          <p:attrName>style.visibility</p:attrName>
                                        </p:attrNameLst>
                                      </p:cBhvr>
                                      <p:to>
                                        <p:strVal val="visible"/>
                                      </p:to>
                                    </p:set>
                                    <p:animEffect transition="in" filter="box(in)">
                                      <p:cBhvr>
                                        <p:cTn id="60" dur="500"/>
                                        <p:tgtEl>
                                          <p:spTgt spid="315">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2" nodeType="clickEffect">
                                  <p:stCondLst>
                                    <p:cond delay="0"/>
                                  </p:stCondLst>
                                  <p:iterate>
                                    <p:tmAbs val="0"/>
                                  </p:iterate>
                                  <p:childTnLst>
                                    <p:set>
                                      <p:cBhvr>
                                        <p:cTn id="64" fill="hold"/>
                                        <p:tgtEl>
                                          <p:spTgt spid="315">
                                            <p:txEl>
                                              <p:pRg st="10" end="10"/>
                                            </p:txEl>
                                          </p:spTgt>
                                        </p:tgtEl>
                                        <p:attrNameLst>
                                          <p:attrName>style.visibility</p:attrName>
                                        </p:attrNameLst>
                                      </p:cBhvr>
                                      <p:to>
                                        <p:strVal val="visible"/>
                                      </p:to>
                                    </p:set>
                                    <p:animEffect transition="in" filter="box(in)">
                                      <p:cBhvr>
                                        <p:cTn id="65" dur="500"/>
                                        <p:tgtEl>
                                          <p:spTgt spid="315">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2" nodeType="clickEffect">
                                  <p:stCondLst>
                                    <p:cond delay="0"/>
                                  </p:stCondLst>
                                  <p:iterate>
                                    <p:tmAbs val="0"/>
                                  </p:iterate>
                                  <p:childTnLst>
                                    <p:set>
                                      <p:cBhvr>
                                        <p:cTn id="69" fill="hold"/>
                                        <p:tgtEl>
                                          <p:spTgt spid="315">
                                            <p:txEl>
                                              <p:pRg st="11" end="11"/>
                                            </p:txEl>
                                          </p:spTgt>
                                        </p:tgtEl>
                                        <p:attrNameLst>
                                          <p:attrName>style.visibility</p:attrName>
                                        </p:attrNameLst>
                                      </p:cBhvr>
                                      <p:to>
                                        <p:strVal val="visible"/>
                                      </p:to>
                                    </p:set>
                                    <p:animEffect transition="in" filter="box(in)">
                                      <p:cBhvr>
                                        <p:cTn id="70" dur="500"/>
                                        <p:tgtEl>
                                          <p:spTgt spid="315">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2" nodeType="clickEffect">
                                  <p:stCondLst>
                                    <p:cond delay="0"/>
                                  </p:stCondLst>
                                  <p:iterate>
                                    <p:tmAbs val="0"/>
                                  </p:iterate>
                                  <p:childTnLst>
                                    <p:set>
                                      <p:cBhvr>
                                        <p:cTn id="74" fill="hold"/>
                                        <p:tgtEl>
                                          <p:spTgt spid="315">
                                            <p:txEl>
                                              <p:pRg st="12" end="12"/>
                                            </p:txEl>
                                          </p:spTgt>
                                        </p:tgtEl>
                                        <p:attrNameLst>
                                          <p:attrName>style.visibility</p:attrName>
                                        </p:attrNameLst>
                                      </p:cBhvr>
                                      <p:to>
                                        <p:strVal val="visible"/>
                                      </p:to>
                                    </p:set>
                                    <p:animEffect transition="in" filter="box(in)">
                                      <p:cBhvr>
                                        <p:cTn id="75" dur="500"/>
                                        <p:tgtEl>
                                          <p:spTgt spid="315">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2" nodeType="clickEffect">
                                  <p:stCondLst>
                                    <p:cond delay="0"/>
                                  </p:stCondLst>
                                  <p:iterate>
                                    <p:tmAbs val="0"/>
                                  </p:iterate>
                                  <p:childTnLst>
                                    <p:set>
                                      <p:cBhvr>
                                        <p:cTn id="79" fill="hold"/>
                                        <p:tgtEl>
                                          <p:spTgt spid="315">
                                            <p:txEl>
                                              <p:pRg st="13" end="13"/>
                                            </p:txEl>
                                          </p:spTgt>
                                        </p:tgtEl>
                                        <p:attrNameLst>
                                          <p:attrName>style.visibility</p:attrName>
                                        </p:attrNameLst>
                                      </p:cBhvr>
                                      <p:to>
                                        <p:strVal val="visible"/>
                                      </p:to>
                                    </p:set>
                                    <p:animEffect transition="in" filter="box(in)">
                                      <p:cBhvr>
                                        <p:cTn id="80" dur="500"/>
                                        <p:tgtEl>
                                          <p:spTgt spid="315">
                                            <p:txEl>
                                              <p:pRg st="13" end="1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2" nodeType="clickEffect">
                                  <p:stCondLst>
                                    <p:cond delay="0"/>
                                  </p:stCondLst>
                                  <p:iterate>
                                    <p:tmAbs val="0"/>
                                  </p:iterate>
                                  <p:childTnLst>
                                    <p:set>
                                      <p:cBhvr>
                                        <p:cTn id="84" fill="hold"/>
                                        <p:tgtEl>
                                          <p:spTgt spid="315">
                                            <p:txEl>
                                              <p:pRg st="14" end="14"/>
                                            </p:txEl>
                                          </p:spTgt>
                                        </p:tgtEl>
                                        <p:attrNameLst>
                                          <p:attrName>style.visibility</p:attrName>
                                        </p:attrNameLst>
                                      </p:cBhvr>
                                      <p:to>
                                        <p:strVal val="visible"/>
                                      </p:to>
                                    </p:set>
                                    <p:animEffect transition="in" filter="box(in)">
                                      <p:cBhvr>
                                        <p:cTn id="85" dur="500"/>
                                        <p:tgtEl>
                                          <p:spTgt spid="31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1" animBg="1" advAuto="0"/>
      <p:bldP spid="315" grpId="2"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181" name="Shape 181"/>
          <p:cNvSpPr/>
          <p:nvPr/>
        </p:nvSpPr>
        <p:spPr>
          <a:xfrm>
            <a:off x="468312" y="476250"/>
            <a:ext cx="8351838" cy="459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FFFFFF"/>
                </a:solidFill>
              </a:defRPr>
            </a:lvl1pPr>
          </a:lstStyle>
          <a:p>
            <a:pPr lvl="0">
              <a:defRPr sz="1800">
                <a:solidFill>
                  <a:srgbClr val="000000"/>
                </a:solidFill>
              </a:defRPr>
            </a:pPr>
            <a:r>
              <a:rPr sz="2400">
                <a:solidFill>
                  <a:srgbClr val="FFFFFF"/>
                </a:solidFill>
              </a:rPr>
              <a:t>	</a:t>
            </a:r>
          </a:p>
        </p:txBody>
      </p:sp>
      <p:sp>
        <p:nvSpPr>
          <p:cNvPr id="182" name="Shape 182"/>
          <p:cNvSpPr/>
          <p:nvPr/>
        </p:nvSpPr>
        <p:spPr>
          <a:xfrm>
            <a:off x="1771650" y="2586037"/>
            <a:ext cx="4200525" cy="3176"/>
          </a:xfrm>
          <a:prstGeom prst="rect">
            <a:avLst/>
          </a:prstGeom>
          <a:solidFill>
            <a:srgbClr val="E6E6E6"/>
          </a:solidFill>
          <a:ln w="12700">
            <a:miter lim="400000"/>
          </a:ln>
        </p:spPr>
        <p:txBody>
          <a:bodyPr lIns="0" tIns="0" rIns="0" bIns="0" anchor="ctr"/>
          <a:lstStyle/>
          <a:p>
            <a:pPr lvl="0">
              <a:defRPr>
                <a:solidFill>
                  <a:srgbClr val="FFFFFF"/>
                </a:solidFill>
              </a:defRPr>
            </a:pPr>
            <a:endParaRPr/>
          </a:p>
        </p:txBody>
      </p:sp>
      <p:sp>
        <p:nvSpPr>
          <p:cNvPr id="183" name="Shape 183"/>
          <p:cNvSpPr/>
          <p:nvPr/>
        </p:nvSpPr>
        <p:spPr>
          <a:xfrm>
            <a:off x="285750" y="500062"/>
            <a:ext cx="500062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solidFill>
                  <a:srgbClr val="FFFFFF"/>
                </a:solidFill>
              </a:defRPr>
            </a:lvl1pPr>
          </a:lstStyle>
          <a:p>
            <a:pPr lvl="0">
              <a:defRPr>
                <a:solidFill>
                  <a:srgbClr val="000000"/>
                </a:solidFill>
              </a:defRPr>
            </a:pPr>
            <a:r>
              <a:rPr>
                <a:solidFill>
                  <a:srgbClr val="FFFFFF"/>
                </a:solidFill>
              </a:rPr>
              <a:t>Relación de actividades en el medio natural</a:t>
            </a:r>
          </a:p>
        </p:txBody>
      </p:sp>
      <p:sp>
        <p:nvSpPr>
          <p:cNvPr id="184" name="Shape 184"/>
          <p:cNvSpPr/>
          <p:nvPr/>
        </p:nvSpPr>
        <p:spPr>
          <a:xfrm>
            <a:off x="428625" y="1571625"/>
            <a:ext cx="4714875" cy="1170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DDDEE3"/>
                </a:solidFill>
              </a:defRPr>
            </a:lvl1pPr>
          </a:lstStyle>
          <a:p>
            <a:pPr lvl="0">
              <a:defRPr sz="1800">
                <a:solidFill>
                  <a:srgbClr val="000000"/>
                </a:solidFill>
              </a:defRPr>
            </a:pPr>
            <a:r>
              <a:rPr sz="1400">
                <a:solidFill>
                  <a:srgbClr val="DDDEE3"/>
                </a:solidFill>
              </a:rPr>
              <a:t>Los deportes que en la naturaleza se pueden realizar son muchos, incluso los que están en el libro son pocos, en cualquier caso sí debes organizarlos según el medio en el que se realizan, es decir, terrestres, acuáticos o aéreos y procurar que el impacto en el medio sea muy bajo. Así:</a:t>
            </a:r>
          </a:p>
        </p:txBody>
      </p:sp>
      <p:graphicFrame>
        <p:nvGraphicFramePr>
          <p:cNvPr id="185" name="Table 185"/>
          <p:cNvGraphicFramePr/>
          <p:nvPr/>
        </p:nvGraphicFramePr>
        <p:xfrm>
          <a:off x="285750" y="3500437"/>
          <a:ext cx="4929187" cy="2744470"/>
        </p:xfrm>
        <a:graphic>
          <a:graphicData uri="http://schemas.openxmlformats.org/drawingml/2006/table">
            <a:tbl>
              <a:tblPr>
                <a:tableStyleId>{4C3C2611-4C71-4FC5-86AE-919BDF0F9419}</a:tableStyleId>
              </a:tblPr>
              <a:tblGrid>
                <a:gridCol w="1428750"/>
                <a:gridCol w="1571625"/>
                <a:gridCol w="1928812"/>
              </a:tblGrid>
              <a:tr h="365125">
                <a:tc>
                  <a:txBody>
                    <a:bodyPr/>
                    <a:lstStyle/>
                    <a:p>
                      <a:pPr lvl="0" algn="l">
                        <a:defRPr sz="1800" b="0" i="0">
                          <a:solidFill>
                            <a:srgbClr val="000000"/>
                          </a:solidFill>
                        </a:defRPr>
                      </a:pPr>
                      <a:r>
                        <a:rPr>
                          <a:solidFill>
                            <a:srgbClr val="FFFFFF"/>
                          </a:solidFill>
                          <a:sym typeface="Tahoma Negreta"/>
                        </a:rPr>
                        <a:t>Terrestre</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9966FF"/>
                    </a:solidFill>
                  </a:tcPr>
                </a:tc>
                <a:tc>
                  <a:txBody>
                    <a:bodyPr/>
                    <a:lstStyle/>
                    <a:p>
                      <a:pPr lvl="0" algn="l">
                        <a:defRPr sz="1800" b="0" i="0">
                          <a:solidFill>
                            <a:srgbClr val="000000"/>
                          </a:solidFill>
                        </a:defRPr>
                      </a:pPr>
                      <a:r>
                        <a:rPr>
                          <a:solidFill>
                            <a:srgbClr val="FFFFFF"/>
                          </a:solidFill>
                          <a:sym typeface="Tahoma Negreta"/>
                        </a:rPr>
                        <a:t>Acuático</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9966FF"/>
                    </a:solidFill>
                  </a:tcPr>
                </a:tc>
                <a:tc>
                  <a:txBody>
                    <a:bodyPr/>
                    <a:lstStyle/>
                    <a:p>
                      <a:pPr lvl="0" algn="l">
                        <a:defRPr sz="1800" b="0" i="0">
                          <a:solidFill>
                            <a:srgbClr val="000000"/>
                          </a:solidFill>
                        </a:defRPr>
                      </a:pPr>
                      <a:r>
                        <a:rPr>
                          <a:solidFill>
                            <a:srgbClr val="FFFFFF"/>
                          </a:solidFill>
                          <a:sym typeface="Tahoma Negreta"/>
                        </a:rPr>
                        <a:t>aéreo</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9966FF"/>
                    </a:solidFill>
                  </a:tcPr>
                </a:tc>
              </a:tr>
              <a:tr h="2012950">
                <a:tc>
                  <a:txBody>
                    <a:bodyPr/>
                    <a:lstStyle/>
                    <a:p>
                      <a:pPr lvl="0" algn="l">
                        <a:defRPr sz="1800" b="0" i="0">
                          <a:solidFill>
                            <a:srgbClr val="000000"/>
                          </a:solidFill>
                        </a:defRPr>
                      </a:pPr>
                      <a:r>
                        <a:rPr>
                          <a:solidFill>
                            <a:srgbClr val="5B5D6B"/>
                          </a:solidFill>
                          <a:latin typeface="Tahoma"/>
                          <a:ea typeface="Tahoma"/>
                          <a:cs typeface="Tahoma"/>
                        </a:rPr>
                        <a:t>Senderismo, escalada, orientación, esquí, espeleología bicicleta, etc</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ED3FF"/>
                    </a:solidFill>
                  </a:tcPr>
                </a:tc>
                <a:tc>
                  <a:txBody>
                    <a:bodyPr/>
                    <a:lstStyle/>
                    <a:p>
                      <a:pPr lvl="0" algn="l">
                        <a:defRPr sz="1800" b="0" i="0">
                          <a:solidFill>
                            <a:srgbClr val="000000"/>
                          </a:solidFill>
                        </a:defRPr>
                      </a:pPr>
                      <a:r>
                        <a:rPr>
                          <a:solidFill>
                            <a:srgbClr val="5B5D6B"/>
                          </a:solidFill>
                          <a:latin typeface="Tahoma"/>
                          <a:ea typeface="Tahoma"/>
                          <a:cs typeface="Tahoma"/>
                        </a:rPr>
                        <a:t>Remo, esquí, vela, barranquismo  buceo, windsurf, natación, etc</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ED3FF"/>
                    </a:solidFill>
                  </a:tcPr>
                </a:tc>
                <a:tc>
                  <a:txBody>
                    <a:bodyPr/>
                    <a:lstStyle/>
                    <a:p>
                      <a:pPr lvl="0" algn="l">
                        <a:defRPr sz="1800" b="0" i="0">
                          <a:solidFill>
                            <a:srgbClr val="000000"/>
                          </a:solidFill>
                        </a:defRPr>
                      </a:pPr>
                      <a:r>
                        <a:rPr>
                          <a:solidFill>
                            <a:srgbClr val="5B5D6B"/>
                          </a:solidFill>
                          <a:latin typeface="Tahoma"/>
                          <a:ea typeface="Tahoma"/>
                          <a:cs typeface="Tahoma"/>
                        </a:rPr>
                        <a:t>Puenting, parapente, </a:t>
                      </a:r>
                    </a:p>
                    <a:p>
                      <a:pPr lvl="0" algn="l">
                        <a:defRPr sz="1800" b="0" i="0">
                          <a:solidFill>
                            <a:srgbClr val="000000"/>
                          </a:solidFill>
                        </a:defRPr>
                      </a:pPr>
                      <a:r>
                        <a:rPr>
                          <a:solidFill>
                            <a:srgbClr val="5B5D6B"/>
                          </a:solidFill>
                          <a:latin typeface="Tahoma"/>
                          <a:ea typeface="Tahoma"/>
                          <a:cs typeface="Tahoma"/>
                        </a:rPr>
                        <a:t>ala delta, cometa, </a:t>
                      </a:r>
                    </a:p>
                    <a:p>
                      <a:pPr lvl="0" algn="l">
                        <a:defRPr sz="1800" b="0" i="0">
                          <a:solidFill>
                            <a:srgbClr val="000000"/>
                          </a:solidFill>
                        </a:defRPr>
                      </a:pPr>
                      <a:r>
                        <a:rPr>
                          <a:solidFill>
                            <a:srgbClr val="5B5D6B"/>
                          </a:solidFill>
                          <a:latin typeface="Tahoma"/>
                          <a:ea typeface="Tahoma"/>
                          <a:cs typeface="Tahoma"/>
                        </a:rPr>
                        <a:t>globo, </a:t>
                      </a:r>
                    </a:p>
                    <a:p>
                      <a:pPr lvl="0" algn="l">
                        <a:defRPr sz="1800" b="0" i="0">
                          <a:solidFill>
                            <a:srgbClr val="000000"/>
                          </a:solidFill>
                        </a:defRPr>
                      </a:pPr>
                      <a:r>
                        <a:rPr>
                          <a:solidFill>
                            <a:srgbClr val="5B5D6B"/>
                          </a:solidFill>
                          <a:latin typeface="Tahoma"/>
                          <a:ea typeface="Tahoma"/>
                          <a:cs typeface="Tahoma"/>
                        </a:rPr>
                        <a:t>vuelo sin motor, etc.</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DED3FF"/>
                    </a:solidFill>
                  </a:tcPr>
                </a:tc>
              </a:tr>
              <a:tr h="365125">
                <a:tc>
                  <a:txBody>
                    <a:bodyPr/>
                    <a:lstStyle/>
                    <a:p>
                      <a:pPr lvl="0" algn="l">
                        <a:defRPr sz="1800" b="0" i="0">
                          <a:solidFill>
                            <a:srgbClr val="000000"/>
                          </a:solidFill>
                        </a:defRPr>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FEAFF"/>
                    </a:solidFill>
                  </a:tcPr>
                </a:tc>
                <a:tc>
                  <a:txBody>
                    <a:bodyPr/>
                    <a:lstStyle/>
                    <a:p>
                      <a:pPr lvl="0" algn="l">
                        <a:defRPr sz="1800" b="0" i="0">
                          <a:solidFill>
                            <a:srgbClr val="000000"/>
                          </a:solidFill>
                        </a:defRPr>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FEAFF"/>
                    </a:solidFill>
                  </a:tcPr>
                </a:tc>
                <a:tc>
                  <a:txBody>
                    <a:bodyPr/>
                    <a:lstStyle/>
                    <a:p>
                      <a:pPr lvl="0" algn="l">
                        <a:defRPr sz="1800" b="0" i="0">
                          <a:solidFill>
                            <a:srgbClr val="000000"/>
                          </a:solidFill>
                        </a:defRPr>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FEAFF"/>
                    </a:solidFill>
                  </a:tcPr>
                </a:tc>
              </a:tr>
            </a:tbl>
          </a:graphicData>
        </a:graphic>
      </p:graphicFrame>
      <p:pic>
        <p:nvPicPr>
          <p:cNvPr id="186" name="win.jpg"/>
          <p:cNvPicPr/>
          <p:nvPr/>
        </p:nvPicPr>
        <p:blipFill>
          <a:blip r:embed="rId3">
            <a:extLst/>
          </a:blip>
          <a:stretch>
            <a:fillRect/>
          </a:stretch>
        </p:blipFill>
        <p:spPr>
          <a:xfrm>
            <a:off x="5466556" y="580476"/>
            <a:ext cx="1639888" cy="1733802"/>
          </a:xfrm>
          <a:prstGeom prst="rect">
            <a:avLst/>
          </a:prstGeom>
          <a:ln w="12700">
            <a:miter lim="400000"/>
          </a:ln>
        </p:spPr>
      </p:pic>
      <p:pic>
        <p:nvPicPr>
          <p:cNvPr id="187" name="montaña ayuda.jpg"/>
          <p:cNvPicPr/>
          <p:nvPr/>
        </p:nvPicPr>
        <p:blipFill>
          <a:blip r:embed="rId4">
            <a:extLst/>
          </a:blip>
          <a:stretch>
            <a:fillRect/>
          </a:stretch>
        </p:blipFill>
        <p:spPr>
          <a:xfrm>
            <a:off x="5666754" y="4555423"/>
            <a:ext cx="1715742" cy="1733803"/>
          </a:xfrm>
          <a:prstGeom prst="rect">
            <a:avLst/>
          </a:prstGeom>
          <a:ln w="12700">
            <a:miter lim="400000"/>
          </a:ln>
        </p:spPr>
      </p:pic>
      <p:pic>
        <p:nvPicPr>
          <p:cNvPr id="188" name="delta2.jpg"/>
          <p:cNvPicPr/>
          <p:nvPr/>
        </p:nvPicPr>
        <p:blipFill>
          <a:blip r:embed="rId5">
            <a:extLst/>
          </a:blip>
          <a:stretch>
            <a:fillRect/>
          </a:stretch>
        </p:blipFill>
        <p:spPr>
          <a:xfrm>
            <a:off x="7429500" y="2151666"/>
            <a:ext cx="1437206" cy="1884860"/>
          </a:xfrm>
          <a:prstGeom prst="rect">
            <a:avLst/>
          </a:prstGeom>
          <a:ln w="12700">
            <a:miter lim="400000"/>
          </a:ln>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191" name="Shape 191"/>
          <p:cNvSpPr/>
          <p:nvPr/>
        </p:nvSpPr>
        <p:spPr>
          <a:xfrm>
            <a:off x="468312" y="333375"/>
            <a:ext cx="8424863" cy="828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FFFFFF"/>
                </a:solidFill>
              </a:defRPr>
            </a:lvl1pPr>
          </a:lstStyle>
          <a:p>
            <a:pPr lvl="0">
              <a:defRPr sz="1800">
                <a:solidFill>
                  <a:srgbClr val="000000"/>
                </a:solidFill>
              </a:defRPr>
            </a:pPr>
            <a:r>
              <a:rPr sz="2400">
                <a:solidFill>
                  <a:srgbClr val="FFFFFF"/>
                </a:solidFill>
              </a:rPr>
              <a:t>El senderismo</a:t>
            </a:r>
          </a:p>
        </p:txBody>
      </p:sp>
      <p:sp>
        <p:nvSpPr>
          <p:cNvPr id="192" name="Shape 192"/>
          <p:cNvSpPr/>
          <p:nvPr/>
        </p:nvSpPr>
        <p:spPr>
          <a:xfrm>
            <a:off x="500062" y="1214437"/>
            <a:ext cx="8143876" cy="148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E7E4EC"/>
                </a:solidFill>
              </a:defRPr>
            </a:lvl1pPr>
          </a:lstStyle>
          <a:p>
            <a:pPr lvl="0">
              <a:defRPr>
                <a:solidFill>
                  <a:srgbClr val="000000"/>
                </a:solidFill>
              </a:defRPr>
            </a:pPr>
            <a:r>
              <a:rPr>
                <a:solidFill>
                  <a:srgbClr val="E7E4EC"/>
                </a:solidFill>
              </a:rPr>
              <a:t>El senderismo  es muy practicado por ser una forma fácil, divertida y sana de hacer ejercicio; Puedes seguir recorridos señalizados con marcas o signos ya establecidos GR´S (recorridos grandes  señalizados en rojo y blanco) y PR´S (recorridos pequeños en amarillo y blanco)  SL´S (senderos locales en verde y blanco) o bien realizar uno libremente. </a:t>
            </a:r>
          </a:p>
        </p:txBody>
      </p:sp>
      <p:sp>
        <p:nvSpPr>
          <p:cNvPr id="193" name="Shape 193"/>
          <p:cNvSpPr/>
          <p:nvPr/>
        </p:nvSpPr>
        <p:spPr>
          <a:xfrm>
            <a:off x="714375" y="3000375"/>
            <a:ext cx="7715250" cy="370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pPr lvl="0">
              <a:defRPr>
                <a:solidFill>
                  <a:srgbClr val="000000"/>
                </a:solidFill>
              </a:defRPr>
            </a:pPr>
            <a:r>
              <a:rPr>
                <a:solidFill>
                  <a:srgbClr val="FFFFFF"/>
                </a:solidFill>
              </a:rPr>
              <a:t>Es importante tener en cuenta:</a:t>
            </a:r>
          </a:p>
        </p:txBody>
      </p:sp>
      <p:sp>
        <p:nvSpPr>
          <p:cNvPr id="194" name="Shape 194"/>
          <p:cNvSpPr/>
          <p:nvPr/>
        </p:nvSpPr>
        <p:spPr>
          <a:xfrm>
            <a:off x="714375" y="3786187"/>
            <a:ext cx="3071813" cy="176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tabLst>
                <a:tab pos="266700" algn="l"/>
              </a:tabLst>
              <a:defRPr>
                <a:solidFill>
                  <a:srgbClr val="000000"/>
                </a:solidFill>
              </a:defRPr>
            </a:pPr>
            <a:r>
              <a:rPr>
                <a:solidFill>
                  <a:srgbClr val="FFFFFF"/>
                </a:solidFill>
              </a:rPr>
              <a:t>Amor a la naturaleza</a:t>
            </a:r>
          </a:p>
          <a:p>
            <a:pPr lvl="0">
              <a:tabLst>
                <a:tab pos="266700" algn="l"/>
              </a:tabLst>
              <a:defRPr>
                <a:solidFill>
                  <a:srgbClr val="000000"/>
                </a:solidFill>
              </a:defRPr>
            </a:pPr>
            <a:r>
              <a:rPr>
                <a:solidFill>
                  <a:srgbClr val="FFFFFF"/>
                </a:solidFill>
              </a:rPr>
              <a:t>Condición física </a:t>
            </a:r>
          </a:p>
          <a:p>
            <a:pPr lvl="0">
              <a:tabLst>
                <a:tab pos="266700" algn="l"/>
              </a:tabLst>
              <a:defRPr>
                <a:solidFill>
                  <a:srgbClr val="000000"/>
                </a:solidFill>
              </a:defRPr>
            </a:pPr>
            <a:r>
              <a:rPr>
                <a:solidFill>
                  <a:srgbClr val="FFFFFF"/>
                </a:solidFill>
              </a:rPr>
              <a:t>Selección del lugar </a:t>
            </a:r>
          </a:p>
          <a:p>
            <a:pPr lvl="0">
              <a:tabLst>
                <a:tab pos="266700" algn="l"/>
              </a:tabLst>
              <a:defRPr>
                <a:solidFill>
                  <a:srgbClr val="000000"/>
                </a:solidFill>
              </a:defRPr>
            </a:pPr>
            <a:r>
              <a:rPr>
                <a:solidFill>
                  <a:srgbClr val="FFFFFF"/>
                </a:solidFill>
              </a:rPr>
              <a:t>Material</a:t>
            </a:r>
          </a:p>
          <a:p>
            <a:pPr lvl="0">
              <a:tabLst>
                <a:tab pos="266700" algn="l"/>
              </a:tabLst>
              <a:defRPr>
                <a:solidFill>
                  <a:srgbClr val="000000"/>
                </a:solidFill>
              </a:defRPr>
            </a:pPr>
            <a:r>
              <a:rPr>
                <a:solidFill>
                  <a:srgbClr val="FFFFFF"/>
                </a:solidFill>
              </a:rPr>
              <a:t>Climatología</a:t>
            </a:r>
          </a:p>
          <a:p>
            <a:pPr lvl="0">
              <a:tabLst>
                <a:tab pos="266700" algn="l"/>
              </a:tabLst>
              <a:defRPr>
                <a:solidFill>
                  <a:srgbClr val="000000"/>
                </a:solidFill>
              </a:defRPr>
            </a:pPr>
            <a:r>
              <a:rPr>
                <a:solidFill>
                  <a:srgbClr val="FFFFFF"/>
                </a:solidFill>
              </a:rPr>
              <a:t>Alimentación</a:t>
            </a:r>
          </a:p>
        </p:txBody>
      </p:sp>
      <p:pic>
        <p:nvPicPr>
          <p:cNvPr id="195" name="mojon2.jpg"/>
          <p:cNvPicPr/>
          <p:nvPr/>
        </p:nvPicPr>
        <p:blipFill>
          <a:blip r:embed="rId3">
            <a:extLst/>
          </a:blip>
          <a:stretch>
            <a:fillRect/>
          </a:stretch>
        </p:blipFill>
        <p:spPr>
          <a:xfrm>
            <a:off x="5540077" y="2947998"/>
            <a:ext cx="2279602" cy="2849503"/>
          </a:xfrm>
          <a:prstGeom prst="rect">
            <a:avLst/>
          </a:prstGeom>
          <a:ln w="12700">
            <a:miter lim="400000"/>
          </a:ln>
        </p:spPr>
      </p:pic>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body" idx="4294967295"/>
          </p:nvPr>
        </p:nvSpPr>
        <p:spPr>
          <a:xfrm>
            <a:off x="395287" y="692149"/>
            <a:ext cx="3176588" cy="44989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500"/>
              </a:spcBef>
              <a:buSzTx/>
              <a:buNone/>
              <a:defRPr sz="1800">
                <a:solidFill>
                  <a:srgbClr val="000000"/>
                </a:solidFill>
              </a:defRPr>
            </a:pPr>
            <a:r>
              <a:rPr sz="2400" u="sng">
                <a:solidFill>
                  <a:srgbClr val="FFFFFF"/>
                </a:solidFill>
                <a:effectLst>
                  <a:outerShdw blurRad="12700" dist="25400" dir="2700000" rotWithShape="0">
                    <a:srgbClr val="000000"/>
                  </a:outerShdw>
                </a:effectLst>
              </a:rPr>
              <a:t>Amor a la naturaleza</a:t>
            </a:r>
          </a:p>
          <a:p>
            <a:pPr lvl="0">
              <a:spcBef>
                <a:spcPts val="600"/>
              </a:spcBef>
              <a:buSzTx/>
              <a:buNone/>
              <a:defRPr sz="1800">
                <a:solidFill>
                  <a:srgbClr val="000000"/>
                </a:solidFill>
              </a:defRPr>
            </a:pPr>
            <a:endParaRPr u="sng">
              <a:solidFill>
                <a:srgbClr val="FFFFFF"/>
              </a:solidFill>
              <a:effectLst>
                <a:outerShdw blurRad="12700" dist="25400" dir="2700000" rotWithShape="0">
                  <a:srgbClr val="000000"/>
                </a:outerShdw>
              </a:effectLst>
            </a:endParaRPr>
          </a:p>
          <a:p>
            <a:pPr lvl="0">
              <a:spcBef>
                <a:spcPts val="400"/>
              </a:spcBef>
              <a:buSzTx/>
              <a:buNone/>
              <a:defRPr sz="1800">
                <a:solidFill>
                  <a:srgbClr val="000000"/>
                </a:solidFill>
              </a:defRPr>
            </a:pPr>
            <a:r>
              <a:rPr>
                <a:solidFill>
                  <a:srgbClr val="FFFFFF"/>
                </a:solidFill>
                <a:effectLst>
                  <a:outerShdw blurRad="12700" dist="25400" dir="2700000" rotWithShape="0">
                    <a:srgbClr val="000000"/>
                  </a:outerShdw>
                </a:effectLst>
              </a:rPr>
              <a:t>	Para realizar una actividad en un medio natural debes amar, conocer y respetar la naturaleza, en ella se esconden momentos difíciles, duros, divertidos y bellos, que una vez vividos, superados y disfrutados te enriquecen en grado sumo. </a:t>
            </a:r>
          </a:p>
        </p:txBody>
      </p:sp>
      <p:pic>
        <p:nvPicPr>
          <p:cNvPr id="198"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199" name="Shape 199"/>
          <p:cNvSpPr/>
          <p:nvPr/>
        </p:nvSpPr>
        <p:spPr>
          <a:xfrm>
            <a:off x="4786312" y="785812"/>
            <a:ext cx="3429001" cy="1018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tabLst>
                <a:tab pos="266700" algn="l"/>
              </a:tabLst>
              <a:defRPr>
                <a:solidFill>
                  <a:srgbClr val="000000"/>
                </a:solidFill>
              </a:defRPr>
            </a:pPr>
            <a:r>
              <a:rPr sz="2400" u="sng">
                <a:solidFill>
                  <a:srgbClr val="FFFFFF"/>
                </a:solidFill>
              </a:rPr>
              <a:t>Condición física</a:t>
            </a:r>
          </a:p>
          <a:p>
            <a:pPr lvl="0">
              <a:tabLst>
                <a:tab pos="266700" algn="l"/>
              </a:tabLst>
              <a:defRPr>
                <a:solidFill>
                  <a:srgbClr val="000000"/>
                </a:solidFill>
              </a:defRPr>
            </a:pPr>
            <a:endParaRPr u="sng">
              <a:solidFill>
                <a:srgbClr val="FFFFFF"/>
              </a:solidFill>
            </a:endParaRPr>
          </a:p>
          <a:p>
            <a:pPr lvl="0">
              <a:tabLst>
                <a:tab pos="266700" algn="l"/>
              </a:tabLst>
              <a:defRPr>
                <a:solidFill>
                  <a:srgbClr val="000000"/>
                </a:solidFill>
              </a:defRPr>
            </a:pPr>
            <a:r>
              <a:rPr u="sng">
                <a:solidFill>
                  <a:srgbClr val="FFFFFF"/>
                </a:solidFill>
              </a:rPr>
              <a:t> </a:t>
            </a:r>
          </a:p>
        </p:txBody>
      </p:sp>
      <p:sp>
        <p:nvSpPr>
          <p:cNvPr id="200" name="Shape 200"/>
          <p:cNvSpPr/>
          <p:nvPr/>
        </p:nvSpPr>
        <p:spPr>
          <a:xfrm>
            <a:off x="4714875" y="1500187"/>
            <a:ext cx="3071813" cy="2326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E7E4EC"/>
                </a:solidFill>
              </a:defRPr>
            </a:lvl1pPr>
          </a:lstStyle>
          <a:p>
            <a:pPr lvl="0">
              <a:defRPr>
                <a:solidFill>
                  <a:srgbClr val="000000"/>
                </a:solidFill>
              </a:defRPr>
            </a:pPr>
            <a:r>
              <a:rPr>
                <a:solidFill>
                  <a:srgbClr val="E7E4EC"/>
                </a:solidFill>
              </a:rPr>
              <a:t>Nuestra condición física debe ser adecuada al nivel de exigencia de la excursión a realizar, NUNCA debemos aventurarnos a desarrollar una que nos desborde desde el punto de vista físico, puede ser muy peligroso. </a:t>
            </a:r>
          </a:p>
        </p:txBody>
      </p:sp>
      <p:pic>
        <p:nvPicPr>
          <p:cNvPr id="201" name="montaña ayuda.jpg"/>
          <p:cNvPicPr/>
          <p:nvPr/>
        </p:nvPicPr>
        <p:blipFill>
          <a:blip r:embed="rId3">
            <a:extLst/>
          </a:blip>
          <a:stretch>
            <a:fillRect/>
          </a:stretch>
        </p:blipFill>
        <p:spPr>
          <a:xfrm>
            <a:off x="3180860" y="4287335"/>
            <a:ext cx="2302405" cy="232664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body" idx="4294967295"/>
          </p:nvPr>
        </p:nvSpPr>
        <p:spPr>
          <a:xfrm>
            <a:off x="611187" y="981075"/>
            <a:ext cx="4318001" cy="39481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94894" lvl="0" indent="-294894" defTabSz="786384">
              <a:spcBef>
                <a:spcPts val="400"/>
              </a:spcBef>
              <a:buSzTx/>
              <a:buNone/>
              <a:defRPr sz="1800">
                <a:solidFill>
                  <a:srgbClr val="000000"/>
                </a:solidFill>
              </a:defRPr>
            </a:pPr>
            <a:r>
              <a:rPr sz="2064" u="sng">
                <a:solidFill>
                  <a:srgbClr val="FFFFFF"/>
                </a:solidFill>
                <a:effectLst>
                  <a:outerShdw blurRad="10922" dist="21844" dir="2700000" rotWithShape="0">
                    <a:srgbClr val="000000"/>
                  </a:outerShdw>
                </a:effectLst>
              </a:rPr>
              <a:t>Selección del lugar </a:t>
            </a:r>
          </a:p>
          <a:p>
            <a:pPr marL="294894" lvl="0" indent="-294894" defTabSz="786384">
              <a:spcBef>
                <a:spcPts val="500"/>
              </a:spcBef>
              <a:buSzTx/>
              <a:buNone/>
              <a:defRPr sz="1800">
                <a:solidFill>
                  <a:srgbClr val="000000"/>
                </a:solidFill>
              </a:defRPr>
            </a:pPr>
            <a:endParaRPr sz="2064" u="sng">
              <a:solidFill>
                <a:srgbClr val="FFFFFF"/>
              </a:solidFill>
              <a:effectLst>
                <a:outerShdw blurRad="10922" dist="21844" dir="2700000" rotWithShape="0">
                  <a:srgbClr val="000000"/>
                </a:outerShdw>
              </a:effectLst>
            </a:endParaRPr>
          </a:p>
          <a:p>
            <a:pPr marL="294894" lvl="0" indent="-294894" defTabSz="786384">
              <a:spcBef>
                <a:spcPts val="300"/>
              </a:spcBef>
              <a:buSzTx/>
              <a:buNone/>
              <a:defRPr sz="1800">
                <a:solidFill>
                  <a:srgbClr val="000000"/>
                </a:solidFill>
              </a:defRPr>
            </a:pPr>
            <a:r>
              <a:rPr sz="1548">
                <a:solidFill>
                  <a:srgbClr val="FFFFFF"/>
                </a:solidFill>
                <a:effectLst>
                  <a:outerShdw blurRad="10922" dist="21844" dir="2700000" rotWithShape="0">
                    <a:srgbClr val="000000"/>
                  </a:outerShdw>
                </a:effectLst>
              </a:rPr>
              <a:t>	Debemos conocer o al menos estudiar el recorrido en libros o mapas, aunque también podemos utilizar la figura del “experto” que nos acompañará durante todo el recorrido aportándonos sus conocimientos y seguridad. En cualquier caso es conveniente anunciar a los amigos o familiares el lugar al que vamos, las fechas y el día previsto de llegada, siempre iremos en grupo, nunca solos. Es importante también conocer las condiciones del terreno y del tiempo, nos ahorrarán más de una sorpresa.</a:t>
            </a:r>
          </a:p>
        </p:txBody>
      </p:sp>
      <p:pic>
        <p:nvPicPr>
          <p:cNvPr id="20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pic>
        <p:nvPicPr>
          <p:cNvPr id="205" name="montaña6.jpg"/>
          <p:cNvPicPr/>
          <p:nvPr/>
        </p:nvPicPr>
        <p:blipFill>
          <a:blip r:embed="rId3">
            <a:extLst/>
          </a:blip>
          <a:stretch>
            <a:fillRect/>
          </a:stretch>
        </p:blipFill>
        <p:spPr>
          <a:xfrm>
            <a:off x="5797599" y="2095450"/>
            <a:ext cx="2442384" cy="210474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body" idx="4294967295"/>
          </p:nvPr>
        </p:nvSpPr>
        <p:spPr>
          <a:xfrm>
            <a:off x="395287" y="357187"/>
            <a:ext cx="3105151" cy="4800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500"/>
              </a:spcBef>
              <a:buSzTx/>
              <a:buNone/>
              <a:tabLst>
                <a:tab pos="266700" algn="l"/>
              </a:tabLst>
              <a:defRPr sz="1800">
                <a:solidFill>
                  <a:srgbClr val="000000"/>
                </a:solidFill>
              </a:defRPr>
            </a:pPr>
            <a:r>
              <a:rPr sz="2400" u="sng">
                <a:solidFill>
                  <a:srgbClr val="FFFFFF"/>
                </a:solidFill>
                <a:effectLst>
                  <a:outerShdw blurRad="12700" dist="25400" dir="2700000" rotWithShape="0">
                    <a:srgbClr val="000000"/>
                  </a:outerShdw>
                </a:effectLst>
              </a:rPr>
              <a:t>Material </a:t>
            </a:r>
          </a:p>
          <a:p>
            <a:pPr lvl="0">
              <a:spcBef>
                <a:spcPts val="500"/>
              </a:spcBef>
              <a:buSzTx/>
              <a:buNone/>
              <a:tabLst>
                <a:tab pos="266700" algn="l"/>
              </a:tabLst>
              <a:defRPr sz="1800">
                <a:solidFill>
                  <a:srgbClr val="000000"/>
                </a:solidFill>
              </a:defRPr>
            </a:pPr>
            <a:r>
              <a:rPr sz="2400">
                <a:solidFill>
                  <a:srgbClr val="FFFFFF"/>
                </a:solidFill>
                <a:effectLst>
                  <a:outerShdw blurRad="12700" dist="25400" dir="2700000" rotWithShape="0">
                    <a:srgbClr val="000000"/>
                  </a:outerShdw>
                </a:effectLst>
              </a:rPr>
              <a:t>	 </a:t>
            </a:r>
            <a:r>
              <a:rPr>
                <a:solidFill>
                  <a:srgbClr val="FFFFFF"/>
                </a:solidFill>
                <a:effectLst>
                  <a:outerShdw blurRad="12700" dist="25400" dir="2700000" rotWithShape="0">
                    <a:srgbClr val="000000"/>
                  </a:outerShdw>
                </a:effectLst>
              </a:rPr>
              <a:t>El hecho de hacer un “trekking” de más de un día o de hacerlo en una época determinada del año, ya que en esos casos habrá que prevenir alimentos y ropa oportuna, hay elementos en el material que son comunes a cualquier tipo de actividad. Así:</a:t>
            </a:r>
          </a:p>
        </p:txBody>
      </p:sp>
      <p:pic>
        <p:nvPicPr>
          <p:cNvPr id="208"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blurRad="63500" rotWithShape="0">
              <a:srgbClr val="000000">
                <a:alpha val="42999"/>
              </a:srgbClr>
            </a:outerShdw>
          </a:effectLst>
        </p:spPr>
      </p:pic>
      <p:sp>
        <p:nvSpPr>
          <p:cNvPr id="209" name="Shape 209"/>
          <p:cNvSpPr/>
          <p:nvPr/>
        </p:nvSpPr>
        <p:spPr>
          <a:xfrm>
            <a:off x="4572000" y="571499"/>
            <a:ext cx="3857625" cy="6238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buBlip>
                <a:blip r:embed="rId3"/>
              </a:buBlip>
              <a:defRPr>
                <a:solidFill>
                  <a:srgbClr val="000000"/>
                </a:solidFill>
              </a:defRPr>
            </a:pPr>
            <a:r>
              <a:rPr>
                <a:solidFill>
                  <a:srgbClr val="E7E4EC"/>
                </a:solidFill>
              </a:rPr>
              <a:t>Una mochila deja las manos libres y la carga la reparte perfectamente por todo el cuerpo</a:t>
            </a:r>
          </a:p>
          <a:p>
            <a:pPr lvl="0">
              <a:buSzPct val="100000"/>
              <a:buBlip>
                <a:blip r:embed="rId3"/>
              </a:buBlip>
              <a:defRPr>
                <a:solidFill>
                  <a:srgbClr val="000000"/>
                </a:solidFill>
              </a:defRPr>
            </a:pPr>
            <a:r>
              <a:rPr>
                <a:solidFill>
                  <a:srgbClr val="E7E4EC"/>
                </a:solidFill>
              </a:rPr>
              <a:t>La ropa de abrigo no podrá faltarnos ni en verano</a:t>
            </a:r>
          </a:p>
          <a:p>
            <a:pPr lvl="0">
              <a:buSzPct val="100000"/>
              <a:buBlip>
                <a:blip r:embed="rId3"/>
              </a:buBlip>
              <a:defRPr>
                <a:solidFill>
                  <a:srgbClr val="000000"/>
                </a:solidFill>
              </a:defRPr>
            </a:pPr>
            <a:r>
              <a:rPr>
                <a:solidFill>
                  <a:srgbClr val="E7E4EC"/>
                </a:solidFill>
              </a:rPr>
              <a:t>ropa que nos mantenga secos que ayude a transpirar </a:t>
            </a:r>
          </a:p>
          <a:p>
            <a:pPr lvl="0">
              <a:buSzPct val="100000"/>
              <a:buBlip>
                <a:blip r:embed="rId3"/>
              </a:buBlip>
              <a:defRPr>
                <a:solidFill>
                  <a:srgbClr val="000000"/>
                </a:solidFill>
              </a:defRPr>
            </a:pPr>
            <a:r>
              <a:rPr>
                <a:solidFill>
                  <a:srgbClr val="E7E4EC"/>
                </a:solidFill>
              </a:rPr>
              <a:t>algún plástico o chubasquero </a:t>
            </a:r>
          </a:p>
          <a:p>
            <a:pPr lvl="0">
              <a:buSzPct val="100000"/>
              <a:buBlip>
                <a:blip r:embed="rId3"/>
              </a:buBlip>
              <a:defRPr>
                <a:solidFill>
                  <a:srgbClr val="000000"/>
                </a:solidFill>
              </a:defRPr>
            </a:pPr>
            <a:r>
              <a:rPr>
                <a:solidFill>
                  <a:srgbClr val="E7E4EC"/>
                </a:solidFill>
              </a:rPr>
              <a:t>Papel</a:t>
            </a:r>
          </a:p>
          <a:p>
            <a:pPr lvl="0">
              <a:buSzPct val="100000"/>
              <a:buBlip>
                <a:blip r:embed="rId3"/>
              </a:buBlip>
              <a:defRPr>
                <a:solidFill>
                  <a:srgbClr val="000000"/>
                </a:solidFill>
              </a:defRPr>
            </a:pPr>
            <a:r>
              <a:rPr>
                <a:solidFill>
                  <a:srgbClr val="E7E4EC"/>
                </a:solidFill>
              </a:rPr>
              <a:t>Nuestras botas deben albergar cómodamente a nuestros pies</a:t>
            </a:r>
          </a:p>
          <a:p>
            <a:pPr lvl="0">
              <a:buSzPct val="100000"/>
              <a:buBlip>
                <a:blip r:embed="rId3"/>
              </a:buBlip>
              <a:defRPr>
                <a:solidFill>
                  <a:srgbClr val="000000"/>
                </a:solidFill>
              </a:defRPr>
            </a:pPr>
            <a:r>
              <a:rPr>
                <a:solidFill>
                  <a:srgbClr val="E7E4EC"/>
                </a:solidFill>
              </a:rPr>
              <a:t>las medias o calcetines gruesos deben tener las menos costuras posibles </a:t>
            </a:r>
          </a:p>
          <a:p>
            <a:pPr lvl="0">
              <a:buSzPct val="100000"/>
              <a:buBlip>
                <a:blip r:embed="rId3"/>
              </a:buBlip>
              <a:defRPr>
                <a:solidFill>
                  <a:srgbClr val="000000"/>
                </a:solidFill>
              </a:defRPr>
            </a:pPr>
            <a:r>
              <a:rPr>
                <a:solidFill>
                  <a:srgbClr val="E7E4EC"/>
                </a:solidFill>
              </a:rPr>
              <a:t>Un recipiente para el agua</a:t>
            </a:r>
          </a:p>
          <a:p>
            <a:pPr lvl="0">
              <a:buSzPct val="100000"/>
              <a:buBlip>
                <a:blip r:embed="rId3"/>
              </a:buBlip>
              <a:defRPr>
                <a:solidFill>
                  <a:srgbClr val="000000"/>
                </a:solidFill>
              </a:defRPr>
            </a:pPr>
            <a:r>
              <a:rPr>
                <a:solidFill>
                  <a:srgbClr val="E7E4EC"/>
                </a:solidFill>
              </a:rPr>
              <a:t>un gorro</a:t>
            </a:r>
          </a:p>
          <a:p>
            <a:pPr lvl="0">
              <a:buSzPct val="100000"/>
              <a:buBlip>
                <a:blip r:embed="rId3"/>
              </a:buBlip>
              <a:defRPr>
                <a:solidFill>
                  <a:srgbClr val="000000"/>
                </a:solidFill>
              </a:defRPr>
            </a:pPr>
            <a:r>
              <a:rPr>
                <a:solidFill>
                  <a:srgbClr val="E7E4EC"/>
                </a:solidFill>
              </a:rPr>
              <a:t>unos guantes</a:t>
            </a:r>
          </a:p>
          <a:p>
            <a:pPr lvl="0">
              <a:buSzPct val="100000"/>
              <a:buBlip>
                <a:blip r:embed="rId3"/>
              </a:buBlip>
              <a:defRPr>
                <a:solidFill>
                  <a:srgbClr val="000000"/>
                </a:solidFill>
              </a:defRPr>
            </a:pPr>
            <a:r>
              <a:rPr>
                <a:solidFill>
                  <a:srgbClr val="E7E4EC"/>
                </a:solidFill>
              </a:rPr>
              <a:t>unas gafas de sol </a:t>
            </a:r>
          </a:p>
          <a:p>
            <a:pPr lvl="0">
              <a:buSzPct val="100000"/>
              <a:buBlip>
                <a:blip r:embed="rId3"/>
              </a:buBlip>
              <a:defRPr>
                <a:solidFill>
                  <a:srgbClr val="000000"/>
                </a:solidFill>
              </a:defRPr>
            </a:pPr>
            <a:r>
              <a:rPr>
                <a:solidFill>
                  <a:srgbClr val="E7E4EC"/>
                </a:solidFill>
              </a:rPr>
              <a:t>un pequeño botiquín </a:t>
            </a:r>
          </a:p>
          <a:p>
            <a:pPr lvl="0">
              <a:buSzPct val="100000"/>
              <a:buBlip>
                <a:blip r:embed="rId3"/>
              </a:buBlip>
              <a:defRPr>
                <a:solidFill>
                  <a:srgbClr val="000000"/>
                </a:solidFill>
              </a:defRPr>
            </a:pPr>
            <a:r>
              <a:rPr>
                <a:solidFill>
                  <a:srgbClr val="E7E4EC"/>
                </a:solidFill>
              </a:rPr>
              <a:t>crema protectora</a:t>
            </a:r>
          </a:p>
          <a:p>
            <a:pPr lvl="0">
              <a:buSzPct val="100000"/>
              <a:buBlip>
                <a:blip r:embed="rId3"/>
              </a:buBlip>
              <a:defRPr>
                <a:solidFill>
                  <a:srgbClr val="000000"/>
                </a:solidFill>
              </a:defRPr>
            </a:pPr>
            <a:r>
              <a:rPr>
                <a:solidFill>
                  <a:srgbClr val="E7E4EC"/>
                </a:solidFill>
              </a:rPr>
              <a:t>un elástico grueso.</a:t>
            </a:r>
          </a:p>
        </p:txBody>
      </p:sp>
      <p:pic>
        <p:nvPicPr>
          <p:cNvPr id="210" name="mochila copia.jpg"/>
          <p:cNvPicPr/>
          <p:nvPr/>
        </p:nvPicPr>
        <p:blipFill>
          <a:blip r:embed="rId4">
            <a:extLst/>
          </a:blip>
          <a:stretch>
            <a:fillRect/>
          </a:stretch>
        </p:blipFill>
        <p:spPr>
          <a:xfrm>
            <a:off x="2438449" y="4207420"/>
            <a:ext cx="1595613" cy="210410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body" idx="4294967295"/>
          </p:nvPr>
        </p:nvSpPr>
        <p:spPr>
          <a:xfrm>
            <a:off x="323850" y="500062"/>
            <a:ext cx="3671888" cy="53054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80000"/>
              </a:lnSpc>
              <a:spcBef>
                <a:spcPts val="800"/>
              </a:spcBef>
              <a:buSzTx/>
              <a:buNone/>
              <a:tabLst>
                <a:tab pos="266700" algn="l"/>
              </a:tabLst>
              <a:defRPr sz="1800">
                <a:solidFill>
                  <a:srgbClr val="000000"/>
                </a:solidFill>
              </a:defRPr>
            </a:pPr>
            <a:r>
              <a:rPr sz="3600" u="sng">
                <a:solidFill>
                  <a:srgbClr val="FFFFFF"/>
                </a:solidFill>
                <a:effectLst>
                  <a:outerShdw blurRad="12700" dist="25400" dir="2700000" rotWithShape="0">
                    <a:srgbClr val="000000"/>
                  </a:outerShdw>
                </a:effectLst>
              </a:rPr>
              <a:t>Material </a:t>
            </a:r>
            <a:r>
              <a:rPr sz="3600">
                <a:solidFill>
                  <a:srgbClr val="FFFFFF"/>
                </a:solidFill>
                <a:effectLst>
                  <a:outerShdw blurRad="12700" dist="25400" dir="2700000" rotWithShape="0">
                    <a:srgbClr val="000000"/>
                  </a:outerShdw>
                </a:effectLst>
              </a:rPr>
              <a:t> </a:t>
            </a:r>
          </a:p>
          <a:p>
            <a:pPr lvl="0">
              <a:lnSpc>
                <a:spcPct val="80000"/>
              </a:lnSpc>
              <a:spcBef>
                <a:spcPts val="800"/>
              </a:spcBef>
              <a:buSzTx/>
              <a:buNone/>
              <a:tabLst>
                <a:tab pos="266700" algn="l"/>
              </a:tabLst>
              <a:defRPr sz="1800">
                <a:solidFill>
                  <a:srgbClr val="000000"/>
                </a:solidFill>
              </a:defRPr>
            </a:pPr>
            <a:r>
              <a:rPr sz="3600">
                <a:solidFill>
                  <a:srgbClr val="FFFFFF"/>
                </a:solidFill>
                <a:effectLst>
                  <a:outerShdw blurRad="12700" dist="25400" dir="2700000" rotWithShape="0">
                    <a:srgbClr val="000000"/>
                  </a:outerShdw>
                </a:effectLst>
              </a:rPr>
              <a:t> </a:t>
            </a:r>
          </a:p>
          <a:p>
            <a:pPr lvl="0">
              <a:lnSpc>
                <a:spcPct val="80000"/>
              </a:lnSpc>
              <a:spcBef>
                <a:spcPts val="600"/>
              </a:spcBef>
              <a:buSzTx/>
              <a:buNone/>
              <a:tabLst>
                <a:tab pos="266700" algn="l"/>
              </a:tabLst>
              <a:defRPr sz="1800">
                <a:solidFill>
                  <a:srgbClr val="000000"/>
                </a:solidFill>
              </a:defRPr>
            </a:pPr>
            <a:r>
              <a:rPr sz="2800">
                <a:solidFill>
                  <a:srgbClr val="FFFFFF"/>
                </a:solidFill>
                <a:effectLst>
                  <a:outerShdw blurRad="12700" dist="25400" dir="2700000" rotWithShape="0">
                    <a:srgbClr val="000000"/>
                  </a:outerShdw>
                </a:effectLst>
              </a:rPr>
              <a:t>	 </a:t>
            </a:r>
            <a:r>
              <a:rPr sz="2000">
                <a:solidFill>
                  <a:srgbClr val="FFFFFF"/>
                </a:solidFill>
                <a:effectLst>
                  <a:outerShdw blurRad="12700" dist="25400" dir="2700000" rotWithShape="0">
                    <a:srgbClr val="000000"/>
                  </a:outerShdw>
                </a:effectLst>
              </a:rPr>
              <a:t>Si la salida va a ser de más de un día hay que acomodarse a su duración y llevar la ropa y el alimento necesarios y asegurarnos el lugar de acampada si no vamos a refugios, siendo lo habitual pensar en el uso de la tienda de campaña. Debes saber que no está permitida la acampada libre en el territorio nacional ya que para ello existen grandes parcelas (camping)</a:t>
            </a:r>
            <a:r>
              <a:rPr sz="2800">
                <a:solidFill>
                  <a:srgbClr val="FFFFFF"/>
                </a:solidFill>
                <a:effectLst>
                  <a:outerShdw blurRad="12700" dist="25400" dir="2700000" rotWithShape="0">
                    <a:srgbClr val="000000"/>
                  </a:outerShdw>
                </a:effectLst>
              </a:rPr>
              <a:t> </a:t>
            </a:r>
          </a:p>
        </p:txBody>
      </p:sp>
      <p:pic>
        <p:nvPicPr>
          <p:cNvPr id="213" name="37.jpg"/>
          <p:cNvPicPr/>
          <p:nvPr/>
        </p:nvPicPr>
        <p:blipFill>
          <a:blip r:embed="rId2">
            <a:extLst/>
          </a:blip>
          <a:stretch>
            <a:fillRect/>
          </a:stretch>
        </p:blipFill>
        <p:spPr>
          <a:xfrm>
            <a:off x="4663281" y="2127779"/>
            <a:ext cx="4046860" cy="260244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966FF"/>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966FF"/>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1692</Words>
  <Application>Microsoft Office PowerPoint</Application>
  <PresentationFormat>Presentación en pantalla (4:3)</PresentationFormat>
  <Paragraphs>246</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Default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zapepo</cp:lastModifiedBy>
  <cp:revision>1</cp:revision>
  <dcterms:modified xsi:type="dcterms:W3CDTF">2021-06-02T22:06:44Z</dcterms:modified>
</cp:coreProperties>
</file>