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ECE"/>
          </a:solidFill>
        </a:fill>
      </a:tcStyle>
    </a:wholeTbl>
    <a:band2H>
      <a:tcTxStyle/>
      <a:tcStyle>
        <a:tcBdr/>
        <a:fill>
          <a:solidFill>
            <a:srgbClr val="F1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7692877"/>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20" y="6404293"/>
            <a:ext cx="263980" cy="269239"/>
          </a:xfrm>
          <a:prstGeom prst="rect">
            <a:avLst/>
          </a:prstGeom>
          <a:ln w="12700">
            <a:miter lim="400000"/>
          </a:ln>
        </p:spPr>
        <p:txBody>
          <a:bodyPr wrap="none" lIns="45718" tIns="45718" rIns="45718" bIns="45718" anchor="ctr">
            <a:spAutoFit/>
          </a:bodyPr>
          <a:lstStyle>
            <a:lvl1pPr algn="r">
              <a:defRPr sz="1200">
                <a:solidFill>
                  <a:srgbClr val="898989"/>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solidFill>
                  <a:srgbClr val="898989"/>
                </a:solidFill>
              </a:defRPr>
            </a:pPr>
            <a:endParaRPr/>
          </a:p>
        </p:txBody>
      </p:sp>
      <p:pic>
        <p:nvPicPr>
          <p:cNvPr id="22" name="sherrero4.jpeg" descr="sherrero4.jpeg"/>
          <p:cNvPicPr>
            <a:picLocks noChangeAspect="1"/>
          </p:cNvPicPr>
          <p:nvPr/>
        </p:nvPicPr>
        <p:blipFill>
          <a:blip r:embed="rId2">
            <a:extLst/>
          </a:blip>
          <a:stretch>
            <a:fillRect/>
          </a:stretch>
        </p:blipFill>
        <p:spPr>
          <a:xfrm>
            <a:off x="0" y="0"/>
            <a:ext cx="9144000" cy="6858000"/>
          </a:xfrm>
          <a:prstGeom prst="rect">
            <a:avLst/>
          </a:prstGeom>
          <a:ln w="50800">
            <a:solidFill>
              <a:srgbClr val="006600"/>
            </a:solidFill>
          </a:ln>
        </p:spPr>
      </p:pic>
      <p:sp>
        <p:nvSpPr>
          <p:cNvPr id="23" name="Shape 11"/>
          <p:cNvSpPr txBox="1"/>
          <p:nvPr/>
        </p:nvSpPr>
        <p:spPr>
          <a:xfrm>
            <a:off x="357186" y="5786437"/>
            <a:ext cx="5715003" cy="739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400">
                <a:solidFill>
                  <a:srgbClr val="FFC000"/>
                </a:solidFill>
                <a:latin typeface="Calibri"/>
                <a:ea typeface="Calibri"/>
                <a:cs typeface="Calibri"/>
                <a:sym typeface="Calibri"/>
              </a:defRPr>
            </a:lvl1pPr>
          </a:lstStyle>
          <a:p>
            <a:r>
              <a:t>Co-ordination</a:t>
            </a:r>
          </a:p>
        </p:txBody>
      </p:sp>
      <p:sp>
        <p:nvSpPr>
          <p:cNvPr id="24" name="Shape 12"/>
          <p:cNvSpPr txBox="1"/>
          <p:nvPr/>
        </p:nvSpPr>
        <p:spPr>
          <a:xfrm>
            <a:off x="-2" y="285750"/>
            <a:ext cx="9144004" cy="802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000"/>
              </a:spcBef>
              <a:defRPr>
                <a:solidFill>
                  <a:srgbClr val="FFC0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57"/>
          <p:cNvSpPr txBox="1">
            <a:spLocks noGrp="1"/>
          </p:cNvSpPr>
          <p:nvPr>
            <p:ph type="body" idx="4294967295"/>
          </p:nvPr>
        </p:nvSpPr>
        <p:spPr>
          <a:xfrm>
            <a:off x="457200" y="886172"/>
            <a:ext cx="8229600" cy="5239991"/>
          </a:xfrm>
          <a:prstGeom prst="rect">
            <a:avLst/>
          </a:prstGeom>
        </p:spPr>
        <p:txBody>
          <a:bodyPr lIns="0" tIns="0" rIns="0" bIns="0">
            <a:normAutofit/>
          </a:bodyPr>
          <a:lstStyle/>
          <a:p>
            <a:pPr>
              <a:buChar char="•"/>
              <a:defRPr u="sng"/>
            </a:pPr>
            <a:r>
              <a:t>Foot-Eye Co-ordination</a:t>
            </a:r>
            <a:r>
              <a:rPr u="none"/>
              <a:t> </a:t>
            </a:r>
          </a:p>
          <a:p>
            <a:pPr>
              <a:spcBef>
                <a:spcPts val="500"/>
              </a:spcBef>
              <a:buSzTx/>
              <a:buNone/>
              <a:defRPr sz="2400"/>
            </a:pPr>
            <a:r>
              <a:t>	Specific skilled movements in the lower limbs (i.e. legs and feet) trying to achieve maximum pre- cision, such as the launching of a ball towards the goal in football or receiving the ball on the inside foot. We can group this type of co-ordination in movements that centre in: controlling airborne items with the feet, making lines, passing and receiving and throwing in general. </a:t>
            </a:r>
          </a:p>
        </p:txBody>
      </p:sp>
      <p:pic>
        <p:nvPicPr>
          <p:cNvPr id="70" name="logodefinitivo.png" descr="logodefinitivo.png"/>
          <p:cNvPicPr>
            <a:picLocks noChangeAspect="1"/>
          </p:cNvPicPr>
          <p:nvPr/>
        </p:nvPicPr>
        <p:blipFill>
          <a:blip r:embed="rId2">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71" name="cordinacion.jpg" descr="cordinacion.jpg"/>
          <p:cNvPicPr>
            <a:picLocks noChangeAspect="1"/>
          </p:cNvPicPr>
          <p:nvPr/>
        </p:nvPicPr>
        <p:blipFill>
          <a:blip r:embed="rId3">
            <a:extLst/>
          </a:blip>
          <a:stretch>
            <a:fillRect/>
          </a:stretch>
        </p:blipFill>
        <p:spPr>
          <a:xfrm>
            <a:off x="1500286" y="4033106"/>
            <a:ext cx="1801815" cy="2612902"/>
          </a:xfrm>
          <a:prstGeom prst="rect">
            <a:avLst/>
          </a:prstGeom>
          <a:ln w="12700">
            <a:miter lim="400000"/>
          </a:ln>
        </p:spPr>
      </p:pic>
      <p:pic>
        <p:nvPicPr>
          <p:cNvPr id="72" name="cordinacion 4.jpg" descr="cordinacion 4.jpg"/>
          <p:cNvPicPr>
            <a:picLocks noChangeAspect="1"/>
          </p:cNvPicPr>
          <p:nvPr/>
        </p:nvPicPr>
        <p:blipFill>
          <a:blip r:embed="rId4">
            <a:extLst/>
          </a:blip>
          <a:stretch>
            <a:fillRect/>
          </a:stretch>
        </p:blipFill>
        <p:spPr>
          <a:xfrm>
            <a:off x="4525466" y="4152589"/>
            <a:ext cx="1899148" cy="237393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62"/>
          <p:cNvSpPr txBox="1">
            <a:spLocks noGrp="1"/>
          </p:cNvSpPr>
          <p:nvPr>
            <p:ph type="body" idx="4294967295"/>
          </p:nvPr>
        </p:nvSpPr>
        <p:spPr>
          <a:xfrm>
            <a:off x="428625" y="928687"/>
            <a:ext cx="8229600" cy="4525963"/>
          </a:xfrm>
          <a:prstGeom prst="rect">
            <a:avLst/>
          </a:prstGeom>
        </p:spPr>
        <p:txBody>
          <a:bodyPr lIns="0" tIns="0" rIns="0" bIns="0">
            <a:normAutofit/>
          </a:bodyPr>
          <a:lstStyle/>
          <a:p>
            <a:pPr>
              <a:buChar char="•"/>
              <a:defRPr u="sng"/>
            </a:pPr>
            <a:r>
              <a:t>Dynamic-Manual Co-ordination. </a:t>
            </a:r>
            <a:r>
              <a:rPr u="none"/>
              <a:t> </a:t>
            </a:r>
          </a:p>
          <a:p>
            <a:pPr marL="0" indent="0">
              <a:spcBef>
                <a:spcPts val="500"/>
              </a:spcBef>
              <a:buSzTx/>
              <a:buFontTx/>
              <a:buNone/>
              <a:defRPr sz="2400"/>
            </a:pPr>
            <a:r>
              <a:t>Corresponds one-handed or two-handed movements, completed with precision and harmony. Distinguished by two types of co-ordination: </a:t>
            </a:r>
          </a:p>
          <a:p>
            <a:pPr marL="0" indent="0">
              <a:spcBef>
                <a:spcPts val="500"/>
              </a:spcBef>
              <a:buSzTx/>
              <a:buFontTx/>
              <a:buNone/>
              <a:defRPr sz="2400"/>
            </a:pPr>
            <a:r>
              <a:t>a) By how it is executed </a:t>
            </a:r>
          </a:p>
          <a:p>
            <a:pPr marL="0" indent="0">
              <a:spcBef>
                <a:spcPts val="500"/>
              </a:spcBef>
              <a:buSzTx/>
              <a:buFontTx/>
              <a:buNone/>
              <a:defRPr sz="2400"/>
            </a:pPr>
            <a:r>
              <a:t>b) By the kind of dynamism which is brought into play </a:t>
            </a:r>
          </a:p>
        </p:txBody>
      </p:sp>
      <p:pic>
        <p:nvPicPr>
          <p:cNvPr id="75" name="logodefinitivo.png" descr="logodefinitivo.png"/>
          <p:cNvPicPr>
            <a:picLocks noChangeAspect="1"/>
          </p:cNvPicPr>
          <p:nvPr/>
        </p:nvPicPr>
        <p:blipFill>
          <a:blip r:embed="rId2">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76" name="cf 5.jpg" descr="cf 5.jpg"/>
          <p:cNvPicPr>
            <a:picLocks noChangeAspect="1"/>
          </p:cNvPicPr>
          <p:nvPr/>
        </p:nvPicPr>
        <p:blipFill>
          <a:blip r:embed="rId3">
            <a:extLst/>
          </a:blip>
          <a:stretch>
            <a:fillRect/>
          </a:stretch>
        </p:blipFill>
        <p:spPr>
          <a:xfrm>
            <a:off x="4524771" y="4052234"/>
            <a:ext cx="1945077" cy="229394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66"/>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200"/>
            </a:lvl1pPr>
          </a:lstStyle>
          <a:p>
            <a:r>
              <a:t>QUESTIONNAIRE AND ACTIVITIES</a:t>
            </a:r>
          </a:p>
        </p:txBody>
      </p:sp>
      <p:sp>
        <p:nvSpPr>
          <p:cNvPr id="79" name="Shape 67"/>
          <p:cNvSpPr txBox="1">
            <a:spLocks noGrp="1"/>
          </p:cNvSpPr>
          <p:nvPr>
            <p:ph type="body" idx="4294967295"/>
          </p:nvPr>
        </p:nvSpPr>
        <p:spPr>
          <a:xfrm>
            <a:off x="692943" y="1538286"/>
            <a:ext cx="7758114" cy="4257678"/>
          </a:xfrm>
          <a:prstGeom prst="rect">
            <a:avLst/>
          </a:prstGeom>
        </p:spPr>
        <p:txBody>
          <a:bodyPr lIns="0" tIns="0" rIns="0" bIns="0">
            <a:normAutofit/>
          </a:bodyPr>
          <a:lstStyle/>
          <a:p>
            <a:pPr marL="53339" indent="-53339" defTabSz="768095">
              <a:lnSpc>
                <a:spcPct val="150000"/>
              </a:lnSpc>
              <a:spcBef>
                <a:spcPts val="400"/>
              </a:spcBef>
              <a:buSzTx/>
              <a:buFontTx/>
              <a:buNone/>
              <a:defRPr sz="2016"/>
            </a:pPr>
            <a:r>
              <a:t>1.Try to bounce two balls at the same time </a:t>
            </a:r>
          </a:p>
          <a:p>
            <a:pPr marL="202691" indent="-202691" defTabSz="768095">
              <a:lnSpc>
                <a:spcPct val="150000"/>
              </a:lnSpc>
              <a:spcBef>
                <a:spcPts val="400"/>
              </a:spcBef>
              <a:buSzTx/>
              <a:buFontTx/>
              <a:buNone/>
              <a:defRPr sz="2016"/>
            </a:pPr>
            <a:r>
              <a:t>2.Count, with a classmate, to see who can hit a post the most by throwing a ball ten times  with your hand. </a:t>
            </a:r>
          </a:p>
          <a:p>
            <a:pPr marL="202691" indent="-202691" defTabSz="768095">
              <a:lnSpc>
                <a:spcPct val="150000"/>
              </a:lnSpc>
              <a:spcBef>
                <a:spcPts val="400"/>
              </a:spcBef>
              <a:buSzTx/>
              <a:buFontTx/>
              <a:buNone/>
              <a:defRPr sz="2016"/>
            </a:pPr>
            <a:r>
              <a:t>3.What do you understand by </a:t>
            </a:r>
            <a:r>
              <a:rPr i="1"/>
              <a:t>co-ordination</a:t>
            </a:r>
            <a:r>
              <a:t>?</a:t>
            </a:r>
          </a:p>
          <a:p>
            <a:pPr marL="202691" indent="-202691" defTabSz="768095">
              <a:lnSpc>
                <a:spcPct val="150000"/>
              </a:lnSpc>
              <a:spcBef>
                <a:spcPts val="400"/>
              </a:spcBef>
              <a:buSzTx/>
              <a:buFontTx/>
              <a:buNone/>
              <a:defRPr sz="2016"/>
            </a:pPr>
            <a:r>
              <a:t>4.When an athlete takes a long jump, what type of co-ordination does he/she require?</a:t>
            </a:r>
          </a:p>
          <a:p>
            <a:pPr marL="202691" indent="-202691" defTabSz="768095">
              <a:lnSpc>
                <a:spcPct val="150000"/>
              </a:lnSpc>
              <a:spcBef>
                <a:spcPts val="400"/>
              </a:spcBef>
              <a:buSzTx/>
              <a:buFontTx/>
              <a:buNone/>
              <a:defRPr sz="2016"/>
            </a:pPr>
            <a:r>
              <a:t>5.When a handball player completes a shot on goal, what type of co-ordination does he/she employ?</a:t>
            </a:r>
          </a:p>
          <a:p>
            <a:pPr marL="202691" indent="-202691" defTabSz="768095">
              <a:lnSpc>
                <a:spcPct val="150000"/>
              </a:lnSpc>
              <a:spcBef>
                <a:spcPts val="400"/>
              </a:spcBef>
              <a:buSzTx/>
              <a:buFontTx/>
              <a:buNone/>
              <a:defRPr sz="2016"/>
            </a:pPr>
            <a:r>
              <a:t>6.Write down in your notebook unknown vocabulary from this unit.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571500"/>
            <a:ext cx="4757738" cy="846138"/>
          </a:xfrm>
          <a:prstGeom prst="rect">
            <a:avLst/>
          </a:prstGeom>
        </p:spPr>
        <p:txBody>
          <a:bodyPr lIns="0" tIns="0" rIns="0" bIns="0">
            <a:normAutofit/>
          </a:bodyPr>
          <a:lstStyle>
            <a:lvl1pPr defTabSz="566927">
              <a:defRPr sz="2400"/>
            </a:lvl1pPr>
          </a:lstStyle>
          <a:p>
            <a:r>
              <a:t>Co-ordination</a:t>
            </a:r>
          </a:p>
        </p:txBody>
      </p:sp>
      <p:sp>
        <p:nvSpPr>
          <p:cNvPr id="28" name="Shape 16"/>
          <p:cNvSpPr txBox="1">
            <a:spLocks noGrp="1"/>
          </p:cNvSpPr>
          <p:nvPr>
            <p:ph type="body" sz="half" idx="4294967295"/>
          </p:nvPr>
        </p:nvSpPr>
        <p:spPr>
          <a:xfrm>
            <a:off x="457199" y="3546971"/>
            <a:ext cx="8420797" cy="2579193"/>
          </a:xfrm>
          <a:prstGeom prst="rect">
            <a:avLst/>
          </a:prstGeom>
        </p:spPr>
        <p:txBody>
          <a:bodyPr lIns="0" tIns="0" rIns="0" bIns="0">
            <a:normAutofit/>
          </a:bodyPr>
          <a:lstStyle/>
          <a:p>
            <a:pPr marL="267368" indent="-267368">
              <a:lnSpc>
                <a:spcPct val="80000"/>
              </a:lnSpc>
              <a:spcBef>
                <a:spcPts val="500"/>
              </a:spcBef>
              <a:buFontTx/>
              <a:buAutoNum type="arabicPeriod"/>
              <a:defRPr sz="2000"/>
            </a:pPr>
            <a:r>
              <a:t>Objectives</a:t>
            </a:r>
          </a:p>
          <a:p>
            <a:pPr marL="267368" indent="-267368">
              <a:lnSpc>
                <a:spcPct val="80000"/>
              </a:lnSpc>
              <a:spcBef>
                <a:spcPts val="500"/>
              </a:spcBef>
              <a:buFontTx/>
              <a:buAutoNum type="arabicPeriod"/>
              <a:defRPr sz="2000"/>
            </a:pPr>
            <a:r>
              <a:t>Concept and Types of Co-ordination </a:t>
            </a:r>
          </a:p>
          <a:p>
            <a:pPr marL="969210" lvl="1" indent="-334210">
              <a:lnSpc>
                <a:spcPct val="80000"/>
              </a:lnSpc>
              <a:spcBef>
                <a:spcPts val="500"/>
              </a:spcBef>
              <a:buFontTx/>
              <a:buAutoNum type="alphaUcPeriod"/>
              <a:defRPr sz="2000"/>
            </a:pPr>
            <a:r>
              <a:t>General Dynamic </a:t>
            </a:r>
          </a:p>
          <a:p>
            <a:pPr marL="969210" lvl="1" indent="-334210">
              <a:lnSpc>
                <a:spcPct val="80000"/>
              </a:lnSpc>
              <a:spcBef>
                <a:spcPts val="500"/>
              </a:spcBef>
              <a:buFontTx/>
              <a:buAutoNum type="alphaUcPeriod"/>
              <a:defRPr sz="2000"/>
            </a:pPr>
            <a:r>
              <a:t>Specific or Segmented Dynamic </a:t>
            </a:r>
          </a:p>
          <a:p>
            <a:pPr marL="1343526" lvl="3" indent="-200526">
              <a:lnSpc>
                <a:spcPct val="80000"/>
              </a:lnSpc>
              <a:spcBef>
                <a:spcPts val="500"/>
              </a:spcBef>
              <a:buSzPct val="60000"/>
              <a:buFontTx/>
              <a:buBlip>
                <a:blip r:embed="rId2"/>
              </a:buBlip>
              <a:defRPr sz="2000"/>
            </a:pPr>
            <a:r>
              <a:t>Eye-Hand Co-ordination </a:t>
            </a:r>
          </a:p>
          <a:p>
            <a:pPr marL="1343526" lvl="3" indent="-200526">
              <a:lnSpc>
                <a:spcPct val="80000"/>
              </a:lnSpc>
              <a:spcBef>
                <a:spcPts val="500"/>
              </a:spcBef>
              <a:buSzPct val="60000"/>
              <a:buFontTx/>
              <a:buBlip>
                <a:blip r:embed="rId2"/>
              </a:buBlip>
              <a:defRPr sz="2000"/>
            </a:pPr>
            <a:r>
              <a:t>Foot-Eye Co-ordination. </a:t>
            </a:r>
          </a:p>
          <a:p>
            <a:pPr marL="1343526" lvl="3" indent="-200526">
              <a:lnSpc>
                <a:spcPct val="80000"/>
              </a:lnSpc>
              <a:spcBef>
                <a:spcPts val="500"/>
              </a:spcBef>
              <a:buSzPct val="60000"/>
              <a:buFontTx/>
              <a:buBlip>
                <a:blip r:embed="rId2"/>
              </a:buBlip>
              <a:defRPr sz="2000"/>
            </a:pPr>
            <a:r>
              <a:t>Dynamic-Manual Co-ordination.  </a:t>
            </a:r>
          </a:p>
          <a:p>
            <a:pPr marL="267368" indent="-267368">
              <a:lnSpc>
                <a:spcPct val="80000"/>
              </a:lnSpc>
              <a:spcBef>
                <a:spcPts val="500"/>
              </a:spcBef>
              <a:buFontTx/>
              <a:buAutoNum type="arabicPeriod"/>
              <a:defRPr sz="2000"/>
            </a:pPr>
            <a:r>
              <a:t>Questionnaire and Activities</a:t>
            </a:r>
          </a:p>
        </p:txBody>
      </p:sp>
      <p:pic>
        <p:nvPicPr>
          <p:cNvPr id="29" name="logodefinitivo.png" descr="logodefinitivo.png"/>
          <p:cNvPicPr>
            <a:picLocks noChangeAspect="1"/>
          </p:cNvPicPr>
          <p:nvPr/>
        </p:nvPicPr>
        <p:blipFill>
          <a:blip r:embed="rId3">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30" name="cord.jpg" descr="cord.jpg"/>
          <p:cNvPicPr>
            <a:picLocks noChangeAspect="1"/>
          </p:cNvPicPr>
          <p:nvPr/>
        </p:nvPicPr>
        <p:blipFill>
          <a:blip r:embed="rId4">
            <a:extLst/>
          </a:blip>
          <a:stretch>
            <a:fillRect/>
          </a:stretch>
        </p:blipFill>
        <p:spPr>
          <a:xfrm>
            <a:off x="5326062" y="337739"/>
            <a:ext cx="3022396" cy="282247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850901"/>
          </a:xfrm>
          <a:prstGeom prst="rect">
            <a:avLst/>
          </a:prstGeom>
        </p:spPr>
        <p:txBody>
          <a:bodyPr lIns="0" tIns="0" rIns="0" bIns="0">
            <a:normAutofit/>
          </a:bodyPr>
          <a:lstStyle>
            <a:lvl1pPr>
              <a:defRPr sz="4000"/>
            </a:lvl1pPr>
          </a:lstStyle>
          <a:p>
            <a:r>
              <a:t>OBJECTIVES</a:t>
            </a:r>
          </a:p>
        </p:txBody>
      </p:sp>
      <p:sp>
        <p:nvSpPr>
          <p:cNvPr id="33" name="Shape 21"/>
          <p:cNvSpPr txBox="1">
            <a:spLocks noGrp="1"/>
          </p:cNvSpPr>
          <p:nvPr>
            <p:ph type="body" idx="4294967295"/>
          </p:nvPr>
        </p:nvSpPr>
        <p:spPr>
          <a:xfrm>
            <a:off x="457200" y="1052512"/>
            <a:ext cx="8229600" cy="3240090"/>
          </a:xfrm>
          <a:prstGeom prst="rect">
            <a:avLst/>
          </a:prstGeom>
        </p:spPr>
        <p:txBody>
          <a:bodyPr lIns="0" tIns="0" rIns="0" bIns="0">
            <a:normAutofit/>
          </a:bodyPr>
          <a:lstStyle/>
          <a:p>
            <a:pPr marL="0" indent="0" defTabSz="457200">
              <a:lnSpc>
                <a:spcPct val="7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endParaRPr/>
          </a:p>
          <a:p>
            <a:pPr marL="165100" indent="-165100" algn="just" defTabSz="457200">
              <a:lnSpc>
                <a:spcPct val="13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To understand the link between the nervous system and the muscular system, and its unquestionable complexity.</a:t>
            </a:r>
          </a:p>
          <a:p>
            <a:pPr marL="165100" indent="-165100" algn="just" defTabSz="457200">
              <a:lnSpc>
                <a:spcPct val="13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endParaRPr/>
          </a:p>
          <a:p>
            <a:pPr marL="165100" indent="-165100" algn="just" defTabSz="457200">
              <a:lnSpc>
                <a:spcPct val="13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1800"/>
              <a:t>˗ To draw up and perform various exercises that involve not only isolated parts of the body but exercises that involve all the parts of the body like jumping or running.</a:t>
            </a:r>
            <a:r>
              <a:t> </a:t>
            </a:r>
          </a:p>
        </p:txBody>
      </p:sp>
      <p:pic>
        <p:nvPicPr>
          <p:cNvPr id="34" name="logodefinitivo.png" descr="logodefinitivo.png"/>
          <p:cNvPicPr>
            <a:picLocks noChangeAspect="1"/>
          </p:cNvPicPr>
          <p:nvPr/>
        </p:nvPicPr>
        <p:blipFill>
          <a:blip r:embed="rId2">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35" name="cordinacion b.jpg" descr="cordinacion b.jpg"/>
          <p:cNvPicPr>
            <a:picLocks noChangeAspect="1"/>
          </p:cNvPicPr>
          <p:nvPr/>
        </p:nvPicPr>
        <p:blipFill>
          <a:blip r:embed="rId3">
            <a:extLst/>
          </a:blip>
          <a:stretch>
            <a:fillRect/>
          </a:stretch>
        </p:blipFill>
        <p:spPr>
          <a:xfrm>
            <a:off x="2888108" y="3914433"/>
            <a:ext cx="2075486" cy="226416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a:spLocks noGrp="1"/>
          </p:cNvSpPr>
          <p:nvPr>
            <p:ph type="title" idx="4294967295"/>
          </p:nvPr>
        </p:nvSpPr>
        <p:spPr>
          <a:xfrm>
            <a:off x="457200" y="274637"/>
            <a:ext cx="8229600" cy="1143001"/>
          </a:xfrm>
          <a:prstGeom prst="rect">
            <a:avLst/>
          </a:prstGeom>
        </p:spPr>
        <p:txBody>
          <a:bodyPr lIns="0" tIns="0" rIns="0" bIns="0">
            <a:normAutofit/>
          </a:bodyPr>
          <a:lstStyle/>
          <a:p>
            <a:r>
              <a:t>La coordinación</a:t>
            </a:r>
          </a:p>
        </p:txBody>
      </p:sp>
      <p:sp>
        <p:nvSpPr>
          <p:cNvPr id="38" name="Shape 26"/>
          <p:cNvSpPr txBox="1">
            <a:spLocks noGrp="1"/>
          </p:cNvSpPr>
          <p:nvPr>
            <p:ph type="body" idx="4294967295"/>
          </p:nvPr>
        </p:nvSpPr>
        <p:spPr>
          <a:xfrm>
            <a:off x="285750" y="1428750"/>
            <a:ext cx="5186363" cy="4900613"/>
          </a:xfrm>
          <a:prstGeom prst="rect">
            <a:avLst/>
          </a:prstGeom>
        </p:spPr>
        <p:txBody>
          <a:bodyPr lIns="0" tIns="0" rIns="0" bIns="0">
            <a:normAutofit/>
          </a:bodyPr>
          <a:lstStyle>
            <a:lvl1pPr marL="0" indent="0" algn="just" defTabSz="905255">
              <a:spcBef>
                <a:spcPts val="500"/>
              </a:spcBef>
              <a:buSzTx/>
              <a:buFontTx/>
              <a:buNone/>
              <a:defRPr sz="2300"/>
            </a:lvl1pPr>
          </a:lstStyle>
          <a:p>
            <a:r>
              <a:t>The student that has fluid movements to provide an adequate motor response, pure gestural speed to anticipate opponents’ actions, reaction speed to be able change positions or rectify actions in the final moments, precision to carry out the action in a throw or a pass and equilibrium to remain stable throughout the movement can consider himself/herself co-ordinated.</a:t>
            </a:r>
          </a:p>
        </p:txBody>
      </p:sp>
      <p:pic>
        <p:nvPicPr>
          <p:cNvPr id="39" name="logodefinitivo.png" descr="logodefinitivo.png"/>
          <p:cNvPicPr>
            <a:picLocks noChangeAspect="1"/>
          </p:cNvPicPr>
          <p:nvPr/>
        </p:nvPicPr>
        <p:blipFill>
          <a:blip r:embed="rId2">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40" name="cord d.jpg" descr="cord d.jpg"/>
          <p:cNvPicPr>
            <a:picLocks noChangeAspect="1"/>
          </p:cNvPicPr>
          <p:nvPr/>
        </p:nvPicPr>
        <p:blipFill>
          <a:blip r:embed="rId3">
            <a:extLst/>
          </a:blip>
          <a:stretch>
            <a:fillRect/>
          </a:stretch>
        </p:blipFill>
        <p:spPr>
          <a:xfrm>
            <a:off x="5624462" y="2150003"/>
            <a:ext cx="3061866" cy="345810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a:spLocks noGrp="1"/>
          </p:cNvSpPr>
          <p:nvPr>
            <p:ph type="body" sz="half" idx="4294967295"/>
          </p:nvPr>
        </p:nvSpPr>
        <p:spPr>
          <a:xfrm>
            <a:off x="457200" y="2286000"/>
            <a:ext cx="4186238" cy="3840163"/>
          </a:xfrm>
          <a:prstGeom prst="rect">
            <a:avLst/>
          </a:prstGeom>
        </p:spPr>
        <p:txBody>
          <a:bodyPr lIns="0" tIns="0" rIns="0" bIns="0">
            <a:normAutofit/>
          </a:bodyPr>
          <a:lstStyle>
            <a:lvl1pPr marL="0" indent="0" algn="just">
              <a:spcBef>
                <a:spcPts val="500"/>
              </a:spcBef>
              <a:buSzTx/>
              <a:buFontTx/>
              <a:buNone/>
              <a:defRPr sz="2400"/>
            </a:lvl1pPr>
          </a:lstStyle>
          <a:p>
            <a:r>
              <a:t>The ideal age to develop co-ordination is thought to be between seven and thirteen or fourteen years old. During this period you can attained a solid starting point so that in later life you can assimilate more complex movements.</a:t>
            </a:r>
          </a:p>
        </p:txBody>
      </p:sp>
      <p:pic>
        <p:nvPicPr>
          <p:cNvPr id="43" name="logodefinitivo.png" descr="logodefinitivo.png"/>
          <p:cNvPicPr>
            <a:picLocks noChangeAspect="1"/>
          </p:cNvPicPr>
          <p:nvPr/>
        </p:nvPicPr>
        <p:blipFill>
          <a:blip r:embed="rId2">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44" name="cordinacion 1.jpg" descr="cordinacion 1.jpg"/>
          <p:cNvPicPr>
            <a:picLocks noChangeAspect="1"/>
          </p:cNvPicPr>
          <p:nvPr/>
        </p:nvPicPr>
        <p:blipFill>
          <a:blip r:embed="rId3">
            <a:extLst/>
          </a:blip>
          <a:stretch>
            <a:fillRect/>
          </a:stretch>
        </p:blipFill>
        <p:spPr>
          <a:xfrm>
            <a:off x="5626596" y="2269528"/>
            <a:ext cx="2400700" cy="320093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34"/>
          <p:cNvSpPr txBox="1">
            <a:spLocks noGrp="1"/>
          </p:cNvSpPr>
          <p:nvPr>
            <p:ph type="body" sz="half" idx="4294967295"/>
          </p:nvPr>
        </p:nvSpPr>
        <p:spPr>
          <a:xfrm>
            <a:off x="264020" y="749934"/>
            <a:ext cx="8615959" cy="2428242"/>
          </a:xfrm>
          <a:prstGeom prst="rect">
            <a:avLst/>
          </a:prstGeom>
        </p:spPr>
        <p:txBody>
          <a:bodyPr lIns="0" tIns="0" rIns="0" bIns="0">
            <a:normAutofit/>
          </a:bodyPr>
          <a:lstStyle/>
          <a:p>
            <a:pPr marL="137160" indent="-137160" defTabSz="365759">
              <a:lnSpc>
                <a:spcPct val="80000"/>
              </a:lnSpc>
              <a:spcBef>
                <a:spcPts val="100"/>
              </a:spcBef>
              <a:buSzTx/>
              <a:buNone/>
              <a:defRPr sz="1600" b="1"/>
            </a:pPr>
            <a:r>
              <a:t>Morehouse (“Physiology of Exercise”) defines co-ordination as:</a:t>
            </a:r>
            <a:r>
              <a:rPr b="0">
                <a:latin typeface="Arial"/>
                <a:ea typeface="Arial"/>
                <a:cs typeface="Arial"/>
                <a:sym typeface="Arial"/>
              </a:rPr>
              <a:t> </a:t>
            </a:r>
          </a:p>
          <a:p>
            <a:pPr marL="137160" indent="-137160" defTabSz="365759">
              <a:lnSpc>
                <a:spcPct val="80000"/>
              </a:lnSpc>
              <a:spcBef>
                <a:spcPts val="100"/>
              </a:spcBef>
              <a:buSzTx/>
              <a:buNone/>
              <a:defRPr sz="1600" b="1"/>
            </a:pPr>
            <a:endParaRPr b="0">
              <a:latin typeface="Arial"/>
              <a:ea typeface="Arial"/>
              <a:cs typeface="Arial"/>
              <a:sym typeface="Arial"/>
            </a:endParaRPr>
          </a:p>
          <a:p>
            <a:pPr marL="137160" indent="-137160" defTabSz="365759">
              <a:lnSpc>
                <a:spcPct val="80000"/>
              </a:lnSpc>
              <a:spcBef>
                <a:spcPts val="100"/>
              </a:spcBef>
              <a:buSzTx/>
              <a:buNone/>
              <a:defRPr sz="1600" b="1"/>
            </a:pPr>
            <a:r>
              <a:rPr>
                <a:latin typeface="Arial"/>
                <a:ea typeface="Arial"/>
                <a:cs typeface="Arial"/>
                <a:sym typeface="Arial"/>
              </a:rPr>
              <a:t>“the neural control of muscle contractions in the performance of motor actions.”</a:t>
            </a:r>
          </a:p>
          <a:p>
            <a:pPr marL="137160" indent="-137160" defTabSz="365759">
              <a:lnSpc>
                <a:spcPct val="80000"/>
              </a:lnSpc>
              <a:spcBef>
                <a:spcPts val="100"/>
              </a:spcBef>
              <a:buSzTx/>
              <a:buNone/>
              <a:defRPr sz="1600">
                <a:latin typeface="Arial"/>
                <a:ea typeface="Arial"/>
                <a:cs typeface="Arial"/>
                <a:sym typeface="Arial"/>
              </a:defRPr>
            </a:pPr>
            <a:endParaRPr>
              <a:latin typeface="Arial"/>
              <a:ea typeface="Arial"/>
              <a:cs typeface="Arial"/>
              <a:sym typeface="Arial"/>
            </a:endParaRPr>
          </a:p>
          <a:p>
            <a:pPr marL="137160" indent="-137160" defTabSz="365759">
              <a:lnSpc>
                <a:spcPct val="80000"/>
              </a:lnSpc>
              <a:spcBef>
                <a:spcPts val="100"/>
              </a:spcBef>
              <a:buSzTx/>
              <a:buNone/>
              <a:defRPr sz="1600">
                <a:latin typeface="Arial"/>
                <a:ea typeface="Arial"/>
                <a:cs typeface="Arial"/>
                <a:sym typeface="Arial"/>
              </a:defRPr>
            </a:pPr>
            <a:endParaRPr>
              <a:latin typeface="Arial"/>
              <a:ea typeface="Arial"/>
              <a:cs typeface="Arial"/>
              <a:sym typeface="Arial"/>
            </a:endParaRPr>
          </a:p>
          <a:p>
            <a:pPr marL="137160" indent="-137160" defTabSz="365759">
              <a:lnSpc>
                <a:spcPct val="80000"/>
              </a:lnSpc>
              <a:spcBef>
                <a:spcPts val="100"/>
              </a:spcBef>
              <a:buSzTx/>
              <a:buNone/>
              <a:defRPr sz="1600">
                <a:latin typeface="Arial"/>
                <a:ea typeface="Arial"/>
                <a:cs typeface="Arial"/>
                <a:sym typeface="Arial"/>
              </a:defRPr>
            </a:pPr>
            <a:endParaRPr>
              <a:latin typeface="Arial"/>
              <a:ea typeface="Arial"/>
              <a:cs typeface="Arial"/>
              <a:sym typeface="Arial"/>
            </a:endParaRPr>
          </a:p>
          <a:p>
            <a:pPr marL="137160" indent="-137160" defTabSz="365759">
              <a:lnSpc>
                <a:spcPct val="80000"/>
              </a:lnSpc>
              <a:spcBef>
                <a:spcPts val="100"/>
              </a:spcBef>
              <a:buSzTx/>
              <a:buNone/>
              <a:defRPr sz="1600">
                <a:latin typeface="Arial"/>
                <a:ea typeface="Arial"/>
                <a:cs typeface="Arial"/>
                <a:sym typeface="Arial"/>
              </a:defRPr>
            </a:pPr>
            <a:endParaRPr>
              <a:latin typeface="Arial"/>
              <a:ea typeface="Arial"/>
              <a:cs typeface="Arial"/>
              <a:sym typeface="Arial"/>
            </a:endParaRPr>
          </a:p>
          <a:p>
            <a:pPr marL="137160" indent="-137160" defTabSz="365759">
              <a:lnSpc>
                <a:spcPct val="80000"/>
              </a:lnSpc>
              <a:spcBef>
                <a:spcPts val="100"/>
              </a:spcBef>
              <a:buSzTx/>
              <a:buNone/>
              <a:defRPr sz="1600">
                <a:latin typeface="Arial"/>
                <a:ea typeface="Arial"/>
                <a:cs typeface="Arial"/>
                <a:sym typeface="Arial"/>
              </a:defRPr>
            </a:pPr>
            <a:endParaRPr>
              <a:latin typeface="Arial"/>
              <a:ea typeface="Arial"/>
              <a:cs typeface="Arial"/>
              <a:sym typeface="Arial"/>
            </a:endParaRPr>
          </a:p>
          <a:p>
            <a:pPr marL="137160" indent="-137160" defTabSz="365759">
              <a:lnSpc>
                <a:spcPct val="80000"/>
              </a:lnSpc>
              <a:spcBef>
                <a:spcPts val="100"/>
              </a:spcBef>
              <a:buSzTx/>
              <a:buNone/>
              <a:defRPr sz="1600">
                <a:latin typeface="Arial"/>
                <a:ea typeface="Arial"/>
                <a:cs typeface="Arial"/>
                <a:sym typeface="Arial"/>
              </a:defRPr>
            </a:pPr>
            <a:endParaRPr>
              <a:latin typeface="Arial"/>
              <a:ea typeface="Arial"/>
              <a:cs typeface="Arial"/>
              <a:sym typeface="Arial"/>
            </a:endParaRPr>
          </a:p>
          <a:p>
            <a:pPr marL="137160" indent="-137160" defTabSz="365759">
              <a:lnSpc>
                <a:spcPct val="80000"/>
              </a:lnSpc>
              <a:spcBef>
                <a:spcPts val="100"/>
              </a:spcBef>
              <a:buSzTx/>
              <a:buNone/>
              <a:defRPr sz="1600">
                <a:latin typeface="Arial"/>
                <a:ea typeface="Arial"/>
                <a:cs typeface="Arial"/>
                <a:sym typeface="Arial"/>
              </a:defRPr>
            </a:pPr>
            <a:endParaRPr>
              <a:latin typeface="Arial"/>
              <a:ea typeface="Arial"/>
              <a:cs typeface="Arial"/>
              <a:sym typeface="Arial"/>
            </a:endParaRPr>
          </a:p>
          <a:p>
            <a:pPr marL="137160" indent="-137160" defTabSz="365759">
              <a:lnSpc>
                <a:spcPct val="80000"/>
              </a:lnSpc>
              <a:spcBef>
                <a:spcPts val="100"/>
              </a:spcBef>
              <a:buSzTx/>
              <a:buNone/>
              <a:defRPr sz="1600" i="1">
                <a:latin typeface="Arial"/>
                <a:ea typeface="Arial"/>
                <a:cs typeface="Arial"/>
                <a:sym typeface="Arial"/>
              </a:defRPr>
            </a:pPr>
            <a:r>
              <a:t>Types of Co-ordination:</a:t>
            </a:r>
            <a:endParaRPr sz="300"/>
          </a:p>
          <a:p>
            <a:pPr marL="137160" indent="-137160" defTabSz="365759">
              <a:lnSpc>
                <a:spcPct val="80000"/>
              </a:lnSpc>
              <a:spcBef>
                <a:spcPts val="0"/>
              </a:spcBef>
              <a:buSzTx/>
              <a:buNone/>
              <a:defRPr sz="300"/>
            </a:pPr>
            <a:r>
              <a:t/>
            </a:r>
            <a:br/>
            <a:endParaRPr/>
          </a:p>
        </p:txBody>
      </p:sp>
      <p:sp>
        <p:nvSpPr>
          <p:cNvPr id="47" name="Shape 35"/>
          <p:cNvSpPr txBox="1"/>
          <p:nvPr/>
        </p:nvSpPr>
        <p:spPr>
          <a:xfrm>
            <a:off x="153838" y="3412331"/>
            <a:ext cx="8101163" cy="233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marL="228600" indent="-228600">
              <a:tabLst>
                <a:tab pos="660400" algn="l"/>
                <a:tab pos="901700" algn="l"/>
              </a:tabLst>
              <a:defRPr sz="1600">
                <a:latin typeface="Calibri"/>
                <a:ea typeface="Calibri"/>
                <a:cs typeface="Calibri"/>
                <a:sym typeface="Calibri"/>
              </a:defRPr>
            </a:pPr>
            <a:endParaRPr/>
          </a:p>
          <a:p>
            <a:pPr marL="203200" indent="-203200">
              <a:buSzPct val="100000"/>
              <a:buAutoNum type="arabicPeriod"/>
              <a:tabLst>
                <a:tab pos="660400" algn="l"/>
                <a:tab pos="901700" algn="l"/>
              </a:tabLst>
              <a:defRPr sz="1600">
                <a:latin typeface="Calibri"/>
                <a:ea typeface="Calibri"/>
                <a:cs typeface="Calibri"/>
                <a:sym typeface="Calibri"/>
              </a:defRPr>
            </a:pPr>
            <a:r>
              <a:t>General Dynamic Co-ordination</a:t>
            </a:r>
          </a:p>
          <a:p>
            <a:pPr marL="228600" indent="-228600">
              <a:buSzPct val="100000"/>
              <a:buAutoNum type="arabicPeriod"/>
              <a:tabLst>
                <a:tab pos="660400" algn="l"/>
                <a:tab pos="901700" algn="l"/>
              </a:tabLst>
              <a:defRPr sz="1600">
                <a:latin typeface="Calibri"/>
                <a:ea typeface="Calibri"/>
                <a:cs typeface="Calibri"/>
                <a:sym typeface="Calibri"/>
              </a:defRPr>
            </a:pPr>
            <a:endParaRPr/>
          </a:p>
          <a:p>
            <a:pPr>
              <a:tabLst>
                <a:tab pos="660400" algn="l"/>
                <a:tab pos="901700" algn="l"/>
              </a:tabLst>
              <a:defRPr sz="1600">
                <a:latin typeface="Calibri"/>
                <a:ea typeface="Calibri"/>
                <a:cs typeface="Calibri"/>
                <a:sym typeface="Calibri"/>
              </a:defRPr>
            </a:pPr>
            <a:endParaRPr/>
          </a:p>
          <a:p>
            <a:pPr marL="228600" indent="-228600">
              <a:buSzPct val="100000"/>
              <a:buAutoNum type="arabicPeriod" startAt="3"/>
              <a:tabLst>
                <a:tab pos="660400" algn="l"/>
                <a:tab pos="901700" algn="l"/>
              </a:tabLst>
              <a:defRPr sz="1600">
                <a:latin typeface="Calibri"/>
                <a:ea typeface="Calibri"/>
                <a:cs typeface="Calibri"/>
                <a:sym typeface="Calibri"/>
              </a:defRPr>
            </a:pPr>
            <a:endParaRPr/>
          </a:p>
          <a:p>
            <a:pPr marL="228600" indent="-228600">
              <a:buSzPct val="100000"/>
              <a:buAutoNum type="arabicPeriod" startAt="4"/>
              <a:tabLst>
                <a:tab pos="660400" algn="l"/>
                <a:tab pos="901700" algn="l"/>
              </a:tabLst>
              <a:defRPr sz="1600">
                <a:latin typeface="Calibri"/>
                <a:ea typeface="Calibri"/>
                <a:cs typeface="Calibri"/>
                <a:sym typeface="Calibri"/>
              </a:defRPr>
            </a:pPr>
            <a:endParaRPr/>
          </a:p>
          <a:p>
            <a:pPr marL="228600" indent="-228600">
              <a:buSzPct val="100000"/>
              <a:buAutoNum type="arabicPeriod" startAt="5"/>
              <a:tabLst>
                <a:tab pos="660400" algn="l"/>
                <a:tab pos="901700" algn="l"/>
              </a:tabLst>
              <a:defRPr sz="1600">
                <a:latin typeface="Calibri"/>
                <a:ea typeface="Calibri"/>
                <a:cs typeface="Calibri"/>
                <a:sym typeface="Calibri"/>
              </a:defRPr>
            </a:pPr>
            <a:endParaRPr/>
          </a:p>
          <a:p>
            <a:pPr marL="228600" indent="-228600">
              <a:buSzPct val="100000"/>
              <a:buAutoNum type="arabicPeriod" startAt="6"/>
              <a:tabLst>
                <a:tab pos="660400" algn="l"/>
                <a:tab pos="901700" algn="l"/>
              </a:tabLst>
              <a:defRPr sz="1600">
                <a:latin typeface="Calibri"/>
                <a:ea typeface="Calibri"/>
                <a:cs typeface="Calibri"/>
                <a:sym typeface="Calibri"/>
              </a:defRPr>
            </a:pPr>
            <a:endParaRPr/>
          </a:p>
          <a:p>
            <a:pPr marL="228600" indent="-228600">
              <a:tabLst>
                <a:tab pos="660400" algn="l"/>
                <a:tab pos="901700" algn="l"/>
              </a:tabLst>
              <a:defRPr sz="1600">
                <a:latin typeface="Calibri"/>
                <a:ea typeface="Calibri"/>
                <a:cs typeface="Calibri"/>
                <a:sym typeface="Calibri"/>
              </a:defRPr>
            </a:pPr>
            <a:r>
              <a:t>2. Specific or Segmented Dynamic Co-ordination (Visual-motor co-ordination)</a:t>
            </a:r>
          </a:p>
          <a:p>
            <a:pPr marL="228600" indent="-228600">
              <a:tabLst>
                <a:tab pos="660400" algn="l"/>
                <a:tab pos="901700" algn="l"/>
              </a:tabLst>
              <a:defRPr sz="900" b="1">
                <a:latin typeface="Comic Sans MS"/>
                <a:ea typeface="Comic Sans MS"/>
                <a:cs typeface="Comic Sans MS"/>
                <a:sym typeface="Comic Sans MS"/>
              </a:defRPr>
            </a:pPr>
            <a:r>
              <a:t> </a:t>
            </a:r>
          </a:p>
        </p:txBody>
      </p:sp>
      <p:pic>
        <p:nvPicPr>
          <p:cNvPr id="48" name="logodefinitivo.png" descr="logodefinitivo.png"/>
          <p:cNvPicPr>
            <a:picLocks noChangeAspect="1"/>
          </p:cNvPicPr>
          <p:nvPr/>
        </p:nvPicPr>
        <p:blipFill>
          <a:blip r:embed="rId2">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49" name="cordinacion 4.jpg" descr="cordinacion 4.jpg"/>
          <p:cNvPicPr>
            <a:picLocks noChangeAspect="1"/>
          </p:cNvPicPr>
          <p:nvPr/>
        </p:nvPicPr>
        <p:blipFill>
          <a:blip r:embed="rId3">
            <a:extLst/>
          </a:blip>
          <a:stretch>
            <a:fillRect/>
          </a:stretch>
        </p:blipFill>
        <p:spPr>
          <a:xfrm>
            <a:off x="4028726" y="2214878"/>
            <a:ext cx="1942595" cy="2428242"/>
          </a:xfrm>
          <a:prstGeom prst="rect">
            <a:avLst/>
          </a:prstGeom>
          <a:ln w="12700">
            <a:miter lim="400000"/>
          </a:ln>
        </p:spPr>
      </p:pic>
      <p:pic>
        <p:nvPicPr>
          <p:cNvPr id="50" name="cordinacion.jpg" descr="cordinacion.jpg"/>
          <p:cNvPicPr>
            <a:picLocks noChangeAspect="1"/>
          </p:cNvPicPr>
          <p:nvPr/>
        </p:nvPicPr>
        <p:blipFill>
          <a:blip r:embed="rId4">
            <a:extLst/>
          </a:blip>
          <a:stretch>
            <a:fillRect/>
          </a:stretch>
        </p:blipFill>
        <p:spPr>
          <a:xfrm>
            <a:off x="7281564" y="3146721"/>
            <a:ext cx="1837891" cy="266521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40"/>
          <p:cNvSpPr txBox="1">
            <a:spLocks noGrp="1"/>
          </p:cNvSpPr>
          <p:nvPr>
            <p:ph type="title" idx="4294967295"/>
          </p:nvPr>
        </p:nvSpPr>
        <p:spPr>
          <a:xfrm>
            <a:off x="428625" y="428623"/>
            <a:ext cx="8229600" cy="1143004"/>
          </a:xfrm>
          <a:prstGeom prst="rect">
            <a:avLst/>
          </a:prstGeom>
        </p:spPr>
        <p:txBody>
          <a:bodyPr lIns="0" tIns="0" rIns="0" bIns="0">
            <a:normAutofit/>
          </a:bodyPr>
          <a:lstStyle>
            <a:lvl1pPr defTabSz="841247">
              <a:defRPr sz="3600">
                <a:latin typeface="Arial"/>
                <a:ea typeface="Arial"/>
                <a:cs typeface="Arial"/>
                <a:sym typeface="Arial"/>
              </a:defRPr>
            </a:lvl1pPr>
          </a:lstStyle>
          <a:p>
            <a:r>
              <a:t>General Dynamic Co-ordination </a:t>
            </a:r>
          </a:p>
        </p:txBody>
      </p:sp>
      <p:sp>
        <p:nvSpPr>
          <p:cNvPr id="53" name="Shape 41"/>
          <p:cNvSpPr txBox="1"/>
          <p:nvPr/>
        </p:nvSpPr>
        <p:spPr>
          <a:xfrm>
            <a:off x="1071562" y="1526381"/>
            <a:ext cx="7286626" cy="233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just">
              <a:tabLst>
                <a:tab pos="685800" algn="l"/>
              </a:tabLst>
              <a:defRPr sz="2000">
                <a:latin typeface="Calibri"/>
                <a:ea typeface="Calibri"/>
                <a:cs typeface="Calibri"/>
                <a:sym typeface="Calibri"/>
              </a:defRPr>
            </a:pPr>
            <a:r>
              <a:t>It is defined as one that groups movements that require joint action by all the parts of the body, movements in which many parts of the body and their muscles are involved. These activities can be: </a:t>
            </a:r>
          </a:p>
          <a:p>
            <a:pPr algn="just">
              <a:tabLst>
                <a:tab pos="685800" algn="l"/>
              </a:tabLst>
              <a:defRPr sz="2000">
                <a:latin typeface="Calibri"/>
                <a:ea typeface="Calibri"/>
                <a:cs typeface="Calibri"/>
                <a:sym typeface="Calibri"/>
              </a:defRPr>
            </a:pPr>
            <a:endParaRPr/>
          </a:p>
          <a:p>
            <a:pPr algn="just">
              <a:tabLst>
                <a:tab pos="685800" algn="l"/>
              </a:tabLst>
              <a:defRPr sz="2000">
                <a:latin typeface="Calibri"/>
                <a:ea typeface="Calibri"/>
                <a:cs typeface="Calibri"/>
                <a:sym typeface="Calibri"/>
              </a:defRPr>
            </a:pPr>
            <a:r>
              <a:t>- moving on different limbs, running and jumping, etc.</a:t>
            </a:r>
            <a:br/>
            <a:endParaRPr/>
          </a:p>
          <a:p>
            <a:pPr algn="just">
              <a:tabLst>
                <a:tab pos="685800" algn="l"/>
              </a:tabLst>
              <a:defRPr sz="2000">
                <a:latin typeface="Calibri"/>
                <a:ea typeface="Calibri"/>
                <a:cs typeface="Calibri"/>
                <a:sym typeface="Calibri"/>
              </a:defRPr>
            </a:pPr>
            <a:r>
              <a:t>	 </a:t>
            </a:r>
          </a:p>
        </p:txBody>
      </p:sp>
      <p:pic>
        <p:nvPicPr>
          <p:cNvPr id="54" name="logodefinitivo.png" descr="logodefinitivo.png"/>
          <p:cNvPicPr>
            <a:picLocks noChangeAspect="1"/>
          </p:cNvPicPr>
          <p:nvPr/>
        </p:nvPicPr>
        <p:blipFill>
          <a:blip r:embed="rId2">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55" name="cf 3.jpg" descr="cf 3.jpg"/>
          <p:cNvPicPr>
            <a:picLocks noChangeAspect="1"/>
          </p:cNvPicPr>
          <p:nvPr/>
        </p:nvPicPr>
        <p:blipFill>
          <a:blip r:embed="rId3">
            <a:extLst/>
          </a:blip>
          <a:stretch>
            <a:fillRect/>
          </a:stretch>
        </p:blipFill>
        <p:spPr>
          <a:xfrm>
            <a:off x="3101968" y="3746510"/>
            <a:ext cx="1932000" cy="2827316"/>
          </a:xfrm>
          <a:prstGeom prst="rect">
            <a:avLst/>
          </a:prstGeom>
          <a:ln w="12700">
            <a:miter lim="400000"/>
          </a:ln>
        </p:spPr>
      </p:pic>
      <p:pic>
        <p:nvPicPr>
          <p:cNvPr id="56" name="cf 6.jpg" descr="cf 6.jpg"/>
          <p:cNvPicPr>
            <a:picLocks noChangeAspect="1"/>
          </p:cNvPicPr>
          <p:nvPr/>
        </p:nvPicPr>
        <p:blipFill>
          <a:blip r:embed="rId4">
            <a:extLst/>
          </a:blip>
          <a:stretch>
            <a:fillRect/>
          </a:stretch>
        </p:blipFill>
        <p:spPr>
          <a:xfrm>
            <a:off x="473471" y="3760308"/>
            <a:ext cx="1942308" cy="2799723"/>
          </a:xfrm>
          <a:prstGeom prst="rect">
            <a:avLst/>
          </a:prstGeom>
          <a:ln w="12700">
            <a:miter lim="400000"/>
          </a:ln>
        </p:spPr>
      </p:pic>
      <p:pic>
        <p:nvPicPr>
          <p:cNvPr id="57" name="c.física15 copia.jpg" descr="c.física15 copia.jpg"/>
          <p:cNvPicPr>
            <a:picLocks noChangeAspect="1"/>
          </p:cNvPicPr>
          <p:nvPr/>
        </p:nvPicPr>
        <p:blipFill>
          <a:blip r:embed="rId5">
            <a:extLst/>
          </a:blip>
          <a:stretch>
            <a:fillRect/>
          </a:stretch>
        </p:blipFill>
        <p:spPr>
          <a:xfrm>
            <a:off x="5339207" y="3678237"/>
            <a:ext cx="2718550" cy="227335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47"/>
          <p:cNvSpPr txBox="1">
            <a:spLocks noGrp="1"/>
          </p:cNvSpPr>
          <p:nvPr>
            <p:ph type="title" idx="4294967295"/>
          </p:nvPr>
        </p:nvSpPr>
        <p:spPr>
          <a:xfrm>
            <a:off x="457200" y="287337"/>
            <a:ext cx="8229600" cy="1143001"/>
          </a:xfrm>
          <a:prstGeom prst="rect">
            <a:avLst/>
          </a:prstGeom>
        </p:spPr>
        <p:txBody>
          <a:bodyPr lIns="0" tIns="0" rIns="0" bIns="0">
            <a:normAutofit/>
          </a:bodyPr>
          <a:lstStyle>
            <a:lvl1pPr defTabSz="841247">
              <a:defRPr sz="3600">
                <a:latin typeface="Arial"/>
                <a:ea typeface="Arial"/>
                <a:cs typeface="Arial"/>
                <a:sym typeface="Arial"/>
              </a:defRPr>
            </a:lvl1pPr>
          </a:lstStyle>
          <a:p>
            <a:r>
              <a:t>Specific or Segmented Dynamic Co-ordination (Visual-Motor Co-ordination) </a:t>
            </a:r>
          </a:p>
        </p:txBody>
      </p:sp>
      <p:sp>
        <p:nvSpPr>
          <p:cNvPr id="60" name="Shape 48"/>
          <p:cNvSpPr txBox="1">
            <a:spLocks noGrp="1"/>
          </p:cNvSpPr>
          <p:nvPr>
            <p:ph type="body" idx="4294967295"/>
          </p:nvPr>
        </p:nvSpPr>
        <p:spPr>
          <a:xfrm>
            <a:off x="457200" y="2214561"/>
            <a:ext cx="8229600" cy="3911603"/>
          </a:xfrm>
          <a:prstGeom prst="rect">
            <a:avLst/>
          </a:prstGeom>
        </p:spPr>
        <p:txBody>
          <a:bodyPr lIns="0" tIns="0" rIns="0" bIns="0">
            <a:normAutofit/>
          </a:bodyPr>
          <a:lstStyle/>
          <a:p>
            <a:pPr marL="282034" indent="-282034" defTabSz="859536">
              <a:lnSpc>
                <a:spcPct val="90000"/>
              </a:lnSpc>
              <a:spcBef>
                <a:spcPts val="600"/>
              </a:spcBef>
              <a:buChar char="•"/>
              <a:defRPr sz="2600"/>
            </a:pPr>
            <a:r>
              <a:t>This type of co-ordination is directed towards the existing relationship between one component and one part of our body and where sight is essential in its execution. The function of the segments includes movements such as: </a:t>
            </a:r>
          </a:p>
          <a:p>
            <a:pPr marL="282034" indent="-282034" defTabSz="859536">
              <a:lnSpc>
                <a:spcPct val="90000"/>
              </a:lnSpc>
              <a:spcBef>
                <a:spcPts val="600"/>
              </a:spcBef>
              <a:buChar char="•"/>
              <a:defRPr sz="2600"/>
            </a:pPr>
            <a:r>
              <a:t>Eye-Hand Co-ordination </a:t>
            </a:r>
          </a:p>
          <a:p>
            <a:pPr marL="282034" indent="-282034" defTabSz="859536">
              <a:lnSpc>
                <a:spcPct val="90000"/>
              </a:lnSpc>
              <a:spcBef>
                <a:spcPts val="600"/>
              </a:spcBef>
              <a:buChar char="•"/>
              <a:defRPr sz="2600"/>
            </a:pPr>
            <a:r>
              <a:t>Foot-Eye Co-ordination. </a:t>
            </a:r>
          </a:p>
          <a:p>
            <a:pPr marL="282034" indent="-282034" defTabSz="859536">
              <a:lnSpc>
                <a:spcPct val="90000"/>
              </a:lnSpc>
              <a:spcBef>
                <a:spcPts val="600"/>
              </a:spcBef>
              <a:buChar char="•"/>
              <a:defRPr sz="2600"/>
            </a:pPr>
            <a:r>
              <a:t>Dynamic-Manual Co-ordination.</a:t>
            </a:r>
            <a:endParaRPr u="sng"/>
          </a:p>
          <a:p>
            <a:pPr marL="322324" indent="-322324" defTabSz="859536">
              <a:lnSpc>
                <a:spcPct val="90000"/>
              </a:lnSpc>
              <a:spcBef>
                <a:spcPts val="600"/>
              </a:spcBef>
              <a:buSzTx/>
              <a:buNone/>
              <a:defRPr sz="2600"/>
            </a:pPr>
            <a:r>
              <a:t>	</a:t>
            </a:r>
          </a:p>
        </p:txBody>
      </p:sp>
      <p:pic>
        <p:nvPicPr>
          <p:cNvPr id="61" name="logodefinitivo.png" descr="logodefinitivo.png"/>
          <p:cNvPicPr>
            <a:picLocks noChangeAspect="1"/>
          </p:cNvPicPr>
          <p:nvPr/>
        </p:nvPicPr>
        <p:blipFill>
          <a:blip r:embed="rId2">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62" name="corinacion A.jpg" descr="corinacion A.jpg"/>
          <p:cNvPicPr>
            <a:picLocks noChangeAspect="1"/>
          </p:cNvPicPr>
          <p:nvPr/>
        </p:nvPicPr>
        <p:blipFill>
          <a:blip r:embed="rId3">
            <a:extLst/>
          </a:blip>
          <a:stretch>
            <a:fillRect/>
          </a:stretch>
        </p:blipFill>
        <p:spPr>
          <a:xfrm>
            <a:off x="5855444" y="4428883"/>
            <a:ext cx="2035879" cy="174193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52"/>
          <p:cNvSpPr txBox="1">
            <a:spLocks noGrp="1"/>
          </p:cNvSpPr>
          <p:nvPr>
            <p:ph type="body" idx="4294967295"/>
          </p:nvPr>
        </p:nvSpPr>
        <p:spPr>
          <a:xfrm>
            <a:off x="457200" y="1600200"/>
            <a:ext cx="8229600" cy="4525963"/>
          </a:xfrm>
          <a:prstGeom prst="rect">
            <a:avLst/>
          </a:prstGeom>
        </p:spPr>
        <p:txBody>
          <a:bodyPr lIns="0" tIns="0" rIns="0" bIns="0">
            <a:normAutofit/>
          </a:bodyPr>
          <a:lstStyle/>
          <a:p>
            <a:pPr>
              <a:buChar char="•"/>
              <a:defRPr u="sng"/>
            </a:pPr>
            <a:r>
              <a:t>Eye-Hand Co-ordination.</a:t>
            </a:r>
          </a:p>
          <a:p>
            <a:pPr>
              <a:spcBef>
                <a:spcPts val="500"/>
              </a:spcBef>
              <a:buSzTx/>
              <a:buNone/>
              <a:defRPr sz="2400"/>
            </a:pPr>
            <a:r>
              <a:t>	Specific skill movements in the upper limbs (i.e. arms and hands) trying to achieve maximum precision. We can group this type of co-ordination in movements that centre in: manual skills, making lines, passing and receiving, and throwing in general. </a:t>
            </a:r>
            <a:br/>
            <a:endParaRPr/>
          </a:p>
          <a:p>
            <a:pPr>
              <a:spcBef>
                <a:spcPts val="500"/>
              </a:spcBef>
              <a:buSzTx/>
              <a:buNone/>
              <a:defRPr sz="2400"/>
            </a:pPr>
            <a:r>
              <a:t>   </a:t>
            </a:r>
          </a:p>
        </p:txBody>
      </p:sp>
      <p:pic>
        <p:nvPicPr>
          <p:cNvPr id="65" name="logodefinitivo.png" descr="logodefinitivo.png"/>
          <p:cNvPicPr>
            <a:picLocks noChangeAspect="1"/>
          </p:cNvPicPr>
          <p:nvPr/>
        </p:nvPicPr>
        <p:blipFill>
          <a:blip r:embed="rId2">
            <a:extLst/>
          </a:blip>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pic>
        <p:nvPicPr>
          <p:cNvPr id="66" name="cordinacion 1.jpg" descr="cordinacion 1.jpg"/>
          <p:cNvPicPr>
            <a:picLocks noChangeAspect="1"/>
          </p:cNvPicPr>
          <p:nvPr/>
        </p:nvPicPr>
        <p:blipFill>
          <a:blip r:embed="rId3">
            <a:extLst/>
          </a:blip>
          <a:stretch>
            <a:fillRect/>
          </a:stretch>
        </p:blipFill>
        <p:spPr>
          <a:xfrm>
            <a:off x="1355625" y="4068762"/>
            <a:ext cx="1799035" cy="2398714"/>
          </a:xfrm>
          <a:prstGeom prst="rect">
            <a:avLst/>
          </a:prstGeom>
          <a:ln w="12700">
            <a:miter lim="400000"/>
          </a:ln>
        </p:spPr>
      </p:pic>
      <p:pic>
        <p:nvPicPr>
          <p:cNvPr id="67" name="cordinacion C.jpg" descr="cordinacion C.jpg"/>
          <p:cNvPicPr>
            <a:picLocks noChangeAspect="1"/>
          </p:cNvPicPr>
          <p:nvPr/>
        </p:nvPicPr>
        <p:blipFill>
          <a:blip r:embed="rId4">
            <a:extLst/>
          </a:blip>
          <a:stretch>
            <a:fillRect/>
          </a:stretch>
        </p:blipFill>
        <p:spPr>
          <a:xfrm>
            <a:off x="5751264" y="4220616"/>
            <a:ext cx="1918972" cy="239871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Presentación en pantalla (4:3)</PresentationFormat>
  <Paragraphs>68</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Default</vt:lpstr>
      <vt:lpstr>Presentación de PowerPoint</vt:lpstr>
      <vt:lpstr>Co-ordination</vt:lpstr>
      <vt:lpstr>OBJECTIVES</vt:lpstr>
      <vt:lpstr>La coordinación</vt:lpstr>
      <vt:lpstr>Presentación de PowerPoint</vt:lpstr>
      <vt:lpstr>Presentación de PowerPoint</vt:lpstr>
      <vt:lpstr>General Dynamic Co-ordination </vt:lpstr>
      <vt:lpstr>Specific or Segmented Dynamic Co-ordination (Visual-Motor Co-ordination) </vt:lpstr>
      <vt:lpstr>Presentación de PowerPoint</vt:lpstr>
      <vt:lpstr>Presentación de PowerPoint</vt:lpstr>
      <vt:lpstr>Presentación de PowerPoint</vt:lpstr>
      <vt:lpstr>QUESTIONNAIRE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2021-08-29T10:52:32Z</dcterms:modified>
</cp:coreProperties>
</file>