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5.jpeg"/><Relationship Id="rId4" Type="http://schemas.openxmlformats.org/officeDocument/2006/relationships/image" Target="../media/image16.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7.jpeg"/><Relationship Id="rId4" Type="http://schemas.openxmlformats.org/officeDocument/2006/relationships/image" Target="../media/image18.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9.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 Id="rId4" Type="http://schemas.openxmlformats.org/officeDocument/2006/relationships/image" Target="../media/image9.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pPr>
          </a:p>
        </p:txBody>
      </p:sp>
      <p:pic>
        <p:nvPicPr>
          <p:cNvPr id="9" name="sherrero4.jpeg" descr="sherrero4"/>
          <p:cNvPicPr/>
          <p:nvPr/>
        </p:nvPicPr>
        <p:blipFill>
          <a:blip r:embed="rId2">
            <a:extLst/>
          </a:blip>
          <a:stretch>
            <a:fillRect/>
          </a:stretch>
        </p:blipFill>
        <p:spPr>
          <a:xfrm>
            <a:off x="0" y="0"/>
            <a:ext cx="9144000" cy="6859588"/>
          </a:xfrm>
          <a:prstGeom prst="rect">
            <a:avLst/>
          </a:prstGeom>
          <a:ln w="50800">
            <a:solidFill>
              <a:srgbClr val="006600"/>
            </a:solidFill>
            <a:round/>
          </a:ln>
        </p:spPr>
      </p:pic>
      <p:sp>
        <p:nvSpPr>
          <p:cNvPr id="10" name="Shape 10"/>
          <p:cNvSpPr/>
          <p:nvPr/>
        </p:nvSpPr>
        <p:spPr>
          <a:xfrm>
            <a:off x="179387" y="5949950"/>
            <a:ext cx="8532813" cy="733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atin typeface="Tempus Sans ITC"/>
                <a:ea typeface="Tempus Sans ITC"/>
                <a:cs typeface="Tempus Sans ITC"/>
                <a:sym typeface="Tempus Sans ITC"/>
              </a:defRPr>
            </a:lvl1pPr>
          </a:lstStyle>
          <a:p>
            <a:pPr lvl="0">
              <a:defRPr sz="1800"/>
            </a:pPr>
            <a:r>
              <a:rPr sz="3200"/>
              <a:t>La actividad física y los sistemas orgánicos</a:t>
            </a:r>
          </a:p>
        </p:txBody>
      </p:sp>
      <p:sp>
        <p:nvSpPr>
          <p:cNvPr id="11" name="Shape 11"/>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pic>
        <p:nvPicPr>
          <p:cNvPr id="12"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idx="4294967295"/>
          </p:nvPr>
        </p:nvSpPr>
        <p:spPr>
          <a:xfrm>
            <a:off x="457200" y="-30163"/>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500"/>
            </a:lvl1pPr>
          </a:lstStyle>
          <a:p>
            <a:pPr lvl="0">
              <a:defRPr sz="1800"/>
            </a:pPr>
            <a:r>
              <a:rPr sz="2500"/>
              <a:t>Músculos del cuerpo humano. Cara anterior</a:t>
            </a:r>
          </a:p>
        </p:txBody>
      </p:sp>
      <p:pic>
        <p:nvPicPr>
          <p:cNvPr id="66" name="logodefinitivo.png" descr="logodefinitivo"/>
          <p:cNvPicPr/>
          <p:nvPr/>
        </p:nvPicPr>
        <p:blipFill>
          <a:blip r:embed="rId2">
            <a:extLst/>
          </a:blip>
          <a:stretch>
            <a:fillRect/>
          </a:stretch>
        </p:blipFill>
        <p:spPr>
          <a:xfrm>
            <a:off x="8101012" y="6092825"/>
            <a:ext cx="889001" cy="565150"/>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67" name="15.jpg"/>
          <p:cNvPicPr/>
          <p:nvPr/>
        </p:nvPicPr>
        <p:blipFill>
          <a:blip r:embed="rId3">
            <a:extLst/>
          </a:blip>
          <a:stretch>
            <a:fillRect/>
          </a:stretch>
        </p:blipFill>
        <p:spPr>
          <a:xfrm>
            <a:off x="2016527" y="999419"/>
            <a:ext cx="4886033" cy="5794129"/>
          </a:xfrm>
          <a:prstGeom prst="rect">
            <a:avLst/>
          </a:prstGeom>
          <a:ln w="12700">
            <a:miter lim="400000"/>
          </a:ln>
        </p:spPr>
      </p:pic>
    </p:spTree>
  </p:cSld>
  <p:clrMapOvr>
    <a:masterClrMapping/>
  </p:clrMapOvr>
  <p:transition spd="med" advClick="1">
    <p:cover dir="l"/>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400"/>
            </a:fld>
          </a:p>
        </p:txBody>
      </p:sp>
      <p:pic>
        <p:nvPicPr>
          <p:cNvPr id="70" name="16.jpg"/>
          <p:cNvPicPr/>
          <p:nvPr/>
        </p:nvPicPr>
        <p:blipFill>
          <a:blip r:embed="rId2">
            <a:extLst/>
          </a:blip>
          <a:stretch>
            <a:fillRect/>
          </a:stretch>
        </p:blipFill>
        <p:spPr>
          <a:xfrm>
            <a:off x="2101442" y="770819"/>
            <a:ext cx="4941116" cy="5905025"/>
          </a:xfrm>
          <a:prstGeom prst="rect">
            <a:avLst/>
          </a:prstGeom>
          <a:ln w="12700">
            <a:miter lim="400000"/>
          </a:ln>
        </p:spPr>
      </p:pic>
      <p:sp>
        <p:nvSpPr>
          <p:cNvPr id="71" name="Shape 71"/>
          <p:cNvSpPr/>
          <p:nvPr/>
        </p:nvSpPr>
        <p:spPr>
          <a:xfrm>
            <a:off x="1177092" y="207123"/>
            <a:ext cx="6510416" cy="44935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500"/>
            </a:lvl1pPr>
          </a:lstStyle>
          <a:p>
            <a:pPr lvl="0">
              <a:defRPr sz="1800"/>
            </a:pPr>
            <a:r>
              <a:rPr sz="2500"/>
              <a:t>Músculos del cuerpo humano. Cara posterior.</a:t>
            </a:r>
          </a:p>
        </p:txBody>
      </p:sp>
    </p:spTree>
  </p:cSld>
  <p:clrMapOvr>
    <a:masterClrMapping/>
  </p:clrMapOvr>
  <p:transition spd="med" advClick="1">
    <p:cover dir="l"/>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idx="4294967295"/>
          </p:nvPr>
        </p:nvSpPr>
        <p:spPr>
          <a:xfrm>
            <a:off x="5461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000"/>
            </a:lvl1pPr>
          </a:lstStyle>
          <a:p>
            <a:pPr lvl="0">
              <a:defRPr sz="1800"/>
            </a:pPr>
            <a:r>
              <a:rPr sz="3000"/>
              <a:t>El sistema óseo y articular</a:t>
            </a:r>
          </a:p>
        </p:txBody>
      </p:sp>
      <p:pic>
        <p:nvPicPr>
          <p:cNvPr id="74" name="logodefinitivo.png" descr="logodefinitivo"/>
          <p:cNvPicPr/>
          <p:nvPr/>
        </p:nvPicPr>
        <p:blipFill>
          <a:blip r:embed="rId2">
            <a:extLst/>
          </a:blip>
          <a:stretch>
            <a:fillRect/>
          </a:stretch>
        </p:blipFill>
        <p:spPr>
          <a:xfrm>
            <a:off x="8027987" y="6092825"/>
            <a:ext cx="889001" cy="565150"/>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75" name="13.jpg"/>
          <p:cNvPicPr/>
          <p:nvPr/>
        </p:nvPicPr>
        <p:blipFill>
          <a:blip r:embed="rId3">
            <a:extLst/>
          </a:blip>
          <a:stretch>
            <a:fillRect/>
          </a:stretch>
        </p:blipFill>
        <p:spPr>
          <a:xfrm>
            <a:off x="4312251" y="2326615"/>
            <a:ext cx="1588713" cy="2839770"/>
          </a:xfrm>
          <a:prstGeom prst="rect">
            <a:avLst/>
          </a:prstGeom>
          <a:ln w="12700">
            <a:miter lim="400000"/>
          </a:ln>
        </p:spPr>
      </p:pic>
      <p:pic>
        <p:nvPicPr>
          <p:cNvPr id="76" name="2copia.jpg"/>
          <p:cNvPicPr/>
          <p:nvPr/>
        </p:nvPicPr>
        <p:blipFill>
          <a:blip r:embed="rId4">
            <a:extLst/>
          </a:blip>
          <a:stretch>
            <a:fillRect/>
          </a:stretch>
        </p:blipFill>
        <p:spPr>
          <a:xfrm>
            <a:off x="6037014" y="2576357"/>
            <a:ext cx="2958164" cy="2340286"/>
          </a:xfrm>
          <a:prstGeom prst="rect">
            <a:avLst/>
          </a:prstGeom>
          <a:ln w="12700">
            <a:miter lim="400000"/>
          </a:ln>
        </p:spPr>
      </p:pic>
      <p:sp>
        <p:nvSpPr>
          <p:cNvPr id="77" name="Shape 77"/>
          <p:cNvSpPr/>
          <p:nvPr/>
        </p:nvSpPr>
        <p:spPr>
          <a:xfrm>
            <a:off x="149709" y="1527935"/>
            <a:ext cx="3806402" cy="47498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Es el sistema que constituye el esqueleto, así como su posibilidad de movimiento gracias a las articulaciones que lo conforman. El esqueleto humano está constituido por 206 huesos aunque al nacer algunos se encuentran en fase cartilaginosa. </a:t>
            </a:r>
            <a:endParaRPr sz="1400"/>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El esqueleto está formado por una serie de huesos, que por su aspecto se pueden dividir :</a:t>
            </a:r>
            <a:endParaRPr b="1" sz="1400"/>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sz="1400"/>
              <a:t>Huesos largos.</a:t>
            </a:r>
            <a:r>
              <a:rPr sz="1400"/>
              <a:t> Generalmente son delgados y lógicamente largos. Ejemplo: Fémur, Clavícula,Tibia, etc.</a:t>
            </a:r>
            <a:endParaRPr sz="1400"/>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sz="1400"/>
              <a:t>Huesos cortos.</a:t>
            </a:r>
            <a:r>
              <a:rPr sz="1400"/>
              <a:t> Son pequeños y sólidos además de cortos. Ejemplo: huesos de la muñeca o el tobillo.</a:t>
            </a:r>
            <a:endParaRPr sz="1400"/>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sz="1400"/>
              <a:t>Huesos anchos.</a:t>
            </a:r>
            <a:r>
              <a:rPr sz="1400"/>
              <a:t> Por ejemplo: los Omóplatos, Rótulas.</a:t>
            </a:r>
            <a:endParaRPr sz="1400"/>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sz="1400"/>
              <a:t>Huesos triangulares.</a:t>
            </a:r>
            <a:r>
              <a:rPr sz="1400"/>
              <a:t> Son los clásicos de la Espina Dorsal o columna vertebral.</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400"/>
            </a:fld>
          </a:p>
        </p:txBody>
      </p:sp>
      <p:pic>
        <p:nvPicPr>
          <p:cNvPr id="80" name="14.jpg"/>
          <p:cNvPicPr/>
          <p:nvPr/>
        </p:nvPicPr>
        <p:blipFill>
          <a:blip r:embed="rId2">
            <a:extLst/>
          </a:blip>
          <a:stretch>
            <a:fillRect/>
          </a:stretch>
        </p:blipFill>
        <p:spPr>
          <a:xfrm>
            <a:off x="656404" y="2221607"/>
            <a:ext cx="3531135" cy="2973586"/>
          </a:xfrm>
          <a:prstGeom prst="rect">
            <a:avLst/>
          </a:prstGeom>
          <a:ln w="12700">
            <a:miter lim="400000"/>
          </a:ln>
        </p:spPr>
      </p:pic>
      <p:sp>
        <p:nvSpPr>
          <p:cNvPr id="81" name="Shape 81"/>
          <p:cNvSpPr/>
          <p:nvPr/>
        </p:nvSpPr>
        <p:spPr>
          <a:xfrm>
            <a:off x="4580465" y="1869459"/>
            <a:ext cx="4064929" cy="3307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55600" indent="-355600" defTabSz="457200">
              <a:lnSpc>
                <a:spcPct val="150000"/>
              </a:lnSpc>
              <a:tabLst>
                <a:tab pos="12700" algn="l"/>
                <a:tab pos="368300" algn="l"/>
                <a:tab pos="711200" algn="l"/>
                <a:tab pos="1066800" algn="l"/>
                <a:tab pos="1422400" algn="l"/>
                <a:tab pos="1778000" algn="l"/>
                <a:tab pos="2133600" algn="l"/>
                <a:tab pos="2489200" algn="l"/>
                <a:tab pos="2844800" algn="l"/>
                <a:tab pos="3200400" algn="l"/>
                <a:tab pos="3556000" algn="l"/>
                <a:tab pos="3911600" algn="l"/>
                <a:tab pos="4267200" algn="l"/>
              </a:tabLst>
            </a:pPr>
            <a:r>
              <a:rPr sz="1200"/>
              <a:t>	1.	</a:t>
            </a:r>
            <a:r>
              <a:rPr b="1" sz="1400"/>
              <a:t>Los huesos</a:t>
            </a:r>
            <a:r>
              <a:rPr sz="1400"/>
              <a:t>, que se articulan. </a:t>
            </a:r>
            <a:endParaRPr sz="1400"/>
          </a:p>
          <a:p>
            <a:pPr lvl="0" marL="355600" indent="-355600" defTabSz="457200">
              <a:lnSpc>
                <a:spcPct val="150000"/>
              </a:lnSpc>
              <a:tabLst>
                <a:tab pos="12700" algn="l"/>
                <a:tab pos="368300" algn="l"/>
                <a:tab pos="711200" algn="l"/>
                <a:tab pos="1066800" algn="l"/>
                <a:tab pos="1422400" algn="l"/>
                <a:tab pos="1778000" algn="l"/>
                <a:tab pos="2133600" algn="l"/>
                <a:tab pos="2489200" algn="l"/>
                <a:tab pos="2844800" algn="l"/>
                <a:tab pos="3200400" algn="l"/>
                <a:tab pos="3556000" algn="l"/>
                <a:tab pos="3911600" algn="l"/>
                <a:tab pos="4267200" algn="l"/>
              </a:tabLst>
            </a:pPr>
            <a:r>
              <a:rPr sz="1200"/>
              <a:t>	2.	</a:t>
            </a:r>
            <a:r>
              <a:rPr b="1" sz="1400"/>
              <a:t>Las caras articulares</a:t>
            </a:r>
            <a:r>
              <a:rPr sz="1400"/>
              <a:t>. Son las zonas de los huesos que se articulan entre sí.</a:t>
            </a:r>
            <a:endParaRPr sz="1400"/>
          </a:p>
          <a:p>
            <a:pPr lvl="0" marL="355600" indent="-355600" defTabSz="457200">
              <a:lnSpc>
                <a:spcPct val="150000"/>
              </a:lnSpc>
              <a:tabLst>
                <a:tab pos="12700" algn="l"/>
                <a:tab pos="368300" algn="l"/>
                <a:tab pos="711200" algn="l"/>
                <a:tab pos="1066800" algn="l"/>
                <a:tab pos="1422400" algn="l"/>
                <a:tab pos="1778000" algn="l"/>
                <a:tab pos="2133600" algn="l"/>
                <a:tab pos="2489200" algn="l"/>
                <a:tab pos="2844800" algn="l"/>
                <a:tab pos="3200400" algn="l"/>
                <a:tab pos="3556000" algn="l"/>
                <a:tab pos="3911600" algn="l"/>
                <a:tab pos="4267200" algn="l"/>
              </a:tabLst>
            </a:pPr>
            <a:r>
              <a:rPr sz="1200"/>
              <a:t>	3.	</a:t>
            </a:r>
            <a:r>
              <a:rPr b="1" sz="1400"/>
              <a:t>Cartílago articular</a:t>
            </a:r>
            <a:r>
              <a:rPr sz="1400"/>
              <a:t>. Está recubriendo las caras articulares, para que no se desgasten en el rozamiento.</a:t>
            </a:r>
            <a:endParaRPr sz="1400"/>
          </a:p>
          <a:p>
            <a:pPr lvl="0" marL="355600" indent="-355600" defTabSz="457200">
              <a:lnSpc>
                <a:spcPct val="150000"/>
              </a:lnSpc>
              <a:tabLst>
                <a:tab pos="12700" algn="l"/>
                <a:tab pos="368300" algn="l"/>
                <a:tab pos="711200" algn="l"/>
                <a:tab pos="1066800" algn="l"/>
                <a:tab pos="1422400" algn="l"/>
                <a:tab pos="1778000" algn="l"/>
                <a:tab pos="2133600" algn="l"/>
                <a:tab pos="2489200" algn="l"/>
                <a:tab pos="2844800" algn="l"/>
                <a:tab pos="3200400" algn="l"/>
                <a:tab pos="3556000" algn="l"/>
                <a:tab pos="3911600" algn="l"/>
                <a:tab pos="4267200" algn="l"/>
              </a:tabLst>
            </a:pPr>
            <a:r>
              <a:rPr sz="1200"/>
              <a:t>	4.	</a:t>
            </a:r>
            <a:r>
              <a:rPr b="1" sz="1400"/>
              <a:t>Cápsula articular</a:t>
            </a:r>
            <a:r>
              <a:rPr sz="1400"/>
              <a:t>. Es la envoltura que rodea a toda la articulación. Consta de 2 hojas, una externa fibrosa y otra interna sinovial que contiene un líquido que lleva su nombre. </a:t>
            </a:r>
            <a:endParaRPr sz="1400"/>
          </a:p>
          <a:p>
            <a:pPr lvl="0" marL="355600" indent="-355600" defTabSz="457200">
              <a:lnSpc>
                <a:spcPct val="150000"/>
              </a:lnSpc>
              <a:tabLst>
                <a:tab pos="12700" algn="l"/>
                <a:tab pos="368300" algn="l"/>
                <a:tab pos="711200" algn="l"/>
                <a:tab pos="1066800" algn="l"/>
                <a:tab pos="1422400" algn="l"/>
                <a:tab pos="1778000" algn="l"/>
                <a:tab pos="2133600" algn="l"/>
                <a:tab pos="2489200" algn="l"/>
                <a:tab pos="2844800" algn="l"/>
                <a:tab pos="3200400" algn="l"/>
                <a:tab pos="3556000" algn="l"/>
                <a:tab pos="3911600" algn="l"/>
                <a:tab pos="4267200" algn="l"/>
              </a:tabLst>
            </a:pPr>
            <a:r>
              <a:rPr sz="1200"/>
              <a:t>	5.	</a:t>
            </a:r>
            <a:r>
              <a:rPr b="1" sz="1400"/>
              <a:t>Ligamentos.</a:t>
            </a:r>
            <a:r>
              <a:rPr sz="1400"/>
              <a:t> Protegen la Cápsula por afuera. </a:t>
            </a:r>
          </a:p>
        </p:txBody>
      </p:sp>
      <p:sp>
        <p:nvSpPr>
          <p:cNvPr id="82" name="Shape 82"/>
          <p:cNvSpPr/>
          <p:nvPr>
            <p:ph type="title" idx="4294967295"/>
          </p:nvPr>
        </p:nvSpPr>
        <p:spPr>
          <a:xfrm>
            <a:off x="5461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000"/>
            </a:lvl1pPr>
          </a:lstStyle>
          <a:p>
            <a:pPr lvl="0">
              <a:defRPr sz="1800"/>
            </a:pPr>
            <a:r>
              <a:rPr sz="3000"/>
              <a:t>El sistema articular</a:t>
            </a:r>
          </a:p>
        </p:txBody>
      </p:sp>
    </p:spTree>
  </p:cSld>
  <p:clrMapOvr>
    <a:masterClrMapping/>
  </p:clrMapOvr>
  <p:transition spd="med" advClick="1">
    <p:cover dir="l"/>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4" name="logodefinitivo.png" descr="logodefinitivo"/>
          <p:cNvPicPr/>
          <p:nvPr/>
        </p:nvPicPr>
        <p:blipFill>
          <a:blip r:embed="rId2">
            <a:extLst/>
          </a:blip>
          <a:stretch>
            <a:fillRect/>
          </a:stretch>
        </p:blipFill>
        <p:spPr>
          <a:xfrm>
            <a:off x="8027987" y="6092825"/>
            <a:ext cx="889001" cy="565150"/>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85" name="11.jpg"/>
          <p:cNvPicPr/>
          <p:nvPr/>
        </p:nvPicPr>
        <p:blipFill>
          <a:blip r:embed="rId3">
            <a:extLst/>
          </a:blip>
          <a:stretch>
            <a:fillRect/>
          </a:stretch>
        </p:blipFill>
        <p:spPr>
          <a:xfrm>
            <a:off x="509617" y="254467"/>
            <a:ext cx="5267043" cy="6349066"/>
          </a:xfrm>
          <a:prstGeom prst="rect">
            <a:avLst/>
          </a:prstGeom>
          <a:ln w="12700">
            <a:miter lim="400000"/>
          </a:ln>
        </p:spPr>
      </p:pic>
      <p:sp>
        <p:nvSpPr>
          <p:cNvPr id="86" name="Shape 86"/>
          <p:cNvSpPr/>
          <p:nvPr/>
        </p:nvSpPr>
        <p:spPr>
          <a:xfrm>
            <a:off x="6087177" y="2315180"/>
            <a:ext cx="2889732" cy="8390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200"/>
              <a:t>Algunos huesos </a:t>
            </a:r>
            <a:endParaRPr sz="2200"/>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200"/>
              <a:t>del cuerpo humano</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8" name="logodefinitivo.png" descr="logodefinitivo"/>
          <p:cNvPicPr/>
          <p:nvPr/>
        </p:nvPicPr>
        <p:blipFill>
          <a:blip r:embed="rId2">
            <a:extLst/>
          </a:blip>
          <a:stretch>
            <a:fillRect/>
          </a:stretch>
        </p:blipFill>
        <p:spPr>
          <a:xfrm>
            <a:off x="8027987" y="6021387"/>
            <a:ext cx="889001" cy="565151"/>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89" name="2copia.jpg"/>
          <p:cNvPicPr/>
          <p:nvPr/>
        </p:nvPicPr>
        <p:blipFill>
          <a:blip r:embed="rId3">
            <a:alphaModFix amt="75486"/>
            <a:extLst/>
          </a:blip>
          <a:stretch>
            <a:fillRect/>
          </a:stretch>
        </p:blipFill>
        <p:spPr>
          <a:xfrm>
            <a:off x="562062" y="3765748"/>
            <a:ext cx="3144701" cy="2547473"/>
          </a:xfrm>
          <a:prstGeom prst="rect">
            <a:avLst/>
          </a:prstGeom>
          <a:ln w="12700">
            <a:miter lim="400000"/>
          </a:ln>
        </p:spPr>
      </p:pic>
      <p:pic>
        <p:nvPicPr>
          <p:cNvPr id="90" name="6.jpg"/>
          <p:cNvPicPr/>
          <p:nvPr/>
        </p:nvPicPr>
        <p:blipFill>
          <a:blip r:embed="rId4">
            <a:alphaModFix amt="77895"/>
            <a:extLst/>
          </a:blip>
          <a:stretch>
            <a:fillRect/>
          </a:stretch>
        </p:blipFill>
        <p:spPr>
          <a:xfrm>
            <a:off x="863026" y="718691"/>
            <a:ext cx="2542773" cy="2547472"/>
          </a:xfrm>
          <a:prstGeom prst="rect">
            <a:avLst/>
          </a:prstGeom>
          <a:ln w="12700">
            <a:miter lim="400000"/>
          </a:ln>
        </p:spPr>
      </p:pic>
      <p:sp>
        <p:nvSpPr>
          <p:cNvPr id="91" name="Shape 91"/>
          <p:cNvSpPr/>
          <p:nvPr/>
        </p:nvSpPr>
        <p:spPr>
          <a:xfrm>
            <a:off x="3979391" y="3017888"/>
            <a:ext cx="4731344" cy="8222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Con el ejercicio sistematizado y constante:</a:t>
            </a:r>
          </a:p>
          <a:p>
            <a:pPr lvl="0"/>
          </a:p>
          <a:p>
            <a:pPr lvl="0"/>
            <a:r>
              <a:rPr sz="1400"/>
              <a:t>Fortalecimiento de Tendones , ligamentos y </a:t>
            </a:r>
            <a:r>
              <a:rPr sz="1400"/>
              <a:t>hues</a:t>
            </a:r>
            <a:r>
              <a:rPr sz="1400"/>
              <a:t>os</a:t>
            </a:r>
          </a:p>
        </p:txBody>
      </p:sp>
    </p:spTree>
  </p:cSld>
  <p:clrMapOvr>
    <a:masterClrMapping/>
  </p:clrMapOvr>
  <p:transition spd="med" advClick="1">
    <p:cover dir="l"/>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000"/>
            </a:lvl1pPr>
          </a:lstStyle>
          <a:p>
            <a:pPr lvl="0">
              <a:defRPr sz="1800"/>
            </a:pPr>
            <a:r>
              <a:rPr sz="3000"/>
              <a:t>El sistema nervioso </a:t>
            </a:r>
          </a:p>
        </p:txBody>
      </p:sp>
      <p:pic>
        <p:nvPicPr>
          <p:cNvPr id="94" name="logodefinitivo.png" descr="logodefinitivo"/>
          <p:cNvPicPr/>
          <p:nvPr/>
        </p:nvPicPr>
        <p:blipFill>
          <a:blip r:embed="rId2">
            <a:extLst/>
          </a:blip>
          <a:stretch>
            <a:fillRect/>
          </a:stretch>
        </p:blipFill>
        <p:spPr>
          <a:xfrm>
            <a:off x="8101012" y="6021387"/>
            <a:ext cx="889001" cy="565151"/>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95" name="18.jpg"/>
          <p:cNvPicPr/>
          <p:nvPr/>
        </p:nvPicPr>
        <p:blipFill>
          <a:blip r:embed="rId3">
            <a:extLst/>
          </a:blip>
          <a:stretch>
            <a:fillRect/>
          </a:stretch>
        </p:blipFill>
        <p:spPr>
          <a:xfrm>
            <a:off x="315263" y="2239554"/>
            <a:ext cx="3480392" cy="3276017"/>
          </a:xfrm>
          <a:prstGeom prst="rect">
            <a:avLst/>
          </a:prstGeom>
          <a:ln w="12700">
            <a:miter lim="400000"/>
          </a:ln>
        </p:spPr>
      </p:pic>
      <p:sp>
        <p:nvSpPr>
          <p:cNvPr id="96" name="Shape 96"/>
          <p:cNvSpPr/>
          <p:nvPr/>
        </p:nvSpPr>
        <p:spPr>
          <a:xfrm>
            <a:off x="4407880" y="1467049"/>
            <a:ext cx="3924175" cy="39626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Este sistema es el más importante en cuanto se refiere a regulación y comunicación del organismo. Es el encargado de recibir las distintas informaciones del exterior y transportarlas a un centro nervioso, para allí una vez analizados estos estímulos, enviarlos a los distintos órganos con la respuesta más idónea. Las informaciones del exterior son recibidas por las células sensoriales receptoras, transportadas por las neuronas y las respuestas son dadas por los órganos efectores.</a:t>
            </a:r>
            <a:endParaRPr sz="1400"/>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sz="1400"/>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La unidad estructural y funcional del Sistema Nervioso es la neurona y pueden ser Sensitivas y Motoras.</a:t>
            </a:r>
          </a:p>
        </p:txBody>
      </p:sp>
    </p:spTree>
  </p:cSld>
  <p:clrMapOvr>
    <a:masterClrMapping/>
  </p:clrMapOvr>
  <p:transition spd="med" advClick="1">
    <p:cover dir="l"/>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8" name="logodefinitivo.png" descr="logodefinitivo"/>
          <p:cNvPicPr/>
          <p:nvPr/>
        </p:nvPicPr>
        <p:blipFill>
          <a:blip r:embed="rId2">
            <a:extLst/>
          </a:blip>
          <a:stretch>
            <a:fillRect/>
          </a:stretch>
        </p:blipFill>
        <p:spPr>
          <a:xfrm>
            <a:off x="8101012" y="6021387"/>
            <a:ext cx="889001" cy="565151"/>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99" name="20.jpg"/>
          <p:cNvPicPr/>
          <p:nvPr/>
        </p:nvPicPr>
        <p:blipFill>
          <a:blip r:embed="rId3">
            <a:alphaModFix amt="81209"/>
            <a:extLst/>
          </a:blip>
          <a:stretch>
            <a:fillRect/>
          </a:stretch>
        </p:blipFill>
        <p:spPr>
          <a:xfrm>
            <a:off x="196871" y="1363365"/>
            <a:ext cx="3425486" cy="4131270"/>
          </a:xfrm>
          <a:prstGeom prst="rect">
            <a:avLst/>
          </a:prstGeom>
          <a:ln w="12700">
            <a:miter lim="400000"/>
          </a:ln>
        </p:spPr>
      </p:pic>
      <p:sp>
        <p:nvSpPr>
          <p:cNvPr id="100" name="Shape 100"/>
          <p:cNvSpPr/>
          <p:nvPr/>
        </p:nvSpPr>
        <p:spPr>
          <a:xfrm>
            <a:off x="3743630" y="1413945"/>
            <a:ext cx="5076230" cy="37002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sz="1400"/>
              <a:t>Composición del Sistema Nervioso</a:t>
            </a:r>
            <a:r>
              <a:rPr sz="1400"/>
              <a:t> </a:t>
            </a:r>
            <a:endParaRPr sz="1400"/>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sz="1400"/>
          </a:p>
          <a:p>
            <a:pPr lvl="0" marL="168910" indent="-169545" defTabSz="457200">
              <a:lnSpc>
                <a:spcPct val="130000"/>
              </a:lnSpc>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200"/>
              <a:t>	1.	</a:t>
            </a:r>
            <a:r>
              <a:rPr b="1" sz="1400"/>
              <a:t>Sistema Nervioso Central</a:t>
            </a:r>
            <a:r>
              <a:rPr sz="1400"/>
              <a:t>. Es donde se lleva a cabo la integración de los estímulos y se originan las respuestas. El Sistema Nervioso Central consta de: Encéfalo y Médula Espinal </a:t>
            </a:r>
            <a:endParaRPr sz="1400"/>
          </a:p>
          <a:p>
            <a:pPr lvl="0" marL="168910" indent="-169545" defTabSz="457200">
              <a:lnSpc>
                <a:spcPct val="130000"/>
              </a:lnSpc>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200"/>
              <a:t>	1.	</a:t>
            </a:r>
            <a:r>
              <a:rPr b="1" sz="1400"/>
              <a:t>Sistema Nervioso Periférico</a:t>
            </a:r>
            <a:r>
              <a:rPr sz="1400"/>
              <a:t>. Conecta los centros nerviosos con las células receptoras y los órganos efectores. Está formado en esencia por los nervios. </a:t>
            </a:r>
            <a:endParaRPr sz="1400"/>
          </a:p>
          <a:p>
            <a:pPr lvl="0" marL="168910" indent="-169545" defTabSz="457200">
              <a:lnSpc>
                <a:spcPct val="130000"/>
              </a:lnSpc>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200"/>
              <a:t>	2.	</a:t>
            </a:r>
            <a:r>
              <a:rPr b="1" sz="1400"/>
              <a:t>Sistema Nervioso Autónomo o Vegetativo.</a:t>
            </a:r>
            <a:r>
              <a:rPr sz="1400"/>
              <a:t> Conecta igualmente con los centros nerviosos y con la médula, pero su inervación está dirigida a vísceras vasos, etc. </a:t>
            </a:r>
            <a:endParaRPr sz="1400"/>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sz="1400">
              <a:uFill>
                <a:solidFill/>
              </a:uFill>
            </a:endParaRPr>
          </a:p>
        </p:txBody>
      </p:sp>
    </p:spTree>
  </p:cSld>
  <p:clrMapOvr>
    <a:masterClrMapping/>
  </p:clrMapOvr>
  <p:transition spd="med" advClick="1">
    <p:cover dir="l"/>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400"/>
            </a:fld>
          </a:p>
        </p:txBody>
      </p:sp>
      <p:sp>
        <p:nvSpPr>
          <p:cNvPr id="103" name="Shape 103"/>
          <p:cNvSpPr/>
          <p:nvPr/>
        </p:nvSpPr>
        <p:spPr>
          <a:xfrm>
            <a:off x="5688260" y="2197188"/>
            <a:ext cx="3305920" cy="21159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t>La práctica de ejercicio continuado y sistematizado nos otorga mayor velocidad y eficacia del SNC </a:t>
            </a:r>
            <a:endParaRPr sz="1500"/>
          </a:p>
          <a:p>
            <a:pPr lvl="0"/>
            <a:br>
              <a:rPr u="sng"/>
            </a:br>
            <a:r>
              <a:rPr sz="1500"/>
              <a:t>a) Recibir una percepción </a:t>
            </a:r>
            <a:br>
              <a:rPr sz="1500"/>
            </a:br>
            <a:r>
              <a:rPr sz="1500"/>
              <a:t>b) Proyectar el acto motor</a:t>
            </a:r>
            <a:br>
              <a:rPr sz="1500"/>
            </a:br>
            <a:r>
              <a:rPr sz="1500"/>
              <a:t>c) Dar ordenes a los músculos.</a:t>
            </a:r>
            <a:r>
              <a:t> </a:t>
            </a:r>
          </a:p>
        </p:txBody>
      </p:sp>
      <p:sp>
        <p:nvSpPr>
          <p:cNvPr id="104" name="Shape 104"/>
          <p:cNvSpPr/>
          <p:nvPr/>
        </p:nvSpPr>
        <p:spPr>
          <a:xfrm>
            <a:off x="253015" y="1375846"/>
            <a:ext cx="5313398" cy="448746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i="1" sz="1400" u="sng">
                <a:uFill>
                  <a:solidFill/>
                </a:uFill>
              </a:rPr>
              <a:t>Funcionamiento del Sistema Nervioso Periférico</a:t>
            </a:r>
            <a:r>
              <a:rPr sz="1400">
                <a:uFill>
                  <a:solidFill/>
                </a:uFill>
              </a:rPr>
              <a:t> </a:t>
            </a:r>
            <a:endParaRPr sz="1400">
              <a:uFill>
                <a:solidFill/>
              </a:uFill>
            </a:endParaRPr>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sz="1400">
              <a:uFill>
                <a:solidFill/>
              </a:uFill>
            </a:endParaRPr>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uFill>
                  <a:solidFill/>
                </a:uFill>
              </a:rPr>
              <a:t>La transmisión de los impulsos nerviosos se realiza a través de las neuronas como ya sabemos, y en este sentido este sistema realiza básicamente tres tipos de movimientos:</a:t>
            </a:r>
            <a:endParaRPr sz="1400">
              <a:uFill>
                <a:solidFill/>
              </a:uFill>
            </a:endParaRPr>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sz="1400">
                <a:uFill>
                  <a:solidFill/>
                </a:uFill>
              </a:rPr>
              <a:t>Reflejo</a:t>
            </a:r>
            <a:r>
              <a:rPr sz="1400">
                <a:uFill>
                  <a:solidFill/>
                </a:uFill>
              </a:rPr>
              <a:t>. Los centros de los reflejos se encuentran en la médula espinal fundamentalmente, no interviene el encéfalo. </a:t>
            </a:r>
            <a:endParaRPr sz="1400">
              <a:uFill>
                <a:solidFill/>
              </a:uFill>
            </a:endParaRPr>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sz="1400">
                <a:uFill>
                  <a:solidFill/>
                </a:uFill>
              </a:rPr>
              <a:t>Voluntario</a:t>
            </a:r>
            <a:r>
              <a:rPr sz="1400">
                <a:uFill>
                  <a:solidFill/>
                </a:uFill>
              </a:rPr>
              <a:t>. Es el movimiento consciente, controlado y coordinado. El impulso nervioso, recogido por los órganos receptores, es enviado a la médula y posteriormente a la corteza cerebral, donde se hace consciente. Aquí se elabora la respuesta que por los haces piramidales es conducida hacia la médula, de donde saldrá dirigida hacia el órgano efector (músculo) produciéndose el movimiento. </a:t>
            </a:r>
            <a:endParaRPr sz="1400">
              <a:uFill>
                <a:solidFill/>
              </a:uFill>
            </a:endParaRPr>
          </a:p>
          <a:p>
            <a:pPr lvl="0"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sz="1400">
                <a:uFill>
                  <a:solidFill/>
                </a:uFill>
              </a:rPr>
              <a:t>Automático.</a:t>
            </a:r>
            <a:r>
              <a:rPr sz="1400">
                <a:uFill>
                  <a:solidFill/>
                </a:uFill>
              </a:rPr>
              <a:t> Es un movimiento voluntario que tras ser reiterado se convierte en automático. </a:t>
            </a:r>
            <a:endParaRPr sz="1400">
              <a:uFill>
                <a:solidFill/>
              </a:uFill>
            </a:endParaRPr>
          </a:p>
        </p:txBody>
      </p:sp>
      <p:pic>
        <p:nvPicPr>
          <p:cNvPr id="105" name="4.jpg"/>
          <p:cNvPicPr/>
          <p:nvPr/>
        </p:nvPicPr>
        <p:blipFill>
          <a:blip r:embed="rId2">
            <a:alphaModFix amt="22235"/>
            <a:extLst/>
          </a:blip>
          <a:stretch>
            <a:fillRect/>
          </a:stretch>
        </p:blipFill>
        <p:spPr>
          <a:xfrm>
            <a:off x="819150" y="86518"/>
            <a:ext cx="7505700" cy="6337301"/>
          </a:xfrm>
          <a:prstGeom prst="rect">
            <a:avLst/>
          </a:prstGeom>
          <a:ln w="12700">
            <a:miter lim="400000"/>
          </a:ln>
        </p:spPr>
      </p:pic>
    </p:spTree>
  </p:cSld>
  <p:clrMapOvr>
    <a:masterClrMapping/>
  </p:clrMapOvr>
  <p:transition spd="med" advClick="1">
    <p:cover dir="l"/>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400"/>
            </a:fld>
          </a:p>
        </p:txBody>
      </p:sp>
      <p:sp>
        <p:nvSpPr>
          <p:cNvPr id="108" name="Shape 108"/>
          <p:cNvSpPr/>
          <p:nvPr/>
        </p:nvSpPr>
        <p:spPr>
          <a:xfrm>
            <a:off x="715269" y="600680"/>
            <a:ext cx="8214864" cy="6951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lvl1pPr>
          </a:lstStyle>
          <a:p>
            <a:pPr lvl="0"/>
            <a:r>
              <a:t>Si te has mirado este denso capítulo, seguro que respondes a estas cuestiones sin dudar un instante.</a:t>
            </a:r>
          </a:p>
        </p:txBody>
      </p:sp>
      <p:sp>
        <p:nvSpPr>
          <p:cNvPr id="109" name="Shape 109"/>
          <p:cNvSpPr/>
          <p:nvPr/>
        </p:nvSpPr>
        <p:spPr>
          <a:xfrm>
            <a:off x="1694899" y="2357488"/>
            <a:ext cx="6255604" cy="37002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87157" indent="-187157" algn="just" defTabSz="457200">
              <a:lnSpc>
                <a:spcPct val="130000"/>
              </a:lnSpc>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 Explica la teoría conocida como “teoría de Walter Cannon - Philip Bard,”</a:t>
            </a:r>
            <a:endParaRPr sz="1400"/>
          </a:p>
          <a:p>
            <a:pPr lvl="0" marL="187157" indent="-187157" algn="just" defTabSz="457200">
              <a:lnSpc>
                <a:spcPct val="130000"/>
              </a:lnSpc>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Cita tres huesos de la cintura escapular</a:t>
            </a:r>
            <a:endParaRPr sz="1400"/>
          </a:p>
          <a:p>
            <a:pPr lvl="0" marL="187157" indent="-187157" algn="just" defTabSz="457200">
              <a:lnSpc>
                <a:spcPct val="130000"/>
              </a:lnSpc>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¿Sabes que ocurre en los alveolos pulmonares?</a:t>
            </a:r>
            <a:endParaRPr sz="1400"/>
          </a:p>
          <a:p>
            <a:pPr lvl="0" marL="187157" indent="-187157" algn="just" defTabSz="457200">
              <a:lnSpc>
                <a:spcPct val="130000"/>
              </a:lnSpc>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¿Qué es la F.C.M.?</a:t>
            </a:r>
            <a:endParaRPr sz="1400"/>
          </a:p>
          <a:p>
            <a:pPr lvl="0" marL="187157" indent="-187157" algn="just" defTabSz="457200">
              <a:lnSpc>
                <a:spcPct val="130000"/>
              </a:lnSpc>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¿Qué F.C.M. tiene una persona de 20 años?</a:t>
            </a:r>
            <a:endParaRPr sz="1400"/>
          </a:p>
          <a:p>
            <a:pPr lvl="0" marL="187157" indent="-187157" algn="just" defTabSz="457200">
              <a:lnSpc>
                <a:spcPct val="130000"/>
              </a:lnSpc>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El sarcolema es…</a:t>
            </a:r>
            <a:endParaRPr sz="1400"/>
          </a:p>
          <a:p>
            <a:pPr lvl="0" marL="187157" indent="-187157" algn="just" defTabSz="457200">
              <a:lnSpc>
                <a:spcPct val="130000"/>
              </a:lnSpc>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¿Qué misión tienen los músculos agonistas y antagonistas?</a:t>
            </a:r>
            <a:endParaRPr sz="1400"/>
          </a:p>
          <a:p>
            <a:pPr lvl="0" marL="187157" indent="-187157" algn="just" defTabSz="457200">
              <a:lnSpc>
                <a:spcPct val="130000"/>
              </a:lnSpc>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Explica las partes de una articulación</a:t>
            </a:r>
            <a:endParaRPr sz="1400"/>
          </a:p>
          <a:p>
            <a:pPr lvl="0" marL="187157" indent="-187157" algn="just" defTabSz="457200">
              <a:lnSpc>
                <a:spcPct val="130000"/>
              </a:lnSpc>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t>¿Qué beneficios nos aporta la práctica de ejercicio físico continuado y sistematizado?</a:t>
            </a:r>
            <a:endParaRPr sz="1400"/>
          </a:p>
          <a:p>
            <a:pPr lvl="0"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sz="1400"/>
          </a:p>
          <a:p>
            <a:pPr lvl="0"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sz="1400"/>
          </a:p>
          <a:p>
            <a:pPr lvl="0"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sz="1400"/>
          </a:p>
        </p:txBody>
      </p:sp>
      <p:pic>
        <p:nvPicPr>
          <p:cNvPr id="110" name="12.jpg"/>
          <p:cNvPicPr/>
          <p:nvPr/>
        </p:nvPicPr>
        <p:blipFill>
          <a:blip r:embed="rId2">
            <a:alphaModFix amt="23038"/>
            <a:extLst/>
          </a:blip>
          <a:stretch>
            <a:fillRect/>
          </a:stretch>
        </p:blipFill>
        <p:spPr>
          <a:xfrm>
            <a:off x="464568" y="451171"/>
            <a:ext cx="8214864" cy="4851079"/>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 name="Shape 14"/>
          <p:cNvSpPr/>
          <p:nvPr/>
        </p:nvSpPr>
        <p:spPr>
          <a:xfrm>
            <a:off x="428625" y="2138946"/>
            <a:ext cx="7143750" cy="339925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1" indent="571500">
              <a:tabLst>
                <a:tab pos="457200" algn="l"/>
              </a:tabLst>
            </a:pPr>
            <a:endParaRPr sz="1400">
              <a:latin typeface="Comic Sans MS"/>
              <a:ea typeface="Comic Sans MS"/>
              <a:cs typeface="Comic Sans MS"/>
              <a:sym typeface="Comic Sans MS"/>
            </a:endParaRPr>
          </a:p>
          <a:p>
            <a:pPr lvl="1" indent="571500">
              <a:tabLst>
                <a:tab pos="457200" algn="l"/>
              </a:tabLst>
            </a:pPr>
            <a:endParaRPr sz="1400">
              <a:latin typeface="Comic Sans MS"/>
              <a:ea typeface="Comic Sans MS"/>
              <a:cs typeface="Comic Sans MS"/>
              <a:sym typeface="Comic Sans MS"/>
            </a:endParaRPr>
          </a:p>
          <a:p>
            <a:pPr lvl="1" indent="571500">
              <a:tabLst>
                <a:tab pos="457200" algn="l"/>
              </a:tabLst>
            </a:pPr>
            <a:endParaRPr sz="1400">
              <a:latin typeface="Comic Sans MS"/>
              <a:ea typeface="Comic Sans MS"/>
              <a:cs typeface="Comic Sans MS"/>
              <a:sym typeface="Comic Sans MS"/>
            </a:endParaRPr>
          </a:p>
          <a:p>
            <a:pPr lvl="1" marL="546100" indent="-88900">
              <a:buSzPct val="100000"/>
              <a:buFont typeface="Comic Sans MS"/>
              <a:buAutoNum type="arabicPeriod" startAt="1"/>
              <a:tabLst>
                <a:tab pos="457200" algn="l"/>
              </a:tabLst>
            </a:pPr>
            <a:r>
              <a:rPr sz="1400">
                <a:latin typeface="Comic Sans MS"/>
                <a:ea typeface="Comic Sans MS"/>
                <a:cs typeface="Comic Sans MS"/>
                <a:sym typeface="Comic Sans MS"/>
              </a:rPr>
              <a:t>Objetivos</a:t>
            </a:r>
            <a:r>
              <a:rPr sz="1400"/>
              <a:t> </a:t>
            </a:r>
            <a:endParaRPr sz="1400"/>
          </a:p>
          <a:p>
            <a:pPr lvl="1" marL="546100" indent="-88900">
              <a:buSzPct val="100000"/>
              <a:buFont typeface="Comic Sans MS"/>
              <a:buAutoNum type="arabicPeriod" startAt="1"/>
              <a:tabLst>
                <a:tab pos="457200" algn="l"/>
              </a:tabLst>
            </a:pPr>
            <a:r>
              <a:rPr sz="1400">
                <a:latin typeface="Comic Sans MS"/>
                <a:ea typeface="Comic Sans MS"/>
                <a:cs typeface="Comic Sans MS"/>
                <a:sym typeface="Comic Sans MS"/>
              </a:rPr>
              <a:t> Principios elementales de los sistemas orgánicos. </a:t>
            </a:r>
            <a:endParaRPr sz="1400">
              <a:latin typeface="Comic Sans MS"/>
              <a:ea typeface="Comic Sans MS"/>
              <a:cs typeface="Comic Sans MS"/>
              <a:sym typeface="Comic Sans MS"/>
            </a:endParaRPr>
          </a:p>
          <a:p>
            <a:pPr lvl="0">
              <a:tabLst>
                <a:tab pos="457200" algn="l"/>
              </a:tabLst>
            </a:pPr>
            <a:endParaRPr sz="1400"/>
          </a:p>
          <a:p>
            <a:pPr lvl="0">
              <a:tabLst>
                <a:tab pos="457200" algn="l"/>
              </a:tabLst>
            </a:pPr>
            <a:r>
              <a:rPr sz="1400">
                <a:latin typeface="Comic Sans MS"/>
                <a:ea typeface="Comic Sans MS"/>
                <a:cs typeface="Comic Sans MS"/>
                <a:sym typeface="Comic Sans MS"/>
              </a:rPr>
              <a:t>	El sistema circulatorio. </a:t>
            </a:r>
            <a:endParaRPr sz="1400"/>
          </a:p>
          <a:p>
            <a:pPr lvl="0">
              <a:tabLst>
                <a:tab pos="457200" algn="l"/>
              </a:tabLst>
            </a:pPr>
            <a:r>
              <a:rPr sz="1400">
                <a:latin typeface="Comic Sans MS"/>
                <a:ea typeface="Comic Sans MS"/>
                <a:cs typeface="Comic Sans MS"/>
                <a:sym typeface="Comic Sans MS"/>
              </a:rPr>
              <a:t>	El sistema respiratorio.  			</a:t>
            </a:r>
            <a:endParaRPr sz="1400"/>
          </a:p>
          <a:p>
            <a:pPr lvl="0">
              <a:tabLst>
                <a:tab pos="457200" algn="l"/>
              </a:tabLst>
            </a:pPr>
            <a:r>
              <a:rPr sz="1400">
                <a:latin typeface="Comic Sans MS"/>
                <a:ea typeface="Comic Sans MS"/>
                <a:cs typeface="Comic Sans MS"/>
                <a:sym typeface="Comic Sans MS"/>
              </a:rPr>
              <a:t>	El sistema muscular</a:t>
            </a:r>
            <a:endParaRPr sz="1400"/>
          </a:p>
          <a:p>
            <a:pPr lvl="0">
              <a:tabLst>
                <a:tab pos="457200" algn="l"/>
              </a:tabLst>
            </a:pPr>
            <a:r>
              <a:rPr sz="1400">
                <a:latin typeface="Comic Sans MS"/>
                <a:ea typeface="Comic Sans MS"/>
                <a:cs typeface="Comic Sans MS"/>
                <a:sym typeface="Comic Sans MS"/>
              </a:rPr>
              <a:t>	El sistema óseo y articular</a:t>
            </a:r>
            <a:endParaRPr sz="1400"/>
          </a:p>
          <a:p>
            <a:pPr lvl="0">
              <a:tabLst>
                <a:tab pos="457200" algn="l"/>
              </a:tabLst>
            </a:pPr>
            <a:r>
              <a:rPr sz="1400">
                <a:latin typeface="Comic Sans MS"/>
                <a:ea typeface="Comic Sans MS"/>
                <a:cs typeface="Comic Sans MS"/>
                <a:sym typeface="Comic Sans MS"/>
              </a:rPr>
              <a:t>	El sistema nervioso  </a:t>
            </a:r>
            <a:endParaRPr sz="1400">
              <a:latin typeface="Comic Sans MS"/>
              <a:ea typeface="Comic Sans MS"/>
              <a:cs typeface="Comic Sans MS"/>
              <a:sym typeface="Comic Sans MS"/>
            </a:endParaRPr>
          </a:p>
          <a:p>
            <a:pPr lvl="0">
              <a:tabLst>
                <a:tab pos="457200" algn="l"/>
              </a:tabLst>
            </a:pPr>
            <a:endParaRPr sz="1400"/>
          </a:p>
          <a:p>
            <a:pPr lvl="0">
              <a:tabLst>
                <a:tab pos="457200" algn="l"/>
              </a:tabLst>
            </a:pPr>
            <a:r>
              <a:rPr sz="1400">
                <a:latin typeface="Comic Sans MS"/>
                <a:ea typeface="Comic Sans MS"/>
                <a:cs typeface="Comic Sans MS"/>
                <a:sym typeface="Comic Sans MS"/>
              </a:rPr>
              <a:t>	3. Cambios básicos y fundamentales que se producen en los diferentes 	sistemas con la práctica continuada y sistematizada de la actividad física.</a:t>
            </a:r>
          </a:p>
        </p:txBody>
      </p:sp>
      <p:sp>
        <p:nvSpPr>
          <p:cNvPr id="15" name="Shape 15"/>
          <p:cNvSpPr/>
          <p:nvPr/>
        </p:nvSpPr>
        <p:spPr>
          <a:xfrm>
            <a:off x="1214437" y="357187"/>
            <a:ext cx="4071938"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vl1pPr>
          </a:lstStyle>
          <a:p>
            <a:pPr lvl="0">
              <a:defRPr sz="1800"/>
            </a:pPr>
            <a:r>
              <a:rPr sz="3600"/>
              <a:t>Índice</a:t>
            </a:r>
          </a:p>
        </p:txBody>
      </p:sp>
      <p:pic>
        <p:nvPicPr>
          <p:cNvPr id="1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7" name="7b.jpg"/>
          <p:cNvPicPr/>
          <p:nvPr/>
        </p:nvPicPr>
        <p:blipFill>
          <a:blip r:embed="rId3">
            <a:alphaModFix amt="28321"/>
            <a:extLst/>
          </a:blip>
          <a:stretch>
            <a:fillRect/>
          </a:stretch>
        </p:blipFill>
        <p:spPr>
          <a:xfrm>
            <a:off x="302517" y="1232278"/>
            <a:ext cx="8063261" cy="4393444"/>
          </a:xfrm>
          <a:prstGeom prst="rect">
            <a:avLst/>
          </a:prstGeom>
          <a:ln w="12700">
            <a:miter lim="400000"/>
          </a:ln>
        </p:spPr>
      </p:pic>
    </p:spTree>
  </p:cSld>
  <p:clrMapOvr>
    <a:masterClrMapping/>
  </p:clrMapOvr>
  <p:transition spd="med" advClick="1">
    <p:cover dir="l"/>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 name="Shape 19"/>
          <p:cNvSpPr/>
          <p:nvPr/>
        </p:nvSpPr>
        <p:spPr>
          <a:xfrm>
            <a:off x="5214937" y="500062"/>
            <a:ext cx="2928938"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vl1pPr>
          </a:lstStyle>
          <a:p>
            <a:pPr lvl="0">
              <a:defRPr sz="1800"/>
            </a:pPr>
            <a:r>
              <a:rPr sz="3600"/>
              <a:t>Objetivos</a:t>
            </a:r>
          </a:p>
        </p:txBody>
      </p:sp>
      <p:sp>
        <p:nvSpPr>
          <p:cNvPr id="20" name="Shape 20"/>
          <p:cNvSpPr/>
          <p:nvPr/>
        </p:nvSpPr>
        <p:spPr>
          <a:xfrm>
            <a:off x="4500562" y="2087235"/>
            <a:ext cx="4214813" cy="30565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buSzPct val="100000"/>
              <a:buChar char="-"/>
              <a:tabLst>
                <a:tab pos="469900" algn="l"/>
              </a:tabLst>
            </a:pPr>
            <a:r>
              <a:rPr sz="1600"/>
              <a:t>Conocer los componentes básicos  de los sistemas orgánicos y su funcionamiento, así como la incidencia de la actividad física controlada, sistematizada y continuada sobre ellos.</a:t>
            </a:r>
            <a:endParaRPr sz="1600"/>
          </a:p>
          <a:p>
            <a:pPr lvl="0" algn="just">
              <a:buSzPct val="100000"/>
              <a:buChar char="-"/>
              <a:tabLst>
                <a:tab pos="469900" algn="l"/>
              </a:tabLst>
            </a:pPr>
            <a:endParaRPr sz="1600"/>
          </a:p>
          <a:p>
            <a:pPr lvl="0" algn="just">
              <a:buSzPct val="100000"/>
              <a:buAutoNum type="arabicPeriod" startAt="1"/>
              <a:tabLst>
                <a:tab pos="469900" algn="l"/>
              </a:tabLst>
            </a:pPr>
            <a:endParaRPr sz="1600"/>
          </a:p>
          <a:p>
            <a:pPr lvl="0" algn="just">
              <a:buSzPct val="100000"/>
              <a:buChar char="-"/>
              <a:tabLst>
                <a:tab pos="469900" algn="l"/>
              </a:tabLst>
            </a:pPr>
            <a:r>
              <a:rPr sz="1600"/>
              <a:t>Asumir la práctica del ejercicio como camino idóneo hacia una vida saludable.</a:t>
            </a:r>
            <a:endParaRPr sz="1600"/>
          </a:p>
          <a:p>
            <a:pPr lvl="0" algn="just">
              <a:buSzPct val="100000"/>
              <a:buChar char="-"/>
              <a:tabLst>
                <a:tab pos="469900" algn="l"/>
              </a:tabLst>
            </a:pPr>
            <a:endParaRPr sz="1600"/>
          </a:p>
          <a:p>
            <a:pPr lvl="0" algn="just">
              <a:buSzPct val="100000"/>
              <a:buChar char="-"/>
              <a:tabLst>
                <a:tab pos="469900" algn="l"/>
              </a:tabLst>
            </a:pPr>
            <a:endParaRPr sz="1600"/>
          </a:p>
          <a:p>
            <a:pPr lvl="0" algn="just">
              <a:tabLst>
                <a:tab pos="469900" algn="l"/>
              </a:tabLst>
            </a:pPr>
            <a:r>
              <a:rPr sz="1600"/>
              <a:t>- Practicar el ejercicio adecuado para la obtención segura de sus beneficios</a:t>
            </a:r>
          </a:p>
        </p:txBody>
      </p:sp>
      <p:pic>
        <p:nvPicPr>
          <p:cNvPr id="2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2" name="11.jpg"/>
          <p:cNvPicPr/>
          <p:nvPr/>
        </p:nvPicPr>
        <p:blipFill>
          <a:blip r:embed="rId3">
            <a:alphaModFix amt="60956"/>
            <a:extLst/>
          </a:blip>
          <a:stretch>
            <a:fillRect/>
          </a:stretch>
        </p:blipFill>
        <p:spPr>
          <a:xfrm>
            <a:off x="282456" y="869859"/>
            <a:ext cx="4050672" cy="4882813"/>
          </a:xfrm>
          <a:prstGeom prst="rect">
            <a:avLst/>
          </a:prstGeom>
          <a:ln w="12700">
            <a:miter lim="400000"/>
          </a:ln>
        </p:spPr>
      </p:pic>
    </p:spTree>
  </p:cSld>
  <p:clrMapOvr>
    <a:masterClrMapping/>
  </p:clrMapOvr>
  <p:transition spd="med" advClick="1">
    <p:cover dir="l"/>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 name="Shape 24"/>
          <p:cNvSpPr/>
          <p:nvPr/>
        </p:nvSpPr>
        <p:spPr>
          <a:xfrm>
            <a:off x="1303034" y="414878"/>
            <a:ext cx="6479194" cy="43706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tabLst>
                <a:tab pos="876300" algn="l"/>
              </a:tabLst>
              <a:defRPr sz="2400">
                <a:latin typeface="Arial Bold"/>
                <a:ea typeface="Arial Bold"/>
                <a:cs typeface="Arial Bold"/>
                <a:sym typeface="Arial Bold"/>
              </a:defRPr>
            </a:lvl1pPr>
          </a:lstStyle>
          <a:p>
            <a:pPr lvl="0">
              <a:defRPr sz="1800"/>
            </a:pPr>
            <a:r>
              <a:rPr sz="2400"/>
              <a:t>La Actividad física y los sistemas orgánicos</a:t>
            </a:r>
          </a:p>
        </p:txBody>
      </p:sp>
      <p:sp>
        <p:nvSpPr>
          <p:cNvPr id="25" name="Shape 25"/>
          <p:cNvSpPr/>
          <p:nvPr/>
        </p:nvSpPr>
        <p:spPr>
          <a:xfrm>
            <a:off x="755650" y="3440994"/>
            <a:ext cx="1285538" cy="6173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t>El sistema </a:t>
            </a:r>
          </a:p>
          <a:p>
            <a:pPr lvl="0"/>
            <a:r>
              <a:t>circulatorio </a:t>
            </a:r>
          </a:p>
        </p:txBody>
      </p:sp>
      <p:sp>
        <p:nvSpPr>
          <p:cNvPr id="26" name="Shape 26"/>
          <p:cNvSpPr/>
          <p:nvPr/>
        </p:nvSpPr>
        <p:spPr>
          <a:xfrm>
            <a:off x="3276600" y="5673019"/>
            <a:ext cx="1728788"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tabLst>
                <a:tab pos="215900" algn="l"/>
                <a:tab pos="457200" algn="l"/>
              </a:tabLst>
            </a:pPr>
            <a:r>
              <a:t>El sistema </a:t>
            </a:r>
          </a:p>
          <a:p>
            <a:pPr lvl="0">
              <a:tabLst>
                <a:tab pos="215900" algn="l"/>
                <a:tab pos="457200" algn="l"/>
              </a:tabLst>
            </a:pPr>
            <a:r>
              <a:t>respiratorio.  </a:t>
            </a:r>
          </a:p>
        </p:txBody>
      </p:sp>
      <p:sp>
        <p:nvSpPr>
          <p:cNvPr id="27" name="Shape 27"/>
          <p:cNvSpPr/>
          <p:nvPr/>
        </p:nvSpPr>
        <p:spPr>
          <a:xfrm>
            <a:off x="6372225" y="1064506"/>
            <a:ext cx="1222026" cy="61736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tabLst>
                <a:tab pos="215900" algn="l"/>
                <a:tab pos="457200" algn="l"/>
              </a:tabLst>
            </a:pPr>
            <a:r>
              <a:t>El sistema</a:t>
            </a:r>
          </a:p>
          <a:p>
            <a:pPr lvl="0">
              <a:tabLst>
                <a:tab pos="215900" algn="l"/>
                <a:tab pos="457200" algn="l"/>
              </a:tabLst>
            </a:pPr>
            <a:r>
              <a:t> muscular</a:t>
            </a:r>
          </a:p>
        </p:txBody>
      </p:sp>
      <p:sp>
        <p:nvSpPr>
          <p:cNvPr id="28" name="Shape 28"/>
          <p:cNvSpPr/>
          <p:nvPr/>
        </p:nvSpPr>
        <p:spPr>
          <a:xfrm>
            <a:off x="6156325" y="3585456"/>
            <a:ext cx="1530350" cy="6173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tabLst>
                <a:tab pos="215900" algn="l"/>
                <a:tab pos="457200" algn="l"/>
              </a:tabLst>
            </a:pPr>
            <a:r>
              <a:t>El sistema </a:t>
            </a:r>
          </a:p>
          <a:p>
            <a:pPr lvl="0">
              <a:tabLst>
                <a:tab pos="215900" algn="l"/>
                <a:tab pos="457200" algn="l"/>
              </a:tabLst>
            </a:pPr>
            <a:r>
              <a:t>ºnervioso  </a:t>
            </a:r>
          </a:p>
        </p:txBody>
      </p:sp>
      <p:sp>
        <p:nvSpPr>
          <p:cNvPr id="29" name="Shape 29"/>
          <p:cNvSpPr/>
          <p:nvPr/>
        </p:nvSpPr>
        <p:spPr>
          <a:xfrm>
            <a:off x="598487" y="1585747"/>
            <a:ext cx="1781248" cy="6173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tabLst>
                <a:tab pos="215900" algn="l"/>
                <a:tab pos="457200" algn="l"/>
              </a:tabLst>
            </a:pPr>
            <a:r>
              <a:t>El sistema óseo</a:t>
            </a:r>
          </a:p>
          <a:p>
            <a:pPr lvl="0">
              <a:tabLst>
                <a:tab pos="215900" algn="l"/>
                <a:tab pos="457200" algn="l"/>
              </a:tabLst>
            </a:pPr>
            <a:r>
              <a:t> y articular</a:t>
            </a:r>
          </a:p>
        </p:txBody>
      </p:sp>
      <p:pic>
        <p:nvPicPr>
          <p:cNvPr id="3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1" name="14.jpg"/>
          <p:cNvPicPr/>
          <p:nvPr/>
        </p:nvPicPr>
        <p:blipFill>
          <a:blip r:embed="rId3">
            <a:extLst/>
          </a:blip>
          <a:stretch>
            <a:fillRect/>
          </a:stretch>
        </p:blipFill>
        <p:spPr>
          <a:xfrm>
            <a:off x="2587327" y="1034168"/>
            <a:ext cx="2051051" cy="1727201"/>
          </a:xfrm>
          <a:prstGeom prst="rect">
            <a:avLst/>
          </a:prstGeom>
          <a:ln w="12700">
            <a:miter lim="400000"/>
          </a:ln>
        </p:spPr>
      </p:pic>
      <p:pic>
        <p:nvPicPr>
          <p:cNvPr id="32" name="9.jpg"/>
          <p:cNvPicPr/>
          <p:nvPr/>
        </p:nvPicPr>
        <p:blipFill>
          <a:blip r:embed="rId4">
            <a:extLst/>
          </a:blip>
          <a:stretch>
            <a:fillRect/>
          </a:stretch>
        </p:blipFill>
        <p:spPr>
          <a:xfrm>
            <a:off x="5646739" y="1804255"/>
            <a:ext cx="2695572" cy="1658815"/>
          </a:xfrm>
          <a:prstGeom prst="rect">
            <a:avLst/>
          </a:prstGeom>
          <a:ln w="12700">
            <a:miter lim="400000"/>
          </a:ln>
        </p:spPr>
      </p:pic>
      <p:pic>
        <p:nvPicPr>
          <p:cNvPr id="33" name="18.jpg"/>
          <p:cNvPicPr/>
          <p:nvPr/>
        </p:nvPicPr>
        <p:blipFill>
          <a:blip r:embed="rId5">
            <a:extLst/>
          </a:blip>
          <a:stretch>
            <a:fillRect/>
          </a:stretch>
        </p:blipFill>
        <p:spPr>
          <a:xfrm>
            <a:off x="5708987" y="4415378"/>
            <a:ext cx="2051051" cy="1930609"/>
          </a:xfrm>
          <a:prstGeom prst="rect">
            <a:avLst/>
          </a:prstGeom>
          <a:ln w="12700">
            <a:miter lim="400000"/>
          </a:ln>
        </p:spPr>
      </p:pic>
      <p:pic>
        <p:nvPicPr>
          <p:cNvPr id="34" name="5.jpg"/>
          <p:cNvPicPr/>
          <p:nvPr/>
        </p:nvPicPr>
        <p:blipFill>
          <a:blip r:embed="rId6">
            <a:extLst/>
          </a:blip>
          <a:stretch>
            <a:fillRect/>
          </a:stretch>
        </p:blipFill>
        <p:spPr>
          <a:xfrm>
            <a:off x="3160087" y="3086854"/>
            <a:ext cx="1811338" cy="2488392"/>
          </a:xfrm>
          <a:prstGeom prst="rect">
            <a:avLst/>
          </a:prstGeom>
          <a:ln w="12700">
            <a:miter lim="400000"/>
          </a:ln>
        </p:spPr>
      </p:pic>
      <p:pic>
        <p:nvPicPr>
          <p:cNvPr id="35" name="17.jpg"/>
          <p:cNvPicPr/>
          <p:nvPr/>
        </p:nvPicPr>
        <p:blipFill>
          <a:blip r:embed="rId7">
            <a:extLst/>
          </a:blip>
          <a:stretch>
            <a:fillRect/>
          </a:stretch>
        </p:blipFill>
        <p:spPr>
          <a:xfrm>
            <a:off x="260385" y="4147980"/>
            <a:ext cx="2051051" cy="2465404"/>
          </a:xfrm>
          <a:prstGeom prst="rect">
            <a:avLst/>
          </a:prstGeom>
          <a:ln w="12700">
            <a:miter lim="400000"/>
          </a:ln>
        </p:spPr>
      </p:pic>
    </p:spTree>
  </p:cSld>
  <p:clrMapOvr>
    <a:masterClrMapping/>
  </p:clrMapOvr>
  <p:transition spd="med" advClick="1">
    <p:cover dir="l"/>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idx="4294967295"/>
          </p:nvPr>
        </p:nvSpPr>
        <p:spPr>
          <a:xfrm>
            <a:off x="457200" y="274637"/>
            <a:ext cx="4195713"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l" defTabSz="841247">
              <a:defRPr sz="1800"/>
            </a:pPr>
            <a:r>
              <a:rPr sz="3312"/>
              <a:t>El sistema circulatorio</a:t>
            </a:r>
            <a:r>
              <a:rPr sz="4048"/>
              <a:t> </a:t>
            </a:r>
          </a:p>
        </p:txBody>
      </p:sp>
      <p:pic>
        <p:nvPicPr>
          <p:cNvPr id="38" name="logodefinitivo.png" descr="logodefinitivo"/>
          <p:cNvPicPr/>
          <p:nvPr/>
        </p:nvPicPr>
        <p:blipFill>
          <a:blip r:embed="rId2">
            <a:extLst/>
          </a:blip>
          <a:stretch>
            <a:fillRect/>
          </a:stretch>
        </p:blipFill>
        <p:spPr>
          <a:xfrm>
            <a:off x="7956550" y="5949950"/>
            <a:ext cx="889000" cy="565150"/>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9" name="5.jpg"/>
          <p:cNvPicPr/>
          <p:nvPr/>
        </p:nvPicPr>
        <p:blipFill>
          <a:blip r:embed="rId3">
            <a:extLst/>
          </a:blip>
          <a:stretch>
            <a:fillRect/>
          </a:stretch>
        </p:blipFill>
        <p:spPr>
          <a:xfrm>
            <a:off x="6293594" y="701963"/>
            <a:ext cx="2307419" cy="3169900"/>
          </a:xfrm>
          <a:prstGeom prst="rect">
            <a:avLst/>
          </a:prstGeom>
          <a:ln w="12700">
            <a:miter lim="400000"/>
          </a:ln>
        </p:spPr>
      </p:pic>
      <p:pic>
        <p:nvPicPr>
          <p:cNvPr id="40" name="7.jpg"/>
          <p:cNvPicPr/>
          <p:nvPr/>
        </p:nvPicPr>
        <p:blipFill>
          <a:blip r:embed="rId4">
            <a:extLst/>
          </a:blip>
          <a:stretch>
            <a:fillRect/>
          </a:stretch>
        </p:blipFill>
        <p:spPr>
          <a:xfrm>
            <a:off x="559037" y="1667806"/>
            <a:ext cx="3992039" cy="2058396"/>
          </a:xfrm>
          <a:prstGeom prst="rect">
            <a:avLst/>
          </a:prstGeom>
          <a:ln w="12700">
            <a:miter lim="400000"/>
          </a:ln>
        </p:spPr>
      </p:pic>
      <p:sp>
        <p:nvSpPr>
          <p:cNvPr id="41" name="Shape 41"/>
          <p:cNvSpPr/>
          <p:nvPr/>
        </p:nvSpPr>
        <p:spPr>
          <a:xfrm>
            <a:off x="83165" y="3976370"/>
            <a:ext cx="7770228" cy="268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15900" marR="889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solidFill>
                  <a:srgbClr val="444444"/>
                </a:solidFill>
                <a:latin typeface="+mj-lt"/>
                <a:ea typeface="+mj-ea"/>
                <a:cs typeface="+mj-cs"/>
                <a:sym typeface="Helvetica"/>
              </a:rPr>
              <a:t>En breve síntesis diremos que el recorrido de la sangre es el siguiente: </a:t>
            </a:r>
            <a:endParaRPr sz="1400">
              <a:solidFill>
                <a:srgbClr val="444444"/>
              </a:solidFill>
              <a:latin typeface="+mj-lt"/>
              <a:ea typeface="+mj-ea"/>
              <a:cs typeface="+mj-cs"/>
              <a:sym typeface="Helvetica"/>
            </a:endParaRPr>
          </a:p>
          <a:p>
            <a:pPr lvl="0" marL="215900" marR="889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sz="1400">
              <a:solidFill>
                <a:srgbClr val="444444"/>
              </a:solidFill>
              <a:latin typeface="+mj-lt"/>
              <a:ea typeface="+mj-ea"/>
              <a:cs typeface="+mj-cs"/>
              <a:sym typeface="Helvetica"/>
            </a:endParaRPr>
          </a:p>
          <a:p>
            <a:pPr lvl="0" marL="215900" marR="889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400">
                <a:solidFill>
                  <a:srgbClr val="444444"/>
                </a:solidFill>
                <a:latin typeface="+mj-lt"/>
                <a:ea typeface="+mj-ea"/>
                <a:cs typeface="+mj-cs"/>
                <a:sym typeface="Helvetica"/>
              </a:rPr>
              <a:t>Del ventrículo izquierdo parte la sangre por mediación de la arteria aorta hacia el organismo, ramificándose en multitud de nuevas arterias para irrigar los tejidos, los músculos, los órganos, etc., la sangre pasa de las arterias a los capilares en donde tiene lugar el intercambio gaseoso, tomando el O2 y desprendiéndose del CO2, para posteriormente pasar a las venas y retornar al corazón por medio de la vena cava, que desemboca en la aurícula derecha. Como ya sabemos, la sangre pasa de la aurícula al ventrículo, en este caso al derecho para dirigirse por mediación de la arteria pulmonar hacia los pulmones en donde se oxigena, volviendo al corazón por medio de las venas pulmonares, a la aurícula izquierda, y comenzar de nuevo el recorrido.</a:t>
            </a:r>
          </a:p>
        </p:txBody>
      </p:sp>
    </p:spTree>
  </p:cSld>
  <p:clrMapOvr>
    <a:masterClrMapping/>
  </p:clrMapOvr>
  <p:transition spd="med" advClick="1">
    <p:cover dir="l"/>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500"/>
            </a:lvl1pPr>
          </a:lstStyle>
          <a:p>
            <a:pPr lvl="0">
              <a:defRPr sz="1800"/>
            </a:pPr>
            <a:r>
              <a:rPr sz="2500"/>
              <a:t>Beneficios en el Sistema Circulatorio con la Práctica continuada de Actividad Física</a:t>
            </a:r>
          </a:p>
        </p:txBody>
      </p:sp>
      <p:sp>
        <p:nvSpPr>
          <p:cNvPr id="44" name="Shape 44"/>
          <p:cNvSpPr/>
          <p:nvPr/>
        </p:nvSpPr>
        <p:spPr>
          <a:xfrm>
            <a:off x="327025" y="3897400"/>
            <a:ext cx="3689350" cy="14174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tabLst>
                <a:tab pos="228600" algn="l"/>
                <a:tab pos="876300" algn="l"/>
              </a:tabLst>
            </a:pPr>
            <a:r>
              <a:t>Aumenta la cavidad cardiaca.</a:t>
            </a:r>
          </a:p>
          <a:p>
            <a:pPr lvl="0">
              <a:tabLst>
                <a:tab pos="228600" algn="l"/>
                <a:tab pos="876300" algn="l"/>
              </a:tabLst>
            </a:pPr>
            <a:r>
              <a:t>Fortalece las paredes del corazón.</a:t>
            </a:r>
          </a:p>
          <a:p>
            <a:pPr lvl="0">
              <a:tabLst>
                <a:tab pos="228600" algn="l"/>
                <a:tab pos="876300" algn="l"/>
              </a:tabLst>
            </a:pPr>
            <a:r>
              <a:t>Disminuye la FCR.</a:t>
            </a:r>
          </a:p>
          <a:p>
            <a:pPr lvl="0">
              <a:tabLst>
                <a:tab pos="228600" algn="l"/>
                <a:tab pos="876300" algn="l"/>
              </a:tabLst>
            </a:pPr>
            <a:r>
              <a:t>Perfecciona la red capilar.</a:t>
            </a:r>
          </a:p>
          <a:p>
            <a:pPr lvl="0">
              <a:tabLst>
                <a:tab pos="228600" algn="l"/>
                <a:tab pos="876300" algn="l"/>
              </a:tabLst>
            </a:pPr>
            <a:r>
              <a:t>Aumenta el volumen de sangre.</a:t>
            </a:r>
          </a:p>
        </p:txBody>
      </p:sp>
      <p:pic>
        <p:nvPicPr>
          <p:cNvPr id="45" name="logodefinitivo.png" descr="logodefinitivo"/>
          <p:cNvPicPr/>
          <p:nvPr/>
        </p:nvPicPr>
        <p:blipFill>
          <a:blip r:embed="rId2">
            <a:extLst/>
          </a:blip>
          <a:stretch>
            <a:fillRect/>
          </a:stretch>
        </p:blipFill>
        <p:spPr>
          <a:xfrm>
            <a:off x="8027987" y="6092825"/>
            <a:ext cx="889001" cy="565150"/>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46" name="8.jpg"/>
          <p:cNvPicPr/>
          <p:nvPr/>
        </p:nvPicPr>
        <p:blipFill>
          <a:blip r:embed="rId3">
            <a:alphaModFix amt="64920"/>
            <a:extLst/>
          </a:blip>
          <a:stretch>
            <a:fillRect/>
          </a:stretch>
        </p:blipFill>
        <p:spPr>
          <a:xfrm>
            <a:off x="4362499" y="1994039"/>
            <a:ext cx="4448275" cy="3504922"/>
          </a:xfrm>
          <a:prstGeom prst="rect">
            <a:avLst/>
          </a:prstGeom>
          <a:ln w="12700">
            <a:miter lim="400000"/>
          </a:ln>
        </p:spPr>
      </p:pic>
    </p:spTree>
  </p:cSld>
  <p:clrMapOvr>
    <a:masterClrMapping/>
  </p:clrMapOvr>
  <p:transition spd="med" advClick="1">
    <p:cover dir="l"/>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El sistema respiratorio </a:t>
            </a:r>
          </a:p>
        </p:txBody>
      </p:sp>
      <p:pic>
        <p:nvPicPr>
          <p:cNvPr id="49" name="logodefinitivo.png" descr="logodefinitivo"/>
          <p:cNvPicPr/>
          <p:nvPr/>
        </p:nvPicPr>
        <p:blipFill>
          <a:blip r:embed="rId2">
            <a:extLst/>
          </a:blip>
          <a:stretch>
            <a:fillRect/>
          </a:stretch>
        </p:blipFill>
        <p:spPr>
          <a:xfrm>
            <a:off x="8101012" y="6092825"/>
            <a:ext cx="889001" cy="565150"/>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50" name="17.jpg"/>
          <p:cNvPicPr/>
          <p:nvPr/>
        </p:nvPicPr>
        <p:blipFill>
          <a:blip r:embed="rId3">
            <a:extLst/>
          </a:blip>
          <a:stretch>
            <a:fillRect/>
          </a:stretch>
        </p:blipFill>
        <p:spPr>
          <a:xfrm>
            <a:off x="737185" y="2596818"/>
            <a:ext cx="2832380" cy="3404577"/>
          </a:xfrm>
          <a:prstGeom prst="rect">
            <a:avLst/>
          </a:prstGeom>
          <a:ln w="12700">
            <a:miter lim="400000"/>
          </a:ln>
        </p:spPr>
      </p:pic>
      <p:sp>
        <p:nvSpPr>
          <p:cNvPr id="51" name="Shape 51"/>
          <p:cNvSpPr/>
          <p:nvPr/>
        </p:nvSpPr>
        <p:spPr>
          <a:xfrm>
            <a:off x="4234259" y="2526030"/>
            <a:ext cx="4185841" cy="30861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solidFill>
                  <a:srgbClr val="444444"/>
                </a:solidFill>
                <a:latin typeface="+mj-lt"/>
                <a:ea typeface="+mj-ea"/>
                <a:cs typeface="+mj-cs"/>
                <a:sym typeface="Helvetica"/>
              </a:defRPr>
            </a:lvl1pPr>
          </a:lstStyle>
          <a:p>
            <a:pPr lvl="0">
              <a:defRPr sz="1800">
                <a:solidFill>
                  <a:srgbClr val="000000"/>
                </a:solidFill>
              </a:defRPr>
            </a:pPr>
            <a:r>
              <a:rPr sz="1500">
                <a:solidFill>
                  <a:srgbClr val="444444"/>
                </a:solidFill>
              </a:rPr>
              <a:t>El aire que penetra por la nariz se dirige a través de las partes señaladas anteriormente hasta el alveolo. El alveolo, que es regado meticulosamente por infinidad de capilares muy estrechos y finos, es la zona designada para realizar el intercambio gaseoso (O2-CO2). Es ahí donde la sangre se enriquece y elimina su desecho lanzándolo al exterior con la espiración.La sangre, rica en oxígeno, recupera su dirección hacia el corazón, desde donde partirá hacia el resto del organismo.</a:t>
            </a:r>
            <a:endParaRPr sz="1500">
              <a:solidFill>
                <a:srgbClr val="444444"/>
              </a:solidFill>
            </a:endParaRPr>
          </a:p>
        </p:txBody>
      </p:sp>
    </p:spTree>
  </p:cSld>
  <p:clrMapOvr>
    <a:masterClrMapping/>
  </p:clrMapOvr>
  <p:transition spd="med" advClick="1">
    <p:cover dir="l"/>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500"/>
            </a:lvl1pPr>
          </a:lstStyle>
          <a:p>
            <a:pPr lvl="0">
              <a:defRPr sz="1800"/>
            </a:pPr>
            <a:r>
              <a:rPr sz="2500"/>
              <a:t>Beneficios en el Sistema Respiratorio con la Práctica continuada de Actividad Física</a:t>
            </a:r>
          </a:p>
        </p:txBody>
      </p:sp>
      <p:sp>
        <p:nvSpPr>
          <p:cNvPr id="54" name="Shape 54"/>
          <p:cNvSpPr/>
          <p:nvPr/>
        </p:nvSpPr>
        <p:spPr>
          <a:xfrm>
            <a:off x="5651500" y="2393244"/>
            <a:ext cx="3276600" cy="27509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tabLst>
                <a:tab pos="228600" algn="l"/>
                <a:tab pos="876300" algn="l"/>
              </a:tabLst>
            </a:pPr>
            <a:r>
              <a:t>Aumenta la frecuencia y profundidad </a:t>
            </a:r>
          </a:p>
          <a:p>
            <a:pPr lvl="0">
              <a:tabLst>
                <a:tab pos="228600" algn="l"/>
                <a:tab pos="876300" algn="l"/>
              </a:tabLst>
            </a:pPr>
            <a:r>
              <a:t>de los movimientos respiratorios.</a:t>
            </a:r>
          </a:p>
          <a:p>
            <a:pPr lvl="0">
              <a:tabLst>
                <a:tab pos="228600" algn="l"/>
                <a:tab pos="876300" algn="l"/>
              </a:tabLst>
            </a:pPr>
          </a:p>
          <a:p>
            <a:pPr lvl="0">
              <a:tabLst>
                <a:tab pos="228600" algn="l"/>
                <a:tab pos="876300" algn="l"/>
              </a:tabLst>
            </a:pPr>
            <a:r>
              <a:t>Aumenta la superficie de </a:t>
            </a:r>
          </a:p>
          <a:p>
            <a:pPr lvl="0">
              <a:tabLst>
                <a:tab pos="228600" algn="l"/>
                <a:tab pos="876300" algn="l"/>
              </a:tabLst>
            </a:pPr>
            <a:r>
              <a:t>intercambio gaseoso.</a:t>
            </a:r>
          </a:p>
          <a:p>
            <a:pPr lvl="0">
              <a:tabLst>
                <a:tab pos="228600" algn="l"/>
                <a:tab pos="876300" algn="l"/>
              </a:tabLst>
            </a:pPr>
          </a:p>
          <a:p>
            <a:pPr lvl="0">
              <a:tabLst>
                <a:tab pos="228600" algn="l"/>
                <a:tab pos="876300" algn="l"/>
              </a:tabLst>
            </a:pPr>
            <a:r>
              <a:t>Perfecciona el sistema respiratorio </a:t>
            </a:r>
          </a:p>
        </p:txBody>
      </p:sp>
      <p:pic>
        <p:nvPicPr>
          <p:cNvPr id="55" name="logodefinitivo.png" descr="logodefinitivo"/>
          <p:cNvPicPr/>
          <p:nvPr/>
        </p:nvPicPr>
        <p:blipFill>
          <a:blip r:embed="rId2">
            <a:extLst/>
          </a:blip>
          <a:stretch>
            <a:fillRect/>
          </a:stretch>
        </p:blipFill>
        <p:spPr>
          <a:xfrm>
            <a:off x="8027987" y="6021387"/>
            <a:ext cx="889001" cy="565151"/>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56" name="10.jpg"/>
          <p:cNvPicPr/>
          <p:nvPr/>
        </p:nvPicPr>
        <p:blipFill>
          <a:blip r:embed="rId3">
            <a:extLst/>
          </a:blip>
          <a:stretch>
            <a:fillRect/>
          </a:stretch>
        </p:blipFill>
        <p:spPr>
          <a:xfrm>
            <a:off x="207962" y="2225407"/>
            <a:ext cx="5142349" cy="3340716"/>
          </a:xfrm>
          <a:prstGeom prst="rect">
            <a:avLst/>
          </a:prstGeom>
          <a:ln w="12700">
            <a:miter lim="400000"/>
          </a:ln>
        </p:spPr>
      </p:pic>
    </p:spTree>
  </p:cSld>
  <p:clrMapOvr>
    <a:masterClrMapping/>
  </p:clrMapOvr>
  <p:transition spd="med" advClick="1">
    <p:cover dir="l"/>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500"/>
            </a:lvl1pPr>
          </a:lstStyle>
          <a:p>
            <a:pPr lvl="0">
              <a:defRPr sz="1800"/>
            </a:pPr>
            <a:r>
              <a:rPr sz="2500"/>
              <a:t>El sistema muscular</a:t>
            </a:r>
          </a:p>
        </p:txBody>
      </p:sp>
      <p:sp>
        <p:nvSpPr>
          <p:cNvPr id="59" name="Shape 59"/>
          <p:cNvSpPr/>
          <p:nvPr/>
        </p:nvSpPr>
        <p:spPr>
          <a:xfrm>
            <a:off x="5679033" y="1271018"/>
            <a:ext cx="283790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lvl="0"/>
            <a:r>
              <a:t>Estructura del músculo</a:t>
            </a:r>
          </a:p>
        </p:txBody>
      </p:sp>
      <p:sp>
        <p:nvSpPr>
          <p:cNvPr id="60" name="Shape 60"/>
          <p:cNvSpPr/>
          <p:nvPr/>
        </p:nvSpPr>
        <p:spPr>
          <a:xfrm>
            <a:off x="1331912" y="5202288"/>
            <a:ext cx="5252534" cy="120322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1700"/>
              <a:t>Con una actividad Física continuada y sistematizada:</a:t>
            </a:r>
            <a:endParaRPr sz="1700"/>
          </a:p>
          <a:p>
            <a:pPr lvl="0"/>
            <a:endParaRPr sz="1700"/>
          </a:p>
          <a:p>
            <a:pPr lvl="0"/>
            <a:r>
              <a:rPr sz="1400"/>
              <a:t>Mejor alimentación de la fibra muscular:</a:t>
            </a:r>
            <a:endParaRPr sz="1400"/>
          </a:p>
          <a:p>
            <a:pPr lvl="0"/>
            <a:r>
              <a:rPr sz="1400"/>
              <a:t>A</a:t>
            </a:r>
            <a:r>
              <a:rPr sz="1400"/>
              <a:t>umenta el grosor y la masa muscular</a:t>
            </a:r>
            <a:endParaRPr sz="1400"/>
          </a:p>
          <a:p>
            <a:pPr lvl="0"/>
            <a:r>
              <a:rPr sz="1400"/>
              <a:t>Aumenta la cantidad de reservas</a:t>
            </a:r>
          </a:p>
        </p:txBody>
      </p:sp>
      <p:pic>
        <p:nvPicPr>
          <p:cNvPr id="61" name="logodefinitivo.png" descr="logodefinitivo"/>
          <p:cNvPicPr/>
          <p:nvPr/>
        </p:nvPicPr>
        <p:blipFill>
          <a:blip r:embed="rId2">
            <a:extLst/>
          </a:blip>
          <a:stretch>
            <a:fillRect/>
          </a:stretch>
        </p:blipFill>
        <p:spPr>
          <a:xfrm>
            <a:off x="8027987" y="6021387"/>
            <a:ext cx="889001" cy="565151"/>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62" name="9.jpg"/>
          <p:cNvPicPr/>
          <p:nvPr/>
        </p:nvPicPr>
        <p:blipFill>
          <a:blip r:embed="rId3">
            <a:alphaModFix amt="68673"/>
            <a:extLst/>
          </a:blip>
          <a:stretch>
            <a:fillRect/>
          </a:stretch>
        </p:blipFill>
        <p:spPr>
          <a:xfrm>
            <a:off x="4724697" y="1770614"/>
            <a:ext cx="4137009" cy="2896636"/>
          </a:xfrm>
          <a:prstGeom prst="rect">
            <a:avLst/>
          </a:prstGeom>
          <a:ln w="12700">
            <a:miter lim="400000"/>
          </a:ln>
        </p:spPr>
      </p:pic>
      <p:sp>
        <p:nvSpPr>
          <p:cNvPr id="63" name="Shape 63"/>
          <p:cNvSpPr/>
          <p:nvPr/>
        </p:nvSpPr>
        <p:spPr>
          <a:xfrm>
            <a:off x="406399" y="1808960"/>
            <a:ext cx="3329783" cy="23881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sz="1400"/>
              <a:t>El músculo</a:t>
            </a:r>
            <a:r>
              <a:rPr sz="1400"/>
              <a:t> El sistema muscular está formado por los músculos cuya composición es de fibras estriadas. Sus funciones son el movimiento de los huesos y el mantenimiento de la postura del cuerpo. Son elásticos y extensibles ya que vuelven a su estado primitivo tras un estiramiento. El número aproximado de músculos que poseemos es de 696. </a:t>
            </a:r>
          </a:p>
        </p:txBody>
      </p:sp>
    </p:spTree>
  </p:cSld>
  <p:clrMapOvr>
    <a:masterClrMapping/>
  </p:clrMapOvr>
  <p:transition spd="med" advClick="1">
    <p:cover dir="l"/>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