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C7B018BB-80A7-4F77-B60F-C8B233D01FF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EEE7283C-3CF3-47DC-8721-378D4A62B22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CF821DB8-F4EB-4A41-A1BA-3FCAFE7338EE}" styleName="">
    <a:tblBg/>
    <a:wholeTbl>
      <a:tcTxStyle b="off" i="off">
        <a:fontRef idx="min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Ref idx="minor">
          <a:srgbClr val="6C6212"/>
        </a:fontRef>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A5C6C"/>
        </a:fontRef>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Ref idx="minor">
          <a:srgbClr val="6C6212"/>
        </a:fontRef>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Ref idx="minor">
          <a:srgbClr val="6C6212"/>
        </a:fontRef>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 styleId="{2708684C-4D16-4618-839F-0558EEFCDFE6}" styleName="">
    <a:tblBg/>
    <a:wholeTbl>
      <a:tcTxStyle b="off"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wholeTbl>
    <a:band2H>
      <a:tcTxStyle/>
      <a:tcStyle>
        <a:tcBdr/>
        <a:fill>
          <a:solidFill>
            <a:srgbClr val="FFFFFF"/>
          </a:solidFill>
        </a:fill>
      </a:tcStyle>
    </a:band2H>
    <a:firstCol>
      <a:tcTxStyle b="on"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firstCol>
    <a:lastRow>
      <a:tcTxStyle b="on"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508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lastRow>
    <a:firstRow>
      <a:tcTxStyle b="on" i="off">
        <a:fontRef idx="min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254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7310544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extLst/>
          </a:blip>
          <a:stretch>
            <a:fillRect/>
          </a:stretch>
        </p:blipFill>
        <p:spPr>
          <a:xfrm>
            <a:off x="0" y="0"/>
            <a:ext cx="9144000" cy="6859589"/>
          </a:xfrm>
          <a:prstGeom prst="rect">
            <a:avLst/>
          </a:prstGeom>
          <a:ln w="50800">
            <a:solidFill>
              <a:srgbClr val="006600"/>
            </a:solidFill>
          </a:ln>
        </p:spPr>
      </p:pic>
      <p:sp>
        <p:nvSpPr>
          <p:cNvPr id="181" name="Shape 164"/>
          <p:cNvSpPr txBox="1"/>
          <p:nvPr/>
        </p:nvSpPr>
        <p:spPr>
          <a:xfrm>
            <a:off x="288925" y="5551487"/>
            <a:ext cx="6696075" cy="828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a:solidFill>
                  <a:srgbClr val="FFFB00"/>
                </a:solidFill>
                <a:latin typeface="Tahoma"/>
                <a:ea typeface="Tahoma"/>
                <a:cs typeface="Tahoma"/>
                <a:sym typeface="Tahoma"/>
              </a:defRPr>
            </a:lvl1pPr>
          </a:lstStyle>
          <a:p>
            <a:r>
              <a:t>Traditional Sports</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10"/>
          <p:cNvSpPr txBox="1"/>
          <p:nvPr/>
        </p:nvSpPr>
        <p:spPr>
          <a:xfrm>
            <a:off x="250825" y="260349"/>
            <a:ext cx="5905500" cy="6438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800">
                <a:solidFill>
                  <a:srgbClr val="FF3399"/>
                </a:solidFill>
                <a:latin typeface="Tahoma"/>
                <a:ea typeface="Tahoma"/>
                <a:cs typeface="Tahoma"/>
                <a:sym typeface="Tahoma"/>
              </a:defRPr>
            </a:pPr>
            <a:r>
              <a:t>Precision.</a:t>
            </a:r>
            <a:r>
              <a:rPr sz="1800">
                <a:solidFill>
                  <a:srgbClr val="FFFFFF"/>
                </a:solidFill>
              </a:rPr>
              <a:t> </a:t>
            </a:r>
            <a:endParaRPr>
              <a:solidFill>
                <a:srgbClr val="FFFFFF"/>
              </a:solidFill>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r>
              <a:rPr b="1"/>
              <a:t>Bowls </a:t>
            </a:r>
            <a:r>
              <a:t>is more than five thousand years old. This game is played in most of the autonomous communities in Spain. It gets special mention here because of its great variations.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r>
              <a:rPr b="1"/>
              <a:t>Bowling</a:t>
            </a:r>
            <a:r>
              <a:t> was introduced in Spain by the Romans. However, not until centuries later did it receive official recognition. Due to royal interest (Charles II of Spain), interest in the game grew slightly in the sixteenth and seventeenth centuries, but it was not until the nineteenth century that it reached the peak of its popularity.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r>
              <a:t>In Spain, bowls is most popular in almost all the autonomous communities, but especially so in Asturias, Cantabria, Basque Country and Castilla-Leon where numerous variants exist.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r>
              <a:t>Some examples to be found are </a:t>
            </a:r>
            <a:r>
              <a:rPr b="1" i="1"/>
              <a:t>cuatreada</a:t>
            </a:r>
            <a:r>
              <a:rPr b="1"/>
              <a:t> </a:t>
            </a:r>
            <a:r>
              <a:t>and</a:t>
            </a:r>
            <a:r>
              <a:rPr b="1"/>
              <a:t> </a:t>
            </a:r>
            <a:r>
              <a:rPr b="1" i="1"/>
              <a:t>bolo palma</a:t>
            </a:r>
            <a:r>
              <a:rPr b="1"/>
              <a:t> </a:t>
            </a:r>
            <a:r>
              <a:t>in</a:t>
            </a:r>
            <a:r>
              <a:rPr b="1"/>
              <a:t> Asturias, </a:t>
            </a:r>
            <a:r>
              <a:rPr b="1" i="1"/>
              <a:t>bolo pasiego</a:t>
            </a:r>
            <a:r>
              <a:rPr b="1"/>
              <a:t> </a:t>
            </a:r>
            <a:r>
              <a:t>and</a:t>
            </a:r>
            <a:r>
              <a:rPr b="1"/>
              <a:t> </a:t>
            </a:r>
            <a:r>
              <a:rPr b="1" i="1"/>
              <a:t>pasabolo tablón</a:t>
            </a:r>
            <a:r>
              <a:rPr b="1"/>
              <a:t> </a:t>
            </a:r>
            <a:r>
              <a:t>in</a:t>
            </a:r>
            <a:r>
              <a:rPr b="1"/>
              <a:t> Cantabria, </a:t>
            </a:r>
            <a:r>
              <a:t>games of </a:t>
            </a:r>
            <a:r>
              <a:rPr b="1" i="1"/>
              <a:t>palma tres ribereños </a:t>
            </a:r>
            <a:r>
              <a:t>and</a:t>
            </a:r>
            <a:r>
              <a:rPr b="1"/>
              <a:t> </a:t>
            </a:r>
            <a:r>
              <a:rPr b="1" i="1"/>
              <a:t>palma salinero</a:t>
            </a:r>
            <a:r>
              <a:rPr b="1"/>
              <a:t> </a:t>
            </a:r>
            <a:r>
              <a:t>in</a:t>
            </a:r>
            <a:r>
              <a:rPr b="1"/>
              <a:t> Álava (Basque Country), </a:t>
            </a:r>
            <a:r>
              <a:rPr b="1" i="1"/>
              <a:t>bolo serrano</a:t>
            </a:r>
            <a:r>
              <a:rPr b="1"/>
              <a:t> </a:t>
            </a:r>
            <a:r>
              <a:t>in</a:t>
            </a:r>
            <a:r>
              <a:rPr b="1"/>
              <a:t> Andalucia </a:t>
            </a:r>
            <a:r>
              <a:t>or</a:t>
            </a:r>
            <a:r>
              <a:rPr b="1"/>
              <a:t> </a:t>
            </a:r>
            <a:r>
              <a:rPr b="1" i="1"/>
              <a:t>bolos maragatos </a:t>
            </a:r>
            <a:r>
              <a:t>and</a:t>
            </a:r>
            <a:r>
              <a:rPr b="1"/>
              <a:t> </a:t>
            </a:r>
            <a:r>
              <a:rPr b="1" i="1"/>
              <a:t>tres tablones</a:t>
            </a:r>
            <a:r>
              <a:rPr b="1"/>
              <a:t> </a:t>
            </a:r>
            <a:r>
              <a:t>in</a:t>
            </a:r>
            <a:r>
              <a:rPr b="1"/>
              <a:t> Castile and León.</a:t>
            </a:r>
            <a:r>
              <a:t>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r>
              <a:rPr b="1" i="1"/>
              <a:t>Caliche</a:t>
            </a:r>
            <a:r>
              <a:t> is also known as </a:t>
            </a:r>
            <a:r>
              <a:rPr i="1"/>
              <a:t>calitx</a:t>
            </a:r>
            <a:r>
              <a:t>, </a:t>
            </a:r>
            <a:r>
              <a:rPr i="1"/>
              <a:t>chito</a:t>
            </a:r>
            <a:r>
              <a:t> or </a:t>
            </a:r>
            <a:r>
              <a:rPr i="1"/>
              <a:t>toka</a:t>
            </a:r>
            <a:r>
              <a:t>. The game involves throwing small iron discs at a small cylinder. The objective is to hit the cylinder out of the circle or square in which it is located.</a:t>
            </a:r>
            <a:r>
              <a:rPr b="1"/>
              <a:t>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endParaRPr b="1"/>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defRPr>
            </a:pPr>
            <a:r>
              <a:rPr b="1" i="1"/>
              <a:t>Los hoyetes</a:t>
            </a:r>
            <a:r>
              <a:rPr b="1"/>
              <a:t>:</a:t>
            </a:r>
            <a:r>
              <a:t> This game is very rooted in the Basque Country, Navarra and Aragon. It is a game of marksmanship. Steel tokens are thrown into holes on a board. Each of the holes is worth points that are tallied as the gam e progresses.</a:t>
            </a:r>
          </a:p>
        </p:txBody>
      </p:sp>
      <p:pic>
        <p:nvPicPr>
          <p:cNvPr id="22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0" name="dep trad 7.jpg" descr="dep trad 7.jpg"/>
          <p:cNvPicPr>
            <a:picLocks noChangeAspect="1"/>
          </p:cNvPicPr>
          <p:nvPr/>
        </p:nvPicPr>
        <p:blipFill>
          <a:blip r:embed="rId3">
            <a:extLst/>
          </a:blip>
          <a:stretch>
            <a:fillRect/>
          </a:stretch>
        </p:blipFill>
        <p:spPr>
          <a:xfrm>
            <a:off x="6634956" y="2647983"/>
            <a:ext cx="2162177" cy="1412172"/>
          </a:xfrm>
          <a:prstGeom prst="rect">
            <a:avLst/>
          </a:prstGeom>
          <a:ln w="12700">
            <a:miter lim="400000"/>
          </a:ln>
        </p:spPr>
      </p:pic>
      <p:pic>
        <p:nvPicPr>
          <p:cNvPr id="231" name="deportes trad 2.jpg" descr="deportes trad 2.jpg"/>
          <p:cNvPicPr>
            <a:picLocks noChangeAspect="1"/>
          </p:cNvPicPr>
          <p:nvPr/>
        </p:nvPicPr>
        <p:blipFill>
          <a:blip r:embed="rId4">
            <a:extLst/>
          </a:blip>
          <a:stretch>
            <a:fillRect/>
          </a:stretch>
        </p:blipFill>
        <p:spPr>
          <a:xfrm>
            <a:off x="6836643" y="4185989"/>
            <a:ext cx="1758802" cy="1800053"/>
          </a:xfrm>
          <a:prstGeom prst="rect">
            <a:avLst/>
          </a:prstGeom>
          <a:ln w="12700">
            <a:miter lim="400000"/>
          </a:ln>
        </p:spPr>
      </p:pic>
      <p:pic>
        <p:nvPicPr>
          <p:cNvPr id="232" name="30 copia.jpg" descr="30 copia.jpg"/>
          <p:cNvPicPr>
            <a:picLocks noChangeAspect="1"/>
          </p:cNvPicPr>
          <p:nvPr/>
        </p:nvPicPr>
        <p:blipFill>
          <a:blip r:embed="rId5">
            <a:extLst/>
          </a:blip>
          <a:stretch>
            <a:fillRect/>
          </a:stretch>
        </p:blipFill>
        <p:spPr>
          <a:xfrm>
            <a:off x="6589179" y="432040"/>
            <a:ext cx="1876246" cy="180005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16"/>
          <p:cNvSpPr txBox="1">
            <a:spLocks noGrp="1"/>
          </p:cNvSpPr>
          <p:nvPr>
            <p:ph type="body" idx="4294967295"/>
          </p:nvPr>
        </p:nvSpPr>
        <p:spPr>
          <a:xfrm>
            <a:off x="301625" y="404811"/>
            <a:ext cx="8540750" cy="5694365"/>
          </a:xfrm>
          <a:prstGeom prst="rect">
            <a:avLst/>
          </a:prstGeom>
        </p:spPr>
        <p:txBody>
          <a:bodyPr lIns="0" tIns="0" rIns="0" bIns="0">
            <a:normAutofit/>
          </a:bodyPr>
          <a:lstStyle/>
          <a:p>
            <a:pPr>
              <a:buSzTx/>
              <a:buNone/>
              <a:defRPr>
                <a:solidFill>
                  <a:srgbClr val="FF3399"/>
                </a:solidFill>
              </a:defRPr>
            </a:pPr>
            <a:r>
              <a:t>3. </a:t>
            </a:r>
            <a:r>
              <a:rPr sz="2400"/>
              <a:t>GAMES AND SPORTS OF STRENGTH</a:t>
            </a:r>
            <a:r>
              <a:rPr sz="2400">
                <a:solidFill>
                  <a:srgbClr val="FFFFFF"/>
                </a:solidFill>
              </a:rPr>
              <a:t> </a:t>
            </a:r>
          </a:p>
          <a:p>
            <a:pPr>
              <a:spcBef>
                <a:spcPts val="600"/>
              </a:spcBef>
              <a:buSzTx/>
              <a:buNone/>
              <a:defRPr sz="2800">
                <a:solidFill>
                  <a:srgbClr val="FF3399"/>
                </a:solidFill>
              </a:defRPr>
            </a:pPr>
            <a:r>
              <a:t>Stone lifting (arrijasoketa)</a:t>
            </a:r>
            <a:endParaRPr sz="2000"/>
          </a:p>
          <a:p>
            <a:pPr>
              <a:spcBef>
                <a:spcPts val="400"/>
              </a:spcBef>
              <a:buSzTx/>
              <a:buNone/>
              <a:defRPr sz="2000"/>
            </a:pPr>
            <a:r>
              <a:t>Lifting long narrow sacks</a:t>
            </a:r>
          </a:p>
          <a:p>
            <a:pPr>
              <a:spcBef>
                <a:spcPts val="400"/>
              </a:spcBef>
              <a:buSzTx/>
              <a:buNone/>
              <a:defRPr sz="2000"/>
            </a:pPr>
            <a:r>
              <a:t>Lifting pitchers</a:t>
            </a:r>
          </a:p>
          <a:p>
            <a:pPr>
              <a:spcBef>
                <a:spcPts val="600"/>
              </a:spcBef>
              <a:buSzTx/>
              <a:buNone/>
              <a:defRPr sz="2800">
                <a:solidFill>
                  <a:srgbClr val="FF3399"/>
                </a:solidFill>
              </a:defRPr>
            </a:pPr>
            <a:r>
              <a:t>Dragging</a:t>
            </a:r>
          </a:p>
          <a:p>
            <a:pPr>
              <a:spcBef>
                <a:spcPts val="400"/>
              </a:spcBef>
              <a:buSzTx/>
              <a:buNone/>
              <a:defRPr sz="2000"/>
            </a:pPr>
            <a:r>
              <a:t>Tug of war (sogatira)</a:t>
            </a:r>
          </a:p>
          <a:p>
            <a:pPr>
              <a:spcBef>
                <a:spcPts val="400"/>
              </a:spcBef>
              <a:buSzTx/>
              <a:buNone/>
              <a:defRPr sz="2000"/>
            </a:pPr>
            <a:r>
              <a:t>Pulling at the stick (tiro al palo)</a:t>
            </a:r>
          </a:p>
          <a:p>
            <a:pPr>
              <a:spcBef>
                <a:spcPts val="400"/>
              </a:spcBef>
              <a:buSzTx/>
              <a:buNone/>
              <a:defRPr sz="2000"/>
            </a:pPr>
            <a:r>
              <a:t>Juego de pica</a:t>
            </a:r>
          </a:p>
          <a:p>
            <a:pPr>
              <a:spcBef>
                <a:spcPts val="400"/>
              </a:spcBef>
              <a:buSzTx/>
              <a:buNone/>
              <a:defRPr sz="2000"/>
            </a:pPr>
            <a:r>
              <a:t>Tiro del cuadrado</a:t>
            </a:r>
          </a:p>
        </p:txBody>
      </p:sp>
      <p:pic>
        <p:nvPicPr>
          <p:cNvPr id="235"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6" name="dep trad 6.jpg" descr="dep trad 6.jpg"/>
          <p:cNvPicPr>
            <a:picLocks noChangeAspect="1"/>
          </p:cNvPicPr>
          <p:nvPr/>
        </p:nvPicPr>
        <p:blipFill>
          <a:blip r:embed="rId3">
            <a:extLst/>
          </a:blip>
          <a:stretch>
            <a:fillRect/>
          </a:stretch>
        </p:blipFill>
        <p:spPr>
          <a:xfrm>
            <a:off x="3953555" y="2090239"/>
            <a:ext cx="2481491" cy="1949452"/>
          </a:xfrm>
          <a:prstGeom prst="rect">
            <a:avLst/>
          </a:prstGeom>
          <a:ln w="12700">
            <a:miter lim="400000"/>
          </a:ln>
        </p:spPr>
      </p:pic>
      <p:pic>
        <p:nvPicPr>
          <p:cNvPr id="237" name="dep trad 5.jpg" descr="dep trad 5.jpg"/>
          <p:cNvPicPr>
            <a:picLocks noChangeAspect="1"/>
          </p:cNvPicPr>
          <p:nvPr/>
        </p:nvPicPr>
        <p:blipFill>
          <a:blip r:embed="rId4">
            <a:extLst/>
          </a:blip>
          <a:stretch>
            <a:fillRect/>
          </a:stretch>
        </p:blipFill>
        <p:spPr>
          <a:xfrm>
            <a:off x="193823" y="4713137"/>
            <a:ext cx="3028273" cy="1949452"/>
          </a:xfrm>
          <a:prstGeom prst="rect">
            <a:avLst/>
          </a:prstGeom>
          <a:ln w="12700">
            <a:miter lim="400000"/>
          </a:ln>
        </p:spPr>
      </p:pic>
      <p:pic>
        <p:nvPicPr>
          <p:cNvPr id="238" name="deport trad 4.jpg" descr="deport trad 4.jpg"/>
          <p:cNvPicPr>
            <a:picLocks noChangeAspect="1"/>
          </p:cNvPicPr>
          <p:nvPr/>
        </p:nvPicPr>
        <p:blipFill>
          <a:blip r:embed="rId5">
            <a:extLst/>
          </a:blip>
          <a:stretch>
            <a:fillRect/>
          </a:stretch>
        </p:blipFill>
        <p:spPr>
          <a:xfrm>
            <a:off x="6729335" y="2374900"/>
            <a:ext cx="1940572" cy="1754189"/>
          </a:xfrm>
          <a:prstGeom prst="rect">
            <a:avLst/>
          </a:prstGeom>
          <a:ln w="12700">
            <a:miter lim="400000"/>
          </a:ln>
        </p:spPr>
      </p:pic>
      <p:pic>
        <p:nvPicPr>
          <p:cNvPr id="239" name="deport trad 4 copia.jpg" descr="deport trad 4 copia.jpg"/>
          <p:cNvPicPr>
            <a:picLocks noChangeAspect="1"/>
          </p:cNvPicPr>
          <p:nvPr/>
        </p:nvPicPr>
        <p:blipFill>
          <a:blip r:embed="rId6">
            <a:extLst/>
          </a:blip>
          <a:stretch>
            <a:fillRect/>
          </a:stretch>
        </p:blipFill>
        <p:spPr>
          <a:xfrm>
            <a:off x="6729335" y="4243387"/>
            <a:ext cx="1940572" cy="1754189"/>
          </a:xfrm>
          <a:prstGeom prst="rect">
            <a:avLst/>
          </a:prstGeom>
          <a:ln w="12700">
            <a:miter lim="400000"/>
          </a:ln>
        </p:spPr>
      </p:pic>
      <p:pic>
        <p:nvPicPr>
          <p:cNvPr id="240" name="deprtes tradicionales fureza 1.jpg" descr="deprtes tradicionales fureza 1.jpg"/>
          <p:cNvPicPr>
            <a:picLocks noChangeAspect="1"/>
          </p:cNvPicPr>
          <p:nvPr/>
        </p:nvPicPr>
        <p:blipFill>
          <a:blip r:embed="rId7">
            <a:extLst/>
          </a:blip>
          <a:stretch>
            <a:fillRect/>
          </a:stretch>
        </p:blipFill>
        <p:spPr>
          <a:xfrm>
            <a:off x="3830289" y="4217889"/>
            <a:ext cx="1940571" cy="1805183"/>
          </a:xfrm>
          <a:prstGeom prst="rect">
            <a:avLst/>
          </a:prstGeom>
          <a:ln w="12700">
            <a:miter lim="400000"/>
          </a:ln>
        </p:spPr>
      </p:pic>
      <p:pic>
        <p:nvPicPr>
          <p:cNvPr id="241" name="21 copia.jpg" descr="21 copia.jpg"/>
          <p:cNvPicPr>
            <a:picLocks noChangeAspect="1"/>
          </p:cNvPicPr>
          <p:nvPr/>
        </p:nvPicPr>
        <p:blipFill>
          <a:blip r:embed="rId8">
            <a:extLst/>
          </a:blip>
          <a:stretch>
            <a:fillRect/>
          </a:stretch>
        </p:blipFill>
        <p:spPr>
          <a:xfrm>
            <a:off x="6298008" y="202058"/>
            <a:ext cx="2803227" cy="194945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25"/>
          <p:cNvSpPr txBox="1">
            <a:spLocks noGrp="1"/>
          </p:cNvSpPr>
          <p:nvPr>
            <p:ph type="body" idx="4294967295"/>
          </p:nvPr>
        </p:nvSpPr>
        <p:spPr>
          <a:xfrm>
            <a:off x="301624" y="549275"/>
            <a:ext cx="5926140" cy="5549900"/>
          </a:xfrm>
          <a:prstGeom prst="rect">
            <a:avLst/>
          </a:prstGeom>
        </p:spPr>
        <p:txBody>
          <a:bodyPr lIns="0" tIns="0" rIns="0" bIns="0">
            <a:normAutofit/>
          </a:bodyPr>
          <a:lstStyle/>
          <a:p>
            <a:pPr>
              <a:lnSpc>
                <a:spcPct val="80000"/>
              </a:lnSpc>
              <a:buSzTx/>
              <a:buNone/>
              <a:defRPr>
                <a:solidFill>
                  <a:srgbClr val="FF3399"/>
                </a:solidFill>
              </a:defRPr>
            </a:pPr>
            <a:r>
              <a:t>4. COMBAT GAMES AND SPORTS</a:t>
            </a:r>
          </a:p>
          <a:p>
            <a:pPr>
              <a:lnSpc>
                <a:spcPct val="80000"/>
              </a:lnSpc>
              <a:buSzTx/>
              <a:buNone/>
              <a:defRPr sz="2000"/>
            </a:pPr>
            <a:endParaRPr/>
          </a:p>
          <a:p>
            <a:pPr>
              <a:lnSpc>
                <a:spcPct val="80000"/>
              </a:lnSpc>
              <a:spcBef>
                <a:spcPts val="300"/>
              </a:spcBef>
              <a:buSzTx/>
              <a:buNone/>
              <a:defRPr sz="1600" b="1"/>
            </a:pPr>
            <a:r>
              <a:t>Leonese wrestling</a:t>
            </a:r>
          </a:p>
          <a:p>
            <a:pPr>
              <a:lnSpc>
                <a:spcPct val="80000"/>
              </a:lnSpc>
              <a:spcBef>
                <a:spcPts val="300"/>
              </a:spcBef>
              <a:buSzTx/>
              <a:buNone/>
              <a:defRPr sz="1600"/>
            </a:pPr>
            <a:endParaRPr sz="1200"/>
          </a:p>
          <a:p>
            <a:pPr>
              <a:spcBef>
                <a:spcPts val="0"/>
              </a:spcBef>
              <a:buSzTx/>
              <a:buNone/>
              <a:defRPr sz="1400"/>
            </a:pPr>
            <a:r>
              <a:t>The fighters, within a circle of 8 metres in diameter, grab each other’s belt with two hands, one in front and one behind. They grapple in order to bring the other down and pin the opponent down.</a:t>
            </a:r>
            <a:endParaRPr sz="1200"/>
          </a:p>
          <a:p>
            <a:pPr>
              <a:spcBef>
                <a:spcPts val="0"/>
              </a:spcBef>
              <a:buSzTx/>
              <a:buNone/>
              <a:defRPr sz="800"/>
            </a:pPr>
            <a:endParaRPr sz="1200"/>
          </a:p>
          <a:p>
            <a:pPr>
              <a:lnSpc>
                <a:spcPct val="80000"/>
              </a:lnSpc>
              <a:spcBef>
                <a:spcPts val="300"/>
              </a:spcBef>
              <a:buSzTx/>
              <a:buNone/>
              <a:defRPr sz="1600" b="1"/>
            </a:pPr>
            <a:r>
              <a:t>Canary wrestling</a:t>
            </a:r>
          </a:p>
          <a:p>
            <a:pPr>
              <a:lnSpc>
                <a:spcPct val="80000"/>
              </a:lnSpc>
              <a:spcBef>
                <a:spcPts val="300"/>
              </a:spcBef>
              <a:buSzTx/>
              <a:buNone/>
              <a:defRPr sz="1600"/>
            </a:pPr>
            <a:endParaRPr sz="800"/>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Bouts may be held in a soft and sandy area, where two concentric circles of 5 and 6 metres radius are drawn respectively.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t>The wrestlers wear sleeveless tops, knee length shorts with a cloth belt and go barefoot.</a:t>
            </a:r>
            <a:endParaRPr sz="1200"/>
          </a:p>
          <a:p>
            <a:pPr>
              <a:lnSpc>
                <a:spcPct val="80000"/>
              </a:lnSpc>
              <a:buSzTx/>
              <a:buNone/>
              <a:defRPr sz="1200"/>
            </a:pPr>
            <a:endParaRPr sz="1200"/>
          </a:p>
          <a:p>
            <a:pPr>
              <a:lnSpc>
                <a:spcPct val="80000"/>
              </a:lnSpc>
              <a:spcBef>
                <a:spcPts val="300"/>
              </a:spcBef>
              <a:buSzTx/>
              <a:buNone/>
              <a:defRPr sz="1600"/>
            </a:pPr>
            <a:endParaRPr sz="1200"/>
          </a:p>
          <a:p>
            <a:pPr>
              <a:lnSpc>
                <a:spcPct val="80000"/>
              </a:lnSpc>
              <a:buSzTx/>
              <a:buNone/>
              <a:defRPr sz="1200"/>
            </a:pPr>
            <a:endParaRPr sz="1200"/>
          </a:p>
          <a:p>
            <a:pPr>
              <a:lnSpc>
                <a:spcPct val="80000"/>
              </a:lnSpc>
              <a:spcBef>
                <a:spcPts val="300"/>
              </a:spcBef>
              <a:buSzTx/>
              <a:buNone/>
              <a:defRPr sz="1600" b="1"/>
            </a:pPr>
            <a:r>
              <a:t>Canary stick-fighting</a:t>
            </a:r>
          </a:p>
          <a:p>
            <a:pPr>
              <a:lnSpc>
                <a:spcPct val="80000"/>
              </a:lnSpc>
              <a:spcBef>
                <a:spcPts val="300"/>
              </a:spcBef>
              <a:buSzTx/>
              <a:buNone/>
              <a:defRPr sz="1600"/>
            </a:pPr>
            <a:endParaRPr/>
          </a:p>
          <a:p>
            <a:pPr>
              <a:lnSpc>
                <a:spcPct val="80000"/>
              </a:lnSpc>
              <a:spcBef>
                <a:spcPts val="200"/>
              </a:spcBef>
              <a:buSzTx/>
              <a:buNone/>
              <a:defRPr sz="1400"/>
            </a:pPr>
            <a:r>
              <a:t>The fighters meet on an unenclosed field. They stand with their sticks on the ground, or with their sticks crossed in the air. The sticks, which are 1.5 metres long and 3cm thick, should be used only to mark, never to hit the opponent.</a:t>
            </a:r>
          </a:p>
        </p:txBody>
      </p:sp>
      <p:pic>
        <p:nvPicPr>
          <p:cNvPr id="24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45" name="dep trad 11.jpg" descr="dep trad 11.jpg"/>
          <p:cNvPicPr>
            <a:picLocks noChangeAspect="1"/>
          </p:cNvPicPr>
          <p:nvPr/>
        </p:nvPicPr>
        <p:blipFill>
          <a:blip r:embed="rId3">
            <a:extLst/>
          </a:blip>
          <a:stretch>
            <a:fillRect/>
          </a:stretch>
        </p:blipFill>
        <p:spPr>
          <a:xfrm>
            <a:off x="6586038" y="4379008"/>
            <a:ext cx="2405324" cy="1315413"/>
          </a:xfrm>
          <a:prstGeom prst="rect">
            <a:avLst/>
          </a:prstGeom>
          <a:ln w="12700">
            <a:miter lim="400000"/>
          </a:ln>
        </p:spPr>
      </p:pic>
      <p:pic>
        <p:nvPicPr>
          <p:cNvPr id="246" name="dep trad 12 copia.jpg" descr="dep trad 12 copia.jpg"/>
          <p:cNvPicPr>
            <a:picLocks noChangeAspect="1"/>
          </p:cNvPicPr>
          <p:nvPr/>
        </p:nvPicPr>
        <p:blipFill>
          <a:blip r:embed="rId4">
            <a:extLst/>
          </a:blip>
          <a:stretch>
            <a:fillRect/>
          </a:stretch>
        </p:blipFill>
        <p:spPr>
          <a:xfrm>
            <a:off x="6541129" y="1187275"/>
            <a:ext cx="2310173" cy="234436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30"/>
          <p:cNvSpPr txBox="1">
            <a:spLocks noGrp="1"/>
          </p:cNvSpPr>
          <p:nvPr>
            <p:ph type="body" idx="4294967295"/>
          </p:nvPr>
        </p:nvSpPr>
        <p:spPr>
          <a:xfrm>
            <a:off x="301625" y="476250"/>
            <a:ext cx="6286500" cy="5622925"/>
          </a:xfrm>
          <a:prstGeom prst="rect">
            <a:avLst/>
          </a:prstGeom>
        </p:spPr>
        <p:txBody>
          <a:bodyPr lIns="0" tIns="0" rIns="0" bIns="0">
            <a:normAutofit/>
          </a:bodyPr>
          <a:lstStyle/>
          <a:p>
            <a:pPr marL="339470" indent="-339470" defTabSz="905255">
              <a:lnSpc>
                <a:spcPct val="80000"/>
              </a:lnSpc>
              <a:spcBef>
                <a:spcPts val="600"/>
              </a:spcBef>
              <a:buSzTx/>
              <a:buNone/>
              <a:defRPr sz="3168">
                <a:solidFill>
                  <a:srgbClr val="FF3399"/>
                </a:solidFill>
              </a:defRPr>
            </a:pPr>
            <a:r>
              <a:t>5. Mallet and Ball Games</a:t>
            </a:r>
          </a:p>
          <a:p>
            <a:pPr marL="339470" indent="-339470" defTabSz="905255">
              <a:lnSpc>
                <a:spcPct val="80000"/>
              </a:lnSpc>
              <a:spcBef>
                <a:spcPts val="600"/>
              </a:spcBef>
              <a:buSzTx/>
              <a:buNone/>
              <a:defRPr sz="1782"/>
            </a:pPr>
            <a:endParaRPr/>
          </a:p>
          <a:p>
            <a:pPr marL="0" indent="0" algn="just" defTabSz="452627">
              <a:lnSpc>
                <a:spcPct val="110000"/>
              </a:lnSpc>
              <a:spcBef>
                <a:spcPts val="0"/>
              </a:spcBef>
              <a:buClrTx/>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386">
                <a:latin typeface="+mn-lt"/>
                <a:ea typeface="+mn-ea"/>
                <a:cs typeface="+mn-cs"/>
                <a:sym typeface="Helvetica"/>
              </a:defRPr>
            </a:pPr>
            <a:r>
              <a:rPr b="1" i="1"/>
              <a:t>Chueca</a:t>
            </a:r>
            <a:r>
              <a:rPr b="1"/>
              <a:t> or </a:t>
            </a:r>
            <a:r>
              <a:rPr b="1" i="1"/>
              <a:t>choca</a:t>
            </a:r>
            <a:r>
              <a:t>: In the past, it was played in Castile. The game consisted of hitting a ball with a playing stick that curves at the end. A goal is scored when the wooden ball is put into a goal called </a:t>
            </a:r>
            <a:r>
              <a:rPr i="1"/>
              <a:t>pina</a:t>
            </a:r>
            <a:r>
              <a:t>. It was a team game and may be a forerunner of hockey. </a:t>
            </a:r>
            <a:endParaRPr b="1"/>
          </a:p>
          <a:p>
            <a:pPr marL="0" indent="0" algn="just" defTabSz="452627">
              <a:lnSpc>
                <a:spcPct val="110000"/>
              </a:lnSpc>
              <a:spcBef>
                <a:spcPts val="0"/>
              </a:spcBef>
              <a:buClrTx/>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386">
                <a:latin typeface="+mn-lt"/>
                <a:ea typeface="+mn-ea"/>
                <a:cs typeface="+mn-cs"/>
                <a:sym typeface="Helvetica"/>
              </a:defRPr>
            </a:pPr>
            <a:r>
              <a:rPr b="1" i="1"/>
              <a:t>La Brilla</a:t>
            </a:r>
            <a:r>
              <a:t>: It is popular in Cantabria. </a:t>
            </a:r>
            <a:r>
              <a:rPr i="1"/>
              <a:t>La Brilla</a:t>
            </a:r>
            <a:r>
              <a:t> is a team sport that consists in trying to keep the ball (</a:t>
            </a:r>
            <a:r>
              <a:rPr i="1"/>
              <a:t>brilla</a:t>
            </a:r>
            <a:r>
              <a:t>) using a stick (</a:t>
            </a:r>
            <a:r>
              <a:rPr i="1"/>
              <a:t>cachurra</a:t>
            </a:r>
            <a:r>
              <a:t>) in the air, trying to take it to the opposite side of the field. The teams stand in two lines facing each other, i.e. two parallel lines, separated by a line waiting for the </a:t>
            </a:r>
            <a:r>
              <a:rPr i="1"/>
              <a:t>brilla</a:t>
            </a:r>
            <a:r>
              <a:t> so they can move it to their side. </a:t>
            </a:r>
          </a:p>
          <a:p>
            <a:pPr marL="0" indent="0" algn="just" defTabSz="452627">
              <a:lnSpc>
                <a:spcPct val="110000"/>
              </a:lnSpc>
              <a:spcBef>
                <a:spcPts val="0"/>
              </a:spcBef>
              <a:buClrTx/>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386">
                <a:latin typeface="+mn-lt"/>
                <a:ea typeface="+mn-ea"/>
                <a:cs typeface="+mn-cs"/>
                <a:sym typeface="Helvetica"/>
              </a:defRPr>
            </a:pPr>
            <a:r>
              <a:rPr b="1" i="1"/>
              <a:t>La Lichona</a:t>
            </a:r>
            <a:r>
              <a:t>: It is played in the north, especially in Cantabria. It could be said that it is a variant of the above as a ball called </a:t>
            </a:r>
            <a:r>
              <a:rPr i="1"/>
              <a:t>brilla</a:t>
            </a:r>
            <a:r>
              <a:t> is hit by a </a:t>
            </a:r>
            <a:r>
              <a:rPr i="1"/>
              <a:t>cachurra</a:t>
            </a:r>
            <a:r>
              <a:t> so it drops into a hole in the ground. Each player has his/her assigned hole. </a:t>
            </a:r>
          </a:p>
          <a:p>
            <a:pPr marL="0" indent="0" algn="just" defTabSz="452627">
              <a:lnSpc>
                <a:spcPct val="110000"/>
              </a:lnSpc>
              <a:spcBef>
                <a:spcPts val="0"/>
              </a:spcBef>
              <a:buClrTx/>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386">
                <a:latin typeface="+mn-lt"/>
                <a:ea typeface="+mn-ea"/>
                <a:cs typeface="+mn-cs"/>
                <a:sym typeface="Helvetica"/>
              </a:defRPr>
            </a:pPr>
            <a:r>
              <a:rPr b="1" i="1"/>
              <a:t>Los hoyetes</a:t>
            </a:r>
            <a:r>
              <a:rPr b="1"/>
              <a:t>:</a:t>
            </a:r>
            <a:r>
              <a:t> This game is very rooted in the Basque Country, Navarra and Aragon. It is a game of marksmanship. Steel tokens are thrown into holes on a board. Each of the holes is worth points that are tallied as the gam e progresses.</a:t>
            </a:r>
          </a:p>
          <a:p>
            <a:pPr marL="0" indent="0" algn="just" defTabSz="452627">
              <a:lnSpc>
                <a:spcPct val="110000"/>
              </a:lnSpc>
              <a:spcBef>
                <a:spcPts val="0"/>
              </a:spcBef>
              <a:buClrTx/>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386">
                <a:latin typeface="+mn-lt"/>
                <a:ea typeface="+mn-ea"/>
                <a:cs typeface="+mn-cs"/>
                <a:sym typeface="Helvetica"/>
              </a:defRPr>
            </a:pPr>
            <a:r>
              <a:rPr b="1" i="1"/>
              <a:t>El mallo</a:t>
            </a:r>
            <a:r>
              <a:rPr b="1"/>
              <a:t> (straw game)</a:t>
            </a:r>
            <a:r>
              <a:t>: It is a stick and ball game. El </a:t>
            </a:r>
            <a:r>
              <a:rPr i="1"/>
              <a:t>mallo</a:t>
            </a:r>
            <a:r>
              <a:t> is played by driving a wooden ball along a set path.</a:t>
            </a:r>
          </a:p>
          <a:p>
            <a:pPr marL="0" indent="0" algn="just" defTabSz="452627">
              <a:lnSpc>
                <a:spcPct val="110000"/>
              </a:lnSpc>
              <a:spcBef>
                <a:spcPts val="0"/>
              </a:spcBef>
              <a:buClrTx/>
              <a:buSzTx/>
              <a:buFontTx/>
              <a:buNone/>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1386">
                <a:latin typeface="+mn-lt"/>
                <a:ea typeface="+mn-ea"/>
                <a:cs typeface="+mn-cs"/>
                <a:sym typeface="Helvetica"/>
              </a:defRPr>
            </a:pPr>
            <a:r>
              <a:rPr b="1" i="1"/>
              <a:t>A Porca</a:t>
            </a:r>
            <a:r>
              <a:t>: It is played in Galicia and Castile, but in Soria it is called </a:t>
            </a:r>
            <a:r>
              <a:rPr i="1"/>
              <a:t>Gurría</a:t>
            </a:r>
            <a:r>
              <a:t>. It involves pushing or throwing a ball with the wooden canes into a hole in the centre of a circular perimeter defended by one or two players.</a:t>
            </a:r>
          </a:p>
        </p:txBody>
      </p:sp>
      <p:pic>
        <p:nvPicPr>
          <p:cNvPr id="24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0" name="dep tard 15.jpg" descr="dep tard 15.jpg"/>
          <p:cNvPicPr>
            <a:picLocks noChangeAspect="1"/>
          </p:cNvPicPr>
          <p:nvPr/>
        </p:nvPicPr>
        <p:blipFill>
          <a:blip r:embed="rId3">
            <a:extLst/>
          </a:blip>
          <a:stretch>
            <a:fillRect/>
          </a:stretch>
        </p:blipFill>
        <p:spPr>
          <a:xfrm>
            <a:off x="6854997" y="1236662"/>
            <a:ext cx="2145956" cy="1515581"/>
          </a:xfrm>
          <a:prstGeom prst="rect">
            <a:avLst/>
          </a:prstGeom>
          <a:ln w="12700">
            <a:miter lim="400000"/>
          </a:ln>
        </p:spPr>
      </p:pic>
      <p:pic>
        <p:nvPicPr>
          <p:cNvPr id="251" name="depo trad 5.jpg" descr="depo trad 5.jpg"/>
          <p:cNvPicPr>
            <a:picLocks noChangeAspect="1"/>
          </p:cNvPicPr>
          <p:nvPr/>
        </p:nvPicPr>
        <p:blipFill>
          <a:blip r:embed="rId4">
            <a:extLst/>
          </a:blip>
          <a:stretch>
            <a:fillRect/>
          </a:stretch>
        </p:blipFill>
        <p:spPr>
          <a:xfrm>
            <a:off x="7195825" y="3781523"/>
            <a:ext cx="1464299" cy="183515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35"/>
          <p:cNvSpPr txBox="1">
            <a:spLocks noGrp="1"/>
          </p:cNvSpPr>
          <p:nvPr>
            <p:ph type="body" idx="4294967295"/>
          </p:nvPr>
        </p:nvSpPr>
        <p:spPr>
          <a:xfrm>
            <a:off x="301625" y="981075"/>
            <a:ext cx="8518525" cy="4319588"/>
          </a:xfrm>
          <a:prstGeom prst="rect">
            <a:avLst/>
          </a:prstGeom>
        </p:spPr>
        <p:txBody>
          <a:bodyPr lIns="0" tIns="0" rIns="0" bIns="0">
            <a:normAutofit/>
          </a:bodyPr>
          <a:lstStyle/>
          <a:p>
            <a:pPr>
              <a:lnSpc>
                <a:spcPct val="80000"/>
              </a:lnSpc>
              <a:spcBef>
                <a:spcPts val="600"/>
              </a:spcBef>
              <a:buSzTx/>
              <a:buNone/>
              <a:defRPr sz="2800">
                <a:solidFill>
                  <a:srgbClr val="FF3399"/>
                </a:solidFill>
              </a:defRPr>
            </a:pPr>
            <a:r>
              <a:t>6. Ball Games and Sports</a:t>
            </a:r>
          </a:p>
          <a:p>
            <a:pPr>
              <a:lnSpc>
                <a:spcPct val="80000"/>
              </a:lnSpc>
              <a:buSzTx/>
              <a:buNone/>
              <a:defRPr sz="2800">
                <a:solidFill>
                  <a:srgbClr val="FF3399"/>
                </a:solidFill>
              </a:defRPr>
            </a:pPr>
            <a:endParaRPr/>
          </a:p>
          <a:p>
            <a:pPr>
              <a:lnSpc>
                <a:spcPct val="80000"/>
              </a:lnSpc>
              <a:buSzTx/>
              <a:buNone/>
              <a:defRPr sz="2800"/>
            </a:pPr>
            <a:endParaRP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r>
              <a:t>Basque pelota: played with a ball and hand, racket, or basket.</a:t>
            </a:r>
          </a:p>
          <a:p>
            <a:pPr marL="0" indent="0"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endParaRPr/>
          </a:p>
          <a:p>
            <a:pPr marL="0" indent="0"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r>
              <a:t>Valencian pilota: played in a trinquete (an indoor court).</a:t>
            </a:r>
            <a:endParaRPr sz="1200">
              <a:solidFill>
                <a:srgbClr val="000000"/>
              </a:solidFill>
            </a:endParaRP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sz="1200">
              <a:solidFill>
                <a:srgbClr val="000000"/>
              </a:solidFill>
            </a:endParaRPr>
          </a:p>
          <a:p>
            <a:pPr>
              <a:lnSpc>
                <a:spcPct val="80000"/>
              </a:lnSpc>
              <a:spcBef>
                <a:spcPts val="600"/>
              </a:spcBef>
              <a:buSzTx/>
              <a:buNone/>
              <a:defRPr sz="1400"/>
            </a:pPr>
            <a:r>
              <a:rPr sz="2800"/>
              <a:t> </a:t>
            </a:r>
          </a:p>
        </p:txBody>
      </p:sp>
      <p:pic>
        <p:nvPicPr>
          <p:cNvPr id="25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55" name="dep trad 14.jpg" descr="dep trad 14.jpg"/>
          <p:cNvPicPr>
            <a:picLocks noChangeAspect="1"/>
          </p:cNvPicPr>
          <p:nvPr/>
        </p:nvPicPr>
        <p:blipFill>
          <a:blip r:embed="rId3">
            <a:extLst/>
          </a:blip>
          <a:stretch>
            <a:fillRect/>
          </a:stretch>
        </p:blipFill>
        <p:spPr>
          <a:xfrm>
            <a:off x="6281835" y="400941"/>
            <a:ext cx="1760763" cy="2123533"/>
          </a:xfrm>
          <a:prstGeom prst="rect">
            <a:avLst/>
          </a:prstGeom>
          <a:ln w="12700">
            <a:miter lim="400000"/>
          </a:ln>
        </p:spPr>
      </p:pic>
      <p:pic>
        <p:nvPicPr>
          <p:cNvPr id="256" name="trinquete de Bellreguard copia.jpg" descr="trinquete de Bellreguard copia.jpg"/>
          <p:cNvPicPr>
            <a:picLocks noChangeAspect="1"/>
          </p:cNvPicPr>
          <p:nvPr/>
        </p:nvPicPr>
        <p:blipFill>
          <a:blip r:embed="rId4">
            <a:extLst/>
          </a:blip>
          <a:stretch>
            <a:fillRect/>
          </a:stretch>
        </p:blipFill>
        <p:spPr>
          <a:xfrm>
            <a:off x="2909738" y="4727237"/>
            <a:ext cx="2641175" cy="145671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40"/>
          <p:cNvSpPr txBox="1">
            <a:spLocks noGrp="1"/>
          </p:cNvSpPr>
          <p:nvPr>
            <p:ph type="body" idx="4294967295"/>
          </p:nvPr>
        </p:nvSpPr>
        <p:spPr>
          <a:xfrm>
            <a:off x="301625" y="692150"/>
            <a:ext cx="8540750" cy="5407025"/>
          </a:xfrm>
          <a:prstGeom prst="rect">
            <a:avLst/>
          </a:prstGeom>
        </p:spPr>
        <p:txBody>
          <a:bodyPr lIns="0" tIns="0" rIns="0" bIns="0">
            <a:normAutofit/>
          </a:bodyPr>
          <a:lstStyle/>
          <a:p>
            <a:pPr>
              <a:buSzTx/>
              <a:buNone/>
              <a:defRPr sz="3000">
                <a:solidFill>
                  <a:srgbClr val="FF3399"/>
                </a:solidFill>
              </a:defRPr>
            </a:pPr>
            <a:r>
              <a:t>7. Popular Games of Skill at Work</a:t>
            </a: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444444"/>
                </a:solidFill>
                <a:latin typeface="+mn-lt"/>
                <a:ea typeface="+mn-ea"/>
                <a:cs typeface="+mn-cs"/>
                <a:sym typeface="Helvetica"/>
              </a:defRPr>
            </a:pPr>
            <a:r>
              <a:rPr>
                <a:solidFill>
                  <a:srgbClr val="FFFFFF"/>
                </a:solidFill>
              </a:rPr>
              <a:t>Dragging: man, donkey dragging stone, etc.</a:t>
            </a:r>
            <a:r>
              <a:t> </a:t>
            </a:r>
            <a:endParaRPr>
              <a:solidFill>
                <a:srgbClr val="000000"/>
              </a:solidFill>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444444"/>
                </a:solidFill>
                <a:latin typeface="+mn-lt"/>
                <a:ea typeface="+mn-ea"/>
                <a:cs typeface="+mn-cs"/>
                <a:sym typeface="Helvetica"/>
              </a:defRPr>
            </a:pPr>
            <a:endParaRPr>
              <a:solidFill>
                <a:srgbClr val="000000"/>
              </a:solidFill>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r>
              <a:t>Rural Work: aizcolari (wood chopping), segalari (scything), layador (laia competition), etc.</a:t>
            </a:r>
            <a:endParaRPr>
              <a:solidFill>
                <a:srgbClr val="000000"/>
              </a:solidFill>
            </a:endParaRP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a:solidFill>
                <a:srgbClr val="000000"/>
              </a:solidFill>
            </a:endParaRPr>
          </a:p>
        </p:txBody>
      </p:sp>
      <p:pic>
        <p:nvPicPr>
          <p:cNvPr id="25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60" name="deportes trad 1.jpg" descr="deportes trad 1.jpg"/>
          <p:cNvPicPr>
            <a:picLocks noChangeAspect="1"/>
          </p:cNvPicPr>
          <p:nvPr/>
        </p:nvPicPr>
        <p:blipFill>
          <a:blip r:embed="rId3">
            <a:extLst/>
          </a:blip>
          <a:stretch>
            <a:fillRect/>
          </a:stretch>
        </p:blipFill>
        <p:spPr>
          <a:xfrm>
            <a:off x="6140633" y="3183665"/>
            <a:ext cx="2271358" cy="2774178"/>
          </a:xfrm>
          <a:prstGeom prst="rect">
            <a:avLst/>
          </a:prstGeom>
          <a:ln w="12700">
            <a:miter lim="400000"/>
          </a:ln>
        </p:spPr>
      </p:pic>
      <p:pic>
        <p:nvPicPr>
          <p:cNvPr id="261" name="15.jpg" descr="15.jpg"/>
          <p:cNvPicPr>
            <a:picLocks noChangeAspect="1"/>
          </p:cNvPicPr>
          <p:nvPr/>
        </p:nvPicPr>
        <p:blipFill>
          <a:blip r:embed="rId4">
            <a:extLst/>
          </a:blip>
          <a:stretch>
            <a:fillRect/>
          </a:stretch>
        </p:blipFill>
        <p:spPr>
          <a:xfrm>
            <a:off x="915143" y="3452067"/>
            <a:ext cx="3261790" cy="248359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45"/>
          <p:cNvSpPr txBox="1">
            <a:spLocks noGrp="1"/>
          </p:cNvSpPr>
          <p:nvPr>
            <p:ph type="body" idx="4294967295"/>
          </p:nvPr>
        </p:nvSpPr>
        <p:spPr>
          <a:xfrm>
            <a:off x="301625" y="765175"/>
            <a:ext cx="8540750" cy="5334000"/>
          </a:xfrm>
          <a:prstGeom prst="rect">
            <a:avLst/>
          </a:prstGeom>
        </p:spPr>
        <p:txBody>
          <a:bodyPr lIns="0" tIns="0" rIns="0" bIns="0">
            <a:normAutofit/>
          </a:bodyPr>
          <a:lstStyle/>
          <a:p>
            <a:pPr>
              <a:lnSpc>
                <a:spcPct val="90000"/>
              </a:lnSpc>
              <a:buSzTx/>
              <a:buNone/>
              <a:defRPr>
                <a:solidFill>
                  <a:srgbClr val="FF3399"/>
                </a:solidFill>
              </a:defRPr>
            </a:pPr>
            <a:r>
              <a:t>8. Games and Popular Sports with Animals and Vehicles</a:t>
            </a:r>
          </a:p>
          <a:p>
            <a:pPr>
              <a:lnSpc>
                <a:spcPct val="90000"/>
              </a:lnSpc>
              <a:buSzTx/>
              <a:buNone/>
              <a:defRPr>
                <a:solidFill>
                  <a:srgbClr val="FF3399"/>
                </a:solidFill>
              </a:defRPr>
            </a:pPr>
            <a:endParaRP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a:p>
          <a:p>
            <a:pPr marL="0" indent="0"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232323"/>
                </a:solidFill>
                <a:latin typeface="+mn-lt"/>
                <a:ea typeface="+mn-ea"/>
                <a:cs typeface="+mn-cs"/>
                <a:sym typeface="Helvetica"/>
              </a:defRPr>
            </a:pPr>
            <a:r>
              <a:rPr>
                <a:solidFill>
                  <a:srgbClr val="FFFFFF"/>
                </a:solidFill>
              </a:rPr>
              <a:t>Equestrian: horse, donkey racing etc.</a:t>
            </a:r>
            <a:endParaRPr>
              <a:solidFill>
                <a:srgbClr val="000000"/>
              </a:solidFill>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endParaRPr>
              <a:solidFill>
                <a:srgbClr val="000000"/>
              </a:solidFill>
            </a:endParaRPr>
          </a:p>
          <a:p>
            <a:pPr marL="0" indent="0" defTabSz="457200">
              <a:lnSpc>
                <a:spcPct val="12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n-lt"/>
                <a:ea typeface="+mn-ea"/>
                <a:cs typeface="+mn-cs"/>
                <a:sym typeface="Helvetica"/>
              </a:defRPr>
            </a:pPr>
            <a:r>
              <a:t>Cycling Games and Sports: bike, belt race, etc.</a:t>
            </a:r>
            <a:endParaRPr sz="1200">
              <a:solidFill>
                <a:srgbClr val="000000"/>
              </a:solidFill>
            </a:endParaRP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sz="1200">
              <a:solidFill>
                <a:srgbClr val="000000"/>
              </a:solidFill>
            </a:endParaRPr>
          </a:p>
        </p:txBody>
      </p:sp>
      <p:pic>
        <p:nvPicPr>
          <p:cNvPr id="264"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65" name="c.fisica bici lento.jpg" descr="c.fisica bici lento.jpg"/>
          <p:cNvPicPr>
            <a:picLocks noChangeAspect="1"/>
          </p:cNvPicPr>
          <p:nvPr/>
        </p:nvPicPr>
        <p:blipFill>
          <a:blip r:embed="rId3">
            <a:extLst/>
          </a:blip>
          <a:stretch>
            <a:fillRect/>
          </a:stretch>
        </p:blipFill>
        <p:spPr>
          <a:xfrm>
            <a:off x="3615778" y="3996728"/>
            <a:ext cx="2944287" cy="2088604"/>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68" name="QUESTIONNAIRE AND ACTIVITIES"/>
          <p:cNvSpPr txBox="1"/>
          <p:nvPr/>
        </p:nvSpPr>
        <p:spPr>
          <a:xfrm>
            <a:off x="2310484" y="354330"/>
            <a:ext cx="4709600" cy="421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b="1">
                <a:solidFill>
                  <a:srgbClr val="FF9300"/>
                </a:solidFill>
              </a:defRPr>
            </a:lvl1pPr>
          </a:lstStyle>
          <a:p>
            <a:r>
              <a:t>QUESTIONNAIRE AND ACTIVITIES</a:t>
            </a:r>
          </a:p>
        </p:txBody>
      </p:sp>
      <p:sp>
        <p:nvSpPr>
          <p:cNvPr id="269" name="What is the throw of Aragonese bowling?…"/>
          <p:cNvSpPr txBox="1"/>
          <p:nvPr/>
        </p:nvSpPr>
        <p:spPr>
          <a:xfrm>
            <a:off x="741680" y="1446531"/>
            <a:ext cx="7387329" cy="3964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93699" indent="-380999" defTabSz="457200">
              <a:lnSpc>
                <a:spcPct val="160000"/>
              </a:lnSpc>
              <a:buClr>
                <a:srgbClr val="232323"/>
              </a:buClr>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FFFFFF"/>
                </a:solidFill>
              </a:defRPr>
            </a:pPr>
            <a:r>
              <a:t>What is the throw of Aragonese bowling? </a:t>
            </a:r>
          </a:p>
          <a:p>
            <a:pPr marL="393699" indent="-380999" defTabSz="457200">
              <a:lnSpc>
                <a:spcPct val="160000"/>
              </a:lnSpc>
              <a:buClr>
                <a:srgbClr val="232323"/>
              </a:buClr>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FFFFFF"/>
                </a:solidFill>
              </a:defRPr>
            </a:pPr>
            <a:r>
              <a:t>Do you know any traditional sport that has not been herewith presented? Rediscover it and play it with the class. </a:t>
            </a:r>
          </a:p>
          <a:p>
            <a:pPr marL="393699" indent="-380999" defTabSz="457200">
              <a:lnSpc>
                <a:spcPct val="160000"/>
              </a:lnSpc>
              <a:buClr>
                <a:srgbClr val="232323"/>
              </a:buClr>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i="1">
                <a:solidFill>
                  <a:srgbClr val="FFFFFF"/>
                </a:solidFill>
              </a:defRPr>
            </a:pPr>
            <a:r>
              <a:rPr i="0"/>
              <a:t>What is </a:t>
            </a:r>
            <a:r>
              <a:t>tir fona</a:t>
            </a:r>
            <a:r>
              <a:rPr i="0"/>
              <a:t>? </a:t>
            </a:r>
            <a:r>
              <a:t>Castell</a:t>
            </a:r>
            <a:r>
              <a:rPr i="0"/>
              <a:t>? </a:t>
            </a:r>
            <a:r>
              <a:t>Aizcolari</a:t>
            </a:r>
            <a:r>
              <a:rPr i="0"/>
              <a:t>?</a:t>
            </a:r>
          </a:p>
          <a:p>
            <a:pPr marL="393699" indent="-380999" defTabSz="457200">
              <a:lnSpc>
                <a:spcPct val="160000"/>
              </a:lnSpc>
              <a:buClr>
                <a:srgbClr val="232323"/>
              </a:buClr>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FFFFFF"/>
                </a:solidFill>
              </a:defRPr>
            </a:pPr>
            <a:r>
              <a:t> How many variations of bowling do you know?</a:t>
            </a:r>
          </a:p>
          <a:p>
            <a:pPr marL="393699" indent="-380999" defTabSz="457200">
              <a:lnSpc>
                <a:spcPct val="160000"/>
              </a:lnSpc>
              <a:buClr>
                <a:srgbClr val="232323"/>
              </a:buClr>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FFFFFF"/>
                </a:solidFill>
              </a:defRPr>
            </a:pPr>
            <a:r>
              <a:t>Check the Federation of traditional sports to monitor games and sports which undoubtedly part of your history.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684212" y="260350"/>
            <a:ext cx="5040313" cy="58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spcBef>
                <a:spcPts val="1900"/>
              </a:spcBef>
              <a:defRPr sz="3200">
                <a:solidFill>
                  <a:srgbClr val="FF3399"/>
                </a:solidFill>
                <a:latin typeface="Tahoma"/>
                <a:ea typeface="Tahoma"/>
                <a:cs typeface="Tahoma"/>
                <a:sym typeface="Tahoma"/>
              </a:defRPr>
            </a:lvl1pPr>
          </a:lstStyle>
          <a:p>
            <a:r>
              <a:t>Contents</a:t>
            </a:r>
          </a:p>
        </p:txBody>
      </p:sp>
      <p:pic>
        <p:nvPicPr>
          <p:cNvPr id="18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7" name="Shape 171"/>
          <p:cNvSpPr txBox="1"/>
          <p:nvPr/>
        </p:nvSpPr>
        <p:spPr>
          <a:xfrm>
            <a:off x="323849" y="5407817"/>
            <a:ext cx="8640765"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tabLst>
                <a:tab pos="266700" algn="l"/>
              </a:tabLst>
              <a:defRPr sz="1400">
                <a:solidFill>
                  <a:srgbClr val="FFFFFF"/>
                </a:solidFill>
                <a:latin typeface="Tahoma"/>
                <a:ea typeface="Tahoma"/>
                <a:cs typeface="Tahoma"/>
                <a:sym typeface="Tahoma"/>
              </a:defRPr>
            </a:pPr>
            <a:r>
              <a:t>	</a:t>
            </a:r>
            <a:br/>
            <a:endParaRPr/>
          </a:p>
        </p:txBody>
      </p:sp>
      <p:sp>
        <p:nvSpPr>
          <p:cNvPr id="188" name="Shape 172"/>
          <p:cNvSpPr txBox="1"/>
          <p:nvPr/>
        </p:nvSpPr>
        <p:spPr>
          <a:xfrm>
            <a:off x="359568" y="3967162"/>
            <a:ext cx="8424864" cy="2047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1000"/>
              </a:spcBef>
              <a:defRPr>
                <a:solidFill>
                  <a:srgbClr val="FFFFFF"/>
                </a:solidFill>
                <a:latin typeface="Tahoma"/>
                <a:ea typeface="Tahoma"/>
                <a:cs typeface="Tahoma"/>
                <a:sym typeface="Tahoma"/>
              </a:defRPr>
            </a:lvl1pPr>
          </a:lstStyle>
          <a:p>
            <a:r>
              <a:t>Traditional sports, also known as regional or rural sports, arise as a result of popular customs, such as adapting certain type of field work. Some have evolved from games that eventually reached the rank of sport as the playing field became defined, equipment, participants and their specific techniques and regulations were endorsed by an entity at a national or community (i.e. federation) level that promoted, subsidised and endorsed them. Furthermore, these sports are noted for such characteristics as strength, stamina, skill or ability.</a:t>
            </a:r>
          </a:p>
        </p:txBody>
      </p:sp>
      <p:pic>
        <p:nvPicPr>
          <p:cNvPr id="189" name="depo trad 5.jpg" descr="depo trad 5.jpg"/>
          <p:cNvPicPr>
            <a:picLocks noChangeAspect="1"/>
          </p:cNvPicPr>
          <p:nvPr/>
        </p:nvPicPr>
        <p:blipFill>
          <a:blip r:embed="rId3">
            <a:extLst/>
          </a:blip>
          <a:stretch>
            <a:fillRect/>
          </a:stretch>
        </p:blipFill>
        <p:spPr>
          <a:xfrm>
            <a:off x="5947171" y="653682"/>
            <a:ext cx="2231234" cy="2796323"/>
          </a:xfrm>
          <a:prstGeom prst="rect">
            <a:avLst/>
          </a:prstGeom>
          <a:ln w="12700">
            <a:miter lim="400000"/>
          </a:ln>
        </p:spPr>
      </p:pic>
      <p:sp>
        <p:nvSpPr>
          <p:cNvPr id="190" name="Objectives…"/>
          <p:cNvSpPr txBox="1"/>
          <p:nvPr/>
        </p:nvSpPr>
        <p:spPr>
          <a:xfrm>
            <a:off x="924342" y="1040924"/>
            <a:ext cx="4560053" cy="2941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187157" indent="-187157" defTabSz="457200">
              <a:lnSpc>
                <a:spcPct val="12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defRPr>
            </a:pPr>
            <a:r>
              <a:t>Objectives</a:t>
            </a:r>
          </a:p>
          <a:p>
            <a:pPr marL="187157" indent="-187157" defTabSz="457200">
              <a:lnSpc>
                <a:spcPct val="12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defRPr>
            </a:pPr>
            <a:r>
              <a:t>General Classification</a:t>
            </a:r>
          </a:p>
          <a:p>
            <a:pPr marL="187157" indent="-187157" defTabSz="457200">
              <a:lnSpc>
                <a:spcPct val="12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defRPr>
            </a:pPr>
            <a:r>
              <a:t>Throwing Games and Sports</a:t>
            </a:r>
          </a:p>
          <a:p>
            <a:pPr marL="187157" indent="-187157" defTabSz="457200">
              <a:lnSpc>
                <a:spcPct val="12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defRPr>
            </a:pPr>
            <a:r>
              <a:t>Games and Sports of Strength</a:t>
            </a:r>
          </a:p>
          <a:p>
            <a:pPr marL="187157" indent="-187157" defTabSz="457200">
              <a:lnSpc>
                <a:spcPct val="12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defRPr>
            </a:pPr>
            <a:r>
              <a:t>Combat Games and Sports</a:t>
            </a:r>
          </a:p>
          <a:p>
            <a:pPr marL="187157" indent="-187157" defTabSz="457200">
              <a:lnSpc>
                <a:spcPct val="12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FFFFFF"/>
                </a:solidFill>
              </a:defRPr>
            </a:pPr>
            <a:r>
              <a:t>Questionnaire and Activities</a:t>
            </a:r>
            <a:endParaRPr>
              <a:solidFill>
                <a:srgbClr val="232323"/>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75"/>
          <p:cNvSpPr txBox="1">
            <a:spLocks noGrp="1"/>
          </p:cNvSpPr>
          <p:nvPr>
            <p:ph type="title" idx="4294967295"/>
          </p:nvPr>
        </p:nvSpPr>
        <p:spPr>
          <a:xfrm>
            <a:off x="301625" y="228598"/>
            <a:ext cx="8540750" cy="1143004"/>
          </a:xfrm>
          <a:prstGeom prst="rect">
            <a:avLst/>
          </a:prstGeom>
        </p:spPr>
        <p:txBody>
          <a:bodyPr lIns="0" tIns="0" rIns="0" bIns="0">
            <a:normAutofit/>
          </a:bodyPr>
          <a:lstStyle/>
          <a:p>
            <a:pPr defTabSz="786383">
              <a:defRPr sz="3400">
                <a:solidFill>
                  <a:srgbClr val="FF3399"/>
                </a:solidFill>
              </a:defRPr>
            </a:pPr>
            <a:r>
              <a:t>Objectives</a:t>
            </a:r>
            <a:br/>
            <a:endParaRPr/>
          </a:p>
        </p:txBody>
      </p:sp>
      <p:sp>
        <p:nvSpPr>
          <p:cNvPr id="193" name="Shape 176"/>
          <p:cNvSpPr txBox="1">
            <a:spLocks noGrp="1"/>
          </p:cNvSpPr>
          <p:nvPr>
            <p:ph type="body" sz="half" idx="4294967295"/>
          </p:nvPr>
        </p:nvSpPr>
        <p:spPr>
          <a:xfrm>
            <a:off x="301625" y="2060575"/>
            <a:ext cx="5062538" cy="4038600"/>
          </a:xfrm>
          <a:prstGeom prst="rect">
            <a:avLst/>
          </a:prstGeom>
        </p:spPr>
        <p:txBody>
          <a:bodyPr lIns="0" tIns="0" rIns="0" bIns="0">
            <a:normAutofit/>
          </a:bodyPr>
          <a:lstStyle/>
          <a:p>
            <a:pPr marL="200526" indent="-200526" algn="just" defTabSz="457200">
              <a:lnSpc>
                <a:spcPct val="130000"/>
              </a:lnSpc>
              <a:spcBef>
                <a:spcPts val="900"/>
              </a:spcBef>
              <a:buClrTx/>
              <a:buSzPct val="60000"/>
              <a:buFontTx/>
              <a:buBlip>
                <a:blip r:embed="rId2"/>
              </a:buBlip>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To return to activities practised by our forefathers, restoring age-old customs and diving into cultural traditions. </a:t>
            </a:r>
          </a:p>
          <a:p>
            <a:pPr marL="200526" indent="-200526" algn="just" defTabSz="457200">
              <a:lnSpc>
                <a:spcPct val="130000"/>
              </a:lnSpc>
              <a:spcBef>
                <a:spcPts val="0"/>
              </a:spcBef>
              <a:buClrTx/>
              <a:buSzPct val="60000"/>
              <a:buFontTx/>
              <a:buBlip>
                <a:blip r:embed="rId2"/>
              </a:buBlip>
              <a:tabLst>
                <a:tab pos="12700" algn="l"/>
                <a:tab pos="127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t>To practise and value the traditional activities pertaining to your locality. </a:t>
            </a:r>
          </a:p>
        </p:txBody>
      </p:sp>
      <p:pic>
        <p:nvPicPr>
          <p:cNvPr id="194" name="logodefinitivo.png" descr="logodefinitivo.png"/>
          <p:cNvPicPr>
            <a:picLocks noChangeAspect="1"/>
          </p:cNvPicPr>
          <p:nvPr/>
        </p:nvPicPr>
        <p:blipFill>
          <a:blip r:embed="rId3">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5" name="7 copia.jpg" descr="7 copia.jpg"/>
          <p:cNvPicPr>
            <a:picLocks noChangeAspect="1"/>
          </p:cNvPicPr>
          <p:nvPr/>
        </p:nvPicPr>
        <p:blipFill>
          <a:blip r:embed="rId4">
            <a:extLst/>
          </a:blip>
          <a:stretch>
            <a:fillRect/>
          </a:stretch>
        </p:blipFill>
        <p:spPr>
          <a:xfrm>
            <a:off x="6309760" y="2047289"/>
            <a:ext cx="2548334" cy="27634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8" name="Shape 181"/>
          <p:cNvSpPr txBox="1"/>
          <p:nvPr/>
        </p:nvSpPr>
        <p:spPr>
          <a:xfrm>
            <a:off x="1620043" y="61911"/>
            <a:ext cx="5903914" cy="891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800">
                <a:solidFill>
                  <a:srgbClr val="FF3399"/>
                </a:solidFill>
                <a:latin typeface="Tahoma"/>
                <a:ea typeface="Tahoma"/>
                <a:cs typeface="Tahoma"/>
                <a:sym typeface="Tahoma"/>
              </a:defRPr>
            </a:pPr>
            <a:r>
              <a:t>GENERAL CLASSIFICATION</a:t>
            </a:r>
            <a:r>
              <a:rPr>
                <a:solidFill>
                  <a:srgbClr val="FFFFFF"/>
                </a:solidFill>
              </a:rPr>
              <a:t>. </a:t>
            </a:r>
            <a:r>
              <a:rPr sz="800">
                <a:solidFill>
                  <a:srgbClr val="FFFFFF"/>
                </a:solidFill>
              </a:rPr>
              <a:t>(Professor García Serrano’s)</a:t>
            </a:r>
            <a:r>
              <a:rPr sz="2400">
                <a:solidFill>
                  <a:srgbClr val="FFFFFF"/>
                </a:solidFill>
              </a:rPr>
              <a:t>	</a:t>
            </a:r>
          </a:p>
        </p:txBody>
      </p:sp>
      <p:pic>
        <p:nvPicPr>
          <p:cNvPr id="199" name="dep trad 19.jpg" descr="dep trad 19.jpg"/>
          <p:cNvPicPr>
            <a:picLocks noChangeAspect="1"/>
          </p:cNvPicPr>
          <p:nvPr/>
        </p:nvPicPr>
        <p:blipFill>
          <a:blip r:embed="rId3">
            <a:extLst/>
          </a:blip>
          <a:stretch>
            <a:fillRect/>
          </a:stretch>
        </p:blipFill>
        <p:spPr>
          <a:xfrm>
            <a:off x="6029473" y="3307618"/>
            <a:ext cx="1657055" cy="3535047"/>
          </a:xfrm>
          <a:prstGeom prst="rect">
            <a:avLst/>
          </a:prstGeom>
          <a:ln w="12700">
            <a:miter lim="400000"/>
          </a:ln>
        </p:spPr>
      </p:pic>
      <p:pic>
        <p:nvPicPr>
          <p:cNvPr id="200" name="dep trad 17.jpg" descr="dep trad 17.jpg"/>
          <p:cNvPicPr>
            <a:picLocks noChangeAspect="1"/>
          </p:cNvPicPr>
          <p:nvPr/>
        </p:nvPicPr>
        <p:blipFill>
          <a:blip r:embed="rId4">
            <a:extLst/>
          </a:blip>
          <a:stretch>
            <a:fillRect/>
          </a:stretch>
        </p:blipFill>
        <p:spPr>
          <a:xfrm>
            <a:off x="986631" y="3977382"/>
            <a:ext cx="1839890" cy="1966920"/>
          </a:xfrm>
          <a:prstGeom prst="rect">
            <a:avLst/>
          </a:prstGeom>
          <a:ln w="12700">
            <a:miter lim="400000"/>
          </a:ln>
        </p:spPr>
      </p:pic>
      <p:graphicFrame>
        <p:nvGraphicFramePr>
          <p:cNvPr id="201" name="Table"/>
          <p:cNvGraphicFramePr/>
          <p:nvPr/>
        </p:nvGraphicFramePr>
        <p:xfrm>
          <a:off x="273367" y="876300"/>
          <a:ext cx="8597264" cy="2564892"/>
        </p:xfrm>
        <a:graphic>
          <a:graphicData uri="http://schemas.openxmlformats.org/drawingml/2006/table">
            <a:tbl>
              <a:tblPr bandRow="1">
                <a:tableStyleId>{4C3C2611-4C71-4FC5-86AE-919BDF0F9419}</a:tableStyleId>
              </a:tblPr>
              <a:tblGrid>
                <a:gridCol w="2478722"/>
                <a:gridCol w="6118542"/>
              </a:tblGrid>
              <a:tr h="215900">
                <a:tc rowSpan="3">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Games and Sports of Jumping and Acrobalance</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941100">
                        <a:alpha val="50000"/>
                      </a:srgbClr>
                    </a:solidFill>
                  </a:tcPr>
                </a:tc>
                <a:tc>
                  <a:txBody>
                    <a:bodyPr/>
                    <a:lstStyle/>
                    <a:p>
                      <a:pPr algn="l" defTabSz="457200">
                        <a:lnSpc>
                          <a:spcPts val="3100"/>
                        </a:lnSpc>
                        <a:spcBef>
                          <a:spcPts val="1300"/>
                        </a:spcBef>
                        <a:tabLst>
                          <a:tab pos="139700" algn="l"/>
                          <a:tab pos="457200" algn="l"/>
                        </a:tabLst>
                        <a:defRPr sz="1400" i="1">
                          <a:solidFill>
                            <a:srgbClr val="FFFFFF"/>
                          </a:solidFill>
                          <a:sym typeface="Helvetica"/>
                        </a:defRPr>
                      </a:pPr>
                      <a:r>
                        <a:rPr i="0"/>
                        <a:t>Racing: </a:t>
                      </a:r>
                      <a:r>
                        <a:t>andarines</a:t>
                      </a:r>
                      <a:r>
                        <a:rPr i="0"/>
                        <a:t>, </a:t>
                      </a:r>
                      <a:r>
                        <a:t>korricolaris</a:t>
                      </a:r>
                      <a:r>
                        <a:rPr i="0"/>
                        <a:t>,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941100">
                        <a:alpha val="28000"/>
                      </a:srgbClr>
                    </a:solidFill>
                  </a:tcPr>
                </a:tc>
              </a:tr>
              <a:tr h="22479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Jumping: pasiegan jump, a Basque ritual dance involving jumping,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1100">
                        <a:alpha val="28000"/>
                      </a:srgbClr>
                    </a:solidFill>
                  </a:tcPr>
                </a:tc>
              </a:tr>
              <a:tr h="2159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Acrobalance: </a:t>
                      </a:r>
                      <a:r>
                        <a:rPr i="1"/>
                        <a:t>Castell</a:t>
                      </a:r>
                      <a:r>
                        <a:t>,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1100">
                        <a:alpha val="28000"/>
                      </a:srgbClr>
                    </a:solidFill>
                  </a:tcPr>
                </a:tc>
              </a:tr>
              <a:tr h="482600">
                <a:tc row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Throwing Games and Sports</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929000">
                        <a:alpha val="48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Distance: </a:t>
                      </a:r>
                      <a:r>
                        <a:rPr i="1"/>
                        <a:t>tiro de reja</a:t>
                      </a:r>
                      <a:r>
                        <a:t> (ploughshare throwing), sling throwing, </a:t>
                      </a:r>
                      <a:r>
                        <a:rPr i="1"/>
                        <a:t>lanzamiento de barra</a:t>
                      </a:r>
                      <a:r>
                        <a:t> (metal bar throwing),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29000">
                        <a:alpha val="35000"/>
                      </a:srgbClr>
                    </a:solidFill>
                  </a:tcPr>
                </a:tc>
              </a:tr>
              <a:tr h="4826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Precision (bowling): </a:t>
                      </a:r>
                      <a:r>
                        <a:rPr i="1"/>
                        <a:t>caliche</a:t>
                      </a:r>
                      <a:r>
                        <a:t> (hitting a wooden cylinder with a metal counter or moneo), </a:t>
                      </a:r>
                      <a:r>
                        <a:rPr i="1"/>
                        <a:t>herradura</a:t>
                      </a:r>
                      <a:r>
                        <a:t> or </a:t>
                      </a:r>
                      <a:r>
                        <a:rPr i="1"/>
                        <a:t>herrones</a:t>
                      </a:r>
                      <a:r>
                        <a:t> (horseshoes),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29000">
                        <a:alpha val="3500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04" name="deprtes tradicionales fureza 1.jpg" descr="deprtes tradicionales fureza 1.jpg"/>
          <p:cNvPicPr>
            <a:picLocks noChangeAspect="1"/>
          </p:cNvPicPr>
          <p:nvPr/>
        </p:nvPicPr>
        <p:blipFill>
          <a:blip r:embed="rId3">
            <a:extLst/>
          </a:blip>
          <a:stretch>
            <a:fillRect/>
          </a:stretch>
        </p:blipFill>
        <p:spPr>
          <a:xfrm>
            <a:off x="1177379" y="3645346"/>
            <a:ext cx="2812980" cy="2616726"/>
          </a:xfrm>
          <a:prstGeom prst="rect">
            <a:avLst/>
          </a:prstGeom>
          <a:ln w="12700">
            <a:miter lim="400000"/>
          </a:ln>
        </p:spPr>
      </p:pic>
      <p:pic>
        <p:nvPicPr>
          <p:cNvPr id="205" name="dep trad 12.jpg" descr="dep trad 12.jpg"/>
          <p:cNvPicPr>
            <a:picLocks noChangeAspect="1"/>
          </p:cNvPicPr>
          <p:nvPr/>
        </p:nvPicPr>
        <p:blipFill>
          <a:blip r:embed="rId4">
            <a:extLst/>
          </a:blip>
          <a:stretch>
            <a:fillRect/>
          </a:stretch>
        </p:blipFill>
        <p:spPr>
          <a:xfrm>
            <a:off x="5161160" y="3645346"/>
            <a:ext cx="2578566" cy="2616726"/>
          </a:xfrm>
          <a:prstGeom prst="rect">
            <a:avLst/>
          </a:prstGeom>
          <a:ln w="12700">
            <a:miter lim="400000"/>
          </a:ln>
        </p:spPr>
      </p:pic>
      <p:sp>
        <p:nvSpPr>
          <p:cNvPr id="206" name="Shape 181"/>
          <p:cNvSpPr txBox="1"/>
          <p:nvPr/>
        </p:nvSpPr>
        <p:spPr>
          <a:xfrm>
            <a:off x="1620043" y="61911"/>
            <a:ext cx="5903914" cy="891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800">
                <a:solidFill>
                  <a:srgbClr val="FF3399"/>
                </a:solidFill>
                <a:latin typeface="Tahoma"/>
                <a:ea typeface="Tahoma"/>
                <a:cs typeface="Tahoma"/>
                <a:sym typeface="Tahoma"/>
              </a:defRPr>
            </a:pPr>
            <a:r>
              <a:t>GENERAL CLASSIFICATION</a:t>
            </a:r>
            <a:r>
              <a:rPr>
                <a:solidFill>
                  <a:srgbClr val="FFFFFF"/>
                </a:solidFill>
              </a:rPr>
              <a:t>. </a:t>
            </a:r>
            <a:r>
              <a:rPr sz="800">
                <a:solidFill>
                  <a:srgbClr val="FFFFFF"/>
                </a:solidFill>
              </a:rPr>
              <a:t>(Professor García Serrano’s)</a:t>
            </a:r>
            <a:r>
              <a:rPr sz="2400">
                <a:solidFill>
                  <a:srgbClr val="FFFFFF"/>
                </a:solidFill>
              </a:rPr>
              <a:t>	</a:t>
            </a:r>
          </a:p>
        </p:txBody>
      </p:sp>
      <p:graphicFrame>
        <p:nvGraphicFramePr>
          <p:cNvPr id="207" name="Table"/>
          <p:cNvGraphicFramePr/>
          <p:nvPr/>
        </p:nvGraphicFramePr>
        <p:xfrm>
          <a:off x="273367" y="908050"/>
          <a:ext cx="8597264" cy="2575560"/>
        </p:xfrm>
        <a:graphic>
          <a:graphicData uri="http://schemas.openxmlformats.org/drawingml/2006/table">
            <a:tbl>
              <a:tblPr bandRow="1">
                <a:tableStyleId>{4C3C2611-4C71-4FC5-86AE-919BDF0F9419}</a:tableStyleId>
              </a:tblPr>
              <a:tblGrid>
                <a:gridCol w="2478722"/>
                <a:gridCol w="6118542"/>
              </a:tblGrid>
              <a:tr h="215900">
                <a:tc row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Games and Strength Sports</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39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Lifting: stones, </a:t>
                      </a:r>
                      <a:r>
                        <a:rPr i="1"/>
                        <a:t>cántaros</a:t>
                      </a:r>
                      <a:r>
                        <a:t> (ceramic pitchers),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18000"/>
                      </a:srgbClr>
                    </a:solidFill>
                  </a:tcPr>
                </a:tc>
              </a:tr>
              <a:tr h="2159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Dragging: </a:t>
                      </a:r>
                      <a:r>
                        <a:rPr i="1"/>
                        <a:t>sogatira</a:t>
                      </a:r>
                      <a:r>
                        <a:t> (tug of war), </a:t>
                      </a:r>
                      <a:r>
                        <a:rPr i="1"/>
                        <a:t>tiro del palo</a:t>
                      </a:r>
                      <a:r>
                        <a:t> (stick pulling),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8F00">
                        <a:alpha val="18000"/>
                      </a:srgbClr>
                    </a:solidFill>
                  </a:tcPr>
                </a:tc>
              </a:tr>
              <a:tr h="482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Combat Games and Sports</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193">
                        <a:alpha val="32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rPr i="1"/>
                        <a:t>Lucha leonesa</a:t>
                      </a:r>
                      <a:r>
                        <a:t> (Leonese wrestling), </a:t>
                      </a:r>
                      <a:r>
                        <a:rPr i="1"/>
                        <a:t>lucha canaria </a:t>
                      </a:r>
                      <a:r>
                        <a:t>(Canary </a:t>
                      </a:r>
                      <a:br/>
                      <a:r>
                        <a:t>wrestling), </a:t>
                      </a:r>
                      <a:r>
                        <a:rPr i="1"/>
                        <a:t>loita</a:t>
                      </a:r>
                      <a:r>
                        <a:t> (Galician fight),</a:t>
                      </a:r>
                      <a:r>
                        <a:rPr i="1"/>
                        <a:t> palo canario </a:t>
                      </a:r>
                      <a:r>
                        <a:t>(a martial arts using stick).</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09193">
                        <a:alpha val="14000"/>
                      </a:srgbClr>
                    </a:solidFill>
                  </a:tcPr>
                </a:tc>
              </a:tr>
              <a:tr h="2159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Mallet and Ball Games</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38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Types of hockey: </a:t>
                      </a:r>
                      <a:r>
                        <a:rPr i="1"/>
                        <a:t>chueca</a:t>
                      </a:r>
                      <a:r>
                        <a:t>, </a:t>
                      </a:r>
                      <a:r>
                        <a:rPr i="1"/>
                        <a:t>brilla</a:t>
                      </a:r>
                      <a:r>
                        <a:t>, </a:t>
                      </a:r>
                      <a:r>
                        <a:rPr i="1"/>
                        <a:t>lichona</a:t>
                      </a:r>
                      <a:r>
                        <a:t>, perch, </a:t>
                      </a:r>
                      <a:r>
                        <a:rPr i="1"/>
                        <a:t>mallo</a:t>
                      </a:r>
                      <a:r>
                        <a:t>,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011993">
                        <a:alpha val="15000"/>
                      </a:srgbClr>
                    </a:solidFill>
                  </a:tcPr>
                </a:tc>
              </a:tr>
              <a:tr h="215900">
                <a:tc row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Ball Games and Sports</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942193">
                        <a:alpha val="31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Basque pelota: played with a ball and hand, racket, or basket.</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2193">
                        <a:alpha val="16000"/>
                      </a:srgbClr>
                    </a:solidFill>
                  </a:tcPr>
                </a:tc>
              </a:tr>
              <a:tr h="215900">
                <a:tc vMerge="1">
                  <a:txBody>
                    <a:bodyPr/>
                    <a:lstStyle/>
                    <a:p>
                      <a:endParaRPr lang="es-ES"/>
                    </a:p>
                  </a:txBody>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Valencian </a:t>
                      </a:r>
                      <a:r>
                        <a:rPr i="1"/>
                        <a:t>pilota</a:t>
                      </a:r>
                      <a:r>
                        <a:t>: played in a </a:t>
                      </a:r>
                      <a:r>
                        <a:rPr i="1"/>
                        <a:t>trinquete</a:t>
                      </a:r>
                      <a:r>
                        <a:t> (an indoor court),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942193">
                        <a:alpha val="1600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10" name="dep trad 14.jpg" descr="dep trad 14.jpg"/>
          <p:cNvPicPr>
            <a:picLocks noChangeAspect="1"/>
          </p:cNvPicPr>
          <p:nvPr/>
        </p:nvPicPr>
        <p:blipFill>
          <a:blip r:embed="rId3">
            <a:extLst/>
          </a:blip>
          <a:stretch>
            <a:fillRect/>
          </a:stretch>
        </p:blipFill>
        <p:spPr>
          <a:xfrm>
            <a:off x="5689648" y="3677402"/>
            <a:ext cx="2220671" cy="2678196"/>
          </a:xfrm>
          <a:prstGeom prst="rect">
            <a:avLst/>
          </a:prstGeom>
          <a:ln w="12700">
            <a:miter lim="400000"/>
          </a:ln>
        </p:spPr>
      </p:pic>
      <p:pic>
        <p:nvPicPr>
          <p:cNvPr id="211" name="15.jpg" descr="15.jpg"/>
          <p:cNvPicPr>
            <a:picLocks noChangeAspect="1"/>
          </p:cNvPicPr>
          <p:nvPr/>
        </p:nvPicPr>
        <p:blipFill>
          <a:blip r:embed="rId4">
            <a:extLst/>
          </a:blip>
          <a:stretch>
            <a:fillRect/>
          </a:stretch>
        </p:blipFill>
        <p:spPr>
          <a:xfrm>
            <a:off x="585885" y="3974207"/>
            <a:ext cx="2737760" cy="2084586"/>
          </a:xfrm>
          <a:prstGeom prst="rect">
            <a:avLst/>
          </a:prstGeom>
          <a:ln w="12700">
            <a:miter lim="400000"/>
          </a:ln>
        </p:spPr>
      </p:pic>
      <p:sp>
        <p:nvSpPr>
          <p:cNvPr id="212" name="Shape 181"/>
          <p:cNvSpPr txBox="1"/>
          <p:nvPr/>
        </p:nvSpPr>
        <p:spPr>
          <a:xfrm>
            <a:off x="1620043" y="61911"/>
            <a:ext cx="5903914" cy="891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800">
                <a:solidFill>
                  <a:srgbClr val="FF3399"/>
                </a:solidFill>
                <a:latin typeface="Tahoma"/>
                <a:ea typeface="Tahoma"/>
                <a:cs typeface="Tahoma"/>
                <a:sym typeface="Tahoma"/>
              </a:defRPr>
            </a:pPr>
            <a:r>
              <a:t>GENERAL CLASSIFICATION</a:t>
            </a:r>
            <a:r>
              <a:rPr>
                <a:solidFill>
                  <a:srgbClr val="FFFFFF"/>
                </a:solidFill>
              </a:rPr>
              <a:t>. </a:t>
            </a:r>
            <a:r>
              <a:rPr sz="800">
                <a:solidFill>
                  <a:srgbClr val="FFFFFF"/>
                </a:solidFill>
              </a:rPr>
              <a:t>(Professor García Serrano’s)</a:t>
            </a:r>
            <a:r>
              <a:rPr sz="2400">
                <a:solidFill>
                  <a:srgbClr val="FFFFFF"/>
                </a:solidFill>
              </a:rPr>
              <a:t>	</a:t>
            </a:r>
          </a:p>
        </p:txBody>
      </p:sp>
      <p:graphicFrame>
        <p:nvGraphicFramePr>
          <p:cNvPr id="213" name="Table"/>
          <p:cNvGraphicFramePr/>
          <p:nvPr/>
        </p:nvGraphicFramePr>
        <p:xfrm>
          <a:off x="171450" y="1308100"/>
          <a:ext cx="8597264" cy="1809496"/>
        </p:xfrm>
        <a:graphic>
          <a:graphicData uri="http://schemas.openxmlformats.org/drawingml/2006/table">
            <a:tbl>
              <a:tblPr bandRow="1">
                <a:tableStyleId>{4C3C2611-4C71-4FC5-86AE-919BDF0F9419}</a:tableStyleId>
              </a:tblPr>
              <a:tblGrid>
                <a:gridCol w="2478722"/>
                <a:gridCol w="6118542"/>
              </a:tblGrid>
              <a:tr h="215900">
                <a:tc row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Popular Games of Skill at Work</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7E79">
                        <a:alpha val="66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Dragging: man, donkey dragging stone,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7E79">
                        <a:alpha val="35000"/>
                      </a:srgbClr>
                    </a:solidFill>
                  </a:tcPr>
                </a:tc>
              </a:tr>
              <a:tr h="4826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sym typeface="Helvetica"/>
                        </a:defRPr>
                      </a:pPr>
                      <a:r>
                        <a:t>Rural Work: </a:t>
                      </a:r>
                      <a:r>
                        <a:rPr i="1"/>
                        <a:t>aizcolari</a:t>
                      </a:r>
                      <a:r>
                        <a:t> (wood chopping), </a:t>
                      </a:r>
                      <a:r>
                        <a:rPr i="1"/>
                        <a:t>segalari</a:t>
                      </a:r>
                      <a:r>
                        <a:t> (scything), </a:t>
                      </a:r>
                      <a:r>
                        <a:rPr i="1"/>
                        <a:t>layador</a:t>
                      </a:r>
                      <a:r>
                        <a:t> (laia competition),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7E79">
                        <a:alpha val="35000"/>
                      </a:srgbClr>
                    </a:solidFill>
                  </a:tcPr>
                </a:tc>
              </a:tr>
              <a:tr h="215900">
                <a:tc row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Games and Popular Sports with Animals and Vehicles</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solidFill>
                      <a:srgbClr val="7A81FF">
                        <a:alpha val="35000"/>
                      </a:srgbClr>
                    </a:solidFill>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Equestrian: horse, donkey racing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A81FF">
                        <a:alpha val="18000"/>
                      </a:srgbClr>
                    </a:solidFill>
                  </a:tcPr>
                </a:tc>
              </a:tr>
              <a:tr h="2159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1400">
                          <a:solidFill>
                            <a:srgbClr val="FFFFFF"/>
                          </a:solidFill>
                          <a:sym typeface="Helvetica"/>
                        </a:rPr>
                        <a:t>Cycling Games and Sports: bike, belt race, etc.</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7A81FF">
                        <a:alpha val="18000"/>
                      </a:srgbClr>
                    </a:solidFill>
                  </a:tcPr>
                </a:tc>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197"/>
          <p:cNvSpPr txBox="1">
            <a:spLocks noGrp="1"/>
          </p:cNvSpPr>
          <p:nvPr>
            <p:ph type="body" idx="4294967295"/>
          </p:nvPr>
        </p:nvSpPr>
        <p:spPr>
          <a:xfrm>
            <a:off x="250825" y="333375"/>
            <a:ext cx="8642350" cy="4751388"/>
          </a:xfrm>
          <a:prstGeom prst="rect">
            <a:avLst/>
          </a:prstGeom>
        </p:spPr>
        <p:txBody>
          <a:bodyPr lIns="0" tIns="0" rIns="0" bIns="0">
            <a:normAutofit/>
          </a:bodyPr>
          <a:lstStyle/>
          <a:p>
            <a:pPr>
              <a:lnSpc>
                <a:spcPct val="80000"/>
              </a:lnSpc>
              <a:spcBef>
                <a:spcPts val="400"/>
              </a:spcBef>
              <a:buSzTx/>
              <a:buNone/>
              <a:defRPr sz="2000"/>
            </a:pPr>
            <a:r>
              <a:t>1. Games and Sports of Jumping and Acrobalance</a:t>
            </a:r>
          </a:p>
          <a:p>
            <a:pPr>
              <a:lnSpc>
                <a:spcPct val="80000"/>
              </a:lnSpc>
              <a:spcBef>
                <a:spcPts val="400"/>
              </a:spcBef>
              <a:buSzTx/>
              <a:buNone/>
              <a:defRPr sz="2000"/>
            </a:pPr>
            <a:r>
              <a:t>		 </a:t>
            </a:r>
          </a:p>
          <a:p>
            <a:pPr>
              <a:lnSpc>
                <a:spcPct val="80000"/>
              </a:lnSpc>
              <a:spcBef>
                <a:spcPts val="600"/>
              </a:spcBef>
              <a:buSzTx/>
              <a:buNone/>
              <a:defRPr sz="2000"/>
            </a:pPr>
            <a:endParaRPr/>
          </a:p>
          <a:p>
            <a:pPr>
              <a:lnSpc>
                <a:spcPct val="80000"/>
              </a:lnSpc>
              <a:spcBef>
                <a:spcPts val="600"/>
              </a:spcBef>
              <a:buSzTx/>
              <a:buNone/>
              <a:defRPr sz="2000"/>
            </a:pPr>
            <a:r>
              <a:t>			</a:t>
            </a:r>
            <a:r>
              <a:rPr sz="2800">
                <a:solidFill>
                  <a:srgbClr val="FF3399"/>
                </a:solidFill>
              </a:rPr>
              <a:t>Racing:</a:t>
            </a:r>
          </a:p>
          <a:p>
            <a:pPr>
              <a:lnSpc>
                <a:spcPct val="80000"/>
              </a:lnSpc>
              <a:spcBef>
                <a:spcPts val="600"/>
              </a:spcBef>
              <a:buSzTx/>
              <a:buNone/>
              <a:defRPr sz="2000"/>
            </a:pPr>
            <a:endParaRPr sz="2800">
              <a:solidFill>
                <a:srgbClr val="FF3399"/>
              </a:solidFill>
            </a:endParaRPr>
          </a:p>
          <a:p>
            <a:pPr>
              <a:lnSpc>
                <a:spcPct val="80000"/>
              </a:lnSpc>
              <a:spcBef>
                <a:spcPts val="600"/>
              </a:spcBef>
              <a:buSzTx/>
              <a:buNone/>
              <a:defRPr sz="2000"/>
            </a:pPr>
            <a:endParaRPr sz="2800">
              <a:solidFill>
                <a:srgbClr val="FF3399"/>
              </a:solidFill>
            </a:endParaRPr>
          </a:p>
          <a:p>
            <a:pPr marL="342900" lvl="1" indent="297996">
              <a:lnSpc>
                <a:spcPct val="80000"/>
              </a:lnSpc>
              <a:spcBef>
                <a:spcPts val="400"/>
              </a:spcBef>
              <a:buSzTx/>
              <a:buNone/>
              <a:defRPr sz="1800"/>
            </a:pPr>
            <a:r>
              <a:t>				Andarines</a:t>
            </a:r>
            <a:r>
              <a:rPr sz="2000"/>
              <a:t>. </a:t>
            </a:r>
          </a:p>
          <a:p>
            <a:pPr>
              <a:lnSpc>
                <a:spcPct val="80000"/>
              </a:lnSpc>
              <a:spcBef>
                <a:spcPts val="300"/>
              </a:spcBef>
              <a:buSzTx/>
              <a:buNone/>
              <a:defRPr sz="1400">
                <a:latin typeface="Arial Unicode MS"/>
                <a:ea typeface="Arial Unicode MS"/>
                <a:cs typeface="Arial Unicode MS"/>
                <a:sym typeface="Arial Unicode MS"/>
              </a:defRPr>
            </a:pPr>
            <a:r>
              <a:t>				</a:t>
            </a:r>
          </a:p>
          <a:p>
            <a:pPr marL="342900" lvl="1" indent="297996">
              <a:lnSpc>
                <a:spcPct val="80000"/>
              </a:lnSpc>
              <a:spcBef>
                <a:spcPts val="400"/>
              </a:spcBef>
              <a:buSzTx/>
              <a:buNone/>
              <a:defRPr sz="1800"/>
            </a:pPr>
            <a:r>
              <a:t>				Korricolaris</a:t>
            </a:r>
            <a:r>
              <a:rPr sz="2000"/>
              <a:t> </a:t>
            </a:r>
          </a:p>
          <a:p>
            <a:pPr>
              <a:lnSpc>
                <a:spcPct val="80000"/>
              </a:lnSpc>
              <a:spcBef>
                <a:spcPts val="300"/>
              </a:spcBef>
              <a:buSzTx/>
              <a:buNone/>
              <a:defRPr sz="1400"/>
            </a:pPr>
            <a:r>
              <a:t>				</a:t>
            </a:r>
          </a:p>
        </p:txBody>
      </p:sp>
      <p:pic>
        <p:nvPicPr>
          <p:cNvPr id="216"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17" name="atlet. 10.jpg" descr="atlet. 10.jpg"/>
          <p:cNvPicPr>
            <a:picLocks noChangeAspect="1"/>
          </p:cNvPicPr>
          <p:nvPr/>
        </p:nvPicPr>
        <p:blipFill>
          <a:blip r:embed="rId3">
            <a:extLst/>
          </a:blip>
          <a:stretch>
            <a:fillRect/>
          </a:stretch>
        </p:blipFill>
        <p:spPr>
          <a:xfrm>
            <a:off x="722192" y="2053445"/>
            <a:ext cx="2774547" cy="373205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01"/>
          <p:cNvSpPr txBox="1">
            <a:spLocks noGrp="1"/>
          </p:cNvSpPr>
          <p:nvPr>
            <p:ph type="body" idx="4294967295"/>
          </p:nvPr>
        </p:nvSpPr>
        <p:spPr>
          <a:xfrm>
            <a:off x="301624" y="333375"/>
            <a:ext cx="8374065" cy="5975350"/>
          </a:xfrm>
          <a:prstGeom prst="rect">
            <a:avLst/>
          </a:prstGeom>
        </p:spPr>
        <p:txBody>
          <a:bodyPr lIns="0" tIns="0" rIns="0" bIns="0">
            <a:normAutofit/>
          </a:bodyPr>
          <a:lstStyle/>
          <a:p>
            <a:pPr>
              <a:spcBef>
                <a:spcPts val="600"/>
              </a:spcBef>
              <a:buSzTx/>
              <a:buNone/>
              <a:defRPr sz="2800">
                <a:solidFill>
                  <a:srgbClr val="FF3399"/>
                </a:solidFill>
              </a:defRPr>
            </a:pPr>
            <a:r>
              <a:t>1. Jumping:</a:t>
            </a:r>
          </a:p>
          <a:p>
            <a:pPr>
              <a:spcBef>
                <a:spcPts val="600"/>
              </a:spcBef>
              <a:buSzTx/>
              <a:buNone/>
              <a:defRPr sz="2400"/>
            </a:pPr>
            <a:r>
              <a:rPr sz="2800"/>
              <a:t>P</a:t>
            </a:r>
            <a:r>
              <a:t>asiegan jump</a:t>
            </a:r>
            <a:endParaRPr sz="2800"/>
          </a:p>
          <a:p>
            <a:pPr>
              <a:spcBef>
                <a:spcPts val="600"/>
              </a:spcBef>
              <a:buSzTx/>
              <a:buNone/>
              <a:defRPr sz="1600"/>
            </a:pPr>
            <a:endParaRPr sz="2800"/>
          </a:p>
          <a:p>
            <a:pPr>
              <a:spcBef>
                <a:spcPts val="600"/>
              </a:spcBef>
              <a:buSzTx/>
              <a:buNone/>
              <a:defRPr sz="2400"/>
            </a:pPr>
            <a:r>
              <a:t>a Basque ritual dance involving jumping, etc</a:t>
            </a:r>
          </a:p>
          <a:p>
            <a:pPr>
              <a:spcBef>
                <a:spcPts val="600"/>
              </a:spcBef>
              <a:buSzTx/>
              <a:buNone/>
              <a:defRPr sz="1600"/>
            </a:pPr>
            <a:endParaRPr/>
          </a:p>
          <a:p>
            <a:pPr>
              <a:spcBef>
                <a:spcPts val="600"/>
              </a:spcBef>
              <a:buSzTx/>
              <a:buNone/>
              <a:defRPr sz="1600"/>
            </a:pPr>
            <a:endParaRPr/>
          </a:p>
          <a:p>
            <a:pPr>
              <a:spcBef>
                <a:spcPts val="600"/>
              </a:spcBef>
              <a:buSzTx/>
              <a:buNone/>
              <a:defRPr sz="1600"/>
            </a:pPr>
            <a:endParaRPr/>
          </a:p>
          <a:p>
            <a:pPr>
              <a:spcBef>
                <a:spcPts val="600"/>
              </a:spcBef>
              <a:buSzTx/>
              <a:buNone/>
              <a:defRPr sz="1600"/>
            </a:pPr>
            <a:endParaRPr/>
          </a:p>
          <a:p>
            <a:pPr>
              <a:spcBef>
                <a:spcPts val="600"/>
              </a:spcBef>
              <a:buSzTx/>
              <a:buNone/>
              <a:defRPr sz="1600"/>
            </a:pPr>
            <a:endParaRPr sz="2800"/>
          </a:p>
          <a:p>
            <a:pPr>
              <a:spcBef>
                <a:spcPts val="600"/>
              </a:spcBef>
              <a:buSzTx/>
              <a:buNone/>
              <a:defRPr sz="2800">
                <a:solidFill>
                  <a:srgbClr val="FF3399"/>
                </a:solidFill>
              </a:defRPr>
            </a:pPr>
            <a:r>
              <a:t>Acrobalance:</a:t>
            </a:r>
            <a:r>
              <a:rPr>
                <a:solidFill>
                  <a:srgbClr val="FFFFFF"/>
                </a:solidFill>
              </a:rPr>
              <a:t> </a:t>
            </a:r>
          </a:p>
          <a:p>
            <a:pPr>
              <a:spcBef>
                <a:spcPts val="600"/>
              </a:spcBef>
              <a:buSzTx/>
              <a:buNone/>
              <a:defRPr sz="2400"/>
            </a:pPr>
            <a:r>
              <a:t>Castells</a:t>
            </a:r>
            <a:r>
              <a:rPr sz="2800"/>
              <a:t>.</a:t>
            </a:r>
          </a:p>
        </p:txBody>
      </p:sp>
      <p:pic>
        <p:nvPicPr>
          <p:cNvPr id="220" name="logodefinitivo.png" descr="logodefinitivo.png"/>
          <p:cNvPicPr>
            <a:picLocks noChangeAspect="1"/>
          </p:cNvPicPr>
          <p:nvPr/>
        </p:nvPicPr>
        <p:blipFill>
          <a:blip r:embed="rId2">
            <a:extLst/>
          </a:blip>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21" name="dep trad 18.jpg" descr="dep trad 18.jpg"/>
          <p:cNvPicPr>
            <a:picLocks noChangeAspect="1"/>
          </p:cNvPicPr>
          <p:nvPr/>
        </p:nvPicPr>
        <p:blipFill>
          <a:blip r:embed="rId3">
            <a:extLst/>
          </a:blip>
          <a:stretch>
            <a:fillRect/>
          </a:stretch>
        </p:blipFill>
        <p:spPr>
          <a:xfrm>
            <a:off x="6434391" y="534695"/>
            <a:ext cx="2413099" cy="2117528"/>
          </a:xfrm>
          <a:prstGeom prst="rect">
            <a:avLst/>
          </a:prstGeom>
          <a:ln w="12700">
            <a:miter lim="400000"/>
          </a:ln>
        </p:spPr>
      </p:pic>
      <p:pic>
        <p:nvPicPr>
          <p:cNvPr id="222" name="dep trad 19.jpg" descr="dep trad 19.jpg"/>
          <p:cNvPicPr>
            <a:picLocks noChangeAspect="1"/>
          </p:cNvPicPr>
          <p:nvPr/>
        </p:nvPicPr>
        <p:blipFill>
          <a:blip r:embed="rId4">
            <a:extLst/>
          </a:blip>
          <a:stretch>
            <a:fillRect/>
          </a:stretch>
        </p:blipFill>
        <p:spPr>
          <a:xfrm>
            <a:off x="3827106" y="3273407"/>
            <a:ext cx="1323101" cy="282261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06"/>
          <p:cNvSpPr txBox="1">
            <a:spLocks noGrp="1"/>
          </p:cNvSpPr>
          <p:nvPr>
            <p:ph type="body" idx="4294967295"/>
          </p:nvPr>
        </p:nvSpPr>
        <p:spPr>
          <a:xfrm>
            <a:off x="301625" y="333375"/>
            <a:ext cx="6862763" cy="5765800"/>
          </a:xfrm>
          <a:prstGeom prst="rect">
            <a:avLst/>
          </a:prstGeom>
        </p:spPr>
        <p:txBody>
          <a:bodyPr lIns="0" tIns="0" rIns="0" bIns="0">
            <a:normAutofit/>
          </a:bodyPr>
          <a:lstStyle/>
          <a:p>
            <a:pPr marL="609600" indent="-609600">
              <a:spcBef>
                <a:spcPts val="600"/>
              </a:spcBef>
              <a:buSzTx/>
              <a:buNone/>
              <a:defRPr sz="2800">
                <a:solidFill>
                  <a:srgbClr val="FF3399"/>
                </a:solidFill>
              </a:defRPr>
            </a:pPr>
            <a:r>
              <a:t>2. THROWING GAMES AND SPORTS </a:t>
            </a:r>
          </a:p>
          <a:p>
            <a:pPr marL="609600" indent="-609600">
              <a:spcBef>
                <a:spcPts val="600"/>
              </a:spcBef>
              <a:buSzTx/>
              <a:buNone/>
              <a:defRPr sz="2400">
                <a:solidFill>
                  <a:srgbClr val="FF3399"/>
                </a:solidFill>
              </a:defRPr>
            </a:pPr>
            <a:r>
              <a:rPr sz="2800"/>
              <a:t>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rPr b="1" i="1"/>
              <a:t>Tiro de reja</a:t>
            </a:r>
            <a:r>
              <a:t> involves throwing a piece from a ploughshare from a standing position and with one hand. It is widely practised in the Autonomous Community of Castilla-La Mancha.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endParaRP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rPr b="1" i="1"/>
              <a:t>Tir fona</a:t>
            </a:r>
            <a:r>
              <a:t> is practised mainly in the Balearic Islands. The shot is taken by throwing a stone with a sling. There are two marksmanship categories: accuracy involving shooting at a target, and the other is long range shooting.</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t>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n-lt"/>
                <a:ea typeface="+mn-ea"/>
                <a:cs typeface="+mn-cs"/>
                <a:sym typeface="Helvetica"/>
              </a:defRPr>
            </a:pPr>
            <a:r>
              <a:rPr b="1"/>
              <a:t>Metal bar throwing </a:t>
            </a:r>
            <a:r>
              <a:t>is very popular in the Basque Country and Aragon. This sport involves throwing an iron bar that weighs between 3 and 7 kilos with one hand while the feet are placed on the take-off board. </a:t>
            </a:r>
          </a:p>
          <a:p>
            <a:pPr marL="0" indent="0" algn="just" defTabSz="457200">
              <a:lnSpc>
                <a:spcPct val="11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n-lt"/>
                <a:ea typeface="+mn-ea"/>
                <a:cs typeface="+mn-cs"/>
                <a:sym typeface="Helvetica"/>
              </a:defRPr>
            </a:pPr>
            <a:endParaRPr/>
          </a:p>
        </p:txBody>
      </p:sp>
      <p:pic>
        <p:nvPicPr>
          <p:cNvPr id="225" name="dep trad 17.jpg" descr="dep trad 17.jpg"/>
          <p:cNvPicPr>
            <a:picLocks noChangeAspect="1"/>
          </p:cNvPicPr>
          <p:nvPr/>
        </p:nvPicPr>
        <p:blipFill>
          <a:blip r:embed="rId2">
            <a:extLst/>
          </a:blip>
          <a:stretch>
            <a:fillRect/>
          </a:stretch>
        </p:blipFill>
        <p:spPr>
          <a:xfrm>
            <a:off x="7500531" y="1043287"/>
            <a:ext cx="1594663" cy="1704763"/>
          </a:xfrm>
          <a:prstGeom prst="rect">
            <a:avLst/>
          </a:prstGeom>
          <a:ln w="12700">
            <a:miter lim="400000"/>
          </a:ln>
        </p:spPr>
      </p:pic>
      <p:pic>
        <p:nvPicPr>
          <p:cNvPr id="226" name="p231 3-3.jpg" descr="p231 3-3.jpg"/>
          <p:cNvPicPr>
            <a:picLocks noChangeAspect="1"/>
          </p:cNvPicPr>
          <p:nvPr/>
        </p:nvPicPr>
        <p:blipFill>
          <a:blip r:embed="rId3">
            <a:extLst/>
          </a:blip>
          <a:stretch>
            <a:fillRect/>
          </a:stretch>
        </p:blipFill>
        <p:spPr>
          <a:xfrm>
            <a:off x="7389438" y="3487208"/>
            <a:ext cx="1816850" cy="170476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1535</Words>
  <Application>Microsoft Office PowerPoint</Application>
  <PresentationFormat>Presentación en pantalla (4:3)</PresentationFormat>
  <Paragraphs>137</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Default</vt:lpstr>
      <vt:lpstr>Presentación de PowerPoint</vt:lpstr>
      <vt:lpstr>Presentación de PowerPoint</vt:lpstr>
      <vt:lpstr>Objectives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2021-09-02T08:26:37Z</dcterms:modified>
</cp:coreProperties>
</file>