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Heavy"/>
          <a:ea typeface="Avenir Heavy"/>
          <a:cs typeface="Avenir Heavy"/>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2FF"/>
          </a:solidFill>
        </a:fill>
      </a:tcStyle>
    </a:wholeTbl>
    <a:band2H>
      <a:tcTxStyle/>
      <a:tcStyle>
        <a:tcBdr/>
        <a:fill>
          <a:solidFill>
            <a:srgbClr val="EFEAFF"/>
          </a:solidFill>
        </a:fill>
      </a:tcStyle>
    </a:band2H>
    <a:firstCol>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DD2FF"/>
          </a:solidFill>
        </a:fill>
      </a:tcStyle>
    </a:wholeTbl>
    <a:band2H>
      <a:tcTxStyle/>
      <a:tcStyle>
        <a:tcBdr/>
        <a:fill>
          <a:solidFill>
            <a:srgbClr val="EFEAFF"/>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Row>
  </a:tblStyle>
  <a:tblStyle styleId="{EEE7283C-3CF3-47DC-8721-378D4A62B228}"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E5E5E6"/>
          </a:solidFill>
        </a:fill>
      </a:tcStyle>
    </a:wholeTbl>
    <a:band2H>
      <a:tcTxStyle/>
      <a:tcStyle>
        <a:tcBdr/>
        <a:fill>
          <a:solidFill>
            <a:srgbClr val="F2F2F3"/>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Row>
  </a:tblStyle>
  <a:tblStyle styleId="{CF821DB8-F4EB-4A41-A1BA-3FCAFE7338EE}"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8D5DF"/>
          </a:solidFill>
        </a:fill>
      </a:tcStyle>
    </a:wholeTbl>
    <a:band2H>
      <a:tcTxStyle/>
      <a:tcStyle>
        <a:tcBdr/>
        <a:fill>
          <a:solidFill>
            <a:srgbClr val="EDEBF0"/>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Row>
  </a:tblStyle>
  <a:tblStyle styleId="{33BA23B1-9221-436E-865A-0063620EA4FD}" styleName="">
    <a:tblBg/>
    <a:wholeTbl>
      <a:tcTxStyle b="off" i="off">
        <a:fontRef idx="major">
          <a:srgbClr val="5A5C6C"/>
        </a:fontRef>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a:tcStyle>
        <a:tcBdr/>
        <a:fill>
          <a:solidFill>
            <a:srgbClr val="6C6212"/>
          </a:solidFill>
        </a:fill>
      </a:tcStyle>
    </a:band2H>
    <a:firstCol>
      <a:tcTxStyle b="on" i="off">
        <a:font>
          <a:latin typeface="Avenir Heavy"/>
          <a:ea typeface="Avenir Heavy"/>
          <a:cs typeface="Avenir Heavy"/>
        </a:font>
        <a:srgbClr val="6C621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5A5C6C"/>
      </a:tcTxStyle>
      <a:tcStyle>
        <a:tcBdr>
          <a:left>
            <a:ln w="12700" cap="flat">
              <a:noFill/>
              <a:miter lim="400000"/>
            </a:ln>
          </a:left>
          <a:right>
            <a:ln w="12700" cap="flat">
              <a:noFill/>
              <a:miter lim="400000"/>
            </a:ln>
          </a:right>
          <a:top>
            <a:ln w="508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rgbClr val="6C6212"/>
          </a:solidFill>
        </a:fill>
      </a:tcStyle>
    </a:lastRow>
    <a:firstRow>
      <a:tcTxStyle b="on" i="off">
        <a:font>
          <a:latin typeface="Avenir Heavy"/>
          <a:ea typeface="Avenir Heavy"/>
          <a:cs typeface="Avenir Heavy"/>
        </a:font>
        <a:srgbClr val="6C6212"/>
      </a:tcTxStyle>
      <a:tcStyle>
        <a:tcBdr>
          <a:left>
            <a:ln w="12700" cap="flat">
              <a:noFill/>
              <a:miter lim="400000"/>
            </a:ln>
          </a:left>
          <a:right>
            <a:ln w="12700" cap="flat">
              <a:noFill/>
              <a:miter lim="400000"/>
            </a:ln>
          </a:right>
          <a:top>
            <a:ln w="254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0D1D3"/>
          </a:solidFill>
        </a:fill>
      </a:tcStyle>
    </a:wholeTbl>
    <a:band2H>
      <a:tcTxStyle/>
      <a:tcStyle>
        <a:tcBdr/>
        <a:fill>
          <a:solidFill>
            <a:srgbClr val="E9E9EA"/>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90" y="1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989830A3-E709-458E-9B7A-EED499A561D6}"/>
    <pc:docChg chg="modSld">
      <pc:chgData name="mario.diaz@uam.es" userId="b18783af-88a7-4588-8d94-dc9c0dee9733" providerId="ADAL" clId="{989830A3-E709-458E-9B7A-EED499A561D6}" dt="2021-08-04T10:01:48.972" v="1" actId="1076"/>
      <pc:docMkLst>
        <pc:docMk/>
      </pc:docMkLst>
      <pc:sldChg chg="modSp mod">
        <pc:chgData name="mario.diaz@uam.es" userId="b18783af-88a7-4588-8d94-dc9c0dee9733" providerId="ADAL" clId="{989830A3-E709-458E-9B7A-EED499A561D6}" dt="2021-08-04T09:58:41.941" v="0" actId="20577"/>
        <pc:sldMkLst>
          <pc:docMk/>
          <pc:sldMk cId="0" sldId="259"/>
        </pc:sldMkLst>
        <pc:spChg chg="mod">
          <ac:chgData name="mario.diaz@uam.es" userId="b18783af-88a7-4588-8d94-dc9c0dee9733" providerId="ADAL" clId="{989830A3-E709-458E-9B7A-EED499A561D6}" dt="2021-08-04T09:58:41.941" v="0" actId="20577"/>
          <ac:spMkLst>
            <pc:docMk/>
            <pc:sldMk cId="0" sldId="259"/>
            <ac:spMk id="197" creationId="{00000000-0000-0000-0000-000000000000}"/>
          </ac:spMkLst>
        </pc:spChg>
      </pc:sldChg>
      <pc:sldChg chg="modSp mod">
        <pc:chgData name="mario.diaz@uam.es" userId="b18783af-88a7-4588-8d94-dc9c0dee9733" providerId="ADAL" clId="{989830A3-E709-458E-9B7A-EED499A561D6}" dt="2021-08-04T10:01:48.972" v="1" actId="1076"/>
        <pc:sldMkLst>
          <pc:docMk/>
          <pc:sldMk cId="0" sldId="264"/>
        </pc:sldMkLst>
        <pc:spChg chg="mod">
          <ac:chgData name="mario.diaz@uam.es" userId="b18783af-88a7-4588-8d94-dc9c0dee9733" providerId="ADAL" clId="{989830A3-E709-458E-9B7A-EED499A561D6}" dt="2021-08-04T10:01:48.972" v="1" actId="1076"/>
          <ac:spMkLst>
            <pc:docMk/>
            <pc:sldMk cId="0" sldId="264"/>
            <ac:spMk id="2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75689339"/>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xfrm>
            <a:off x="8596403" y="6248400"/>
            <a:ext cx="242797" cy="243838"/>
          </a:xfrm>
          <a:prstGeom prst="rect">
            <a:avLst/>
          </a:prstGeom>
        </p:spPr>
        <p:txBody>
          <a:bodyPr/>
          <a:lstStyle>
            <a:lvl1pPr>
              <a:defRPr>
                <a:effectLst>
                  <a:outerShdw blurRad="12700" dist="25400" dir="2700000" rotWithShape="0">
                    <a:srgbClr val="000000"/>
                  </a:outerShdw>
                </a:effectLs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a:effectLst/>
      </p:bgPr>
    </p:bg>
    <p:spTree>
      <p:nvGrpSpPr>
        <p:cNvPr id="1" name=""/>
        <p:cNvGrpSpPr/>
        <p:nvPr/>
      </p:nvGrpSpPr>
      <p:grpSpPr>
        <a:xfrm>
          <a:off x="0" y="0"/>
          <a:ext cx="0" cy="0"/>
          <a:chOff x="0" y="0"/>
          <a:chExt cx="0" cy="0"/>
        </a:xfrm>
      </p:grpSpPr>
      <p:grpSp>
        <p:nvGrpSpPr>
          <p:cNvPr id="152" name="Group 152"/>
          <p:cNvGrpSpPr/>
          <p:nvPr/>
        </p:nvGrpSpPr>
        <p:grpSpPr>
          <a:xfrm>
            <a:off x="3705" y="1422399"/>
            <a:ext cx="9143472" cy="5435602"/>
            <a:chOff x="-1" y="0"/>
            <a:chExt cx="9143470" cy="5435600"/>
          </a:xfrm>
        </p:grpSpPr>
        <p:grpSp>
          <p:nvGrpSpPr>
            <p:cNvPr id="15" name="Group 15"/>
            <p:cNvGrpSpPr/>
            <p:nvPr/>
          </p:nvGrpSpPr>
          <p:grpSpPr>
            <a:xfrm>
              <a:off x="28041" y="-1"/>
              <a:ext cx="9115429" cy="5435602"/>
              <a:chOff x="0" y="0"/>
              <a:chExt cx="9115427" cy="5435600"/>
            </a:xfrm>
          </p:grpSpPr>
          <p:sp>
            <p:nvSpPr>
              <p:cNvPr id="2" name="Shape 2"/>
              <p:cNvSpPr/>
              <p:nvPr/>
            </p:nvSpPr>
            <p:spPr>
              <a:xfrm>
                <a:off x="2189162" y="349249"/>
                <a:ext cx="4468815" cy="3349626"/>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3" name="Shape 3"/>
              <p:cNvSpPr/>
              <p:nvPr/>
            </p:nvSpPr>
            <p:spPr>
              <a:xfrm>
                <a:off x="1035050" y="349249"/>
                <a:ext cx="6296028" cy="3756026"/>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4" name="Shape 4"/>
              <p:cNvSpPr/>
              <p:nvPr/>
            </p:nvSpPr>
            <p:spPr>
              <a:xfrm>
                <a:off x="0" y="274636"/>
                <a:ext cx="9099553" cy="4932364"/>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5" name="Shape 5"/>
              <p:cNvSpPr/>
              <p:nvPr/>
            </p:nvSpPr>
            <p:spPr>
              <a:xfrm>
                <a:off x="352424" y="395286"/>
                <a:ext cx="8750304" cy="4381503"/>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6" name="Shape 6"/>
              <p:cNvSpPr/>
              <p:nvPr/>
            </p:nvSpPr>
            <p:spPr>
              <a:xfrm>
                <a:off x="7651752" y="139699"/>
                <a:ext cx="1254126" cy="1887540"/>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7" name="Shape 7"/>
              <p:cNvSpPr/>
              <p:nvPr/>
            </p:nvSpPr>
            <p:spPr>
              <a:xfrm>
                <a:off x="8180389" y="-1"/>
                <a:ext cx="919164" cy="177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 name="Shape 8"/>
              <p:cNvSpPr/>
              <p:nvPr/>
            </p:nvSpPr>
            <p:spPr>
              <a:xfrm>
                <a:off x="5192713" y="114300"/>
                <a:ext cx="3922715" cy="3803651"/>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9" name="Shape 9"/>
              <p:cNvSpPr/>
              <p:nvPr/>
            </p:nvSpPr>
            <p:spPr>
              <a:xfrm>
                <a:off x="3724275" y="271461"/>
                <a:ext cx="2220915" cy="2141539"/>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0" name="Shape 10"/>
              <p:cNvSpPr/>
              <p:nvPr/>
            </p:nvSpPr>
            <p:spPr>
              <a:xfrm>
                <a:off x="6754814" y="1801811"/>
                <a:ext cx="1993902" cy="1285877"/>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1" name="Shape 11"/>
              <p:cNvSpPr/>
              <p:nvPr/>
            </p:nvSpPr>
            <p:spPr>
              <a:xfrm>
                <a:off x="4594226" y="4095750"/>
                <a:ext cx="4521202"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2" name="Shape 12"/>
              <p:cNvSpPr/>
              <p:nvPr/>
            </p:nvSpPr>
            <p:spPr>
              <a:xfrm>
                <a:off x="8609014" y="41274"/>
                <a:ext cx="506414" cy="1355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 name="Shape 13"/>
              <p:cNvSpPr/>
              <p:nvPr/>
            </p:nvSpPr>
            <p:spPr>
              <a:xfrm>
                <a:off x="7832727" y="4241800"/>
                <a:ext cx="1025526"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 name="Shape 14"/>
              <p:cNvSpPr/>
              <p:nvPr/>
            </p:nvSpPr>
            <p:spPr>
              <a:xfrm>
                <a:off x="47624" y="2387600"/>
                <a:ext cx="4343403"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grpSp>
        <p:grpSp>
          <p:nvGrpSpPr>
            <p:cNvPr id="151" name="Group 151"/>
            <p:cNvGrpSpPr/>
            <p:nvPr/>
          </p:nvGrpSpPr>
          <p:grpSpPr>
            <a:xfrm>
              <a:off x="-2" y="2217621"/>
              <a:ext cx="2193881" cy="2694464"/>
              <a:chOff x="0" y="0"/>
              <a:chExt cx="2193880" cy="2694463"/>
            </a:xfrm>
          </p:grpSpPr>
          <p:sp>
            <p:nvSpPr>
              <p:cNvPr id="16" name="Shape 16"/>
              <p:cNvSpPr/>
              <p:nvPr/>
            </p:nvSpPr>
            <p:spPr>
              <a:xfrm rot="6798887">
                <a:off x="97098" y="25218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7" name="Shape 17"/>
              <p:cNvSpPr/>
              <p:nvPr/>
            </p:nvSpPr>
            <p:spPr>
              <a:xfrm rot="6798887">
                <a:off x="49473" y="2518685"/>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8" name="Shape 18"/>
              <p:cNvSpPr/>
              <p:nvPr/>
            </p:nvSpPr>
            <p:spPr>
              <a:xfrm rot="6798887">
                <a:off x="8198" y="25091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9" name="Shape 19"/>
              <p:cNvSpPr/>
              <p:nvPr/>
            </p:nvSpPr>
            <p:spPr>
              <a:xfrm rot="5999912">
                <a:off x="328873" y="25250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0" name="Shape 20"/>
              <p:cNvSpPr/>
              <p:nvPr/>
            </p:nvSpPr>
            <p:spPr>
              <a:xfrm rot="5999912">
                <a:off x="287598"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1" name="Shape 21"/>
              <p:cNvSpPr/>
              <p:nvPr/>
            </p:nvSpPr>
            <p:spPr>
              <a:xfrm rot="6250139">
                <a:off x="239973"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2" name="Shape 22"/>
              <p:cNvSpPr/>
              <p:nvPr/>
            </p:nvSpPr>
            <p:spPr>
              <a:xfrm rot="6238076">
                <a:off x="192348" y="252821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3" name="Shape 23"/>
              <p:cNvSpPr/>
              <p:nvPr/>
            </p:nvSpPr>
            <p:spPr>
              <a:xfrm rot="5380717">
                <a:off x="573348" y="24996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4" name="Shape 24"/>
              <p:cNvSpPr/>
              <p:nvPr/>
            </p:nvSpPr>
            <p:spPr>
              <a:xfrm rot="5380717">
                <a:off x="525723" y="25059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5" name="Shape 25"/>
              <p:cNvSpPr/>
              <p:nvPr/>
            </p:nvSpPr>
            <p:spPr>
              <a:xfrm rot="5583201">
                <a:off x="478098" y="25123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6" name="Shape 26"/>
              <p:cNvSpPr/>
              <p:nvPr/>
            </p:nvSpPr>
            <p:spPr>
              <a:xfrm rot="5737625">
                <a:off x="427298" y="252186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7" name="Shape 27"/>
              <p:cNvSpPr/>
              <p:nvPr/>
            </p:nvSpPr>
            <p:spPr>
              <a:xfrm rot="4715477">
                <a:off x="817823" y="24361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8" name="Shape 28"/>
              <p:cNvSpPr/>
              <p:nvPr/>
            </p:nvSpPr>
            <p:spPr>
              <a:xfrm rot="4924949">
                <a:off x="768611" y="2445660"/>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9" name="Shape 29"/>
              <p:cNvSpPr/>
              <p:nvPr/>
            </p:nvSpPr>
            <p:spPr>
              <a:xfrm rot="4924949">
                <a:off x="720986" y="246788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0" name="Shape 30"/>
              <p:cNvSpPr/>
              <p:nvPr/>
            </p:nvSpPr>
            <p:spPr>
              <a:xfrm rot="5041351">
                <a:off x="674948" y="247106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1" name="Shape 31"/>
              <p:cNvSpPr/>
              <p:nvPr/>
            </p:nvSpPr>
            <p:spPr>
              <a:xfrm rot="3816888">
                <a:off x="1051187" y="2331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2" name="Shape 32"/>
              <p:cNvSpPr/>
              <p:nvPr/>
            </p:nvSpPr>
            <p:spPr>
              <a:xfrm rot="3816888">
                <a:off x="1003562" y="235993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3" name="Shape 33"/>
              <p:cNvSpPr/>
              <p:nvPr/>
            </p:nvSpPr>
            <p:spPr>
              <a:xfrm rot="4104185">
                <a:off x="959111" y="237581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4" name="Shape 34"/>
              <p:cNvSpPr/>
              <p:nvPr/>
            </p:nvSpPr>
            <p:spPr>
              <a:xfrm rot="4325343">
                <a:off x="909899" y="23980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5" name="Shape 35"/>
              <p:cNvSpPr/>
              <p:nvPr/>
            </p:nvSpPr>
            <p:spPr>
              <a:xfrm rot="3368035">
                <a:off x="1267087" y="2204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6" name="Shape 36"/>
              <p:cNvSpPr/>
              <p:nvPr/>
            </p:nvSpPr>
            <p:spPr>
              <a:xfrm rot="3368035">
                <a:off x="1222637" y="22297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7" name="Shape 37"/>
              <p:cNvSpPr/>
              <p:nvPr/>
            </p:nvSpPr>
            <p:spPr>
              <a:xfrm rot="3368035">
                <a:off x="1181362" y="22583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8" name="Shape 38"/>
              <p:cNvSpPr/>
              <p:nvPr/>
            </p:nvSpPr>
            <p:spPr>
              <a:xfrm rot="3816888">
                <a:off x="1135324" y="2286909"/>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9" name="Shape 39"/>
              <p:cNvSpPr/>
              <p:nvPr/>
            </p:nvSpPr>
            <p:spPr>
              <a:xfrm rot="2302266">
                <a:off x="1461555" y="205434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0" name="Shape 40"/>
              <p:cNvSpPr/>
              <p:nvPr/>
            </p:nvSpPr>
            <p:spPr>
              <a:xfrm rot="2302266">
                <a:off x="1423455" y="2084502"/>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1" name="Shape 41"/>
              <p:cNvSpPr/>
              <p:nvPr/>
            </p:nvSpPr>
            <p:spPr>
              <a:xfrm rot="2707562">
                <a:off x="1387737" y="2115459"/>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2" name="Shape 42"/>
              <p:cNvSpPr/>
              <p:nvPr/>
            </p:nvSpPr>
            <p:spPr>
              <a:xfrm rot="2707562">
                <a:off x="1346462" y="21440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3" name="Shape 43"/>
              <p:cNvSpPr/>
              <p:nvPr/>
            </p:nvSpPr>
            <p:spPr>
              <a:xfrm rot="1525831">
                <a:off x="1626655" y="18733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4" name="Shape 44"/>
              <p:cNvSpPr/>
              <p:nvPr/>
            </p:nvSpPr>
            <p:spPr>
              <a:xfrm rot="1525831">
                <a:off x="1598080" y="19114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5" name="Shape 45"/>
              <p:cNvSpPr/>
              <p:nvPr/>
            </p:nvSpPr>
            <p:spPr>
              <a:xfrm rot="1788116">
                <a:off x="1567918" y="1946390"/>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6" name="Shape 46"/>
              <p:cNvSpPr/>
              <p:nvPr/>
            </p:nvSpPr>
            <p:spPr>
              <a:xfrm rot="1788116">
                <a:off x="1534580" y="1986077"/>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7" name="Shape 47"/>
              <p:cNvSpPr/>
              <p:nvPr/>
            </p:nvSpPr>
            <p:spPr>
              <a:xfrm rot="841630">
                <a:off x="1763180" y="168604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8" name="Shape 48"/>
              <p:cNvSpPr/>
              <p:nvPr/>
            </p:nvSpPr>
            <p:spPr>
              <a:xfrm rot="841630">
                <a:off x="1742543" y="1722552"/>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9" name="Shape 49"/>
              <p:cNvSpPr/>
              <p:nvPr/>
            </p:nvSpPr>
            <p:spPr>
              <a:xfrm rot="1308688">
                <a:off x="1720318" y="1763827"/>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0" name="Shape 50"/>
              <p:cNvSpPr/>
              <p:nvPr/>
            </p:nvSpPr>
            <p:spPr>
              <a:xfrm rot="1308688">
                <a:off x="1685393" y="1797165"/>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1" name="Shape 51"/>
              <p:cNvSpPr/>
              <p:nvPr/>
            </p:nvSpPr>
            <p:spPr>
              <a:xfrm rot="469913">
                <a:off x="1856843" y="1479665"/>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2" name="Shape 52"/>
              <p:cNvSpPr/>
              <p:nvPr/>
            </p:nvSpPr>
            <p:spPr>
              <a:xfrm rot="559869">
                <a:off x="1840968" y="1519352"/>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3" name="Shape 53"/>
              <p:cNvSpPr/>
              <p:nvPr/>
            </p:nvSpPr>
            <p:spPr>
              <a:xfrm rot="734079">
                <a:off x="1828268" y="1560627"/>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4" name="Shape 54"/>
              <p:cNvSpPr/>
              <p:nvPr/>
            </p:nvSpPr>
            <p:spPr>
              <a:xfrm rot="734079">
                <a:off x="1807630" y="1605077"/>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5" name="Shape 55"/>
              <p:cNvSpPr/>
              <p:nvPr/>
            </p:nvSpPr>
            <p:spPr>
              <a:xfrm rot="21306094">
                <a:off x="1918755" y="1274877"/>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6" name="Shape 56"/>
              <p:cNvSpPr/>
              <p:nvPr/>
            </p:nvSpPr>
            <p:spPr>
              <a:xfrm rot="21599993">
                <a:off x="1902880" y="1316152"/>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7" name="Shape 57"/>
              <p:cNvSpPr/>
              <p:nvPr/>
            </p:nvSpPr>
            <p:spPr>
              <a:xfrm rot="21599993">
                <a:off x="1901294" y="1355840"/>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8" name="Shape 58"/>
              <p:cNvSpPr/>
              <p:nvPr/>
            </p:nvSpPr>
            <p:spPr>
              <a:xfrm rot="214188">
                <a:off x="1883830" y="139711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9" name="Shape 59"/>
              <p:cNvSpPr/>
              <p:nvPr/>
            </p:nvSpPr>
            <p:spPr>
              <a:xfrm rot="20917612">
                <a:off x="1931455" y="1066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0" name="Shape 60"/>
              <p:cNvSpPr/>
              <p:nvPr/>
            </p:nvSpPr>
            <p:spPr>
              <a:xfrm rot="21119601">
                <a:off x="1933044" y="11081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1" name="Shape 61"/>
              <p:cNvSpPr/>
              <p:nvPr/>
            </p:nvSpPr>
            <p:spPr>
              <a:xfrm rot="21119601">
                <a:off x="1933044" y="1146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2" name="Shape 62"/>
              <p:cNvSpPr/>
              <p:nvPr/>
            </p:nvSpPr>
            <p:spPr>
              <a:xfrm rot="21329454">
                <a:off x="1931455" y="118756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3" name="Shape 63"/>
              <p:cNvSpPr/>
              <p:nvPr/>
            </p:nvSpPr>
            <p:spPr>
              <a:xfrm rot="20467714">
                <a:off x="1912405" y="8732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4" name="Shape 64"/>
              <p:cNvSpPr/>
              <p:nvPr/>
            </p:nvSpPr>
            <p:spPr>
              <a:xfrm rot="20630728">
                <a:off x="1921930" y="9065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5" name="Shape 65"/>
              <p:cNvSpPr/>
              <p:nvPr/>
            </p:nvSpPr>
            <p:spPr>
              <a:xfrm rot="20630728">
                <a:off x="1926694" y="9446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6" name="Shape 66"/>
              <p:cNvSpPr/>
              <p:nvPr/>
            </p:nvSpPr>
            <p:spPr>
              <a:xfrm rot="20793741">
                <a:off x="1931455" y="9875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7" name="Shape 67"/>
              <p:cNvSpPr/>
              <p:nvPr/>
            </p:nvSpPr>
            <p:spPr>
              <a:xfrm rot="20056058">
                <a:off x="1845730" y="6890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8" name="Shape 68"/>
              <p:cNvSpPr/>
              <p:nvPr/>
            </p:nvSpPr>
            <p:spPr>
              <a:xfrm rot="20258046">
                <a:off x="1863193" y="7287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9" name="Shape 69"/>
              <p:cNvSpPr/>
              <p:nvPr/>
            </p:nvSpPr>
            <p:spPr>
              <a:xfrm rot="20258046">
                <a:off x="1875894" y="765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0" name="Shape 70"/>
              <p:cNvSpPr/>
              <p:nvPr/>
            </p:nvSpPr>
            <p:spPr>
              <a:xfrm rot="20258046">
                <a:off x="1891769" y="7970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1" name="Shape 71"/>
              <p:cNvSpPr/>
              <p:nvPr/>
            </p:nvSpPr>
            <p:spPr>
              <a:xfrm rot="19671255">
                <a:off x="1744130" y="5319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2" name="Shape 72"/>
              <p:cNvSpPr/>
              <p:nvPr/>
            </p:nvSpPr>
            <p:spPr>
              <a:xfrm rot="19755824">
                <a:off x="1764768" y="558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3" name="Shape 73"/>
              <p:cNvSpPr/>
              <p:nvPr/>
            </p:nvSpPr>
            <p:spPr>
              <a:xfrm rot="19847617">
                <a:off x="1788580" y="5938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4" name="Shape 74"/>
              <p:cNvSpPr/>
              <p:nvPr/>
            </p:nvSpPr>
            <p:spPr>
              <a:xfrm rot="19847617">
                <a:off x="1809218" y="6208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5" name="Shape 75"/>
              <p:cNvSpPr/>
              <p:nvPr/>
            </p:nvSpPr>
            <p:spPr>
              <a:xfrm rot="19133264">
                <a:off x="1606018" y="38905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6" name="Shape 76"/>
              <p:cNvSpPr/>
              <p:nvPr/>
            </p:nvSpPr>
            <p:spPr>
              <a:xfrm rot="19133264">
                <a:off x="1639355" y="4192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7" name="Shape 77"/>
              <p:cNvSpPr/>
              <p:nvPr/>
            </p:nvSpPr>
            <p:spPr>
              <a:xfrm rot="19133264">
                <a:off x="1663168" y="4462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8" name="Shape 78"/>
              <p:cNvSpPr/>
              <p:nvPr/>
            </p:nvSpPr>
            <p:spPr>
              <a:xfrm rot="19257134">
                <a:off x="1691743" y="4716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9" name="Shape 79"/>
              <p:cNvSpPr/>
              <p:nvPr/>
            </p:nvSpPr>
            <p:spPr>
              <a:xfrm>
                <a:off x="767817" y="428740"/>
                <a:ext cx="285753" cy="239714"/>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0" name="Shape 80"/>
              <p:cNvSpPr/>
              <p:nvPr/>
            </p:nvSpPr>
            <p:spPr>
              <a:xfrm rot="6575641">
                <a:off x="-348196" y="1341552"/>
                <a:ext cx="19462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1" name="Shape 81"/>
              <p:cNvSpPr/>
              <p:nvPr/>
            </p:nvSpPr>
            <p:spPr>
              <a:xfrm rot="238799">
                <a:off x="2642" y="1354252"/>
                <a:ext cx="16367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2" name="Shape 82"/>
              <p:cNvSpPr/>
              <p:nvPr/>
            </p:nvSpPr>
            <p:spPr>
              <a:xfrm rot="18642971">
                <a:off x="1436949" y="2834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3" name="Shape 83"/>
              <p:cNvSpPr/>
              <p:nvPr/>
            </p:nvSpPr>
            <p:spPr>
              <a:xfrm rot="18642971">
                <a:off x="1473462" y="305709"/>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4" name="Shape 84"/>
              <p:cNvSpPr/>
              <p:nvPr/>
            </p:nvSpPr>
            <p:spPr>
              <a:xfrm rot="18642971">
                <a:off x="1510768" y="32396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5" name="Shape 85"/>
              <p:cNvSpPr/>
              <p:nvPr/>
            </p:nvSpPr>
            <p:spPr>
              <a:xfrm rot="18938967">
                <a:off x="1542518" y="3430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6" name="Shape 86"/>
              <p:cNvSpPr/>
              <p:nvPr/>
            </p:nvSpPr>
            <p:spPr>
              <a:xfrm rot="17961497">
                <a:off x="1248037" y="2104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7" name="Shape 87"/>
              <p:cNvSpPr/>
              <p:nvPr/>
            </p:nvSpPr>
            <p:spPr>
              <a:xfrm rot="17961497">
                <a:off x="1290899" y="2231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8" name="Shape 88"/>
              <p:cNvSpPr/>
              <p:nvPr/>
            </p:nvSpPr>
            <p:spPr>
              <a:xfrm rot="18085367">
                <a:off x="1325824" y="2326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9" name="Shape 89"/>
              <p:cNvSpPr/>
              <p:nvPr/>
            </p:nvSpPr>
            <p:spPr>
              <a:xfrm rot="18379200">
                <a:off x="1365512" y="251734"/>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0" name="Shape 90"/>
              <p:cNvSpPr/>
              <p:nvPr/>
            </p:nvSpPr>
            <p:spPr>
              <a:xfrm rot="17261750">
                <a:off x="1027374" y="162834"/>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1" name="Shape 91"/>
              <p:cNvSpPr/>
              <p:nvPr/>
            </p:nvSpPr>
            <p:spPr>
              <a:xfrm rot="17349642">
                <a:off x="1071824" y="1723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2" name="Shape 92"/>
              <p:cNvSpPr/>
              <p:nvPr/>
            </p:nvSpPr>
            <p:spPr>
              <a:xfrm rot="17349642">
                <a:off x="1121037" y="17870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3" name="Shape 93"/>
              <p:cNvSpPr/>
              <p:nvPr/>
            </p:nvSpPr>
            <p:spPr>
              <a:xfrm rot="17610754">
                <a:off x="1168662" y="1850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4" name="Shape 94"/>
              <p:cNvSpPr/>
              <p:nvPr/>
            </p:nvSpPr>
            <p:spPr>
              <a:xfrm rot="16737784">
                <a:off x="795598" y="1596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5" name="Shape 95"/>
              <p:cNvSpPr/>
              <p:nvPr/>
            </p:nvSpPr>
            <p:spPr>
              <a:xfrm rot="16926630">
                <a:off x="844811" y="156484"/>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6" name="Shape 96"/>
              <p:cNvSpPr/>
              <p:nvPr/>
            </p:nvSpPr>
            <p:spPr>
              <a:xfrm rot="16953279">
                <a:off x="890848"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7" name="Shape 97"/>
              <p:cNvSpPr/>
              <p:nvPr/>
            </p:nvSpPr>
            <p:spPr>
              <a:xfrm rot="17019377">
                <a:off x="941649"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8" name="Shape 98"/>
              <p:cNvSpPr/>
              <p:nvPr/>
            </p:nvSpPr>
            <p:spPr>
              <a:xfrm rot="16404871">
                <a:off x="560648" y="19140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9" name="Shape 99"/>
              <p:cNvSpPr/>
              <p:nvPr/>
            </p:nvSpPr>
            <p:spPr>
              <a:xfrm rot="16239516">
                <a:off x="608273" y="1818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0" name="Shape 100"/>
              <p:cNvSpPr/>
              <p:nvPr/>
            </p:nvSpPr>
            <p:spPr>
              <a:xfrm rot="16311061">
                <a:off x="662248" y="17553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1" name="Shape 101"/>
              <p:cNvSpPr/>
              <p:nvPr/>
            </p:nvSpPr>
            <p:spPr>
              <a:xfrm rot="16435146">
                <a:off x="709873" y="1691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2" name="Shape 102"/>
              <p:cNvSpPr/>
              <p:nvPr/>
            </p:nvSpPr>
            <p:spPr>
              <a:xfrm rot="15467838">
                <a:off x="324111" y="2612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3" name="Shape 103"/>
              <p:cNvSpPr/>
              <p:nvPr/>
            </p:nvSpPr>
            <p:spPr>
              <a:xfrm rot="15379567">
                <a:off x="373323" y="24538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4" name="Shape 104"/>
              <p:cNvSpPr/>
              <p:nvPr/>
            </p:nvSpPr>
            <p:spPr>
              <a:xfrm rot="15489056">
                <a:off x="419361" y="2295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5" name="Shape 105"/>
              <p:cNvSpPr/>
              <p:nvPr/>
            </p:nvSpPr>
            <p:spPr>
              <a:xfrm rot="15680431">
                <a:off x="462223" y="2104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6" name="Shape 106"/>
              <p:cNvSpPr/>
              <p:nvPr/>
            </p:nvSpPr>
            <p:spPr>
              <a:xfrm rot="14223709">
                <a:off x="6611" y="4041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7" name="Shape 107"/>
              <p:cNvSpPr/>
              <p:nvPr/>
            </p:nvSpPr>
            <p:spPr>
              <a:xfrm rot="14431653">
                <a:off x="100273" y="3533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8" name="Shape 108"/>
              <p:cNvSpPr/>
              <p:nvPr/>
            </p:nvSpPr>
            <p:spPr>
              <a:xfrm rot="14797584">
                <a:off x="143136" y="3311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9" name="Shape 109"/>
              <p:cNvSpPr/>
              <p:nvPr/>
            </p:nvSpPr>
            <p:spPr>
              <a:xfrm rot="14797584">
                <a:off x="185998" y="3152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0" name="Shape 110"/>
              <p:cNvSpPr/>
              <p:nvPr/>
            </p:nvSpPr>
            <p:spPr>
              <a:xfrm rot="15142296">
                <a:off x="235211" y="2930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1" name="Shape 111"/>
              <p:cNvSpPr/>
              <p:nvPr/>
            </p:nvSpPr>
            <p:spPr>
              <a:xfrm rot="19723229">
                <a:off x="-3708" y="1698740"/>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2" name="Shape 112"/>
              <p:cNvSpPr/>
              <p:nvPr/>
            </p:nvSpPr>
            <p:spPr>
              <a:xfrm rot="3283993">
                <a:off x="807504" y="18813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3" name="Shape 113"/>
              <p:cNvSpPr/>
              <p:nvPr/>
            </p:nvSpPr>
            <p:spPr>
              <a:xfrm rot="3283993">
                <a:off x="51854" y="8018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4" name="Shape 114"/>
              <p:cNvSpPr/>
              <p:nvPr/>
            </p:nvSpPr>
            <p:spPr>
              <a:xfrm rot="19723229">
                <a:off x="1107543" y="885940"/>
                <a:ext cx="5032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5" name="Shape 115"/>
              <p:cNvSpPr/>
              <p:nvPr/>
            </p:nvSpPr>
            <p:spPr>
              <a:xfrm rot="5908517">
                <a:off x="313792" y="2575041"/>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6" name="Shape 116"/>
              <p:cNvSpPr/>
              <p:nvPr/>
            </p:nvSpPr>
            <p:spPr>
              <a:xfrm rot="6683973">
                <a:off x="67729" y="2575041"/>
                <a:ext cx="22860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7" name="Shape 117"/>
              <p:cNvSpPr/>
              <p:nvPr/>
            </p:nvSpPr>
            <p:spPr>
              <a:xfrm rot="5245609">
                <a:off x="569379" y="254011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8" name="Shape 118"/>
              <p:cNvSpPr/>
              <p:nvPr/>
            </p:nvSpPr>
            <p:spPr>
              <a:xfrm rot="4500520">
                <a:off x="824967" y="2467090"/>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9" name="Shape 119"/>
              <p:cNvSpPr/>
              <p:nvPr/>
            </p:nvSpPr>
            <p:spPr>
              <a:xfrm rot="3805228">
                <a:off x="1059918" y="23575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0" name="Shape 120"/>
              <p:cNvSpPr/>
              <p:nvPr/>
            </p:nvSpPr>
            <p:spPr>
              <a:xfrm rot="3060139">
                <a:off x="1286930" y="2214677"/>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1" name="Shape 121"/>
              <p:cNvSpPr/>
              <p:nvPr/>
            </p:nvSpPr>
            <p:spPr>
              <a:xfrm rot="2090281">
                <a:off x="1485368" y="204640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2" name="Shape 122"/>
              <p:cNvSpPr/>
              <p:nvPr/>
            </p:nvSpPr>
            <p:spPr>
              <a:xfrm rot="14431653">
                <a:off x="-32283" y="3382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3" name="Shape 123"/>
              <p:cNvSpPr/>
              <p:nvPr/>
            </p:nvSpPr>
            <p:spPr>
              <a:xfrm rot="15193499">
                <a:off x="212192" y="22236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4" name="Shape 124"/>
              <p:cNvSpPr/>
              <p:nvPr/>
            </p:nvSpPr>
            <p:spPr>
              <a:xfrm rot="16629379">
                <a:off x="705904" y="112827"/>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5" name="Shape 125"/>
              <p:cNvSpPr/>
              <p:nvPr/>
            </p:nvSpPr>
            <p:spPr>
              <a:xfrm rot="17301498">
                <a:off x="944030" y="106477"/>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6" name="Shape 126"/>
              <p:cNvSpPr/>
              <p:nvPr/>
            </p:nvSpPr>
            <p:spPr>
              <a:xfrm rot="17923696">
                <a:off x="1170249" y="146959"/>
                <a:ext cx="246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7" name="Shape 127"/>
              <p:cNvSpPr/>
              <p:nvPr/>
            </p:nvSpPr>
            <p:spPr>
              <a:xfrm rot="18411383">
                <a:off x="1376624" y="216809"/>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8" name="Shape 128"/>
              <p:cNvSpPr/>
              <p:nvPr/>
            </p:nvSpPr>
            <p:spPr>
              <a:xfrm rot="18989755">
                <a:off x="1558393" y="32396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9" name="Shape 129"/>
              <p:cNvSpPr/>
              <p:nvPr/>
            </p:nvSpPr>
            <p:spPr>
              <a:xfrm rot="19409993">
                <a:off x="1702855" y="463665"/>
                <a:ext cx="2746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0" name="Shape 130"/>
              <p:cNvSpPr/>
              <p:nvPr/>
            </p:nvSpPr>
            <p:spPr>
              <a:xfrm rot="19871442">
                <a:off x="1817155" y="627177"/>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1" name="Shape 131"/>
              <p:cNvSpPr/>
              <p:nvPr/>
            </p:nvSpPr>
            <p:spPr>
              <a:xfrm rot="20427883">
                <a:off x="1898119" y="81291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2" name="Shape 132"/>
              <p:cNvSpPr/>
              <p:nvPr/>
            </p:nvSpPr>
            <p:spPr>
              <a:xfrm rot="20846155">
                <a:off x="1929869" y="1011352"/>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3" name="Shape 133"/>
              <p:cNvSpPr/>
              <p:nvPr/>
            </p:nvSpPr>
            <p:spPr>
              <a:xfrm rot="21312177">
                <a:off x="1921930" y="1227252"/>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4" name="Shape 134"/>
              <p:cNvSpPr/>
              <p:nvPr/>
            </p:nvSpPr>
            <p:spPr>
              <a:xfrm rot="696742">
                <a:off x="1783818" y="1657465"/>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5" name="Shape 135"/>
              <p:cNvSpPr/>
              <p:nvPr/>
            </p:nvSpPr>
            <p:spPr>
              <a:xfrm rot="1529991">
                <a:off x="1648880" y="1860665"/>
                <a:ext cx="2222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6" name="Shape 136"/>
              <p:cNvSpPr/>
              <p:nvPr/>
            </p:nvSpPr>
            <p:spPr>
              <a:xfrm>
                <a:off x="1345668" y="1338377"/>
                <a:ext cx="323852" cy="190502"/>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7" name="Shape 137"/>
              <p:cNvSpPr/>
              <p:nvPr/>
            </p:nvSpPr>
            <p:spPr>
              <a:xfrm>
                <a:off x="26454" y="681152"/>
                <a:ext cx="142877" cy="123827"/>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8" name="Shape 138"/>
              <p:cNvSpPr/>
              <p:nvPr/>
            </p:nvSpPr>
            <p:spPr>
              <a:xfrm>
                <a:off x="150279" y="568440"/>
                <a:ext cx="160340" cy="141289"/>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9" name="Shape 139"/>
              <p:cNvSpPr/>
              <p:nvPr/>
            </p:nvSpPr>
            <p:spPr>
              <a:xfrm>
                <a:off x="1071030" y="1919402"/>
                <a:ext cx="131765" cy="123827"/>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0" name="Shape 140"/>
              <p:cNvSpPr/>
              <p:nvPr/>
            </p:nvSpPr>
            <p:spPr>
              <a:xfrm>
                <a:off x="1488543" y="776402"/>
                <a:ext cx="142877" cy="114302"/>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1" name="Shape 141"/>
              <p:cNvSpPr/>
              <p:nvPr/>
            </p:nvSpPr>
            <p:spPr>
              <a:xfrm>
                <a:off x="1421868" y="671627"/>
                <a:ext cx="142877" cy="133352"/>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2" name="Shape 142"/>
              <p:cNvSpPr/>
              <p:nvPr/>
            </p:nvSpPr>
            <p:spPr>
              <a:xfrm>
                <a:off x="5817" y="2451216"/>
                <a:ext cx="12701" cy="1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3" name="Shape 143"/>
              <p:cNvSpPr/>
              <p:nvPr/>
            </p:nvSpPr>
            <p:spPr>
              <a:xfrm>
                <a:off x="7404" y="416040"/>
                <a:ext cx="47627" cy="76202"/>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4" name="Shape 144"/>
              <p:cNvSpPr/>
              <p:nvPr/>
            </p:nvSpPr>
            <p:spPr>
              <a:xfrm>
                <a:off x="7404" y="2460740"/>
                <a:ext cx="57152" cy="1047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5" name="Shape 145"/>
              <p:cNvSpPr/>
              <p:nvPr/>
            </p:nvSpPr>
            <p:spPr>
              <a:xfrm rot="244927">
                <a:off x="1864780" y="1441565"/>
                <a:ext cx="255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6" name="Shape 146"/>
              <p:cNvSpPr/>
              <p:nvPr/>
            </p:nvSpPr>
            <p:spPr>
              <a:xfrm rot="16001411">
                <a:off x="456667" y="147752"/>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7" name="Shape 147"/>
              <p:cNvSpPr/>
              <p:nvPr/>
            </p:nvSpPr>
            <p:spPr>
              <a:xfrm>
                <a:off x="216954" y="2034158"/>
                <a:ext cx="224300" cy="24243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8" name="Shape 148"/>
              <p:cNvSpPr/>
              <p:nvPr/>
            </p:nvSpPr>
            <p:spPr>
              <a:xfrm rot="18742963">
                <a:off x="978831" y="1997913"/>
                <a:ext cx="105919" cy="10862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9" name="Shape 149"/>
              <p:cNvSpPr/>
              <p:nvPr/>
            </p:nvSpPr>
            <p:spPr>
              <a:xfrm>
                <a:off x="369354" y="333490"/>
                <a:ext cx="552452" cy="2019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50" name="Shape 150"/>
              <p:cNvSpPr/>
              <p:nvPr/>
            </p:nvSpPr>
            <p:spPr>
              <a:xfrm rot="19915651">
                <a:off x="466185" y="1197092"/>
                <a:ext cx="350831" cy="276220"/>
              </a:xfrm>
              <a:prstGeom prst="ellipse">
                <a:avLst/>
              </a:prstGeom>
              <a:gradFill flip="none" rotWithShape="1">
                <a:gsLst>
                  <a:gs pos="0">
                    <a:srgbClr val="000000"/>
                  </a:gs>
                  <a:gs pos="100000">
                    <a:srgbClr val="535561"/>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Tahoma"/>
                    <a:ea typeface="Tahoma"/>
                    <a:cs typeface="Tahoma"/>
                    <a:sym typeface="Tahoma"/>
                  </a:defRPr>
                </a:pPr>
                <a:endParaRPr/>
              </a:p>
            </p:txBody>
          </p:sp>
        </p:grpSp>
      </p:grpSp>
      <p:sp>
        <p:nvSpPr>
          <p:cNvPr id="153"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154"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599578" y="6245225"/>
            <a:ext cx="242797" cy="243838"/>
          </a:xfrm>
          <a:prstGeom prst="rect">
            <a:avLst/>
          </a:prstGeom>
          <a:ln w="12700">
            <a:miter lim="400000"/>
          </a:ln>
        </p:spPr>
        <p:txBody>
          <a:bodyPr wrap="none" lIns="45718" tIns="45718" rIns="45718" bIns="45718">
            <a:spAutoFit/>
          </a:bodyPr>
          <a:lstStyle>
            <a:lvl1pPr algn="r">
              <a:defRPr sz="1000">
                <a:solidFill>
                  <a:srgbClr val="FFFFFF"/>
                </a:solidFill>
                <a:latin typeface="Tahoma"/>
                <a:ea typeface="Tahoma"/>
                <a:cs typeface="Tahoma"/>
                <a:sym typeface="Tahoma"/>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61"/>
          <p:cNvSpPr txBox="1">
            <a:spLocks noGrp="1"/>
          </p:cNvSpPr>
          <p:nvPr>
            <p:ph type="title" idx="4294967295"/>
          </p:nvPr>
        </p:nvSpPr>
        <p:spPr>
          <a:xfrm>
            <a:off x="685800" y="1768475"/>
            <a:ext cx="7772400" cy="1736725"/>
          </a:xfrm>
          <a:prstGeom prst="rect">
            <a:avLst/>
          </a:prstGeom>
        </p:spPr>
        <p:txBody>
          <a:bodyPr lIns="0" tIns="0" rIns="0" bIns="0" anchor="b">
            <a:normAutofit/>
          </a:bodyPr>
          <a:lstStyle/>
          <a:p>
            <a:pPr>
              <a:defRPr>
                <a:effectLst>
                  <a:outerShdw blurRad="12700" dist="25400" dir="2700000" rotWithShape="0">
                    <a:srgbClr val="000000"/>
                  </a:outerShdw>
                </a:effectLst>
              </a:defRPr>
            </a:pPr>
            <a:endParaRPr/>
          </a:p>
        </p:txBody>
      </p:sp>
      <p:sp>
        <p:nvSpPr>
          <p:cNvPr id="179" name="Shape 162"/>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effectLst>
                  <a:outerShdw blurRad="12700" dist="25400" dir="2700000" rotWithShape="0">
                    <a:srgbClr val="000000"/>
                  </a:outerShdw>
                </a:effectLst>
              </a:defRPr>
            </a:pPr>
            <a:endParaRPr/>
          </a:p>
        </p:txBody>
      </p:sp>
      <p:pic>
        <p:nvPicPr>
          <p:cNvPr id="180" name="sherrero4.jpeg" descr="sherrero4.jpeg"/>
          <p:cNvPicPr>
            <a:picLocks noChangeAspect="1"/>
          </p:cNvPicPr>
          <p:nvPr/>
        </p:nvPicPr>
        <p:blipFill>
          <a:blip r:embed="rId2"/>
          <a:stretch>
            <a:fillRect/>
          </a:stretch>
        </p:blipFill>
        <p:spPr>
          <a:xfrm>
            <a:off x="0" y="-795"/>
            <a:ext cx="9144000" cy="6859590"/>
          </a:xfrm>
          <a:prstGeom prst="rect">
            <a:avLst/>
          </a:prstGeom>
          <a:ln w="50800">
            <a:solidFill>
              <a:srgbClr val="006600"/>
            </a:solidFill>
          </a:ln>
        </p:spPr>
      </p:pic>
      <p:sp>
        <p:nvSpPr>
          <p:cNvPr id="181" name="Shape 164"/>
          <p:cNvSpPr txBox="1"/>
          <p:nvPr/>
        </p:nvSpPr>
        <p:spPr>
          <a:xfrm>
            <a:off x="323850" y="5589587"/>
            <a:ext cx="6696075" cy="1818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FB00"/>
                </a:solidFill>
                <a:latin typeface="Papyrus"/>
                <a:ea typeface="Papyrus"/>
                <a:cs typeface="Papyrus"/>
                <a:sym typeface="Papyrus"/>
              </a:defRPr>
            </a:lvl1pPr>
          </a:lstStyle>
          <a:p>
            <a:r>
              <a:t>Good Habits and Posture </a:t>
            </a:r>
          </a:p>
        </p:txBody>
      </p:sp>
      <p:sp>
        <p:nvSpPr>
          <p:cNvPr id="182" name="Shape 165"/>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183"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12"/>
          <p:cNvSpPr txBox="1"/>
          <p:nvPr/>
        </p:nvSpPr>
        <p:spPr>
          <a:xfrm>
            <a:off x="971550" y="188912"/>
            <a:ext cx="7200900"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a:solidFill>
                  <a:srgbClr val="FFFFFF"/>
                </a:solidFill>
                <a:latin typeface="Tahoma"/>
                <a:ea typeface="Tahoma"/>
                <a:cs typeface="Tahoma"/>
                <a:sym typeface="Tahoma"/>
              </a:defRPr>
            </a:lvl1pPr>
          </a:lstStyle>
          <a:p>
            <a:r>
              <a:t>Correct and Incorrect Posture </a:t>
            </a:r>
          </a:p>
        </p:txBody>
      </p:sp>
      <p:pic>
        <p:nvPicPr>
          <p:cNvPr id="23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graphicFrame>
        <p:nvGraphicFramePr>
          <p:cNvPr id="231" name="Table 214"/>
          <p:cNvGraphicFramePr/>
          <p:nvPr/>
        </p:nvGraphicFramePr>
        <p:xfrm>
          <a:off x="468312" y="1196975"/>
          <a:ext cx="4679950" cy="7333428"/>
        </p:xfrm>
        <a:graphic>
          <a:graphicData uri="http://schemas.openxmlformats.org/drawingml/2006/table">
            <a:tbl>
              <a:tblPr>
                <a:tableStyleId>{4C3C2611-4C71-4FC5-86AE-919BDF0F9419}</a:tableStyleId>
              </a:tblPr>
              <a:tblGrid>
                <a:gridCol w="1381125">
                  <a:extLst>
                    <a:ext uri="{9D8B030D-6E8A-4147-A177-3AD203B41FA5}">
                      <a16:colId xmlns:a16="http://schemas.microsoft.com/office/drawing/2014/main" xmlns="" val="20000"/>
                    </a:ext>
                  </a:extLst>
                </a:gridCol>
                <a:gridCol w="3298825">
                  <a:extLst>
                    <a:ext uri="{9D8B030D-6E8A-4147-A177-3AD203B41FA5}">
                      <a16:colId xmlns:a16="http://schemas.microsoft.com/office/drawing/2014/main" xmlns="" val="20001"/>
                    </a:ext>
                  </a:extLst>
                </a:gridCol>
              </a:tblGrid>
              <a:tr h="331787">
                <a:tc>
                  <a:txBody>
                    <a:bodyPr/>
                    <a:lstStyle/>
                    <a:p>
                      <a:pPr algn="ctr" defTabSz="457200">
                        <a:lnSpc>
                          <a:spcPts val="3700"/>
                        </a:lnSpc>
                        <a:spcBef>
                          <a:spcPts val="1200"/>
                        </a:spcBef>
                        <a:defRPr sz="1800" b="0" i="0">
                          <a:solidFill>
                            <a:srgbClr val="000000"/>
                          </a:solidFill>
                        </a:defRPr>
                      </a:pPr>
                      <a:r>
                        <a:rPr sz="1600">
                          <a:solidFill>
                            <a:srgbClr val="FFFFFF"/>
                          </a:solidFill>
                          <a:latin typeface="Times"/>
                          <a:ea typeface="Times"/>
                          <a:cs typeface="Times"/>
                          <a:sym typeface="Times"/>
                        </a:rPr>
                        <a:t>ACTION </a:t>
                      </a:r>
                    </a:p>
                  </a:txBody>
                  <a:tcPr marL="12700" marR="12700" marT="12700" marB="127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000000"/>
                      </a:solidFill>
                    </a:lnB>
                    <a:solidFill>
                      <a:srgbClr val="A9A9A9"/>
                    </a:solidFill>
                  </a:tcPr>
                </a:tc>
                <a:tc>
                  <a:txBody>
                    <a:bodyPr/>
                    <a:lstStyle/>
                    <a:p>
                      <a:pPr algn="ctr" defTabSz="457200">
                        <a:lnSpc>
                          <a:spcPts val="3700"/>
                        </a:lnSpc>
                        <a:spcBef>
                          <a:spcPts val="1200"/>
                        </a:spcBef>
                        <a:defRPr sz="1800" b="0" i="0">
                          <a:solidFill>
                            <a:srgbClr val="000000"/>
                          </a:solidFill>
                        </a:defRPr>
                      </a:pPr>
                      <a:r>
                        <a:rPr sz="1600">
                          <a:latin typeface="Times"/>
                          <a:ea typeface="Times"/>
                          <a:cs typeface="Times"/>
                          <a:sym typeface="Times"/>
                        </a:rPr>
                        <a:t>CORRECT POSTURE </a:t>
                      </a:r>
                    </a:p>
                  </a:txBody>
                  <a:tcPr marL="12700" marR="12700" marT="12700" marB="127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000000"/>
                      </a:solidFill>
                    </a:lnB>
                    <a:solidFill>
                      <a:srgbClr val="F3F3F3"/>
                    </a:solidFill>
                  </a:tcPr>
                </a:tc>
                <a:extLst>
                  <a:ext uri="{0D108BD9-81ED-4DB2-BD59-A6C34878D82A}">
                    <a16:rowId xmlns:a16="http://schemas.microsoft.com/office/drawing/2014/main" xmlns="" val="10000"/>
                  </a:ext>
                </a:extLst>
              </a:tr>
              <a:tr h="523875">
                <a:tc>
                  <a:txBody>
                    <a:bodyPr/>
                    <a:lstStyle/>
                    <a:p>
                      <a:pPr algn="just">
                        <a:defRPr sz="1800" b="0" i="0">
                          <a:solidFill>
                            <a:srgbClr val="000000"/>
                          </a:solidFill>
                        </a:defRPr>
                      </a:pPr>
                      <a:r>
                        <a:rPr sz="1200">
                          <a:solidFill>
                            <a:srgbClr val="080808"/>
                          </a:solidFill>
                          <a:latin typeface="Tahoma"/>
                          <a:ea typeface="Tahoma"/>
                          <a:cs typeface="Tahoma"/>
                        </a:rPr>
                        <a:t>Standing</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solidFill>
                            <a:srgbClr val="080808"/>
                          </a:solidFill>
                          <a:latin typeface="+mn-lt"/>
                          <a:ea typeface="+mn-ea"/>
                          <a:cs typeface="+mn-cs"/>
                          <a:sym typeface="Helvetica"/>
                        </a:rPr>
                        <a:t>Abdominal muscles tightened, shoulders slightly back and head up.</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1"/>
                  </a:ext>
                </a:extLst>
              </a:tr>
              <a:tr h="736600">
                <a:tc>
                  <a:txBody>
                    <a:bodyPr/>
                    <a:lstStyle/>
                    <a:p>
                      <a:pPr algn="l"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solidFill>
                            <a:srgbClr val="080808"/>
                          </a:solidFill>
                          <a:latin typeface="+mn-lt"/>
                          <a:ea typeface="+mn-ea"/>
                          <a:cs typeface="+mn-cs"/>
                          <a:sym typeface="Helvetica"/>
                        </a:rPr>
                        <a:t>Lying down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defTabSz="457200">
                        <a:lnSpc>
                          <a:spcPts val="3000"/>
                        </a:lnSpc>
                        <a:spcBef>
                          <a:spcPts val="1200"/>
                        </a:spcBef>
                        <a:defRPr sz="1800" b="0" i="0">
                          <a:solidFill>
                            <a:srgbClr val="000000"/>
                          </a:solidFill>
                        </a:defRPr>
                      </a:pPr>
                      <a:r>
                        <a:rPr sz="1333">
                          <a:latin typeface="Arial"/>
                          <a:ea typeface="Arial"/>
                          <a:cs typeface="Arial"/>
                          <a:sym typeface="Arial"/>
                        </a:rPr>
                        <a:t>The best is on your back with a pillow supporting your neck. On your side, with a pillow between your legs.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2"/>
                  </a:ext>
                </a:extLst>
              </a:tr>
              <a:tr h="735012">
                <a:tc>
                  <a:txBody>
                    <a:bodyPr/>
                    <a:lstStyle/>
                    <a:p>
                      <a:pPr algn="just">
                        <a:defRPr sz="1800" b="0" i="0">
                          <a:solidFill>
                            <a:srgbClr val="000000"/>
                          </a:solidFill>
                        </a:defRPr>
                      </a:pPr>
                      <a:r>
                        <a:rPr sz="1200">
                          <a:solidFill>
                            <a:srgbClr val="080808"/>
                          </a:solidFill>
                          <a:latin typeface="Tahoma"/>
                          <a:ea typeface="Tahoma"/>
                          <a:cs typeface="Tahoma"/>
                        </a:rPr>
                        <a:t>Sitting down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defTabSz="457200">
                        <a:lnSpc>
                          <a:spcPts val="3000"/>
                        </a:lnSpc>
                        <a:spcBef>
                          <a:spcPts val="1200"/>
                        </a:spcBef>
                        <a:defRPr sz="1800" b="0" i="0">
                          <a:solidFill>
                            <a:srgbClr val="000000"/>
                          </a:solidFill>
                        </a:defRPr>
                      </a:pPr>
                      <a:r>
                        <a:rPr sz="1333">
                          <a:latin typeface="Arial"/>
                          <a:ea typeface="Arial"/>
                          <a:cs typeface="Arial"/>
                          <a:sym typeface="Arial"/>
                        </a:rPr>
                        <a:t>Torso straight, with a small cushion supporting your lower back if possible. Using the armrests helps to rest.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3"/>
                  </a:ext>
                </a:extLst>
              </a:tr>
              <a:tr h="552450">
                <a:tc>
                  <a:txBody>
                    <a:bodyPr/>
                    <a:lstStyle/>
                    <a:p>
                      <a:pPr algn="just">
                        <a:defRPr sz="1800" b="0" i="0">
                          <a:solidFill>
                            <a:srgbClr val="000000"/>
                          </a:solidFill>
                        </a:defRPr>
                      </a:pPr>
                      <a:r>
                        <a:rPr sz="1200">
                          <a:solidFill>
                            <a:srgbClr val="080808"/>
                          </a:solidFill>
                          <a:latin typeface="Tahoma"/>
                          <a:ea typeface="Tahoma"/>
                          <a:cs typeface="Tahoma"/>
                        </a:rPr>
                        <a:t>Studying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defTabSz="457200">
                        <a:lnSpc>
                          <a:spcPts val="3000"/>
                        </a:lnSpc>
                        <a:spcBef>
                          <a:spcPts val="1200"/>
                        </a:spcBef>
                        <a:defRPr sz="1800" b="0" i="0">
                          <a:solidFill>
                            <a:srgbClr val="000000"/>
                          </a:solidFill>
                        </a:defRPr>
                      </a:pPr>
                      <a:r>
                        <a:rPr sz="1333">
                          <a:latin typeface="Arial"/>
                          <a:ea typeface="Arial"/>
                          <a:cs typeface="Arial"/>
                          <a:sym typeface="Arial"/>
                        </a:rPr>
                        <a:t>In comfortable chair, straight torso and monitor, if you have it, at eye level. Use a lectern or stand.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4"/>
                  </a:ext>
                </a:extLst>
              </a:tr>
              <a:tr h="328612">
                <a:tc>
                  <a:txBody>
                    <a:bodyPr/>
                    <a:lstStyle/>
                    <a:p>
                      <a:pPr algn="just">
                        <a:defRPr sz="1800" b="0" i="0">
                          <a:solidFill>
                            <a:srgbClr val="000000"/>
                          </a:solidFill>
                        </a:defRPr>
                      </a:pPr>
                      <a:r>
                        <a:rPr sz="1200">
                          <a:solidFill>
                            <a:srgbClr val="080808"/>
                          </a:solidFill>
                          <a:latin typeface="Tahoma"/>
                          <a:ea typeface="Tahoma"/>
                          <a:cs typeface="Tahoma"/>
                        </a:rPr>
                        <a:t>Reading on the sofa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defTabSz="457200">
                        <a:lnSpc>
                          <a:spcPts val="3000"/>
                        </a:lnSpc>
                        <a:spcBef>
                          <a:spcPts val="1200"/>
                        </a:spcBef>
                        <a:defRPr sz="1800" b="0" i="0">
                          <a:solidFill>
                            <a:srgbClr val="000000"/>
                          </a:solidFill>
                        </a:defRPr>
                      </a:pPr>
                      <a:r>
                        <a:rPr sz="1333">
                          <a:latin typeface="Arial"/>
                          <a:ea typeface="Arial"/>
                          <a:cs typeface="Arial"/>
                          <a:sym typeface="Arial"/>
                        </a:rPr>
                        <a:t>Back straight and supported, do not sink into the sofa.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5"/>
                  </a:ext>
                </a:extLst>
              </a:tr>
              <a:tr h="331787">
                <a:tc>
                  <a:txBody>
                    <a:bodyPr/>
                    <a:lstStyle/>
                    <a:p>
                      <a:pPr algn="just">
                        <a:defRPr sz="1800" b="0" i="0">
                          <a:solidFill>
                            <a:srgbClr val="000000"/>
                          </a:solidFill>
                        </a:defRPr>
                      </a:pPr>
                      <a:r>
                        <a:rPr sz="1200">
                          <a:solidFill>
                            <a:srgbClr val="080808"/>
                          </a:solidFill>
                          <a:latin typeface="Tahoma"/>
                          <a:ea typeface="Tahoma"/>
                          <a:cs typeface="Tahoma"/>
                        </a:rPr>
                        <a:t>Making the bed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defTabSz="457200">
                        <a:lnSpc>
                          <a:spcPts val="3000"/>
                        </a:lnSpc>
                        <a:spcBef>
                          <a:spcPts val="1200"/>
                        </a:spcBef>
                        <a:defRPr sz="1800" b="0" i="0">
                          <a:solidFill>
                            <a:srgbClr val="000000"/>
                          </a:solidFill>
                        </a:defRPr>
                      </a:pPr>
                      <a:r>
                        <a:rPr sz="1333">
                          <a:latin typeface="Arial"/>
                          <a:ea typeface="Arial"/>
                          <a:cs typeface="Arial"/>
                          <a:sym typeface="Arial"/>
                        </a:rPr>
                        <a:t>Try to bend evenly.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6"/>
                  </a:ext>
                </a:extLst>
              </a:tr>
              <a:tr h="333375">
                <a:tc>
                  <a:txBody>
                    <a:bodyPr/>
                    <a:lstStyle/>
                    <a:p>
                      <a:pPr algn="just">
                        <a:defRPr sz="1800" b="0" i="0">
                          <a:solidFill>
                            <a:srgbClr val="000000"/>
                          </a:solidFill>
                        </a:defRPr>
                      </a:pPr>
                      <a:r>
                        <a:rPr sz="1200">
                          <a:solidFill>
                            <a:srgbClr val="080808"/>
                          </a:solidFill>
                          <a:latin typeface="Tahoma"/>
                          <a:ea typeface="Tahoma"/>
                          <a:cs typeface="Tahoma"/>
                        </a:rPr>
                        <a:t>Carrying a backpack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defTabSz="457200">
                        <a:lnSpc>
                          <a:spcPts val="3000"/>
                        </a:lnSpc>
                        <a:spcBef>
                          <a:spcPts val="1200"/>
                        </a:spcBef>
                        <a:defRPr sz="1800" b="0" i="0">
                          <a:solidFill>
                            <a:srgbClr val="000000"/>
                          </a:solidFill>
                        </a:defRPr>
                      </a:pPr>
                      <a:r>
                        <a:rPr sz="1333">
                          <a:latin typeface="Arial"/>
                          <a:ea typeface="Arial"/>
                          <a:cs typeface="Arial"/>
                          <a:sym typeface="Arial"/>
                        </a:rPr>
                        <a:t>Weight evenly distributed. Wear it high and closely fixed to your back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7"/>
                  </a:ext>
                </a:extLst>
              </a:tr>
              <a:tr h="735012">
                <a:tc>
                  <a:txBody>
                    <a:bodyPr/>
                    <a:lstStyle/>
                    <a:p>
                      <a:pPr algn="just">
                        <a:defRPr sz="1800" b="0" i="0">
                          <a:solidFill>
                            <a:srgbClr val="000000"/>
                          </a:solidFill>
                        </a:defRPr>
                      </a:pPr>
                      <a:r>
                        <a:rPr sz="1200">
                          <a:solidFill>
                            <a:srgbClr val="080808"/>
                          </a:solidFill>
                          <a:latin typeface="Tahoma"/>
                          <a:ea typeface="Tahoma"/>
                          <a:cs typeface="Tahoma"/>
                        </a:rPr>
                        <a:t>Pushing a trolley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just">
                        <a:defRPr sz="1800" b="0" i="0">
                          <a:solidFill>
                            <a:srgbClr val="000000"/>
                          </a:solidFill>
                        </a:defRPr>
                      </a:pPr>
                      <a:r>
                        <a:rPr sz="1200">
                          <a:solidFill>
                            <a:srgbClr val="080808"/>
                          </a:solidFill>
                          <a:latin typeface="Tahoma"/>
                          <a:ea typeface="Tahoma"/>
                          <a:cs typeface="Tahoma"/>
                        </a:rPr>
                        <a:t>Dragging it may cause difficulties as it forces your back to twist. Alternate pushing it with your arms or better pulling it with both your hands.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8"/>
                  </a:ext>
                </a:extLst>
              </a:tr>
            </a:tbl>
          </a:graphicData>
        </a:graphic>
      </p:graphicFrame>
      <p:pic>
        <p:nvPicPr>
          <p:cNvPr id="232" name="122.jpg" descr="122.jpg"/>
          <p:cNvPicPr>
            <a:picLocks noChangeAspect="1"/>
          </p:cNvPicPr>
          <p:nvPr/>
        </p:nvPicPr>
        <p:blipFill>
          <a:blip r:embed="rId3"/>
          <a:stretch>
            <a:fillRect/>
          </a:stretch>
        </p:blipFill>
        <p:spPr>
          <a:xfrm>
            <a:off x="5549327" y="892708"/>
            <a:ext cx="3320198" cy="2938179"/>
          </a:xfrm>
          <a:prstGeom prst="rect">
            <a:avLst/>
          </a:prstGeom>
          <a:ln w="12700">
            <a:miter lim="400000"/>
          </a:ln>
        </p:spPr>
      </p:pic>
      <p:pic>
        <p:nvPicPr>
          <p:cNvPr id="233" name="mochila copia.jpg" descr="mochila copia.jpg"/>
          <p:cNvPicPr>
            <a:picLocks noChangeAspect="1"/>
          </p:cNvPicPr>
          <p:nvPr/>
        </p:nvPicPr>
        <p:blipFill>
          <a:blip r:embed="rId4"/>
          <a:stretch>
            <a:fillRect/>
          </a:stretch>
        </p:blipFill>
        <p:spPr>
          <a:xfrm>
            <a:off x="5700910" y="4139412"/>
            <a:ext cx="1901484" cy="250745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229"/>
                                        </p:tgtEl>
                                        <p:attrNameLst>
                                          <p:attrName>style.visibility</p:attrName>
                                        </p:attrNameLst>
                                      </p:cBhvr>
                                      <p:to>
                                        <p:strVal val="visible"/>
                                      </p:to>
                                    </p:set>
                                    <p:animEffect transition="in" filter="box(in)">
                                      <p:cBhvr>
                                        <p:cTn id="7"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18"/>
          <p:cNvSpPr txBox="1">
            <a:spLocks noGrp="1"/>
          </p:cNvSpPr>
          <p:nvPr>
            <p:ph type="title" idx="4294967295"/>
          </p:nvPr>
        </p:nvSpPr>
        <p:spPr>
          <a:xfrm>
            <a:off x="301625" y="228598"/>
            <a:ext cx="8540750" cy="1143004"/>
          </a:xfrm>
          <a:prstGeom prst="rect">
            <a:avLst/>
          </a:prstGeom>
        </p:spPr>
        <p:txBody>
          <a:bodyPr lIns="0" tIns="0" rIns="0" bIns="0">
            <a:normAutofit/>
          </a:bodyPr>
          <a:lstStyle>
            <a:lvl1pPr>
              <a:defRPr sz="2800">
                <a:solidFill>
                  <a:srgbClr val="FFFF66"/>
                </a:solidFill>
              </a:defRPr>
            </a:lvl1pPr>
          </a:lstStyle>
          <a:p>
            <a:r>
              <a:t>Correct and Incorrect Posture </a:t>
            </a:r>
          </a:p>
        </p:txBody>
      </p:sp>
      <p:graphicFrame>
        <p:nvGraphicFramePr>
          <p:cNvPr id="236" name="Table 219"/>
          <p:cNvGraphicFramePr/>
          <p:nvPr/>
        </p:nvGraphicFramePr>
        <p:xfrm>
          <a:off x="231775" y="1600200"/>
          <a:ext cx="4194173" cy="4115434"/>
        </p:xfrm>
        <a:graphic>
          <a:graphicData uri="http://schemas.openxmlformats.org/drawingml/2006/table">
            <a:tbl>
              <a:tblPr>
                <a:tableStyleId>{4C3C2611-4C71-4FC5-86AE-919BDF0F9419}</a:tableStyleId>
              </a:tblPr>
              <a:tblGrid>
                <a:gridCol w="1655761">
                  <a:extLst>
                    <a:ext uri="{9D8B030D-6E8A-4147-A177-3AD203B41FA5}">
                      <a16:colId xmlns:a16="http://schemas.microsoft.com/office/drawing/2014/main" xmlns="" val="20000"/>
                    </a:ext>
                  </a:extLst>
                </a:gridCol>
                <a:gridCol w="2538412">
                  <a:extLst>
                    <a:ext uri="{9D8B030D-6E8A-4147-A177-3AD203B41FA5}">
                      <a16:colId xmlns:a16="http://schemas.microsoft.com/office/drawing/2014/main" xmlns="" val="20001"/>
                    </a:ext>
                  </a:extLst>
                </a:gridCol>
              </a:tblGrid>
              <a:tr h="274637">
                <a:tc>
                  <a:txBody>
                    <a:bodyPr/>
                    <a:lstStyle/>
                    <a:p>
                      <a:pPr algn="ctr">
                        <a:defRPr sz="1800" b="0" i="0">
                          <a:solidFill>
                            <a:srgbClr val="000000"/>
                          </a:solidFill>
                        </a:defRPr>
                      </a:pPr>
                      <a:r>
                        <a:rPr sz="1200">
                          <a:solidFill>
                            <a:srgbClr val="080808"/>
                          </a:solidFill>
                          <a:latin typeface="+mj-lt"/>
                          <a:ea typeface="+mj-ea"/>
                          <a:cs typeface="+mj-cs"/>
                          <a:sym typeface="Avenir Roman"/>
                        </a:rPr>
                        <a:t>ACTION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ctr">
                        <a:defRPr sz="1800" b="0" i="0">
                          <a:solidFill>
                            <a:srgbClr val="000000"/>
                          </a:solidFill>
                        </a:defRPr>
                      </a:pPr>
                      <a:r>
                        <a:rPr sz="1200">
                          <a:solidFill>
                            <a:srgbClr val="080808"/>
                          </a:solidFill>
                          <a:latin typeface="+mj-lt"/>
                          <a:ea typeface="+mj-ea"/>
                          <a:cs typeface="+mj-cs"/>
                          <a:sym typeface="Avenir Roman"/>
                        </a:rPr>
                        <a:t>CORRECT POSTURE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0"/>
                  </a:ext>
                </a:extLst>
              </a:tr>
              <a:tr h="457200">
                <a:tc>
                  <a:txBody>
                    <a:bodyPr/>
                    <a:lstStyle/>
                    <a:p>
                      <a:pPr algn="l">
                        <a:defRPr sz="1800" b="0" i="0">
                          <a:solidFill>
                            <a:srgbClr val="000000"/>
                          </a:solidFill>
                        </a:defRPr>
                      </a:pPr>
                      <a:r>
                        <a:rPr sz="1200">
                          <a:solidFill>
                            <a:srgbClr val="080808"/>
                          </a:solidFill>
                          <a:latin typeface="Tahoma"/>
                          <a:ea typeface="Tahoma"/>
                          <a:cs typeface="Tahoma"/>
                        </a:rPr>
                        <a:t>Shopping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a:defRPr sz="1800" b="0" i="0">
                          <a:solidFill>
                            <a:srgbClr val="000000"/>
                          </a:solidFill>
                        </a:defRPr>
                      </a:pPr>
                      <a:r>
                        <a:rPr sz="1200">
                          <a:solidFill>
                            <a:srgbClr val="080808"/>
                          </a:solidFill>
                          <a:latin typeface="Tahoma"/>
                          <a:ea typeface="Tahoma"/>
                          <a:cs typeface="Tahoma"/>
                        </a:rPr>
                        <a:t>Distribute the load between both arms.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1"/>
                  </a:ext>
                </a:extLst>
              </a:tr>
              <a:tr h="457200">
                <a:tc>
                  <a:txBody>
                    <a:bodyPr/>
                    <a:lstStyle/>
                    <a:p>
                      <a:pPr algn="l">
                        <a:defRPr sz="1800" b="0" i="0">
                          <a:solidFill>
                            <a:srgbClr val="000000"/>
                          </a:solidFill>
                        </a:defRPr>
                      </a:pPr>
                      <a:r>
                        <a:rPr sz="1200">
                          <a:solidFill>
                            <a:srgbClr val="080808"/>
                          </a:solidFill>
                          <a:latin typeface="Tahoma"/>
                          <a:ea typeface="Tahoma"/>
                          <a:cs typeface="Tahoma"/>
                        </a:rPr>
                        <a:t>Transporting an object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a:defRPr sz="1800" b="0" i="0">
                          <a:solidFill>
                            <a:srgbClr val="000000"/>
                          </a:solidFill>
                        </a:defRPr>
                      </a:pPr>
                      <a:r>
                        <a:rPr sz="1200">
                          <a:solidFill>
                            <a:srgbClr val="080808"/>
                          </a:solidFill>
                          <a:latin typeface="Tahoma"/>
                          <a:ea typeface="Tahoma"/>
                          <a:cs typeface="Tahoma"/>
                        </a:rPr>
                        <a:t>Push using your legs more than your torso.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2"/>
                  </a:ext>
                </a:extLst>
              </a:tr>
              <a:tr h="639762">
                <a:tc>
                  <a:txBody>
                    <a:bodyPr/>
                    <a:lstStyle/>
                    <a:p>
                      <a:pPr algn="l">
                        <a:defRPr sz="1800" b="0" i="0">
                          <a:solidFill>
                            <a:srgbClr val="000000"/>
                          </a:solidFill>
                        </a:defRPr>
                      </a:pPr>
                      <a:r>
                        <a:rPr sz="1200">
                          <a:solidFill>
                            <a:srgbClr val="080808"/>
                          </a:solidFill>
                          <a:latin typeface="Tahoma"/>
                          <a:ea typeface="Tahoma"/>
                          <a:cs typeface="Tahoma"/>
                        </a:rPr>
                        <a:t>Lifting an object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a:defRPr sz="1800" b="0" i="0">
                          <a:solidFill>
                            <a:srgbClr val="000000"/>
                          </a:solidFill>
                        </a:defRPr>
                      </a:pPr>
                      <a:r>
                        <a:rPr sz="1200">
                          <a:solidFill>
                            <a:srgbClr val="080808"/>
                          </a:solidFill>
                          <a:latin typeface="Tahoma"/>
                          <a:ea typeface="Tahoma"/>
                          <a:cs typeface="Tahoma"/>
                        </a:rPr>
                        <a:t>Bend your legs, which is better than using your torso, when lifting an object.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3"/>
                  </a:ext>
                </a:extLst>
              </a:tr>
              <a:tr h="639762">
                <a:tc>
                  <a:txBody>
                    <a:bodyPr/>
                    <a:lstStyle/>
                    <a:p>
                      <a:pPr algn="l">
                        <a:defRPr sz="1800" b="0" i="0">
                          <a:solidFill>
                            <a:srgbClr val="000000"/>
                          </a:solidFill>
                        </a:defRPr>
                      </a:pPr>
                      <a:r>
                        <a:rPr sz="1200">
                          <a:solidFill>
                            <a:srgbClr val="080808"/>
                          </a:solidFill>
                          <a:latin typeface="Tahoma"/>
                          <a:ea typeface="Tahoma"/>
                          <a:cs typeface="Tahoma"/>
                        </a:rPr>
                        <a:t>Ironing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a:defRPr sz="1800" b="0" i="0">
                          <a:solidFill>
                            <a:srgbClr val="000000"/>
                          </a:solidFill>
                        </a:defRPr>
                      </a:pPr>
                      <a:r>
                        <a:rPr sz="1200" dirty="0">
                          <a:solidFill>
                            <a:srgbClr val="080808"/>
                          </a:solidFill>
                          <a:latin typeface="Tahoma"/>
                          <a:ea typeface="Tahoma"/>
                          <a:cs typeface="Tahoma"/>
                        </a:rPr>
                        <a:t>Alternate with other activities. Rest one foot, the opposite of the ironing hand, on something elevated.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4"/>
                  </a:ext>
                </a:extLst>
              </a:tr>
              <a:tr h="457200">
                <a:tc>
                  <a:txBody>
                    <a:bodyPr/>
                    <a:lstStyle/>
                    <a:p>
                      <a:pPr algn="l">
                        <a:defRPr sz="1800" b="0" i="0">
                          <a:solidFill>
                            <a:srgbClr val="000000"/>
                          </a:solidFill>
                        </a:defRPr>
                      </a:pPr>
                      <a:r>
                        <a:rPr sz="1200">
                          <a:solidFill>
                            <a:srgbClr val="080808"/>
                          </a:solidFill>
                          <a:latin typeface="Tahoma"/>
                          <a:ea typeface="Tahoma"/>
                          <a:cs typeface="Tahoma"/>
                        </a:rPr>
                        <a:t>Getting something from a high place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a:defRPr sz="1800" b="0" i="0">
                          <a:solidFill>
                            <a:srgbClr val="000000"/>
                          </a:solidFill>
                        </a:defRPr>
                      </a:pPr>
                      <a:r>
                        <a:rPr sz="1200">
                          <a:solidFill>
                            <a:srgbClr val="080808"/>
                          </a:solidFill>
                          <a:latin typeface="Tahoma"/>
                          <a:ea typeface="Tahoma"/>
                          <a:cs typeface="Tahoma"/>
                        </a:rPr>
                        <a:t>Use ladders with due care to gain access more comfortably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5"/>
                  </a:ext>
                </a:extLst>
              </a:tr>
              <a:tr h="457200">
                <a:tc>
                  <a:txBody>
                    <a:bodyPr/>
                    <a:lstStyle/>
                    <a:p>
                      <a:pPr algn="l">
                        <a:defRPr sz="1800" b="0" i="0">
                          <a:solidFill>
                            <a:srgbClr val="000000"/>
                          </a:solidFill>
                        </a:defRPr>
                      </a:pPr>
                      <a:r>
                        <a:rPr sz="1200">
                          <a:solidFill>
                            <a:srgbClr val="080808"/>
                          </a:solidFill>
                          <a:latin typeface="Tahoma"/>
                          <a:ea typeface="Tahoma"/>
                          <a:cs typeface="Tahoma"/>
                        </a:rPr>
                        <a:t>Washing your hair out of the tub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a:defRPr sz="1800" b="0" i="0">
                          <a:solidFill>
                            <a:srgbClr val="000000"/>
                          </a:solidFill>
                        </a:defRPr>
                      </a:pPr>
                      <a:r>
                        <a:rPr sz="1200">
                          <a:solidFill>
                            <a:srgbClr val="080808"/>
                          </a:solidFill>
                          <a:latin typeface="Tahoma"/>
                          <a:ea typeface="Tahoma"/>
                          <a:cs typeface="Tahoma"/>
                        </a:rPr>
                        <a:t>Do not bend from the waist, it is better to kneel on a pillow.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6"/>
                  </a:ext>
                </a:extLst>
              </a:tr>
              <a:tr h="274637">
                <a:tc>
                  <a:txBody>
                    <a:bodyPr/>
                    <a:lstStyle/>
                    <a:p>
                      <a:pPr algn="l">
                        <a:defRPr sz="1800" b="0" i="0">
                          <a:solidFill>
                            <a:srgbClr val="000000"/>
                          </a:solidFill>
                        </a:defRPr>
                      </a:pPr>
                      <a:r>
                        <a:rPr sz="1200">
                          <a:solidFill>
                            <a:srgbClr val="080808"/>
                          </a:solidFill>
                          <a:latin typeface="Tahoma"/>
                          <a:ea typeface="Tahoma"/>
                          <a:cs typeface="Tahoma"/>
                        </a:rPr>
                        <a:t>Grooming yourself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a:defRPr sz="1800" b="0" i="0">
                          <a:solidFill>
                            <a:srgbClr val="000000"/>
                          </a:solidFill>
                        </a:defRPr>
                      </a:pPr>
                      <a:r>
                        <a:rPr sz="1200">
                          <a:solidFill>
                            <a:srgbClr val="080808"/>
                          </a:solidFill>
                          <a:latin typeface="Tahoma"/>
                          <a:ea typeface="Tahoma"/>
                          <a:cs typeface="Tahoma"/>
                        </a:rPr>
                        <a:t>Rest your foot on a raised platform.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7"/>
                  </a:ext>
                </a:extLst>
              </a:tr>
              <a:tr h="457200">
                <a:tc>
                  <a:txBody>
                    <a:bodyPr/>
                    <a:lstStyle/>
                    <a:p>
                      <a:pPr algn="l">
                        <a:defRPr sz="1800" b="0" i="0">
                          <a:solidFill>
                            <a:srgbClr val="000000"/>
                          </a:solidFill>
                        </a:defRPr>
                      </a:pPr>
                      <a:r>
                        <a:rPr sz="1200">
                          <a:solidFill>
                            <a:srgbClr val="080808"/>
                          </a:solidFill>
                          <a:latin typeface="Tahoma"/>
                          <a:ea typeface="Tahoma"/>
                          <a:cs typeface="Tahoma"/>
                        </a:rPr>
                        <a:t>Sweeping, mopping the floor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0C0C0"/>
                    </a:solidFill>
                  </a:tcPr>
                </a:tc>
                <a:tc>
                  <a:txBody>
                    <a:bodyPr/>
                    <a:lstStyle/>
                    <a:p>
                      <a:pPr algn="l">
                        <a:defRPr sz="1800" b="0" i="0">
                          <a:solidFill>
                            <a:srgbClr val="000000"/>
                          </a:solidFill>
                        </a:defRPr>
                      </a:pPr>
                      <a:r>
                        <a:rPr sz="1200" dirty="0">
                          <a:solidFill>
                            <a:srgbClr val="080808"/>
                          </a:solidFill>
                          <a:latin typeface="Tahoma"/>
                          <a:ea typeface="Tahoma"/>
                          <a:cs typeface="Tahoma"/>
                        </a:rPr>
                        <a:t>Use long poles to avoid excessive bending of the torso.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xmlns="" val="10008"/>
                  </a:ext>
                </a:extLst>
              </a:tr>
            </a:tbl>
          </a:graphicData>
        </a:graphic>
      </p:graphicFrame>
      <p:pic>
        <p:nvPicPr>
          <p:cNvPr id="23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38" name="niño+hermana.jpg" descr="niño+hermana.jpg"/>
          <p:cNvPicPr>
            <a:picLocks noChangeAspect="1"/>
          </p:cNvPicPr>
          <p:nvPr/>
        </p:nvPicPr>
        <p:blipFill>
          <a:blip r:embed="rId3"/>
          <a:stretch>
            <a:fillRect/>
          </a:stretch>
        </p:blipFill>
        <p:spPr>
          <a:xfrm>
            <a:off x="6906811" y="2555172"/>
            <a:ext cx="1991863" cy="1704269"/>
          </a:xfrm>
          <a:prstGeom prst="rect">
            <a:avLst/>
          </a:prstGeom>
          <a:ln w="12700">
            <a:miter lim="400000"/>
          </a:ln>
        </p:spPr>
      </p:pic>
      <p:pic>
        <p:nvPicPr>
          <p:cNvPr id="239" name="escalera.jpg" descr="escalera.jpg"/>
          <p:cNvPicPr>
            <a:picLocks noChangeAspect="1"/>
          </p:cNvPicPr>
          <p:nvPr/>
        </p:nvPicPr>
        <p:blipFill>
          <a:blip r:embed="rId4"/>
          <a:stretch>
            <a:fillRect/>
          </a:stretch>
        </p:blipFill>
        <p:spPr>
          <a:xfrm>
            <a:off x="6707824" y="4412048"/>
            <a:ext cx="1355066" cy="2032597"/>
          </a:xfrm>
          <a:prstGeom prst="rect">
            <a:avLst/>
          </a:prstGeom>
          <a:ln w="12700">
            <a:miter lim="400000"/>
          </a:ln>
        </p:spPr>
      </p:pic>
      <p:pic>
        <p:nvPicPr>
          <p:cNvPr id="240" name="bolsas de la compra.jpg" descr="bolsas de la compra.jpg"/>
          <p:cNvPicPr>
            <a:picLocks noChangeAspect="1"/>
          </p:cNvPicPr>
          <p:nvPr/>
        </p:nvPicPr>
        <p:blipFill>
          <a:blip r:embed="rId5"/>
          <a:stretch>
            <a:fillRect/>
          </a:stretch>
        </p:blipFill>
        <p:spPr>
          <a:xfrm>
            <a:off x="4940182" y="1474887"/>
            <a:ext cx="1458749" cy="2333997"/>
          </a:xfrm>
          <a:prstGeom prst="rect">
            <a:avLst/>
          </a:prstGeom>
          <a:ln w="12700">
            <a:miter lim="400000"/>
          </a:ln>
        </p:spPr>
      </p:pic>
      <p:pic>
        <p:nvPicPr>
          <p:cNvPr id="241" name="barriendo.jpg" descr="barriendo.jpg"/>
          <p:cNvPicPr>
            <a:picLocks noChangeAspect="1"/>
          </p:cNvPicPr>
          <p:nvPr/>
        </p:nvPicPr>
        <p:blipFill>
          <a:blip r:embed="rId6"/>
          <a:stretch>
            <a:fillRect/>
          </a:stretch>
        </p:blipFill>
        <p:spPr>
          <a:xfrm>
            <a:off x="7295439" y="199384"/>
            <a:ext cx="1555999" cy="2203182"/>
          </a:xfrm>
          <a:prstGeom prst="rect">
            <a:avLst/>
          </a:prstGeom>
          <a:ln w="12700">
            <a:miter lim="400000"/>
          </a:ln>
        </p:spPr>
      </p:pic>
      <p:pic>
        <p:nvPicPr>
          <p:cNvPr id="242" name="1111111 copia.jpg" descr="1111111 copia.jpg"/>
          <p:cNvPicPr>
            <a:picLocks noChangeAspect="1"/>
          </p:cNvPicPr>
          <p:nvPr/>
        </p:nvPicPr>
        <p:blipFill>
          <a:blip r:embed="rId7"/>
          <a:stretch>
            <a:fillRect/>
          </a:stretch>
        </p:blipFill>
        <p:spPr>
          <a:xfrm>
            <a:off x="4492916" y="4295895"/>
            <a:ext cx="2122543" cy="220318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28"/>
          <p:cNvSpPr txBox="1"/>
          <p:nvPr/>
        </p:nvSpPr>
        <p:spPr>
          <a:xfrm>
            <a:off x="774749" y="1700211"/>
            <a:ext cx="7341346" cy="21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10820" indent="-197485" defTabSz="457200">
              <a:lnSpc>
                <a:spcPct val="14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9300"/>
                </a:solidFill>
                <a:latin typeface="+mn-lt"/>
                <a:ea typeface="+mn-ea"/>
                <a:cs typeface="+mn-cs"/>
                <a:sym typeface="Helvetica"/>
              </a:defRPr>
            </a:pPr>
            <a:r>
              <a:rPr dirty="0"/>
              <a:t>Do you know your spine?</a:t>
            </a:r>
          </a:p>
          <a:p>
            <a:pPr marL="210820" indent="-197485" defTabSz="457200">
              <a:lnSpc>
                <a:spcPct val="14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9300"/>
                </a:solidFill>
                <a:latin typeface="+mn-lt"/>
                <a:ea typeface="+mn-ea"/>
                <a:cs typeface="+mn-cs"/>
                <a:sym typeface="Helvetica"/>
              </a:defRPr>
            </a:pPr>
            <a:r>
              <a:rPr dirty="0"/>
              <a:t>Observe yourself in the mirror and see if your shoulders are aligned.</a:t>
            </a:r>
          </a:p>
          <a:p>
            <a:pPr marL="210820" indent="-197485" defTabSz="457200">
              <a:lnSpc>
                <a:spcPct val="14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9300"/>
                </a:solidFill>
                <a:latin typeface="+mn-lt"/>
                <a:ea typeface="+mn-ea"/>
                <a:cs typeface="+mn-cs"/>
                <a:sym typeface="Helvetica"/>
              </a:defRPr>
            </a:pPr>
            <a:r>
              <a:rPr dirty="0"/>
              <a:t>With a classmate measure your legs to check their dimensions.</a:t>
            </a:r>
          </a:p>
          <a:p>
            <a:pPr marL="210820" indent="-197485" defTabSz="457200">
              <a:lnSpc>
                <a:spcPct val="14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9300"/>
                </a:solidFill>
                <a:latin typeface="+mn-lt"/>
                <a:ea typeface="+mn-ea"/>
                <a:cs typeface="+mn-cs"/>
                <a:sym typeface="Helvetica"/>
              </a:defRPr>
            </a:pPr>
            <a:r>
              <a:rPr dirty="0"/>
              <a:t>Think of your most common routines, do you follow them properly?</a:t>
            </a:r>
          </a:p>
          <a:p>
            <a:pPr marL="210820" indent="-197485" defTabSz="457200">
              <a:lnSpc>
                <a:spcPct val="14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9300"/>
                </a:solidFill>
                <a:latin typeface="+mn-lt"/>
                <a:ea typeface="+mn-ea"/>
                <a:cs typeface="+mn-cs"/>
                <a:sym typeface="Helvetica"/>
              </a:defRPr>
            </a:pPr>
            <a:r>
              <a:rPr dirty="0"/>
              <a:t>In addition to exercise, do you know any habits which you should correct? </a:t>
            </a:r>
          </a:p>
          <a:p>
            <a:pPr defTabSz="457200">
              <a:lnSpc>
                <a:spcPct val="14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n-lt"/>
                <a:ea typeface="+mn-ea"/>
                <a:cs typeface="+mn-cs"/>
                <a:sym typeface="Helvetica"/>
              </a:defRPr>
            </a:pPr>
            <a:r>
              <a:rPr sz="1700" dirty="0">
                <a:solidFill>
                  <a:srgbClr val="FF9300"/>
                </a:solidFill>
              </a:rPr>
              <a:t>6. Write down in your notebook unknown vocabulary from this unit.</a:t>
            </a:r>
            <a:r>
              <a:rPr dirty="0"/>
              <a:t> </a:t>
            </a:r>
          </a:p>
        </p:txBody>
      </p:sp>
      <p:pic>
        <p:nvPicPr>
          <p:cNvPr id="245"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46" name="00108540000141____1__600x600 copia copia.jpg" descr="00108540000141____1__600x600 copia copia.jpg"/>
          <p:cNvPicPr>
            <a:picLocks noChangeAspect="1"/>
          </p:cNvPicPr>
          <p:nvPr/>
        </p:nvPicPr>
        <p:blipFill>
          <a:blip r:embed="rId3">
            <a:alphaModFix amt="19154"/>
          </a:blip>
          <a:stretch>
            <a:fillRect/>
          </a:stretch>
        </p:blipFill>
        <p:spPr>
          <a:prstGeom prst="rect">
            <a:avLst/>
          </a:prstGeom>
          <a:ln w="12700">
            <a:miter lim="400000"/>
          </a:ln>
        </p:spPr>
      </p:pic>
      <p:sp>
        <p:nvSpPr>
          <p:cNvPr id="247" name="QUESTIONNAIRE AND ACTIVITIES"/>
          <p:cNvSpPr txBox="1"/>
          <p:nvPr/>
        </p:nvSpPr>
        <p:spPr>
          <a:xfrm>
            <a:off x="2370769" y="728981"/>
            <a:ext cx="4990910" cy="980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defTabSz="457200">
              <a:lnSpc>
                <a:spcPts val="4300"/>
              </a:lnSpc>
              <a:spcBef>
                <a:spcPts val="1200"/>
              </a:spcBef>
              <a:defRPr sz="2400">
                <a:solidFill>
                  <a:srgbClr val="FFFB00"/>
                </a:solidFill>
                <a:latin typeface="Tahoma"/>
                <a:ea typeface="Tahoma"/>
                <a:cs typeface="Tahoma"/>
                <a:sym typeface="Tahoma"/>
              </a:defRPr>
            </a:lvl1pPr>
          </a:lstStyle>
          <a:p>
            <a:r>
              <a:t>QUESTIONNAIRE AND ACTIVITIES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244">
                                            <p:bg/>
                                          </p:spTgt>
                                        </p:tgtEl>
                                        <p:attrNameLst>
                                          <p:attrName>style.visibility</p:attrName>
                                        </p:attrNameLst>
                                      </p:cBhvr>
                                      <p:to>
                                        <p:strVal val="visible"/>
                                      </p:to>
                                    </p:set>
                                    <p:animEffect transition="in" filter="box(in)">
                                      <p:cBhvr>
                                        <p:cTn id="7" dur="500"/>
                                        <p:tgtEl>
                                          <p:spTgt spid="244">
                                            <p:bg/>
                                          </p:spTgt>
                                        </p:tgtEl>
                                      </p:cBhvr>
                                    </p:animEffect>
                                  </p:childTnLst>
                                </p:cTn>
                              </p:par>
                              <p:par>
                                <p:cTn id="8" presetID="4" presetClass="entr" presetSubtype="16" fill="hold" grpId="0" nodeType="withEffect">
                                  <p:stCondLst>
                                    <p:cond delay="0"/>
                                  </p:stCondLst>
                                  <p:iterate>
                                    <p:tmAbs val="0"/>
                                  </p:iterate>
                                  <p:childTnLst>
                                    <p:set>
                                      <p:cBhvr>
                                        <p:cTn id="9" fill="hold"/>
                                        <p:tgtEl>
                                          <p:spTgt spid="244">
                                            <p:txEl>
                                              <p:pRg st="0" end="0"/>
                                            </p:txEl>
                                          </p:spTgt>
                                        </p:tgtEl>
                                        <p:attrNameLst>
                                          <p:attrName>style.visibility</p:attrName>
                                        </p:attrNameLst>
                                      </p:cBhvr>
                                      <p:to>
                                        <p:strVal val="visible"/>
                                      </p:to>
                                    </p:set>
                                    <p:animEffect transition="in" filter="box(in)">
                                      <p:cBhvr>
                                        <p:cTn id="10" dur="500"/>
                                        <p:tgtEl>
                                          <p:spTgt spid="2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iterate>
                                    <p:tmAbs val="0"/>
                                  </p:iterate>
                                  <p:childTnLst>
                                    <p:set>
                                      <p:cBhvr>
                                        <p:cTn id="14" fill="hold"/>
                                        <p:tgtEl>
                                          <p:spTgt spid="244">
                                            <p:txEl>
                                              <p:pRg st="1" end="1"/>
                                            </p:txEl>
                                          </p:spTgt>
                                        </p:tgtEl>
                                        <p:attrNameLst>
                                          <p:attrName>style.visibility</p:attrName>
                                        </p:attrNameLst>
                                      </p:cBhvr>
                                      <p:to>
                                        <p:strVal val="visible"/>
                                      </p:to>
                                    </p:set>
                                    <p:animEffect transition="in" filter="box(in)">
                                      <p:cBhvr>
                                        <p:cTn id="15" dur="500"/>
                                        <p:tgtEl>
                                          <p:spTgt spid="2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iterate>
                                    <p:tmAbs val="0"/>
                                  </p:iterate>
                                  <p:childTnLst>
                                    <p:set>
                                      <p:cBhvr>
                                        <p:cTn id="19" fill="hold"/>
                                        <p:tgtEl>
                                          <p:spTgt spid="244">
                                            <p:txEl>
                                              <p:pRg st="2" end="2"/>
                                            </p:txEl>
                                          </p:spTgt>
                                        </p:tgtEl>
                                        <p:attrNameLst>
                                          <p:attrName>style.visibility</p:attrName>
                                        </p:attrNameLst>
                                      </p:cBhvr>
                                      <p:to>
                                        <p:strVal val="visible"/>
                                      </p:to>
                                    </p:set>
                                    <p:animEffect transition="in" filter="box(in)">
                                      <p:cBhvr>
                                        <p:cTn id="20" dur="500"/>
                                        <p:tgtEl>
                                          <p:spTgt spid="24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iterate>
                                    <p:tmAbs val="0"/>
                                  </p:iterate>
                                  <p:childTnLst>
                                    <p:set>
                                      <p:cBhvr>
                                        <p:cTn id="24" fill="hold"/>
                                        <p:tgtEl>
                                          <p:spTgt spid="244">
                                            <p:txEl>
                                              <p:pRg st="3" end="3"/>
                                            </p:txEl>
                                          </p:spTgt>
                                        </p:tgtEl>
                                        <p:attrNameLst>
                                          <p:attrName>style.visibility</p:attrName>
                                        </p:attrNameLst>
                                      </p:cBhvr>
                                      <p:to>
                                        <p:strVal val="visible"/>
                                      </p:to>
                                    </p:set>
                                    <p:animEffect transition="in" filter="box(in)">
                                      <p:cBhvr>
                                        <p:cTn id="25" dur="500"/>
                                        <p:tgtEl>
                                          <p:spTgt spid="24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iterate>
                                    <p:tmAbs val="0"/>
                                  </p:iterate>
                                  <p:childTnLst>
                                    <p:set>
                                      <p:cBhvr>
                                        <p:cTn id="29" fill="hold"/>
                                        <p:tgtEl>
                                          <p:spTgt spid="244">
                                            <p:txEl>
                                              <p:pRg st="4" end="4"/>
                                            </p:txEl>
                                          </p:spTgt>
                                        </p:tgtEl>
                                        <p:attrNameLst>
                                          <p:attrName>style.visibility</p:attrName>
                                        </p:attrNameLst>
                                      </p:cBhvr>
                                      <p:to>
                                        <p:strVal val="visible"/>
                                      </p:to>
                                    </p:set>
                                    <p:animEffect transition="in" filter="box(in)">
                                      <p:cBhvr>
                                        <p:cTn id="30" dur="500"/>
                                        <p:tgtEl>
                                          <p:spTgt spid="24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iterate>
                                    <p:tmAbs val="0"/>
                                  </p:iterate>
                                  <p:childTnLst>
                                    <p:set>
                                      <p:cBhvr>
                                        <p:cTn id="34" fill="hold"/>
                                        <p:tgtEl>
                                          <p:spTgt spid="244">
                                            <p:txEl>
                                              <p:pRg st="5" end="5"/>
                                            </p:txEl>
                                          </p:spTgt>
                                        </p:tgtEl>
                                        <p:attrNameLst>
                                          <p:attrName>style.visibility</p:attrName>
                                        </p:attrNameLst>
                                      </p:cBhvr>
                                      <p:to>
                                        <p:strVal val="visible"/>
                                      </p:to>
                                    </p:set>
                                    <p:animEffect transition="in" filter="box(in)">
                                      <p:cBhvr>
                                        <p:cTn id="35" dur="500"/>
                                        <p:tgtEl>
                                          <p:spTgt spid="2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5D6B"/>
        </a:solidFill>
        <a:effectLst/>
      </p:bgPr>
    </p:bg>
    <p:spTree>
      <p:nvGrpSpPr>
        <p:cNvPr id="1" name=""/>
        <p:cNvGrpSpPr/>
        <p:nvPr/>
      </p:nvGrpSpPr>
      <p:grpSpPr>
        <a:xfrm>
          <a:off x="0" y="0"/>
          <a:ext cx="0" cy="0"/>
          <a:chOff x="0" y="0"/>
          <a:chExt cx="0" cy="0"/>
        </a:xfrm>
      </p:grpSpPr>
      <p:sp>
        <p:nvSpPr>
          <p:cNvPr id="185" name="Shape 168"/>
          <p:cNvSpPr txBox="1"/>
          <p:nvPr/>
        </p:nvSpPr>
        <p:spPr>
          <a:xfrm>
            <a:off x="1763711" y="333375"/>
            <a:ext cx="4530430" cy="960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spc="-173">
                <a:solidFill>
                  <a:srgbClr val="FFFFFF"/>
                </a:solidFill>
                <a:latin typeface="+mn-lt"/>
                <a:ea typeface="+mn-ea"/>
                <a:cs typeface="+mn-cs"/>
                <a:sym typeface="Helvetica"/>
              </a:defRPr>
            </a:lvl1pPr>
          </a:lstStyle>
          <a:p>
            <a:r>
              <a:t>Good Habits and Posture </a:t>
            </a:r>
          </a:p>
        </p:txBody>
      </p:sp>
      <p:pic>
        <p:nvPicPr>
          <p:cNvPr id="186"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87" name="Shape 170"/>
          <p:cNvSpPr txBox="1"/>
          <p:nvPr/>
        </p:nvSpPr>
        <p:spPr>
          <a:xfrm>
            <a:off x="611186" y="2061469"/>
            <a:ext cx="4679953" cy="3022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507331" indent="-240631" defTabSz="457200">
              <a:lnSpc>
                <a:spcPct val="150000"/>
              </a:lnSpc>
              <a:spcBef>
                <a:spcPts val="400"/>
              </a:spcBef>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Helvetica Neue"/>
                <a:ea typeface="Helvetica Neue"/>
                <a:cs typeface="Helvetica Neue"/>
                <a:sym typeface="Helvetica Neue"/>
              </a:defRPr>
            </a:pPr>
            <a:r>
              <a:t>Objectives</a:t>
            </a:r>
          </a:p>
          <a:p>
            <a:pPr marL="507331" indent="-240631" defTabSz="457200">
              <a:lnSpc>
                <a:spcPct val="150000"/>
              </a:lnSpc>
              <a:spcBef>
                <a:spcPts val="400"/>
              </a:spcBef>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Helvetica Neue"/>
                <a:ea typeface="Helvetica Neue"/>
                <a:cs typeface="Helvetica Neue"/>
                <a:sym typeface="Helvetica Neue"/>
              </a:defRPr>
            </a:pPr>
            <a:r>
              <a:t>Good Habits</a:t>
            </a:r>
          </a:p>
          <a:p>
            <a:pPr marL="507331" indent="-240631" defTabSz="457200">
              <a:lnSpc>
                <a:spcPct val="150000"/>
              </a:lnSpc>
              <a:spcBef>
                <a:spcPts val="400"/>
              </a:spcBef>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Helvetica Neue"/>
                <a:ea typeface="Helvetica Neue"/>
                <a:cs typeface="Helvetica Neue"/>
                <a:sym typeface="Helvetica Neue"/>
              </a:defRPr>
            </a:pPr>
            <a:r>
              <a:t>Posture: Anatomy of the Back</a:t>
            </a:r>
          </a:p>
          <a:p>
            <a:pPr marL="828173" lvl="1" indent="-180473" defTabSz="457200">
              <a:lnSpc>
                <a:spcPct val="150000"/>
              </a:lnSpc>
              <a:spcBef>
                <a:spcPts val="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Helvetica Neue"/>
                <a:ea typeface="Helvetica Neue"/>
                <a:cs typeface="Helvetica Neue"/>
                <a:sym typeface="Helvetica Neue"/>
              </a:defRPr>
            </a:pPr>
            <a:r>
              <a:t>Correct and Incorrect Posture</a:t>
            </a:r>
          </a:p>
          <a:p>
            <a:pPr marL="828173" lvl="1" indent="-180473" defTabSz="457200">
              <a:lnSpc>
                <a:spcPct val="150000"/>
              </a:lnSpc>
              <a:spcBef>
                <a:spcPts val="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Helvetica Neue"/>
                <a:ea typeface="Helvetica Neue"/>
                <a:cs typeface="Helvetica Neue"/>
                <a:sym typeface="Helvetica Neue"/>
              </a:defRPr>
            </a:pPr>
            <a:r>
              <a:t>Exercise and Posture</a:t>
            </a:r>
          </a:p>
          <a:p>
            <a:pPr marL="507331" indent="-240631"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Helvetica Neue"/>
                <a:ea typeface="Helvetica Neue"/>
                <a:cs typeface="Helvetica Neue"/>
                <a:sym typeface="Helvetica Neue"/>
              </a:defRPr>
            </a:pPr>
            <a:r>
              <a:t>Specific Exercises</a:t>
            </a:r>
          </a:p>
          <a:p>
            <a:pPr marL="507331" indent="-240631"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Helvetica Neue"/>
                <a:ea typeface="Helvetica Neue"/>
                <a:cs typeface="Helvetica Neue"/>
                <a:sym typeface="Helvetica Neue"/>
              </a:defRPr>
            </a:pPr>
            <a:r>
              <a:t>Questionnari and Activities</a:t>
            </a:r>
          </a:p>
        </p:txBody>
      </p:sp>
      <p:pic>
        <p:nvPicPr>
          <p:cNvPr id="188" name="equilibrio 1.jpg" descr="equilibrio 1.jpg"/>
          <p:cNvPicPr>
            <a:picLocks noChangeAspect="1"/>
          </p:cNvPicPr>
          <p:nvPr/>
        </p:nvPicPr>
        <p:blipFill>
          <a:blip r:embed="rId3"/>
          <a:stretch>
            <a:fillRect/>
          </a:stretch>
        </p:blipFill>
        <p:spPr>
          <a:xfrm>
            <a:off x="5485953" y="1971331"/>
            <a:ext cx="1948294" cy="320267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wipe dir="d"/>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73"/>
          <p:cNvSpPr txBox="1">
            <a:spLocks noGrp="1"/>
          </p:cNvSpPr>
          <p:nvPr>
            <p:ph type="title" idx="4294967295"/>
          </p:nvPr>
        </p:nvSpPr>
        <p:spPr>
          <a:xfrm>
            <a:off x="301625" y="636587"/>
            <a:ext cx="8540750" cy="1223964"/>
          </a:xfrm>
          <a:prstGeom prst="rect">
            <a:avLst/>
          </a:prstGeom>
        </p:spPr>
        <p:txBody>
          <a:bodyPr lIns="0" tIns="0" rIns="0" bIns="0">
            <a:normAutofit/>
          </a:bodyPr>
          <a:lstStyle>
            <a:lvl1pPr defTabSz="832103">
              <a:defRPr sz="3600">
                <a:solidFill>
                  <a:srgbClr val="FFFF66"/>
                </a:solidFill>
              </a:defRPr>
            </a:lvl1pPr>
          </a:lstStyle>
          <a:p>
            <a:r>
              <a:t>OBJECTIVES</a:t>
            </a:r>
          </a:p>
        </p:txBody>
      </p:sp>
      <p:sp>
        <p:nvSpPr>
          <p:cNvPr id="191" name="Shape 174"/>
          <p:cNvSpPr txBox="1">
            <a:spLocks noGrp="1"/>
          </p:cNvSpPr>
          <p:nvPr>
            <p:ph type="body" idx="4294967295"/>
          </p:nvPr>
        </p:nvSpPr>
        <p:spPr>
          <a:xfrm>
            <a:off x="323850" y="2420936"/>
            <a:ext cx="8540750" cy="3130552"/>
          </a:xfrm>
          <a:prstGeom prst="rect">
            <a:avLst/>
          </a:prstGeom>
        </p:spPr>
        <p:txBody>
          <a:bodyPr lIns="0" tIns="0" rIns="0" bIns="0">
            <a:normAutofit/>
          </a:bodyPr>
          <a:lstStyle/>
          <a:p>
            <a:pPr marL="121920" indent="-108585" algn="just" defTabSz="457200">
              <a:lnSpc>
                <a:spcPct val="130000"/>
              </a:lnSpc>
              <a:spcBef>
                <a:spcPts val="20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To observe with the greatest precision possible the correct posture for our bodies in moments of activity and inactivity, to know our anatomy and its functions better.</a:t>
            </a:r>
          </a:p>
          <a:p>
            <a:pPr marL="121920" indent="-108585" algn="just" defTabSz="457200">
              <a:lnSpc>
                <a:spcPct val="130000"/>
              </a:lnSpc>
              <a:spcBef>
                <a:spcPts val="20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To perform the most appropriate exercises for the prevention and/or correction of posture.</a:t>
            </a:r>
          </a:p>
          <a:p>
            <a:pPr marL="152944" indent="-139609" algn="just" defTabSz="457200">
              <a:lnSpc>
                <a:spcPct val="130000"/>
              </a:lnSpc>
              <a:spcBef>
                <a:spcPts val="20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n-lt"/>
                <a:ea typeface="+mn-ea"/>
                <a:cs typeface="+mn-cs"/>
                <a:sym typeface="Helvetica"/>
              </a:defRPr>
            </a:pPr>
            <a:r>
              <a:rPr sz="1800">
                <a:solidFill>
                  <a:srgbClr val="FFFFFF"/>
                </a:solidFill>
              </a:rPr>
              <a:t>To raise everyone’s awareness to attitudes and habits that are both healthy for them and the environment.</a:t>
            </a:r>
            <a:r>
              <a:t> </a:t>
            </a:r>
          </a:p>
        </p:txBody>
      </p:sp>
      <p:pic>
        <p:nvPicPr>
          <p:cNvPr id="19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93" name="sillon_mod__derby_relax_1 copia.jpg" descr="sillon_mod__derby_relax_1 copia.jpg"/>
          <p:cNvPicPr>
            <a:picLocks noChangeAspect="1"/>
          </p:cNvPicPr>
          <p:nvPr/>
        </p:nvPicPr>
        <p:blipFill>
          <a:blip r:embed="rId3">
            <a:alphaModFix amt="21224"/>
          </a:blip>
          <a:stretch>
            <a:fillRect/>
          </a:stretch>
        </p:blipFill>
        <p:spPr>
          <a:xfrm>
            <a:off x="749300" y="0"/>
            <a:ext cx="6858000" cy="68580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78"/>
          <p:cNvSpPr txBox="1">
            <a:spLocks noGrp="1"/>
          </p:cNvSpPr>
          <p:nvPr>
            <p:ph type="title" idx="4294967295"/>
          </p:nvPr>
        </p:nvSpPr>
        <p:spPr>
          <a:xfrm>
            <a:off x="1187450" y="404811"/>
            <a:ext cx="4752975" cy="1150939"/>
          </a:xfrm>
          <a:prstGeom prst="rect">
            <a:avLst/>
          </a:prstGeom>
        </p:spPr>
        <p:txBody>
          <a:bodyPr lIns="0" tIns="0" rIns="0" bIns="0">
            <a:normAutofit/>
          </a:bodyPr>
          <a:lstStyle>
            <a:lvl1pPr defTabSz="786383">
              <a:defRPr sz="3400">
                <a:solidFill>
                  <a:srgbClr val="FFFF66"/>
                </a:solidFill>
              </a:defRPr>
            </a:lvl1pPr>
          </a:lstStyle>
          <a:p>
            <a:r>
              <a:t>GOOD HABITS</a:t>
            </a:r>
          </a:p>
        </p:txBody>
      </p:sp>
      <p:pic>
        <p:nvPicPr>
          <p:cNvPr id="196"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97" name="Shape 180"/>
          <p:cNvSpPr txBox="1"/>
          <p:nvPr/>
        </p:nvSpPr>
        <p:spPr>
          <a:xfrm>
            <a:off x="468311" y="1844675"/>
            <a:ext cx="5257803" cy="4003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80473" indent="-180473">
              <a:buSzPct val="60000"/>
              <a:buBlip>
                <a:blip r:embed="rId3"/>
              </a:buBlip>
              <a:defRPr>
                <a:solidFill>
                  <a:srgbClr val="FFFFFF"/>
                </a:solidFill>
                <a:latin typeface="Tahoma"/>
                <a:ea typeface="Tahoma"/>
                <a:cs typeface="Tahoma"/>
                <a:sym typeface="Tahoma"/>
              </a:defRPr>
            </a:pPr>
            <a:r>
              <a:rPr dirty="0"/>
              <a:t>We should live a healthy life maintaining sufficient levels of energy to complete our daily functions. </a:t>
            </a:r>
          </a:p>
          <a:p>
            <a:pPr>
              <a:defRPr>
                <a:solidFill>
                  <a:srgbClr val="FFFFFF"/>
                </a:solidFill>
                <a:latin typeface="Tahoma"/>
                <a:ea typeface="Tahoma"/>
                <a:cs typeface="Tahoma"/>
                <a:sym typeface="Tahoma"/>
              </a:defRPr>
            </a:pPr>
            <a:endParaRPr dirty="0"/>
          </a:p>
          <a:p>
            <a:pPr marL="180473" indent="-180473">
              <a:buSzPct val="60000"/>
              <a:buBlip>
                <a:blip r:embed="rId3"/>
              </a:buBlip>
              <a:defRPr>
                <a:solidFill>
                  <a:srgbClr val="FFFFFF"/>
                </a:solidFill>
                <a:latin typeface="Tahoma"/>
                <a:ea typeface="Tahoma"/>
                <a:cs typeface="Tahoma"/>
                <a:sym typeface="Tahoma"/>
              </a:defRPr>
            </a:pPr>
            <a:r>
              <a:rPr dirty="0"/>
              <a:t>We have </a:t>
            </a:r>
            <a:r>
              <a:rPr b="1" dirty="0"/>
              <a:t>to avoid injury and sickness</a:t>
            </a:r>
            <a:r>
              <a:rPr dirty="0"/>
              <a:t> and try to balance our emotions improving where possible our relationships and </a:t>
            </a:r>
            <a:r>
              <a:rPr b="1" dirty="0"/>
              <a:t>engaging in healthy activities. </a:t>
            </a:r>
          </a:p>
          <a:p>
            <a:pPr>
              <a:defRPr>
                <a:solidFill>
                  <a:srgbClr val="FFFFFF"/>
                </a:solidFill>
                <a:latin typeface="Tahoma"/>
                <a:ea typeface="Tahoma"/>
                <a:cs typeface="Tahoma"/>
                <a:sym typeface="Tahoma"/>
              </a:defRPr>
            </a:pPr>
            <a:endParaRPr b="1" dirty="0"/>
          </a:p>
          <a:p>
            <a:pPr marL="180473" indent="-180473">
              <a:buSzPct val="60000"/>
              <a:buBlip>
                <a:blip r:embed="rId3"/>
              </a:buBlip>
              <a:defRPr>
                <a:solidFill>
                  <a:srgbClr val="FFFFFF"/>
                </a:solidFill>
                <a:latin typeface="Tahoma"/>
                <a:ea typeface="Tahoma"/>
                <a:cs typeface="Tahoma"/>
                <a:sym typeface="Tahoma"/>
              </a:defRPr>
            </a:pPr>
            <a:r>
              <a:rPr b="1" dirty="0"/>
              <a:t>We should avoid situations or activities that can damage our health</a:t>
            </a:r>
            <a:r>
              <a:rPr dirty="0"/>
              <a:t> such as infections, </a:t>
            </a:r>
            <a:r>
              <a:rPr b="1" dirty="0"/>
              <a:t>toxic habits</a:t>
            </a:r>
            <a:r>
              <a:rPr dirty="0"/>
              <a:t> (e.g.</a:t>
            </a:r>
            <a:r>
              <a:rPr lang="es-ES" dirty="0"/>
              <a:t>,</a:t>
            </a:r>
            <a:r>
              <a:rPr dirty="0"/>
              <a:t> smoking, alcohol, or drugs), an unbalanced diet and/or relationships that threaten our wellbeing </a:t>
            </a:r>
          </a:p>
        </p:txBody>
      </p:sp>
      <p:pic>
        <p:nvPicPr>
          <p:cNvPr id="198" name="montaña6.jpg" descr="montaña6.jpg"/>
          <p:cNvPicPr>
            <a:picLocks noChangeAspect="1"/>
          </p:cNvPicPr>
          <p:nvPr/>
        </p:nvPicPr>
        <p:blipFill>
          <a:blip r:embed="rId4"/>
          <a:stretch>
            <a:fillRect/>
          </a:stretch>
        </p:blipFill>
        <p:spPr>
          <a:xfrm>
            <a:off x="5744914" y="1966117"/>
            <a:ext cx="3111300" cy="268119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183"/>
          <p:cNvSpPr txBox="1"/>
          <p:nvPr/>
        </p:nvSpPr>
        <p:spPr>
          <a:xfrm>
            <a:off x="611186" y="1268411"/>
            <a:ext cx="8208965" cy="4206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000"/>
              </a:spcBef>
              <a:buSzPct val="100000"/>
              <a:buChar char="•"/>
              <a:defRPr>
                <a:solidFill>
                  <a:srgbClr val="FFFFFF"/>
                </a:solidFill>
                <a:latin typeface="Tahoma"/>
                <a:ea typeface="Tahoma"/>
                <a:cs typeface="Tahoma"/>
                <a:sym typeface="Tahoma"/>
              </a:defRPr>
            </a:pPr>
            <a:r>
              <a:t> </a:t>
            </a:r>
            <a:r>
              <a:rPr b="1"/>
              <a:t>A programme of exercise carried out regularly,</a:t>
            </a:r>
            <a:r>
              <a:t> never sporadic or unplanned, will ensure physical health:</a:t>
            </a:r>
          </a:p>
          <a:p>
            <a:pPr>
              <a:spcBef>
                <a:spcPts val="1000"/>
              </a:spcBef>
              <a:buSzPct val="100000"/>
              <a:buChar char="•"/>
              <a:defRPr>
                <a:solidFill>
                  <a:srgbClr val="FFFFFF"/>
                </a:solidFill>
                <a:latin typeface="Tahoma"/>
                <a:ea typeface="Tahoma"/>
                <a:cs typeface="Tahoma"/>
                <a:sym typeface="Tahoma"/>
              </a:defRPr>
            </a:pPr>
            <a:endParaRPr/>
          </a:p>
          <a:p>
            <a:pPr>
              <a:spcBef>
                <a:spcPts val="1000"/>
              </a:spcBef>
              <a:buSzPct val="100000"/>
              <a:buChar char="•"/>
              <a:defRPr>
                <a:solidFill>
                  <a:srgbClr val="FFFFFF"/>
                </a:solidFill>
                <a:latin typeface="Tahoma"/>
                <a:ea typeface="Tahoma"/>
                <a:cs typeface="Tahoma"/>
                <a:sym typeface="Tahoma"/>
              </a:defRPr>
            </a:pPr>
            <a:r>
              <a:t> it will contribute to the acquisition of good personal hygiene that ensure cleanliness, </a:t>
            </a:r>
            <a:r>
              <a:rPr b="1"/>
              <a:t>such as a change of post-exercise clothes, </a:t>
            </a:r>
            <a:r>
              <a:t>and</a:t>
            </a:r>
          </a:p>
          <a:p>
            <a:pPr>
              <a:spcBef>
                <a:spcPts val="1000"/>
              </a:spcBef>
              <a:buSzPct val="100000"/>
              <a:buChar char="•"/>
              <a:defRPr>
                <a:solidFill>
                  <a:srgbClr val="FFFFFF"/>
                </a:solidFill>
                <a:latin typeface="Tahoma"/>
                <a:ea typeface="Tahoma"/>
                <a:cs typeface="Tahoma"/>
                <a:sym typeface="Tahoma"/>
              </a:defRPr>
            </a:pPr>
            <a:endParaRPr/>
          </a:p>
          <a:p>
            <a:pPr>
              <a:spcBef>
                <a:spcPts val="1000"/>
              </a:spcBef>
              <a:buSzPct val="100000"/>
              <a:buChar char="•"/>
              <a:defRPr>
                <a:solidFill>
                  <a:srgbClr val="FFFFFF"/>
                </a:solidFill>
                <a:latin typeface="Tahoma"/>
                <a:ea typeface="Tahoma"/>
                <a:cs typeface="Tahoma"/>
                <a:sym typeface="Tahoma"/>
              </a:defRPr>
            </a:pPr>
            <a:r>
              <a:t> provide a psychological balance that favours self-control, self-esteem and creativity,</a:t>
            </a:r>
          </a:p>
          <a:p>
            <a:pPr>
              <a:spcBef>
                <a:spcPts val="1000"/>
              </a:spcBef>
              <a:buSzPct val="100000"/>
              <a:buChar char="•"/>
              <a:defRPr>
                <a:solidFill>
                  <a:srgbClr val="FFFFFF"/>
                </a:solidFill>
                <a:latin typeface="Tahoma"/>
                <a:ea typeface="Tahoma"/>
                <a:cs typeface="Tahoma"/>
                <a:sym typeface="Tahoma"/>
              </a:defRPr>
            </a:pPr>
            <a:endParaRPr/>
          </a:p>
          <a:p>
            <a:pPr>
              <a:spcBef>
                <a:spcPts val="1000"/>
              </a:spcBef>
              <a:buSzPct val="100000"/>
              <a:buChar char="•"/>
              <a:defRPr>
                <a:solidFill>
                  <a:srgbClr val="FFFFFF"/>
                </a:solidFill>
                <a:latin typeface="Tahoma"/>
                <a:ea typeface="Tahoma"/>
                <a:cs typeface="Tahoma"/>
                <a:sym typeface="Tahoma"/>
              </a:defRPr>
            </a:pPr>
            <a:r>
              <a:t> reducing anxiety and developing psycho-social values like the </a:t>
            </a:r>
            <a:r>
              <a:rPr b="1"/>
              <a:t>adaptation to success and failure</a:t>
            </a:r>
            <a:r>
              <a:t>, improvement, effort </a:t>
            </a:r>
            <a:r>
              <a:rPr b="1"/>
              <a:t>helping a companion and a healthy view of teamwork</a:t>
            </a:r>
            <a:r>
              <a:t>.</a:t>
            </a:r>
          </a:p>
        </p:txBody>
      </p:sp>
      <p:pic>
        <p:nvPicPr>
          <p:cNvPr id="201"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02" name="Shape 185"/>
          <p:cNvSpPr txBox="1"/>
          <p:nvPr/>
        </p:nvSpPr>
        <p:spPr>
          <a:xfrm>
            <a:off x="2627311" y="404811"/>
            <a:ext cx="3529014"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600"/>
              </a:spcBef>
              <a:defRPr sz="2800">
                <a:solidFill>
                  <a:srgbClr val="FFFFFF"/>
                </a:solidFill>
                <a:latin typeface="Tahoma"/>
                <a:ea typeface="Tahoma"/>
                <a:cs typeface="Tahoma"/>
                <a:sym typeface="Tahoma"/>
              </a:defRPr>
            </a:lvl1pPr>
          </a:lstStyle>
          <a:p>
            <a:r>
              <a:t>GOOD HABITS</a:t>
            </a:r>
          </a:p>
        </p:txBody>
      </p:sp>
      <p:pic>
        <p:nvPicPr>
          <p:cNvPr id="203" name="1111111 copia.jpg" descr="1111111 copia.jpg"/>
          <p:cNvPicPr>
            <a:picLocks noChangeAspect="1"/>
          </p:cNvPicPr>
          <p:nvPr/>
        </p:nvPicPr>
        <p:blipFill>
          <a:blip r:embed="rId3">
            <a:alphaModFix amt="18790"/>
          </a:blip>
          <a:srcRect b="32218"/>
          <a:stretch>
            <a:fillRect/>
          </a:stretch>
        </p:blipFill>
        <p:spPr>
          <a:xfrm>
            <a:off x="1058590" y="1226785"/>
            <a:ext cx="6260112" cy="440438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200"/>
                                        </p:tgtEl>
                                        <p:attrNameLst>
                                          <p:attrName>style.visibility</p:attrName>
                                        </p:attrNameLst>
                                      </p:cBhvr>
                                      <p:to>
                                        <p:strVal val="visible"/>
                                      </p:to>
                                    </p:set>
                                    <p:animEffect transition="in" filter="box(in)">
                                      <p:cBhvr>
                                        <p:cTn id="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188"/>
          <p:cNvSpPr txBox="1"/>
          <p:nvPr/>
        </p:nvSpPr>
        <p:spPr>
          <a:xfrm>
            <a:off x="192086" y="1325880"/>
            <a:ext cx="6048378" cy="4206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000"/>
              </a:spcBef>
              <a:defRPr>
                <a:solidFill>
                  <a:srgbClr val="FFFFFF"/>
                </a:solidFill>
                <a:latin typeface="Tahoma"/>
                <a:ea typeface="Tahoma"/>
                <a:cs typeface="Tahoma"/>
                <a:sym typeface="Tahoma"/>
              </a:defRPr>
            </a:pPr>
            <a:r>
              <a:t>Good habits also refer to the environment and the impact we make on it t: </a:t>
            </a:r>
          </a:p>
          <a:p>
            <a:pPr>
              <a:spcBef>
                <a:spcPts val="1000"/>
              </a:spcBef>
              <a:buSzPct val="100000"/>
              <a:buChar char="•"/>
              <a:defRPr>
                <a:solidFill>
                  <a:srgbClr val="FFFFFF"/>
                </a:solidFill>
                <a:latin typeface="Tahoma"/>
                <a:ea typeface="Tahoma"/>
                <a:cs typeface="Tahoma"/>
                <a:sym typeface="Tahoma"/>
              </a:defRPr>
            </a:pPr>
            <a:r>
              <a:t> for example light and noise pollution in cities,</a:t>
            </a:r>
          </a:p>
          <a:p>
            <a:pPr>
              <a:spcBef>
                <a:spcPts val="1000"/>
              </a:spcBef>
              <a:buSzPct val="100000"/>
              <a:buChar char="•"/>
              <a:defRPr>
                <a:solidFill>
                  <a:srgbClr val="FFFFFF"/>
                </a:solidFill>
                <a:latin typeface="Tahoma"/>
                <a:ea typeface="Tahoma"/>
                <a:cs typeface="Tahoma"/>
                <a:sym typeface="Tahoma"/>
              </a:defRPr>
            </a:pPr>
            <a:r>
              <a:t> disrespectful behaviour in nature that attacks natural cycles,</a:t>
            </a:r>
          </a:p>
          <a:p>
            <a:pPr>
              <a:spcBef>
                <a:spcPts val="1000"/>
              </a:spcBef>
              <a:buSzPct val="100000"/>
              <a:buChar char="•"/>
              <a:defRPr>
                <a:solidFill>
                  <a:srgbClr val="FFFFFF"/>
                </a:solidFill>
                <a:latin typeface="Tahoma"/>
                <a:ea typeface="Tahoma"/>
                <a:cs typeface="Tahoma"/>
                <a:sym typeface="Tahoma"/>
              </a:defRPr>
            </a:pPr>
            <a:r>
              <a:t> pollution of the environment and the abandonment of the recycling process, </a:t>
            </a:r>
          </a:p>
          <a:p>
            <a:pPr>
              <a:spcBef>
                <a:spcPts val="1000"/>
              </a:spcBef>
              <a:buSzPct val="100000"/>
              <a:buChar char="•"/>
              <a:defRPr>
                <a:solidFill>
                  <a:srgbClr val="FFFFFF"/>
                </a:solidFill>
                <a:latin typeface="Tahoma"/>
                <a:ea typeface="Tahoma"/>
                <a:cs typeface="Tahoma"/>
                <a:sym typeface="Tahoma"/>
              </a:defRPr>
            </a:pPr>
            <a:r>
              <a:t> b</a:t>
            </a:r>
            <a:r>
              <a:rPr b="1"/>
              <a:t>e careful with the use of water</a:t>
            </a:r>
            <a:r>
              <a:t> which will in a few</a:t>
            </a:r>
            <a:br/>
            <a:r>
              <a:t>years be a precious and expensive commodity,</a:t>
            </a:r>
          </a:p>
          <a:p>
            <a:pPr>
              <a:spcBef>
                <a:spcPts val="1000"/>
              </a:spcBef>
              <a:buSzPct val="100000"/>
              <a:buChar char="•"/>
              <a:defRPr>
                <a:solidFill>
                  <a:srgbClr val="FFFFFF"/>
                </a:solidFill>
                <a:latin typeface="Tahoma"/>
                <a:ea typeface="Tahoma"/>
                <a:cs typeface="Tahoma"/>
                <a:sym typeface="Tahoma"/>
              </a:defRPr>
            </a:pPr>
            <a:r>
              <a:t> take extreme care not to waste energy, </a:t>
            </a:r>
          </a:p>
          <a:p>
            <a:pPr>
              <a:spcBef>
                <a:spcPts val="1000"/>
              </a:spcBef>
              <a:buSzPct val="100000"/>
              <a:buChar char="•"/>
              <a:defRPr>
                <a:solidFill>
                  <a:srgbClr val="FFFFFF"/>
                </a:solidFill>
                <a:latin typeface="Tahoma"/>
                <a:ea typeface="Tahoma"/>
                <a:cs typeface="Tahoma"/>
                <a:sym typeface="Tahoma"/>
              </a:defRPr>
            </a:pPr>
            <a:r>
              <a:t> all of these attitudes will be fundamental to our future society.</a:t>
            </a:r>
          </a:p>
        </p:txBody>
      </p:sp>
      <p:pic>
        <p:nvPicPr>
          <p:cNvPr id="206" name="logodefinitivo.png" descr="logodefinitivo.png"/>
          <p:cNvPicPr>
            <a:picLocks noChangeAspect="1"/>
          </p:cNvPicPr>
          <p:nvPr/>
        </p:nvPicPr>
        <p:blipFill>
          <a:blip r:embed="rId2"/>
          <a:stretch>
            <a:fillRect/>
          </a:stretch>
        </p:blipFill>
        <p:spPr>
          <a:xfrm>
            <a:off x="8162925" y="6143625"/>
            <a:ext cx="766763" cy="579438"/>
          </a:xfrm>
          <a:prstGeom prst="rect">
            <a:avLst/>
          </a:prstGeom>
          <a:ln w="34925">
            <a:solidFill>
              <a:srgbClr val="FFFFFF"/>
            </a:solidFill>
          </a:ln>
          <a:effectLst>
            <a:outerShdw blurRad="63500" rotWithShape="0">
              <a:srgbClr val="000000">
                <a:alpha val="42999"/>
              </a:srgbClr>
            </a:outerShdw>
          </a:effectLst>
        </p:spPr>
      </p:pic>
      <p:sp>
        <p:nvSpPr>
          <p:cNvPr id="207" name="Shape 190"/>
          <p:cNvSpPr txBox="1"/>
          <p:nvPr/>
        </p:nvSpPr>
        <p:spPr>
          <a:xfrm>
            <a:off x="827087" y="188912"/>
            <a:ext cx="2396613"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a:solidFill>
                  <a:srgbClr val="FFFFFF"/>
                </a:solidFill>
                <a:latin typeface="Tahoma"/>
                <a:ea typeface="Tahoma"/>
                <a:cs typeface="Tahoma"/>
                <a:sym typeface="Tahoma"/>
              </a:defRPr>
            </a:lvl1pPr>
          </a:lstStyle>
          <a:p>
            <a:r>
              <a:t>GOOD HABITS</a:t>
            </a:r>
          </a:p>
        </p:txBody>
      </p:sp>
      <p:pic>
        <p:nvPicPr>
          <p:cNvPr id="208" name="ac.naturaleza basura.jpg" descr="ac.naturaleza basura.jpg"/>
          <p:cNvPicPr>
            <a:picLocks noChangeAspect="1"/>
          </p:cNvPicPr>
          <p:nvPr/>
        </p:nvPicPr>
        <p:blipFill>
          <a:blip r:embed="rId3"/>
          <a:stretch>
            <a:fillRect/>
          </a:stretch>
        </p:blipFill>
        <p:spPr>
          <a:xfrm>
            <a:off x="6705313" y="2536072"/>
            <a:ext cx="1871664" cy="1996442"/>
          </a:xfrm>
          <a:prstGeom prst="rect">
            <a:avLst/>
          </a:prstGeom>
          <a:ln w="12700">
            <a:miter lim="400000"/>
          </a:ln>
        </p:spPr>
      </p:pic>
      <p:pic>
        <p:nvPicPr>
          <p:cNvPr id="209" name="mochila copia.jpg" descr="mochila copia.jpg"/>
          <p:cNvPicPr>
            <a:picLocks noChangeAspect="1"/>
          </p:cNvPicPr>
          <p:nvPr/>
        </p:nvPicPr>
        <p:blipFill>
          <a:blip r:embed="rId4"/>
          <a:stretch>
            <a:fillRect/>
          </a:stretch>
        </p:blipFill>
        <p:spPr>
          <a:xfrm>
            <a:off x="6804025" y="208805"/>
            <a:ext cx="1674240" cy="2207788"/>
          </a:xfrm>
          <a:prstGeom prst="rect">
            <a:avLst/>
          </a:prstGeom>
          <a:ln w="12700">
            <a:miter lim="400000"/>
          </a:ln>
        </p:spPr>
      </p:pic>
      <p:pic>
        <p:nvPicPr>
          <p:cNvPr id="210" name="reciclado.jpg" descr="reciclado.jpg"/>
          <p:cNvPicPr>
            <a:picLocks noChangeAspect="1"/>
          </p:cNvPicPr>
          <p:nvPr/>
        </p:nvPicPr>
        <p:blipFill>
          <a:blip r:embed="rId5"/>
          <a:stretch>
            <a:fillRect/>
          </a:stretch>
        </p:blipFill>
        <p:spPr>
          <a:xfrm>
            <a:off x="6000798" y="4951660"/>
            <a:ext cx="2069089" cy="17035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iterate>
                                    <p:tmAbs val="0"/>
                                  </p:iterate>
                                  <p:childTnLst>
                                    <p:set>
                                      <p:cBhvr>
                                        <p:cTn id="6" fill="hold"/>
                                        <p:tgtEl>
                                          <p:spTgt spid="205"/>
                                        </p:tgtEl>
                                        <p:attrNameLst>
                                          <p:attrName>style.visibility</p:attrName>
                                        </p:attrNameLst>
                                      </p:cBhvr>
                                      <p:to>
                                        <p:strVal val="visible"/>
                                      </p:to>
                                    </p:set>
                                    <p:animEffect transition="in" filter="box(in)">
                                      <p:cBhvr>
                                        <p:cTn id="7"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195"/>
          <p:cNvSpPr txBox="1"/>
          <p:nvPr/>
        </p:nvSpPr>
        <p:spPr>
          <a:xfrm>
            <a:off x="2195511" y="333375"/>
            <a:ext cx="3960814" cy="523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a:solidFill>
                  <a:srgbClr val="FFFFFF"/>
                </a:solidFill>
                <a:latin typeface="Tahoma"/>
                <a:ea typeface="Tahoma"/>
                <a:cs typeface="Tahoma"/>
                <a:sym typeface="Tahoma"/>
              </a:defRPr>
            </a:lvl1pPr>
          </a:lstStyle>
          <a:p>
            <a:r>
              <a:t>POSTURE</a:t>
            </a:r>
          </a:p>
        </p:txBody>
      </p:sp>
      <p:pic>
        <p:nvPicPr>
          <p:cNvPr id="21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14" name="Shape 197"/>
          <p:cNvSpPr txBox="1"/>
          <p:nvPr/>
        </p:nvSpPr>
        <p:spPr>
          <a:xfrm>
            <a:off x="395286" y="1628775"/>
            <a:ext cx="5400678" cy="2885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solidFill>
                  <a:srgbClr val="FFFFFF"/>
                </a:solidFill>
                <a:latin typeface="Tahoma"/>
                <a:ea typeface="Tahoma"/>
                <a:cs typeface="Tahoma"/>
                <a:sym typeface="Tahoma"/>
              </a:defRPr>
            </a:pPr>
            <a:r>
              <a:t/>
            </a:r>
            <a:br/>
            <a:r>
              <a:rPr sz="1600"/>
              <a:t>	</a:t>
            </a:r>
            <a:r>
              <a:t>One day thousands of years ago we stood up and began to walk and the weight of our bodies was divided into two parts joined by our spinal column. Since then, correct posture has been essential to body movement. If at any time body weight is directed more to one side than the other its development and growth will be uneven finding comfort in inadvisable, irregular positions that will eventually cause intractable chronic pain. </a:t>
            </a:r>
          </a:p>
        </p:txBody>
      </p:sp>
      <p:pic>
        <p:nvPicPr>
          <p:cNvPr id="215" name="columna vertebral.jpg" descr="columna vertebral.jpg"/>
          <p:cNvPicPr>
            <a:picLocks noChangeAspect="1"/>
          </p:cNvPicPr>
          <p:nvPr/>
        </p:nvPicPr>
        <p:blipFill>
          <a:blip r:embed="rId3"/>
          <a:stretch>
            <a:fillRect/>
          </a:stretch>
        </p:blipFill>
        <p:spPr>
          <a:xfrm>
            <a:off x="6232921" y="1630773"/>
            <a:ext cx="2026608" cy="326433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00"/>
          <p:cNvSpPr txBox="1"/>
          <p:nvPr/>
        </p:nvSpPr>
        <p:spPr>
          <a:xfrm>
            <a:off x="395286" y="188911"/>
            <a:ext cx="7327407"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a:solidFill>
                  <a:srgbClr val="FFFB00"/>
                </a:solidFill>
                <a:latin typeface="Tahoma"/>
                <a:ea typeface="Tahoma"/>
                <a:cs typeface="Tahoma"/>
                <a:sym typeface="Tahoma"/>
              </a:defRPr>
            </a:lvl1pPr>
          </a:lstStyle>
          <a:p>
            <a:r>
              <a:t>Anatomy of the Spinal or Vertebral Column </a:t>
            </a:r>
          </a:p>
        </p:txBody>
      </p:sp>
      <p:pic>
        <p:nvPicPr>
          <p:cNvPr id="21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19" name="Shape 203"/>
          <p:cNvSpPr txBox="1"/>
          <p:nvPr/>
        </p:nvSpPr>
        <p:spPr>
          <a:xfrm>
            <a:off x="255586" y="1148080"/>
            <a:ext cx="5905503" cy="4729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120000"/>
              </a:lnSpc>
              <a:defRPr>
                <a:solidFill>
                  <a:srgbClr val="FFFFFF"/>
                </a:solidFill>
                <a:latin typeface="Tahoma"/>
                <a:ea typeface="Tahoma"/>
                <a:cs typeface="Tahoma"/>
                <a:sym typeface="Tahoma"/>
              </a:defRPr>
            </a:pPr>
            <a:r>
              <a:t>The spine is a vertical axis from the neck to the hip by the back of the body consisting of 33 vertebrae (very resistant bones) that are slightly separated by a ring or inter-vertebral disc</a:t>
            </a:r>
          </a:p>
          <a:p>
            <a:pPr>
              <a:lnSpc>
                <a:spcPct val="120000"/>
              </a:lnSpc>
              <a:defRPr>
                <a:solidFill>
                  <a:srgbClr val="FFFFFF"/>
                </a:solidFill>
                <a:latin typeface="Tahoma"/>
                <a:ea typeface="Tahoma"/>
                <a:cs typeface="Tahoma"/>
                <a:sym typeface="Tahoma"/>
              </a:defRPr>
            </a:pPr>
            <a:endParaRPr/>
          </a:p>
          <a:p>
            <a:pPr>
              <a:lnSpc>
                <a:spcPct val="120000"/>
              </a:lnSpc>
              <a:defRPr>
                <a:solidFill>
                  <a:srgbClr val="FFFFFF"/>
                </a:solidFill>
                <a:latin typeface="Tahoma"/>
                <a:ea typeface="Tahoma"/>
                <a:cs typeface="Tahoma"/>
                <a:sym typeface="Tahoma"/>
              </a:defRPr>
            </a:pPr>
            <a:r>
              <a:t>There are </a:t>
            </a:r>
            <a:r>
              <a:rPr b="1"/>
              <a:t>seven in the neck</a:t>
            </a:r>
            <a:r>
              <a:t>, and they are called cervical, which are so strong that the first was named symbolically after Atlas, the mythological hero who held up the sky. The </a:t>
            </a:r>
            <a:r>
              <a:rPr b="1"/>
              <a:t>twelve in the middle</a:t>
            </a:r>
            <a:r>
              <a:t> are called thoracic, </a:t>
            </a:r>
            <a:r>
              <a:rPr b="1"/>
              <a:t>five in the lower zone</a:t>
            </a:r>
            <a:r>
              <a:t> are called lumbar, the </a:t>
            </a:r>
            <a:r>
              <a:rPr b="1"/>
              <a:t>five below</a:t>
            </a:r>
            <a:r>
              <a:t> that are joined to form the sacrum, and finally, and also in </a:t>
            </a:r>
            <a:r>
              <a:rPr b="1"/>
              <a:t>one piece </a:t>
            </a:r>
            <a:r>
              <a:t>are four that make up the coccyx bone that is a relic of the past when we still walked on all fours using a tail as balance. </a:t>
            </a:r>
          </a:p>
        </p:txBody>
      </p:sp>
      <p:pic>
        <p:nvPicPr>
          <p:cNvPr id="220" name="149 vertebral column.jpg" descr="149 vertebral column.jpg"/>
          <p:cNvPicPr>
            <a:picLocks noChangeAspect="1"/>
          </p:cNvPicPr>
          <p:nvPr/>
        </p:nvPicPr>
        <p:blipFill>
          <a:blip r:embed="rId3"/>
          <a:stretch>
            <a:fillRect/>
          </a:stretch>
        </p:blipFill>
        <p:spPr>
          <a:xfrm>
            <a:off x="6102738" y="1763723"/>
            <a:ext cx="3043964" cy="304959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217"/>
                                        </p:tgtEl>
                                        <p:attrNameLst>
                                          <p:attrName>style.visibility</p:attrName>
                                        </p:attrNameLst>
                                      </p:cBhvr>
                                      <p:to>
                                        <p:strVal val="visible"/>
                                      </p:to>
                                    </p:set>
                                    <p:animEffect transition="in" filter="box(in)">
                                      <p:cBhvr>
                                        <p:cTn id="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06"/>
          <p:cNvSpPr/>
          <p:nvPr/>
        </p:nvSpPr>
        <p:spPr>
          <a:xfrm>
            <a:off x="157120" y="1013777"/>
            <a:ext cx="5545140" cy="4647566"/>
          </a:xfrm>
          <a:prstGeom prst="rect">
            <a:avLst/>
          </a:prstGeom>
          <a:ln>
            <a:solidFill>
              <a:srgbClr val="FFC000">
                <a:alpha val="96861"/>
              </a:srgb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342900" indent="-342900" algn="just">
              <a:lnSpc>
                <a:spcPct val="120000"/>
              </a:lnSpc>
              <a:defRPr>
                <a:solidFill>
                  <a:srgbClr val="FFFFFF"/>
                </a:solidFill>
                <a:latin typeface="Tahoma"/>
                <a:ea typeface="Tahoma"/>
                <a:cs typeface="Tahoma"/>
                <a:sym typeface="Tahoma"/>
              </a:defRPr>
            </a:pPr>
            <a:r>
              <a:rPr dirty="0"/>
              <a:t>If we look from the front (antero-posterior view) we see that the column is straight, but if viewed laterally we can see some slight curves that serve primarily to prevent rebounding, jumps, bumps or impulses, and potential impact to the brain. The high cervical lordosis curve is situated in the lumbar and thoracic zone and sacral curve goes contrary and is called kyphosis.</a:t>
            </a:r>
          </a:p>
          <a:p>
            <a:pPr marL="342900" indent="-342900" algn="just">
              <a:lnSpc>
                <a:spcPct val="120000"/>
              </a:lnSpc>
              <a:defRPr>
                <a:solidFill>
                  <a:srgbClr val="FFFFFF"/>
                </a:solidFill>
                <a:latin typeface="Tahoma"/>
                <a:ea typeface="Tahoma"/>
                <a:cs typeface="Tahoma"/>
                <a:sym typeface="Tahoma"/>
              </a:defRPr>
            </a:pPr>
            <a:r>
              <a:rPr dirty="0"/>
              <a:t>Spinal Cord: The spinal cord is a nerve cylinder located inside the spine. </a:t>
            </a:r>
          </a:p>
          <a:p>
            <a:pPr marL="342900" indent="-342900" algn="just">
              <a:lnSpc>
                <a:spcPct val="120000"/>
              </a:lnSpc>
              <a:defRPr>
                <a:solidFill>
                  <a:srgbClr val="FFFFFF"/>
                </a:solidFill>
                <a:latin typeface="Tahoma"/>
                <a:ea typeface="Tahoma"/>
                <a:cs typeface="Tahoma"/>
                <a:sym typeface="Tahoma"/>
              </a:defRPr>
            </a:pPr>
            <a:r>
              <a:rPr dirty="0"/>
              <a:t>Peripheral Nervous System: It is the set of nerves that exits the brain and spinal cord and extends throughout the entire body. Through them the nerve impulse is transmitted.</a:t>
            </a:r>
          </a:p>
        </p:txBody>
      </p:sp>
      <p:pic>
        <p:nvPicPr>
          <p:cNvPr id="22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24" name="Shape 208"/>
          <p:cNvSpPr txBox="1"/>
          <p:nvPr/>
        </p:nvSpPr>
        <p:spPr>
          <a:xfrm>
            <a:off x="395286" y="188912"/>
            <a:ext cx="4359278"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a:solidFill>
                  <a:srgbClr val="FFFB00"/>
                </a:solidFill>
                <a:latin typeface="Tahoma"/>
                <a:ea typeface="Tahoma"/>
                <a:cs typeface="Tahoma"/>
                <a:sym typeface="Tahoma"/>
              </a:defRPr>
            </a:lvl1pPr>
          </a:lstStyle>
          <a:p>
            <a:r>
              <a:t>ANATOMY OF THE BACK </a:t>
            </a:r>
          </a:p>
        </p:txBody>
      </p:sp>
      <p:pic>
        <p:nvPicPr>
          <p:cNvPr id="225" name="pasted-image.pdf" descr="pasted-image.pdf"/>
          <p:cNvPicPr>
            <a:picLocks noChangeAspect="1"/>
          </p:cNvPicPr>
          <p:nvPr/>
        </p:nvPicPr>
        <p:blipFill>
          <a:blip r:embed="rId3"/>
          <a:stretch>
            <a:fillRect/>
          </a:stretch>
        </p:blipFill>
        <p:spPr>
          <a:xfrm>
            <a:off x="6150788" y="4416752"/>
            <a:ext cx="2630223" cy="1323332"/>
          </a:xfrm>
          <a:prstGeom prst="rect">
            <a:avLst/>
          </a:prstGeom>
          <a:ln w="12700">
            <a:miter lim="400000"/>
          </a:ln>
        </p:spPr>
      </p:pic>
      <p:sp>
        <p:nvSpPr>
          <p:cNvPr id="226" name="Text"/>
          <p:cNvSpPr txBox="1"/>
          <p:nvPr/>
        </p:nvSpPr>
        <p:spPr>
          <a:xfrm>
            <a:off x="4238181" y="3224531"/>
            <a:ext cx="531850" cy="408939"/>
          </a:xfrm>
          <a:prstGeom prst="rect">
            <a:avLst/>
          </a:prstGeom>
          <a:ln w="12700">
            <a:miter lim="400000"/>
          </a:ln>
        </p:spPr>
        <p:txBody>
          <a:bodyPr wrap="none" lIns="45718" tIns="45718" rIns="45718" bIns="45718">
            <a:spAutoFit/>
          </a:bodyPr>
          <a:lstStyle/>
          <a:p>
            <a:endParaRPr/>
          </a:p>
        </p:txBody>
      </p:sp>
      <p:pic>
        <p:nvPicPr>
          <p:cNvPr id="227" name="peripheral nervous.jpg" descr="peripheral nervous.jpg"/>
          <p:cNvPicPr>
            <a:picLocks noChangeAspect="1"/>
          </p:cNvPicPr>
          <p:nvPr/>
        </p:nvPicPr>
        <p:blipFill>
          <a:blip r:embed="rId4"/>
          <a:stretch>
            <a:fillRect/>
          </a:stretch>
        </p:blipFill>
        <p:spPr>
          <a:xfrm>
            <a:off x="5944919" y="542627"/>
            <a:ext cx="3041961" cy="366872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222"/>
                                        </p:tgtEl>
                                        <p:attrNameLst>
                                          <p:attrName>style.visibility</p:attrName>
                                        </p:attrNameLst>
                                      </p:cBhvr>
                                      <p:to>
                                        <p:strVal val="visible"/>
                                      </p:to>
                                    </p:set>
                                    <p:animEffect transition="in" filter="box(in)">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iterate>
                                    <p:tmAbs val="0"/>
                                  </p:iterate>
                                  <p:childTnLst>
                                    <p:set>
                                      <p:cBhvr>
                                        <p:cTn id="11" fill="hold"/>
                                        <p:tgtEl>
                                          <p:spTgt spid="224"/>
                                        </p:tgtEl>
                                        <p:attrNameLst>
                                          <p:attrName>style.visibility</p:attrName>
                                        </p:attrNameLst>
                                      </p:cBhvr>
                                      <p:to>
                                        <p:strVal val="visible"/>
                                      </p:to>
                                    </p:set>
                                    <p:animEffect transition="in" filter="box(in)">
                                      <p:cBhvr>
                                        <p:cTn id="12"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advAuto="0"/>
      <p:bldP spid="224" grpId="0" animBg="1" advAuto="0"/>
    </p:bldLst>
  </p:timing>
</p:sld>
</file>

<file path=ppt/theme/theme1.xml><?xml version="1.0" encoding="utf-8"?>
<a:theme xmlns:a="http://schemas.openxmlformats.org/drawingml/2006/main"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Presentación en pantalla (4:3)</PresentationFormat>
  <Paragraphs>91</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Default</vt:lpstr>
      <vt:lpstr>Presentación de PowerPoint</vt:lpstr>
      <vt:lpstr>Presentación de PowerPoint</vt:lpstr>
      <vt:lpstr>OBJECTIVES</vt:lpstr>
      <vt:lpstr>GOOD HABITS</vt:lpstr>
      <vt:lpstr>Presentación de PowerPoint</vt:lpstr>
      <vt:lpstr>Presentación de PowerPoint</vt:lpstr>
      <vt:lpstr>Presentación de PowerPoint</vt:lpstr>
      <vt:lpstr>Presentación de PowerPoint</vt:lpstr>
      <vt:lpstr>Presentación de PowerPoint</vt:lpstr>
      <vt:lpstr>Presentación de PowerPoint</vt:lpstr>
      <vt:lpstr>Correct and Incorrect Posture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2021-09-01T11:18:17Z</dcterms:modified>
</cp:coreProperties>
</file>