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4775A-4188-4595-ACA4-FE513519B63D}" v="2" dt="2021-08-04T13:04:51.29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6624775A-4188-4595-ACA4-FE513519B63D}"/>
    <pc:docChg chg="custSel modSld">
      <pc:chgData name="mario.diaz@uam.es" userId="b18783af-88a7-4588-8d94-dc9c0dee9733" providerId="ADAL" clId="{6624775A-4188-4595-ACA4-FE513519B63D}" dt="2021-08-04T13:05:03.891" v="13" actId="1076"/>
      <pc:docMkLst>
        <pc:docMk/>
      </pc:docMkLst>
      <pc:sldChg chg="addSp delSp modSp mod">
        <pc:chgData name="mario.diaz@uam.es" userId="b18783af-88a7-4588-8d94-dc9c0dee9733" providerId="ADAL" clId="{6624775A-4188-4595-ACA4-FE513519B63D}" dt="2021-08-04T13:04:29.980" v="8" actId="14100"/>
        <pc:sldMkLst>
          <pc:docMk/>
          <pc:sldMk cId="0" sldId="262"/>
        </pc:sldMkLst>
        <pc:spChg chg="mod">
          <ac:chgData name="mario.diaz@uam.es" userId="b18783af-88a7-4588-8d94-dc9c0dee9733" providerId="ADAL" clId="{6624775A-4188-4595-ACA4-FE513519B63D}" dt="2021-08-04T13:03:56.067" v="7" actId="1076"/>
          <ac:spMkLst>
            <pc:docMk/>
            <pc:sldMk cId="0" sldId="262"/>
            <ac:spMk id="52" creationId="{00000000-0000-0000-0000-000000000000}"/>
          </ac:spMkLst>
        </pc:spChg>
        <pc:picChg chg="add mod">
          <ac:chgData name="mario.diaz@uam.es" userId="b18783af-88a7-4588-8d94-dc9c0dee9733" providerId="ADAL" clId="{6624775A-4188-4595-ACA4-FE513519B63D}" dt="2021-08-04T13:04:29.980" v="8" actId="14100"/>
          <ac:picMkLst>
            <pc:docMk/>
            <pc:sldMk cId="0" sldId="262"/>
            <ac:picMk id="6" creationId="{A75F885D-9E7B-4030-A076-9F0B6867B520}"/>
          </ac:picMkLst>
        </pc:picChg>
        <pc:picChg chg="del mod">
          <ac:chgData name="mario.diaz@uam.es" userId="b18783af-88a7-4588-8d94-dc9c0dee9733" providerId="ADAL" clId="{6624775A-4188-4595-ACA4-FE513519B63D}" dt="2021-08-04T13:03:22.780" v="1" actId="478"/>
          <ac:picMkLst>
            <pc:docMk/>
            <pc:sldMk cId="0" sldId="262"/>
            <ac:picMk id="54" creationId="{00000000-0000-0000-0000-000000000000}"/>
          </ac:picMkLst>
        </pc:picChg>
      </pc:sldChg>
      <pc:sldChg chg="addSp delSp modSp mod">
        <pc:chgData name="mario.diaz@uam.es" userId="b18783af-88a7-4588-8d94-dc9c0dee9733" providerId="ADAL" clId="{6624775A-4188-4595-ACA4-FE513519B63D}" dt="2021-08-04T13:05:03.891" v="13" actId="1076"/>
        <pc:sldMkLst>
          <pc:docMk/>
          <pc:sldMk cId="0" sldId="263"/>
        </pc:sldMkLst>
        <pc:picChg chg="add mod">
          <ac:chgData name="mario.diaz@uam.es" userId="b18783af-88a7-4588-8d94-dc9c0dee9733" providerId="ADAL" clId="{6624775A-4188-4595-ACA4-FE513519B63D}" dt="2021-08-04T13:05:03.891" v="13" actId="1076"/>
          <ac:picMkLst>
            <pc:docMk/>
            <pc:sldMk cId="0" sldId="263"/>
            <ac:picMk id="8" creationId="{AC8FAE9F-FB4E-4AD1-B18E-C8C0F6F40CFF}"/>
          </ac:picMkLst>
        </pc:picChg>
        <pc:picChg chg="del">
          <ac:chgData name="mario.diaz@uam.es" userId="b18783af-88a7-4588-8d94-dc9c0dee9733" providerId="ADAL" clId="{6624775A-4188-4595-ACA4-FE513519B63D}" dt="2021-08-04T13:04:44.775" v="9" actId="478"/>
          <ac:picMkLst>
            <pc:docMk/>
            <pc:sldMk cId="0" sldId="263"/>
            <ac:picMk id="6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44738916"/>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708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b="1">
                <a:solidFill>
                  <a:srgbClr val="FFFB00"/>
                </a:solidFill>
                <a:latin typeface="Arial"/>
                <a:ea typeface="Arial"/>
                <a:cs typeface="Arial"/>
                <a:sym typeface="Arial"/>
              </a:defRPr>
            </a:lvl1pPr>
          </a:lstStyle>
          <a:p>
            <a:r>
              <a:t>Hockey</a:t>
            </a:r>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64"/>
          <p:cNvSpPr txBox="1">
            <a:spLocks noGrp="1"/>
          </p:cNvSpPr>
          <p:nvPr>
            <p:ph type="title" idx="4294967295"/>
          </p:nvPr>
        </p:nvSpPr>
        <p:spPr>
          <a:xfrm>
            <a:off x="457200" y="274637"/>
            <a:ext cx="8229600" cy="993776"/>
          </a:xfrm>
          <a:prstGeom prst="rect">
            <a:avLst/>
          </a:prstGeom>
        </p:spPr>
        <p:txBody>
          <a:bodyPr lIns="0" tIns="0" rIns="0" bIns="0">
            <a:normAutofit/>
          </a:bodyPr>
          <a:lstStyle>
            <a:lvl1pPr defTabSz="877822">
              <a:defRPr sz="1900">
                <a:solidFill>
                  <a:srgbClr val="FF9900"/>
                </a:solidFill>
              </a:defRPr>
            </a:lvl1pPr>
          </a:lstStyle>
          <a:p>
            <a:pPr>
              <a:defRPr sz="4200">
                <a:solidFill>
                  <a:srgbClr val="000000"/>
                </a:solidFill>
              </a:defRPr>
            </a:pPr>
            <a:r>
              <a:rPr sz="1900">
                <a:solidFill>
                  <a:srgbClr val="FF9900"/>
                </a:solidFill>
              </a:rPr>
              <a:t> BASIC TECHNICAL-TACTICAL RESOURCES: HOCKEY</a:t>
            </a:r>
          </a:p>
        </p:txBody>
      </p:sp>
      <p:sp>
        <p:nvSpPr>
          <p:cNvPr id="76" name="Shape 65"/>
          <p:cNvSpPr/>
          <p:nvPr/>
        </p:nvSpPr>
        <p:spPr>
          <a:xfrm>
            <a:off x="1443037" y="1989136"/>
            <a:ext cx="1473202"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Dribbling</a:t>
            </a:r>
          </a:p>
        </p:txBody>
      </p:sp>
      <p:sp>
        <p:nvSpPr>
          <p:cNvPr id="77" name="Shape 66"/>
          <p:cNvSpPr/>
          <p:nvPr/>
        </p:nvSpPr>
        <p:spPr>
          <a:xfrm flipH="1">
            <a:off x="1979611" y="2565400"/>
            <a:ext cx="431802" cy="792164"/>
          </a:xfrm>
          <a:custGeom>
            <a:avLst/>
            <a:gdLst/>
            <a:ahLst/>
            <a:cxnLst>
              <a:cxn ang="0">
                <a:pos x="wd2" y="hd2"/>
              </a:cxn>
              <a:cxn ang="5400000">
                <a:pos x="wd2" y="hd2"/>
              </a:cxn>
              <a:cxn ang="10800000">
                <a:pos x="wd2" y="hd2"/>
              </a:cxn>
              <a:cxn ang="16200000">
                <a:pos x="wd2" y="hd2"/>
              </a:cxn>
            </a:cxnLst>
            <a:rect l="0" t="0" r="r" b="b"/>
            <a:pathLst>
              <a:path w="21600" h="21600" extrusionOk="0">
                <a:moveTo>
                  <a:pt x="0" y="18653"/>
                </a:moveTo>
                <a:lnTo>
                  <a:pt x="5400" y="18653"/>
                </a:lnTo>
                <a:lnTo>
                  <a:pt x="5400" y="0"/>
                </a:lnTo>
                <a:lnTo>
                  <a:pt x="16200" y="0"/>
                </a:lnTo>
                <a:lnTo>
                  <a:pt x="16200" y="18653"/>
                </a:lnTo>
                <a:lnTo>
                  <a:pt x="21600" y="18653"/>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8" name="Shape 67"/>
          <p:cNvSpPr/>
          <p:nvPr/>
        </p:nvSpPr>
        <p:spPr>
          <a:xfrm>
            <a:off x="5940425" y="2420936"/>
            <a:ext cx="431800" cy="8636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79" name="logodefinitivo.png" descr="logodefinitivo.png"/>
          <p:cNvPicPr>
            <a:picLocks noChangeAspect="1"/>
          </p:cNvPicPr>
          <p:nvPr/>
        </p:nvPicPr>
        <p:blipFill>
          <a:blip r:embed="rId2"/>
          <a:stretch>
            <a:fillRect/>
          </a:stretch>
        </p:blipFill>
        <p:spPr>
          <a:xfrm>
            <a:off x="8101011" y="6092825"/>
            <a:ext cx="785814" cy="503238"/>
          </a:xfrm>
          <a:prstGeom prst="rect">
            <a:avLst/>
          </a:prstGeom>
          <a:ln w="34925">
            <a:solidFill>
              <a:srgbClr val="FFFFFF"/>
            </a:solidFill>
          </a:ln>
          <a:effectLst>
            <a:outerShdw blurRad="63500" rotWithShape="0">
              <a:srgbClr val="000000">
                <a:alpha val="42999"/>
              </a:srgbClr>
            </a:outerShdw>
          </a:effectLst>
        </p:spPr>
      </p:pic>
      <p:sp>
        <p:nvSpPr>
          <p:cNvPr id="80" name="Shape 69"/>
          <p:cNvSpPr/>
          <p:nvPr/>
        </p:nvSpPr>
        <p:spPr>
          <a:xfrm>
            <a:off x="5076825" y="2060575"/>
            <a:ext cx="2159000"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Pushing</a:t>
            </a:r>
          </a:p>
        </p:txBody>
      </p:sp>
      <p:pic>
        <p:nvPicPr>
          <p:cNvPr id="81" name="hockey 44.jpg" descr="hockey 44.jpg"/>
          <p:cNvPicPr>
            <a:picLocks noChangeAspect="1"/>
          </p:cNvPicPr>
          <p:nvPr/>
        </p:nvPicPr>
        <p:blipFill>
          <a:blip r:embed="rId3"/>
          <a:stretch>
            <a:fillRect/>
          </a:stretch>
        </p:blipFill>
        <p:spPr>
          <a:xfrm>
            <a:off x="822318" y="3794421"/>
            <a:ext cx="2746389" cy="2268961"/>
          </a:xfrm>
          <a:prstGeom prst="rect">
            <a:avLst/>
          </a:prstGeom>
          <a:ln w="12700">
            <a:miter lim="400000"/>
          </a:ln>
        </p:spPr>
      </p:pic>
      <p:pic>
        <p:nvPicPr>
          <p:cNvPr id="82" name="hockey 99.jpg" descr="hockey 99.jpg"/>
          <p:cNvPicPr>
            <a:picLocks noChangeAspect="1"/>
          </p:cNvPicPr>
          <p:nvPr/>
        </p:nvPicPr>
        <p:blipFill>
          <a:blip r:embed="rId4"/>
          <a:stretch>
            <a:fillRect/>
          </a:stretch>
        </p:blipFill>
        <p:spPr>
          <a:xfrm>
            <a:off x="4592191" y="3549963"/>
            <a:ext cx="2746387" cy="275787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76"/>
                                        </p:tgtEl>
                                        <p:attrNameLst>
                                          <p:attrName>style.visibility</p:attrName>
                                        </p:attrNameLst>
                                      </p:cBhvr>
                                      <p:to>
                                        <p:strVal val="visible"/>
                                      </p:to>
                                    </p:set>
                                    <p:animEffect transition="in" filter="blinds(horizont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77"/>
                                        </p:tgtEl>
                                        <p:attrNameLst>
                                          <p:attrName>style.visibility</p:attrName>
                                        </p:attrNameLst>
                                      </p:cBhvr>
                                      <p:to>
                                        <p:strVal val="visible"/>
                                      </p:to>
                                    </p:set>
                                    <p:animEffect transition="in" filter="blinds(horizontal)">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p:tmAbs val="0"/>
                                  </p:iterate>
                                  <p:childTnLst>
                                    <p:set>
                                      <p:cBhvr>
                                        <p:cTn id="16" fill="hold"/>
                                        <p:tgtEl>
                                          <p:spTgt spid="78"/>
                                        </p:tgtEl>
                                        <p:attrNameLst>
                                          <p:attrName>style.visibility</p:attrName>
                                        </p:attrNameLst>
                                      </p:cBhvr>
                                      <p:to>
                                        <p:strVal val="visible"/>
                                      </p:to>
                                    </p:set>
                                    <p:animEffect transition="in" filter="blinds(horizontal)">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iterate>
                                    <p:tmAbs val="0"/>
                                  </p:iterate>
                                  <p:childTnLst>
                                    <p:set>
                                      <p:cBhvr>
                                        <p:cTn id="21" fill="hold"/>
                                        <p:tgtEl>
                                          <p:spTgt spid="80"/>
                                        </p:tgtEl>
                                        <p:attrNameLst>
                                          <p:attrName>style.visibility</p:attrName>
                                        </p:attrNameLst>
                                      </p:cBhvr>
                                      <p:to>
                                        <p:strVal val="visible"/>
                                      </p:to>
                                    </p:set>
                                    <p:anim calcmode="lin" valueType="num">
                                      <p:cBhvr>
                                        <p:cTn id="22" dur="500" fill="hold"/>
                                        <p:tgtEl>
                                          <p:spTgt spid="80"/>
                                        </p:tgtEl>
                                        <p:attrNameLst>
                                          <p:attrName>ppt_x</p:attrName>
                                        </p:attrNameLst>
                                      </p:cBhvr>
                                      <p:tavLst>
                                        <p:tav tm="0">
                                          <p:val>
                                            <p:strVal val="#ppt_x"/>
                                          </p:val>
                                        </p:tav>
                                        <p:tav tm="100000">
                                          <p:val>
                                            <p:strVal val="#ppt_x"/>
                                          </p:val>
                                        </p:tav>
                                      </p:tavLst>
                                    </p:anim>
                                    <p:anim calcmode="lin" valueType="num">
                                      <p:cBhvr>
                                        <p:cTn id="23"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advAuto="0"/>
      <p:bldP spid="77" grpId="0" animBg="1" advAuto="0"/>
      <p:bldP spid="78" grpId="0" animBg="1" advAuto="0"/>
      <p:bldP spid="8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73"/>
          <p:cNvSpPr txBox="1"/>
          <p:nvPr/>
        </p:nvSpPr>
        <p:spPr>
          <a:xfrm>
            <a:off x="2992436" y="1854200"/>
            <a:ext cx="5654678" cy="3639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We define joint tactical organisation as the different possibilities that we have to act as a rational and organised team.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How can we distribute ourselves on the pitch taking into account the characteristics of the sport and co-ordinating team components?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rPr sz="1800"/>
              <a:t>Distribution on the pitch with 5 players playing on a handball court would be 2 defenders and 3 forwards (2:3) or vice versa (3:2), depending on our necessities and other equipment.</a:t>
            </a:r>
            <a:r>
              <a:t>	</a:t>
            </a:r>
          </a:p>
        </p:txBody>
      </p:sp>
      <p:sp>
        <p:nvSpPr>
          <p:cNvPr id="85" name="Shape 74"/>
          <p:cNvSpPr txBox="1"/>
          <p:nvPr/>
        </p:nvSpPr>
        <p:spPr>
          <a:xfrm>
            <a:off x="2071686" y="642937"/>
            <a:ext cx="4741004"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latin typeface="Arial"/>
                <a:ea typeface="Arial"/>
                <a:cs typeface="Arial"/>
                <a:sym typeface="Arial"/>
              </a:defRPr>
            </a:lvl1pPr>
          </a:lstStyle>
          <a:p>
            <a:r>
              <a:t>Joint Tactical Organisation </a:t>
            </a:r>
          </a:p>
        </p:txBody>
      </p:sp>
      <p:pic>
        <p:nvPicPr>
          <p:cNvPr id="86" name="logodefinitivo.png" descr="logodefinitivo.png"/>
          <p:cNvPicPr>
            <a:picLocks noChangeAspect="1"/>
          </p:cNvPicPr>
          <p:nvPr/>
        </p:nvPicPr>
        <p:blipFill>
          <a:blip r:embed="rId2"/>
          <a:stretch>
            <a:fillRect/>
          </a:stretch>
        </p:blipFill>
        <p:spPr>
          <a:xfrm>
            <a:off x="8178800" y="6148387"/>
            <a:ext cx="785813" cy="593727"/>
          </a:xfrm>
          <a:prstGeom prst="rect">
            <a:avLst/>
          </a:prstGeom>
          <a:ln w="34925">
            <a:solidFill>
              <a:srgbClr val="FFFFFF"/>
            </a:solidFill>
          </a:ln>
          <a:effectLst>
            <a:outerShdw blurRad="63500" rotWithShape="0">
              <a:srgbClr val="000000">
                <a:alpha val="42999"/>
              </a:srgbClr>
            </a:outerShdw>
          </a:effectLst>
        </p:spPr>
      </p:pic>
      <p:pic>
        <p:nvPicPr>
          <p:cNvPr id="87" name="10 copia.jpg" descr="10 copia.jpg"/>
          <p:cNvPicPr>
            <a:picLocks noChangeAspect="1"/>
          </p:cNvPicPr>
          <p:nvPr/>
        </p:nvPicPr>
        <p:blipFill>
          <a:blip r:embed="rId3"/>
          <a:stretch>
            <a:fillRect/>
          </a:stretch>
        </p:blipFill>
        <p:spPr>
          <a:xfrm>
            <a:off x="594944" y="2355777"/>
            <a:ext cx="2139560" cy="328436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78"/>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400"/>
            </a:lvl1pPr>
          </a:lstStyle>
          <a:p>
            <a:r>
              <a:t>QUESTIONNAIRES AND ACTIVITIES</a:t>
            </a:r>
          </a:p>
        </p:txBody>
      </p:sp>
      <p:pic>
        <p:nvPicPr>
          <p:cNvPr id="9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91" name="hockey 99 copia.jpg" descr="hockey 99 copia.jpg"/>
          <p:cNvPicPr>
            <a:picLocks noChangeAspect="1"/>
          </p:cNvPicPr>
          <p:nvPr/>
        </p:nvPicPr>
        <p:blipFill>
          <a:blip r:embed="rId3">
            <a:alphaModFix amt="17023"/>
          </a:blip>
          <a:stretch>
            <a:fillRect/>
          </a:stretch>
        </p:blipFill>
        <p:spPr>
          <a:xfrm>
            <a:off x="-118778" y="550677"/>
            <a:ext cx="9144001" cy="4553031"/>
          </a:xfrm>
          <a:prstGeom prst="rect">
            <a:avLst/>
          </a:prstGeom>
          <a:ln w="12700">
            <a:miter lim="400000"/>
          </a:ln>
        </p:spPr>
      </p:pic>
      <p:sp>
        <p:nvSpPr>
          <p:cNvPr id="92" name="Write a brief summary about how to play indoor hockey.…"/>
          <p:cNvSpPr txBox="1"/>
          <p:nvPr/>
        </p:nvSpPr>
        <p:spPr>
          <a:xfrm>
            <a:off x="299797" y="1012363"/>
            <a:ext cx="8306851" cy="3962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67368" indent="-267368" defTabSz="457200">
              <a:lnSpc>
                <a:spcPct val="13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Write a brief summary about how to play indoor hockey.</a:t>
            </a:r>
          </a:p>
          <a:p>
            <a:pPr marL="267368" indent="-267368" defTabSz="457200">
              <a:lnSpc>
                <a:spcPct val="13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Set out the basic tactical resources in this sport.</a:t>
            </a:r>
          </a:p>
          <a:p>
            <a:pPr marL="267368" indent="-267368" defTabSz="457200">
              <a:lnSpc>
                <a:spcPct val="13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Describe such actions as </a:t>
            </a:r>
            <a:r>
              <a:rPr i="1"/>
              <a:t>dribbling</a:t>
            </a:r>
            <a:r>
              <a:t> and </a:t>
            </a:r>
            <a:r>
              <a:rPr i="1"/>
              <a:t>marking</a:t>
            </a:r>
            <a:r>
              <a:t>.</a:t>
            </a:r>
          </a:p>
          <a:p>
            <a:pPr marL="267368" indent="-267368" defTabSz="457200">
              <a:lnSpc>
                <a:spcPct val="13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Discuss how to situate the field players on the pitch (handball court) and reasons.</a:t>
            </a:r>
          </a:p>
          <a:p>
            <a:pPr marL="267368" indent="-267368" defTabSz="457200">
              <a:lnSpc>
                <a:spcPct val="13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Have you ever seen an indoor hockey match? Discuss it with a partner.</a:t>
            </a:r>
          </a:p>
          <a:p>
            <a:pPr marL="267368" indent="-267368" defTabSz="457200">
              <a:lnSpc>
                <a:spcPct val="13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Write down in your notebook unknown vocabulary from this unit.</a:t>
            </a:r>
          </a:p>
          <a:p>
            <a:pPr marL="267368" indent="-267368" defTabSz="457200">
              <a:lnSpc>
                <a:spcPct val="130000"/>
              </a:lnSpc>
              <a:buSzPct val="100000"/>
              <a:buAutoNum type="arabicPeriod"/>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Check the Federation website or any sports association in your region and check for changes or modifications, if any, in its regulations.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989013"/>
          </a:xfrm>
          <a:prstGeom prst="rect">
            <a:avLst/>
          </a:prstGeom>
        </p:spPr>
        <p:txBody>
          <a:bodyPr lIns="0" tIns="0" rIns="0" bIns="0">
            <a:normAutofit/>
          </a:bodyPr>
          <a:lstStyle>
            <a:lvl1pPr defTabSz="630936">
              <a:defRPr sz="3000"/>
            </a:lvl1pPr>
          </a:lstStyle>
          <a:p>
            <a:r>
              <a:t>Contens</a:t>
            </a:r>
          </a:p>
        </p:txBody>
      </p:sp>
      <p:sp>
        <p:nvSpPr>
          <p:cNvPr id="28" name="Shape 16"/>
          <p:cNvSpPr txBox="1">
            <a:spLocks noGrp="1"/>
          </p:cNvSpPr>
          <p:nvPr>
            <p:ph type="body" sz="half" idx="4294967295"/>
          </p:nvPr>
        </p:nvSpPr>
        <p:spPr>
          <a:xfrm>
            <a:off x="1266825" y="1463675"/>
            <a:ext cx="5306170" cy="3600450"/>
          </a:xfrm>
          <a:prstGeom prst="rect">
            <a:avLst/>
          </a:prstGeom>
        </p:spPr>
        <p:txBody>
          <a:bodyPr lIns="0" tIns="0" rIns="0" bIns="0">
            <a:normAutofit/>
          </a:bodyPr>
          <a:lstStyle/>
          <a:p>
            <a:pPr marL="240631" marR="25400" indent="-240631"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Objectives</a:t>
            </a:r>
          </a:p>
          <a:p>
            <a:pPr marL="240631" marR="25400" indent="-240631"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Regulations, Facilities and Equipment </a:t>
            </a:r>
          </a:p>
          <a:p>
            <a:pPr marL="240631" marR="25400" indent="-240631"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Basic Technical-Tactical Resource</a:t>
            </a:r>
          </a:p>
          <a:p>
            <a:pPr marL="240631" marR="25400" indent="-240631"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Basic Exercises</a:t>
            </a:r>
          </a:p>
          <a:p>
            <a:pPr marL="240631" marR="25400" indent="-240631"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hockey 56.jpg" descr="hockey 56.jpg"/>
          <p:cNvPicPr>
            <a:picLocks noChangeAspect="1"/>
          </p:cNvPicPr>
          <p:nvPr/>
        </p:nvPicPr>
        <p:blipFill>
          <a:blip r:embed="rId3"/>
          <a:stretch>
            <a:fillRect/>
          </a:stretch>
        </p:blipFill>
        <p:spPr>
          <a:xfrm>
            <a:off x="3580962" y="3953867"/>
            <a:ext cx="2873502" cy="237806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199" y="333375"/>
            <a:ext cx="8229602" cy="576263"/>
          </a:xfrm>
          <a:prstGeom prst="rect">
            <a:avLst/>
          </a:prstGeom>
        </p:spPr>
        <p:txBody>
          <a:bodyPr lIns="0" tIns="0" rIns="0" bIns="0">
            <a:normAutofit/>
          </a:bodyPr>
          <a:lstStyle>
            <a:lvl1pPr defTabSz="850391">
              <a:defRPr sz="3300"/>
            </a:lvl1pPr>
          </a:lstStyle>
          <a:p>
            <a:r>
              <a:t>Objectives</a:t>
            </a:r>
          </a:p>
        </p:txBody>
      </p:sp>
      <p:sp>
        <p:nvSpPr>
          <p:cNvPr id="33" name="Shape 21"/>
          <p:cNvSpPr txBox="1">
            <a:spLocks noGrp="1"/>
          </p:cNvSpPr>
          <p:nvPr>
            <p:ph type="body" idx="4294967295"/>
          </p:nvPr>
        </p:nvSpPr>
        <p:spPr>
          <a:xfrm>
            <a:off x="457200" y="1166018"/>
            <a:ext cx="7931150" cy="4525964"/>
          </a:xfrm>
          <a:prstGeom prst="rect">
            <a:avLst/>
          </a:prstGeom>
        </p:spPr>
        <p:txBody>
          <a:bodyPr lIns="0" tIns="0" rIns="0" bIns="0">
            <a:normAutofit/>
          </a:bodyPr>
          <a:lstStyle/>
          <a:p>
            <a:pPr marL="240631" indent="-240631" algn="just" defTabSz="457200">
              <a:lnSpc>
                <a:spcPct val="130000"/>
              </a:lnSpc>
              <a:spcBef>
                <a:spcPts val="1100"/>
              </a:spcBef>
              <a:buSzPct val="60000"/>
              <a:buBlip>
                <a:blip r:embed="rId2"/>
              </a:buBlip>
              <a:tabLst>
                <a:tab pos="50800" algn="l"/>
                <a:tab pos="1905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j-lt"/>
                <a:ea typeface="+mj-ea"/>
                <a:cs typeface="+mj-cs"/>
                <a:sym typeface="Helvetica"/>
              </a:defRPr>
            </a:pPr>
            <a:r>
              <a:t>	To learn the basic technical-tactical and legal elements of hockey. </a:t>
            </a:r>
          </a:p>
          <a:p>
            <a:pPr marL="240631" indent="-240631" algn="just" defTabSz="457200">
              <a:lnSpc>
                <a:spcPct val="130000"/>
              </a:lnSpc>
              <a:spcBef>
                <a:spcPts val="1100"/>
              </a:spcBef>
              <a:buSzPct val="60000"/>
              <a:buBlip>
                <a:blip r:embed="rId2"/>
              </a:buBlip>
              <a:tabLst>
                <a:tab pos="50800" algn="l"/>
                <a:tab pos="1905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j-lt"/>
                <a:ea typeface="+mj-ea"/>
                <a:cs typeface="+mj-cs"/>
                <a:sym typeface="Helvetica"/>
              </a:defRPr>
            </a:pPr>
            <a:r>
              <a:t>To understand of their application in real game situations while collaborating with your peers in the development and implementation of activities.</a:t>
            </a:r>
          </a:p>
        </p:txBody>
      </p:sp>
      <p:pic>
        <p:nvPicPr>
          <p:cNvPr id="34"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 name="hockey 44.jpg" descr="hockey 44.jpg"/>
          <p:cNvPicPr>
            <a:picLocks noChangeAspect="1"/>
          </p:cNvPicPr>
          <p:nvPr/>
        </p:nvPicPr>
        <p:blipFill>
          <a:blip r:embed="rId4"/>
          <a:stretch>
            <a:fillRect/>
          </a:stretch>
        </p:blipFill>
        <p:spPr>
          <a:xfrm>
            <a:off x="3548983" y="3822650"/>
            <a:ext cx="2872233" cy="237292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268435" y="882651"/>
            <a:ext cx="5259191" cy="4638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pPr>
            <a:r>
              <a:t>Games with a stick and ball date from pre-Christian times, and they were played in Greece, Persia, Egypt and Arabia. In the sixteenth century the Araucano Indians in Argentina had a similar game called cheuca.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pPr>
            <a:r>
              <a:t>In the 19</a:t>
            </a:r>
            <a:r>
              <a:rPr baseline="31999"/>
              <a:t>th</a:t>
            </a:r>
            <a:r>
              <a:t> century they began to play a game similar to modern field hockey in English schools, developing similar rules to the current ones at the end of the century.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pPr>
            <a:r>
              <a:t>Hockey was included in the Olympic Games in 1908 and in 1924 the International Federation of Hockey was created.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rPr sz="1700"/>
              <a:t>India and Pakistan are the countries that dominated the sport from 1928 to 1968.</a:t>
            </a:r>
            <a:r>
              <a:t> </a:t>
            </a:r>
          </a:p>
        </p:txBody>
      </p:sp>
      <p:pic>
        <p:nvPicPr>
          <p:cNvPr id="3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9" name="Shape 27"/>
          <p:cNvSpPr txBox="1"/>
          <p:nvPr/>
        </p:nvSpPr>
        <p:spPr>
          <a:xfrm>
            <a:off x="500062" y="242886"/>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History</a:t>
            </a:r>
          </a:p>
        </p:txBody>
      </p:sp>
      <p:pic>
        <p:nvPicPr>
          <p:cNvPr id="40" name="hockey 99.jpg" descr="hockey 99.jpg"/>
          <p:cNvPicPr>
            <a:picLocks noChangeAspect="1"/>
          </p:cNvPicPr>
          <p:nvPr/>
        </p:nvPicPr>
        <p:blipFill>
          <a:blip r:embed="rId3"/>
          <a:stretch>
            <a:fillRect/>
          </a:stretch>
        </p:blipFill>
        <p:spPr>
          <a:xfrm>
            <a:off x="5723978" y="1549005"/>
            <a:ext cx="3011290" cy="302388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p:nvPr/>
        </p:nvSpPr>
        <p:spPr>
          <a:xfrm>
            <a:off x="200025" y="1662388"/>
            <a:ext cx="5894785" cy="3190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marL="1587" indent="-1587" algn="just">
              <a:defRPr sz="2400">
                <a:latin typeface="Arial"/>
                <a:ea typeface="Arial"/>
                <a:cs typeface="Arial"/>
                <a:sym typeface="Arial"/>
              </a:defRPr>
            </a:lvl1pPr>
          </a:lstStyle>
          <a:p>
            <a:r>
              <a:t>The focus of this unit will be on indoor hockey. The idea is that, on the basis of the facilities we are confident you have at your school and around your home, you can practise regularly, easily able to play on an indoor handball court or football pitch at your centre, even using skates if you and your friends wish.</a:t>
            </a:r>
          </a:p>
        </p:txBody>
      </p:sp>
      <p:sp>
        <p:nvSpPr>
          <p:cNvPr id="43" name="Shape 31"/>
          <p:cNvSpPr txBox="1"/>
          <p:nvPr/>
        </p:nvSpPr>
        <p:spPr>
          <a:xfrm>
            <a:off x="500062" y="357186"/>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Basic Regulations</a:t>
            </a:r>
          </a:p>
        </p:txBody>
      </p:sp>
      <p:pic>
        <p:nvPicPr>
          <p:cNvPr id="4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5" name="hockey e.jpg" descr="hockey e.jpg"/>
          <p:cNvPicPr>
            <a:picLocks noChangeAspect="1"/>
          </p:cNvPicPr>
          <p:nvPr/>
        </p:nvPicPr>
        <p:blipFill>
          <a:blip r:embed="rId3"/>
          <a:stretch>
            <a:fillRect/>
          </a:stretch>
        </p:blipFill>
        <p:spPr>
          <a:xfrm>
            <a:off x="6400800" y="1267617"/>
            <a:ext cx="2305067" cy="397997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8" name="Image" descr="Image"/>
          <p:cNvPicPr>
            <a:picLocks noChangeAspect="1"/>
          </p:cNvPicPr>
          <p:nvPr/>
        </p:nvPicPr>
        <p:blipFill>
          <a:blip r:embed="rId3">
            <a:alphaModFix amt="16158"/>
          </a:blip>
          <a:stretch>
            <a:fillRect/>
          </a:stretch>
        </p:blipFill>
        <p:spPr>
          <a:xfrm>
            <a:off x="101600" y="601541"/>
            <a:ext cx="9144000" cy="5477118"/>
          </a:xfrm>
          <a:prstGeom prst="rect">
            <a:avLst/>
          </a:prstGeom>
          <a:ln w="12700">
            <a:miter lim="400000"/>
          </a:ln>
        </p:spPr>
      </p:pic>
      <p:graphicFrame>
        <p:nvGraphicFramePr>
          <p:cNvPr id="49" name="Table"/>
          <p:cNvGraphicFramePr/>
          <p:nvPr/>
        </p:nvGraphicFramePr>
        <p:xfrm>
          <a:off x="279400" y="901700"/>
          <a:ext cx="8585200" cy="5241544"/>
        </p:xfrm>
        <a:graphic>
          <a:graphicData uri="http://schemas.openxmlformats.org/drawingml/2006/table">
            <a:tbl>
              <a:tblPr bandRow="1">
                <a:tableStyleId>{4C3C2611-4C71-4FC5-86AE-919BDF0F9419}</a:tableStyleId>
              </a:tblPr>
              <a:tblGrid>
                <a:gridCol w="8585200">
                  <a:extLst>
                    <a:ext uri="{9D8B030D-6E8A-4147-A177-3AD203B41FA5}">
                      <a16:colId xmlns:a16="http://schemas.microsoft.com/office/drawing/2014/main" xmlns="" val="20000"/>
                    </a:ext>
                  </a:extLst>
                </a:gridCol>
              </a:tblGrid>
              <a:tr h="4826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Indoor hockey is a team sport where two squads try to respect the established rules, pushing the ball with the stick and trying to score as many goals as possible.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8AD8">
                        <a:alpha val="19000"/>
                      </a:srgbClr>
                    </a:solidFill>
                  </a:tcPr>
                </a:tc>
                <a:extLst>
                  <a:ext uri="{0D108BD9-81ED-4DB2-BD59-A6C34878D82A}">
                    <a16:rowId xmlns:a16="http://schemas.microsoft.com/office/drawing/2014/main" xmlns="" val="10000"/>
                  </a:ext>
                </a:extLst>
              </a:tr>
              <a:tr h="226059">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ym typeface="Helvetica"/>
                        </a:defRPr>
                      </a:pPr>
                      <a:r>
                        <a:rPr b="0"/>
                        <a:t>The duration of the game will be </a:t>
                      </a:r>
                      <a:r>
                        <a:t>two halves of 20 minutes and a half-time five-minute break</a:t>
                      </a:r>
                      <a:r>
                        <a:rPr b="0"/>
                        <a:t>.</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8AD8">
                        <a:alpha val="19000"/>
                      </a:srgbClr>
                    </a:solidFill>
                  </a:tcPr>
                </a:tc>
                <a:extLst>
                  <a:ext uri="{0D108BD9-81ED-4DB2-BD59-A6C34878D82A}">
                    <a16:rowId xmlns:a16="http://schemas.microsoft.com/office/drawing/2014/main" xmlns="" val="10001"/>
                  </a:ext>
                </a:extLst>
              </a:tr>
              <a:tr h="226059">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ym typeface="Helvetica"/>
                        </a:defRPr>
                      </a:pPr>
                      <a:r>
                        <a:rPr b="0"/>
                        <a:t>Each team/squad has a maximum of </a:t>
                      </a:r>
                      <a:r>
                        <a:t>6 field players on the pitch and 6 on the bench</a:t>
                      </a:r>
                      <a:r>
                        <a:rPr b="0"/>
                        <a:t>.</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8AD8">
                        <a:alpha val="19000"/>
                      </a:srgbClr>
                    </a:solidFill>
                  </a:tcPr>
                </a:tc>
                <a:extLst>
                  <a:ext uri="{0D108BD9-81ED-4DB2-BD59-A6C34878D82A}">
                    <a16:rowId xmlns:a16="http://schemas.microsoft.com/office/drawing/2014/main" xmlns="" val="10002"/>
                  </a:ext>
                </a:extLst>
              </a:tr>
              <a:tr h="226059">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You can do it with 5 players per team on a handball court.</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8AD8">
                        <a:alpha val="19000"/>
                      </a:srgbClr>
                    </a:solidFill>
                  </a:tcPr>
                </a:tc>
                <a:extLst>
                  <a:ext uri="{0D108BD9-81ED-4DB2-BD59-A6C34878D82A}">
                    <a16:rowId xmlns:a16="http://schemas.microsoft.com/office/drawing/2014/main" xmlns="" val="10003"/>
                  </a:ext>
                </a:extLst>
              </a:tr>
              <a:tr h="7366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t>Throughout the match </a:t>
                      </a:r>
                      <a:r>
                        <a:rPr b="1"/>
                        <a:t>players cannot let go of the stick or obstruct an opponent with their body or stick</a:t>
                      </a:r>
                      <a:r>
                        <a:t>, and the ball can only be hit with the flat side of the stick. Players cannot raise the ball over their shoulder.</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8AD8">
                        <a:alpha val="19000"/>
                      </a:srgbClr>
                    </a:solidFill>
                  </a:tcPr>
                </a:tc>
                <a:extLst>
                  <a:ext uri="{0D108BD9-81ED-4DB2-BD59-A6C34878D82A}">
                    <a16:rowId xmlns:a16="http://schemas.microsoft.com/office/drawing/2014/main" xmlns="" val="10004"/>
                  </a:ext>
                </a:extLst>
              </a:tr>
              <a:tr h="15240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When a field player involuntarily commits any of these offences, they will be punished with a free push into their goal, and it will be signalled from the point of the pitch where it occurred. If a play is ruled a foul within the shooting circle, the team is sanctioned with a penalty corner where a player will take a free pass to a teammate outside the shooting circle. The field players of the other team will be in the centre line from where they will leave when the umpire signals, goalkeeper and a defence will stand inside the goal area, over the goal line.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8AD8">
                        <a:alpha val="19000"/>
                      </a:srgbClr>
                    </a:solidFill>
                  </a:tcPr>
                </a:tc>
                <a:extLst>
                  <a:ext uri="{0D108BD9-81ED-4DB2-BD59-A6C34878D82A}">
                    <a16:rowId xmlns:a16="http://schemas.microsoft.com/office/drawing/2014/main" xmlns="" val="10005"/>
                  </a:ext>
                </a:extLst>
              </a:tr>
              <a:tr h="7366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t>When the offence is done on purposes within the penalty area or preventing a goal, it is punished with a </a:t>
                      </a:r>
                      <a:r>
                        <a:rPr b="1"/>
                        <a:t>penalty stroke</a:t>
                      </a:r>
                      <a:r>
                        <a:t>, which is taken from 7 metres from the centre of the goal, allowing one step for momentum, and the ball may rise to a maximum height of the knee.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8AD8">
                        <a:alpha val="19000"/>
                      </a:srgbClr>
                    </a:solidFill>
                  </a:tcPr>
                </a:tc>
                <a:extLst>
                  <a:ext uri="{0D108BD9-81ED-4DB2-BD59-A6C34878D82A}">
                    <a16:rowId xmlns:a16="http://schemas.microsoft.com/office/drawing/2014/main" xmlns="" val="10006"/>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40"/>
          <p:cNvSpPr txBox="1"/>
          <p:nvPr/>
        </p:nvSpPr>
        <p:spPr>
          <a:xfrm>
            <a:off x="501650" y="5011508"/>
            <a:ext cx="7848600" cy="1592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a:defRPr>
                <a:latin typeface="Arial"/>
                <a:ea typeface="Arial"/>
                <a:cs typeface="Arial"/>
                <a:sym typeface="Arial"/>
              </a:defRPr>
            </a:pPr>
            <a:r>
              <a:t>Pitch: 40m x 20m. Two goal areas measure 9m radius and six metres from the goalposts that mark the penalty corner. Along the sides are 10 cm high boards and on which players may lean against while playing. The Penalty Stroke Line is 7m from the goal. </a:t>
            </a:r>
          </a:p>
          <a:p>
            <a:pPr algn="just">
              <a:defRPr>
                <a:latin typeface="Arial"/>
                <a:ea typeface="Arial"/>
                <a:cs typeface="Arial"/>
                <a:sym typeface="Arial"/>
              </a:defRPr>
            </a:pPr>
            <a:r>
              <a:t>Ball: white and hard 165g, 22.4cm in circumference.</a:t>
            </a:r>
          </a:p>
        </p:txBody>
      </p:sp>
      <p:sp>
        <p:nvSpPr>
          <p:cNvPr id="52" name="Shape 41"/>
          <p:cNvSpPr txBox="1"/>
          <p:nvPr/>
        </p:nvSpPr>
        <p:spPr>
          <a:xfrm>
            <a:off x="3519668" y="184722"/>
            <a:ext cx="3311525"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sz="3200" b="1">
                <a:latin typeface="Arial"/>
                <a:ea typeface="Arial"/>
                <a:cs typeface="Arial"/>
                <a:sym typeface="Arial"/>
              </a:defRPr>
            </a:lvl1pPr>
          </a:lstStyle>
          <a:p>
            <a:r>
              <a:rPr dirty="0"/>
              <a:t>Facilities</a:t>
            </a:r>
          </a:p>
        </p:txBody>
      </p:sp>
      <p:pic>
        <p:nvPicPr>
          <p:cNvPr id="5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6" name="Imagen 5" descr="Gráfico&#10;&#10;Descripción generada automáticamente">
            <a:extLst>
              <a:ext uri="{FF2B5EF4-FFF2-40B4-BE49-F238E27FC236}">
                <a16:creationId xmlns:a16="http://schemas.microsoft.com/office/drawing/2014/main" xmlns="" id="{A75F885D-9E7B-4030-A076-9F0B6867B52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09" y="972273"/>
            <a:ext cx="6186668" cy="3854513"/>
          </a:xfrm>
          <a:prstGeom prst="rect">
            <a:avLst/>
          </a:prstGeom>
          <a:noFill/>
          <a:ln>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45"/>
          <p:cNvSpPr txBox="1">
            <a:spLocks noGrp="1"/>
          </p:cNvSpPr>
          <p:nvPr>
            <p:ph type="title" idx="4294967295"/>
          </p:nvPr>
        </p:nvSpPr>
        <p:spPr>
          <a:xfrm>
            <a:off x="1812925" y="238125"/>
            <a:ext cx="4033838" cy="522288"/>
          </a:xfrm>
          <a:prstGeom prst="rect">
            <a:avLst/>
          </a:prstGeom>
        </p:spPr>
        <p:txBody>
          <a:bodyPr lIns="0" tIns="0" rIns="0" bIns="0">
            <a:normAutofit/>
          </a:bodyPr>
          <a:lstStyle>
            <a:lvl1pPr defTabSz="685800">
              <a:defRPr sz="3000"/>
            </a:lvl1pPr>
          </a:lstStyle>
          <a:p>
            <a:r>
              <a:t>Equipment</a:t>
            </a:r>
          </a:p>
        </p:txBody>
      </p:sp>
      <p:sp>
        <p:nvSpPr>
          <p:cNvPr id="57" name="Shape 46"/>
          <p:cNvSpPr txBox="1"/>
          <p:nvPr/>
        </p:nvSpPr>
        <p:spPr>
          <a:xfrm>
            <a:off x="214276" y="931019"/>
            <a:ext cx="8246966" cy="28093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80473" indent="-180473" algn="just" defTabSz="457200">
              <a:lnSpc>
                <a:spcPct val="11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Goal: 3m x 2m, with a base of 40cm of wood from which the net rises. </a:t>
            </a:r>
          </a:p>
          <a:p>
            <a:pPr marL="180473" indent="-180473" algn="just" defTabSz="457200">
              <a:lnSpc>
                <a:spcPct val="11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Stick: it has a handle and a head. It has a surface at the end of which one side is raised and curved and other flat. This is the part that makes contact with the ball. It has different dimensions de- pending on the height of the athlete, and may vary between 85cm and 97cm. </a:t>
            </a:r>
          </a:p>
          <a:p>
            <a:pPr marL="180473" indent="-180473" algn="just" defTabSz="457200">
              <a:lnSpc>
                <a:spcPct val="11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Goalkeeper’s Equipment: a helmet with neck and throat protection, leg guards to protect the legs and chest protectors if desired, as well as gloves. The goal- keeper is the only one that can play ball with the whole body.</a:t>
            </a:r>
            <a:endParaRPr dirty="0">
              <a:latin typeface="Arial"/>
              <a:ea typeface="Arial"/>
              <a:cs typeface="Arial"/>
              <a:sym typeface="Arial"/>
            </a:endParaRPr>
          </a:p>
          <a:p>
            <a:pPr>
              <a:defRPr>
                <a:latin typeface="Arial"/>
                <a:ea typeface="Arial"/>
                <a:cs typeface="Arial"/>
                <a:sym typeface="Arial"/>
              </a:defRPr>
            </a:pPr>
            <a:r>
              <a:rPr dirty="0"/>
              <a:t> </a:t>
            </a:r>
          </a:p>
        </p:txBody>
      </p:sp>
      <p:pic>
        <p:nvPicPr>
          <p:cNvPr id="5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59" name="4.jpg" descr="4.jpg"/>
          <p:cNvPicPr>
            <a:picLocks noChangeAspect="1"/>
          </p:cNvPicPr>
          <p:nvPr/>
        </p:nvPicPr>
        <p:blipFill>
          <a:blip r:embed="rId3"/>
          <a:stretch>
            <a:fillRect/>
          </a:stretch>
        </p:blipFill>
        <p:spPr>
          <a:xfrm>
            <a:off x="415279" y="3680114"/>
            <a:ext cx="1834461" cy="2988031"/>
          </a:xfrm>
          <a:prstGeom prst="rect">
            <a:avLst/>
          </a:prstGeom>
          <a:ln w="12700">
            <a:miter lim="400000"/>
          </a:ln>
        </p:spPr>
      </p:pic>
      <p:pic>
        <p:nvPicPr>
          <p:cNvPr id="60" name="5.jpg" descr="5.jpg"/>
          <p:cNvPicPr>
            <a:picLocks noChangeAspect="1"/>
          </p:cNvPicPr>
          <p:nvPr/>
        </p:nvPicPr>
        <p:blipFill>
          <a:blip r:embed="rId4"/>
          <a:stretch>
            <a:fillRect/>
          </a:stretch>
        </p:blipFill>
        <p:spPr>
          <a:xfrm>
            <a:off x="2557520" y="4299070"/>
            <a:ext cx="1419042" cy="2369076"/>
          </a:xfrm>
          <a:prstGeom prst="rect">
            <a:avLst/>
          </a:prstGeom>
          <a:ln w="12700">
            <a:miter lim="400000"/>
          </a:ln>
        </p:spPr>
      </p:pic>
      <p:pic>
        <p:nvPicPr>
          <p:cNvPr id="8" name="Imagen 7">
            <a:extLst>
              <a:ext uri="{FF2B5EF4-FFF2-40B4-BE49-F238E27FC236}">
                <a16:creationId xmlns:a16="http://schemas.microsoft.com/office/drawing/2014/main" xmlns="" id="{AC8FAE9F-FB4E-4AD1-B18E-C8C0F6F40CF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25119" y="4067149"/>
            <a:ext cx="4239191" cy="2573992"/>
          </a:xfrm>
          <a:prstGeom prst="rect">
            <a:avLst/>
          </a:prstGeom>
          <a:noFill/>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52"/>
          <p:cNvSpPr txBox="1">
            <a:spLocks noGrp="1"/>
          </p:cNvSpPr>
          <p:nvPr>
            <p:ph type="title" idx="4294967295"/>
          </p:nvPr>
        </p:nvSpPr>
        <p:spPr>
          <a:xfrm>
            <a:off x="457200" y="274636"/>
            <a:ext cx="8229600" cy="561978"/>
          </a:xfrm>
          <a:prstGeom prst="rect">
            <a:avLst/>
          </a:prstGeom>
        </p:spPr>
        <p:txBody>
          <a:bodyPr lIns="0" tIns="0" rIns="0" bIns="0">
            <a:normAutofit/>
          </a:bodyPr>
          <a:lstStyle>
            <a:lvl1pPr>
              <a:defRPr sz="2000">
                <a:solidFill>
                  <a:srgbClr val="FF9900"/>
                </a:solidFill>
              </a:defRPr>
            </a:lvl1pPr>
          </a:lstStyle>
          <a:p>
            <a:r>
              <a:t> BASIC TECHNICAL-TACTICAL RESOURCES: HOCKEY</a:t>
            </a:r>
          </a:p>
        </p:txBody>
      </p:sp>
      <p:sp>
        <p:nvSpPr>
          <p:cNvPr id="64" name="Shape 53"/>
          <p:cNvSpPr/>
          <p:nvPr/>
        </p:nvSpPr>
        <p:spPr>
          <a:xfrm>
            <a:off x="1619250" y="3040061"/>
            <a:ext cx="3379788"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Passing and Receiving</a:t>
            </a:r>
          </a:p>
        </p:txBody>
      </p:sp>
      <p:sp>
        <p:nvSpPr>
          <p:cNvPr id="65" name="Shape 54"/>
          <p:cNvSpPr/>
          <p:nvPr/>
        </p:nvSpPr>
        <p:spPr>
          <a:xfrm>
            <a:off x="4262437" y="3378200"/>
            <a:ext cx="381002" cy="987425"/>
          </a:xfrm>
          <a:custGeom>
            <a:avLst/>
            <a:gdLst/>
            <a:ahLst/>
            <a:cxnLst>
              <a:cxn ang="0">
                <a:pos x="wd2" y="hd2"/>
              </a:cxn>
              <a:cxn ang="5400000">
                <a:pos x="wd2" y="hd2"/>
              </a:cxn>
              <a:cxn ang="10800000">
                <a:pos x="wd2" y="hd2"/>
              </a:cxn>
              <a:cxn ang="16200000">
                <a:pos x="wd2" y="hd2"/>
              </a:cxn>
            </a:cxnLst>
            <a:rect l="0" t="0" r="r" b="b"/>
            <a:pathLst>
              <a:path w="21600" h="21600" extrusionOk="0">
                <a:moveTo>
                  <a:pt x="0" y="11355"/>
                </a:moveTo>
                <a:lnTo>
                  <a:pt x="5400" y="11355"/>
                </a:lnTo>
                <a:lnTo>
                  <a:pt x="5400" y="0"/>
                </a:lnTo>
                <a:lnTo>
                  <a:pt x="16200" y="0"/>
                </a:lnTo>
                <a:lnTo>
                  <a:pt x="16200" y="11355"/>
                </a:lnTo>
                <a:lnTo>
                  <a:pt x="21600" y="11355"/>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66" name="Shape 55"/>
          <p:cNvSpPr/>
          <p:nvPr/>
        </p:nvSpPr>
        <p:spPr>
          <a:xfrm>
            <a:off x="1814511" y="3471862"/>
            <a:ext cx="381002" cy="698502"/>
          </a:xfrm>
          <a:custGeom>
            <a:avLst/>
            <a:gdLst/>
            <a:ahLst/>
            <a:cxnLst>
              <a:cxn ang="0">
                <a:pos x="wd2" y="hd2"/>
              </a:cxn>
              <a:cxn ang="5400000">
                <a:pos x="wd2" y="hd2"/>
              </a:cxn>
              <a:cxn ang="10800000">
                <a:pos x="wd2" y="hd2"/>
              </a:cxn>
              <a:cxn ang="16200000">
                <a:pos x="wd2" y="hd2"/>
              </a:cxn>
            </a:cxnLst>
            <a:rect l="0" t="0" r="r" b="b"/>
            <a:pathLst>
              <a:path w="21600" h="21600" extrusionOk="0">
                <a:moveTo>
                  <a:pt x="0" y="11585"/>
                </a:moveTo>
                <a:lnTo>
                  <a:pt x="5400" y="11585"/>
                </a:lnTo>
                <a:lnTo>
                  <a:pt x="5400" y="0"/>
                </a:lnTo>
                <a:lnTo>
                  <a:pt x="16200" y="0"/>
                </a:lnTo>
                <a:lnTo>
                  <a:pt x="16200" y="11585"/>
                </a:lnTo>
                <a:lnTo>
                  <a:pt x="21600" y="11585"/>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67" name="Shape 56"/>
          <p:cNvSpPr/>
          <p:nvPr/>
        </p:nvSpPr>
        <p:spPr>
          <a:xfrm>
            <a:off x="5867400" y="2986086"/>
            <a:ext cx="2665414"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Moves</a:t>
            </a:r>
          </a:p>
        </p:txBody>
      </p:sp>
      <p:sp>
        <p:nvSpPr>
          <p:cNvPr id="68" name="Shape 57"/>
          <p:cNvSpPr/>
          <p:nvPr/>
        </p:nvSpPr>
        <p:spPr>
          <a:xfrm flipH="1">
            <a:off x="6877050" y="3325812"/>
            <a:ext cx="431800" cy="2159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69" name="logodefinitivo.png" descr="logodefinitivo.png"/>
          <p:cNvPicPr>
            <a:picLocks noChangeAspect="1"/>
          </p:cNvPicPr>
          <p:nvPr/>
        </p:nvPicPr>
        <p:blipFill>
          <a:blip r:embed="rId2"/>
          <a:stretch>
            <a:fillRect/>
          </a:stretch>
        </p:blipFill>
        <p:spPr>
          <a:xfrm>
            <a:off x="8250236" y="6148387"/>
            <a:ext cx="785814" cy="593727"/>
          </a:xfrm>
          <a:prstGeom prst="rect">
            <a:avLst/>
          </a:prstGeom>
          <a:ln w="34925">
            <a:solidFill>
              <a:srgbClr val="FFFFFF"/>
            </a:solidFill>
          </a:ln>
          <a:effectLst>
            <a:outerShdw blurRad="63500" rotWithShape="0">
              <a:srgbClr val="000000">
                <a:alpha val="42999"/>
              </a:srgbClr>
            </a:outerShdw>
          </a:effectLst>
        </p:spPr>
      </p:pic>
      <p:sp>
        <p:nvSpPr>
          <p:cNvPr id="70" name="Shape 59"/>
          <p:cNvSpPr txBox="1"/>
          <p:nvPr/>
        </p:nvSpPr>
        <p:spPr>
          <a:xfrm>
            <a:off x="539749" y="1196975"/>
            <a:ext cx="7993065" cy="591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90000"/>
              </a:lnSpc>
              <a:defRPr>
                <a:latin typeface="Arial"/>
                <a:ea typeface="Arial"/>
                <a:cs typeface="Arial"/>
                <a:sym typeface="Arial"/>
              </a:defRPr>
            </a:pPr>
            <a:r>
              <a:t>The basic hochey technical-tactical resources are similar to basketball, handbal,… </a:t>
            </a:r>
          </a:p>
        </p:txBody>
      </p:sp>
      <p:pic>
        <p:nvPicPr>
          <p:cNvPr id="71" name="hockey c.jpg" descr="hockey c.jpg"/>
          <p:cNvPicPr>
            <a:picLocks noChangeAspect="1"/>
          </p:cNvPicPr>
          <p:nvPr/>
        </p:nvPicPr>
        <p:blipFill>
          <a:blip r:embed="rId3"/>
          <a:stretch>
            <a:fillRect/>
          </a:stretch>
        </p:blipFill>
        <p:spPr>
          <a:xfrm>
            <a:off x="1075628" y="4445375"/>
            <a:ext cx="1551688" cy="2146426"/>
          </a:xfrm>
          <a:prstGeom prst="rect">
            <a:avLst/>
          </a:prstGeom>
          <a:ln w="12700">
            <a:miter lim="400000"/>
          </a:ln>
        </p:spPr>
      </p:pic>
      <p:pic>
        <p:nvPicPr>
          <p:cNvPr id="72" name="hockey 56.jpg" descr="hockey 56.jpg"/>
          <p:cNvPicPr>
            <a:picLocks noChangeAspect="1"/>
          </p:cNvPicPr>
          <p:nvPr/>
        </p:nvPicPr>
        <p:blipFill>
          <a:blip r:embed="rId4"/>
          <a:stretch>
            <a:fillRect/>
          </a:stretch>
        </p:blipFill>
        <p:spPr>
          <a:xfrm>
            <a:off x="3059589" y="4569416"/>
            <a:ext cx="2293830" cy="1898344"/>
          </a:xfrm>
          <a:prstGeom prst="rect">
            <a:avLst/>
          </a:prstGeom>
          <a:ln w="12700">
            <a:miter lim="400000"/>
          </a:ln>
        </p:spPr>
      </p:pic>
      <p:pic>
        <p:nvPicPr>
          <p:cNvPr id="73" name="hockey e.jpg" descr="hockey e.jpg"/>
          <p:cNvPicPr>
            <a:picLocks noChangeAspect="1"/>
          </p:cNvPicPr>
          <p:nvPr/>
        </p:nvPicPr>
        <p:blipFill>
          <a:blip r:embed="rId5"/>
          <a:stretch>
            <a:fillRect/>
          </a:stretch>
        </p:blipFill>
        <p:spPr>
          <a:xfrm>
            <a:off x="6288801" y="4052866"/>
            <a:ext cx="1400924" cy="241885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100000">
                                          <p:val>
                                            <p:strVal val="#ppt_x"/>
                                          </p:val>
                                        </p:tav>
                                      </p:tavLst>
                                    </p:anim>
                                    <p:anim calcmode="lin" valueType="num">
                                      <p:cBhvr>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iterate>
                                    <p:tmAbs val="0"/>
                                  </p:iterate>
                                  <p:childTnLst>
                                    <p:set>
                                      <p:cBhvr>
                                        <p:cTn id="12" fill="hold"/>
                                        <p:tgtEl>
                                          <p:spTgt spid="66"/>
                                        </p:tgtEl>
                                        <p:attrNameLst>
                                          <p:attrName>style.visibility</p:attrName>
                                        </p:attrNameLst>
                                      </p:cBhvr>
                                      <p:to>
                                        <p:strVal val="visible"/>
                                      </p:to>
                                    </p:set>
                                    <p:animEffect transition="in" filter="blinds(horizontal)">
                                      <p:cBhvr>
                                        <p:cTn id="13" dur="5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iterate>
                                    <p:tmAbs val="0"/>
                                  </p:iterate>
                                  <p:childTnLst>
                                    <p:set>
                                      <p:cBhvr>
                                        <p:cTn id="17" fill="hold"/>
                                        <p:tgtEl>
                                          <p:spTgt spid="65"/>
                                        </p:tgtEl>
                                        <p:attrNameLst>
                                          <p:attrName>style.visibility</p:attrName>
                                        </p:attrNameLst>
                                      </p:cBhvr>
                                      <p:to>
                                        <p:strVal val="visible"/>
                                      </p:to>
                                    </p:set>
                                    <p:animEffect transition="in" filter="blinds(horizontal)">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iterate>
                                    <p:tmAbs val="0"/>
                                  </p:iterate>
                                  <p:childTnLst>
                                    <p:set>
                                      <p:cBhvr>
                                        <p:cTn id="22" fill="hold"/>
                                        <p:tgtEl>
                                          <p:spTgt spid="67"/>
                                        </p:tgtEl>
                                        <p:attrNameLst>
                                          <p:attrName>style.visibility</p:attrName>
                                        </p:attrNameLst>
                                      </p:cBhvr>
                                      <p:to>
                                        <p:strVal val="visible"/>
                                      </p:to>
                                    </p:set>
                                    <p:animEffect transition="in" filter="blinds(horizont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iterate>
                                    <p:tmAbs val="0"/>
                                  </p:iterate>
                                  <p:childTnLst>
                                    <p:set>
                                      <p:cBhvr>
                                        <p:cTn id="27" fill="hold"/>
                                        <p:tgtEl>
                                          <p:spTgt spid="68"/>
                                        </p:tgtEl>
                                        <p:attrNameLst>
                                          <p:attrName>style.visibility</p:attrName>
                                        </p:attrNameLst>
                                      </p:cBhvr>
                                      <p:to>
                                        <p:strVal val="visible"/>
                                      </p:to>
                                    </p:set>
                                    <p:animEffect transition="in" filter="blinds(horizontal)">
                                      <p:cBhvr>
                                        <p:cTn id="2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advAuto="0"/>
      <p:bldP spid="65" grpId="0" animBg="1" advAuto="0"/>
      <p:bldP spid="66" grpId="0" animBg="1" advAuto="0"/>
      <p:bldP spid="67" grpId="0" animBg="1" advAuto="0"/>
      <p:bldP spid="68" grpId="0"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901</Words>
  <Application>Microsoft Office PowerPoint</Application>
  <PresentationFormat>Presentación en pantalla (4:3)</PresentationFormat>
  <Paragraphs>52</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Default</vt:lpstr>
      <vt:lpstr>Presentación de PowerPoint</vt:lpstr>
      <vt:lpstr>Contens</vt:lpstr>
      <vt:lpstr>Objectives</vt:lpstr>
      <vt:lpstr>Presentación de PowerPoint</vt:lpstr>
      <vt:lpstr>Presentación de PowerPoint</vt:lpstr>
      <vt:lpstr>Presentación de PowerPoint</vt:lpstr>
      <vt:lpstr>Presentación de PowerPoint</vt:lpstr>
      <vt:lpstr>Equipment</vt:lpstr>
      <vt:lpstr> BASIC TECHNICAL-TACTICAL RESOURCES: HOCKEY</vt:lpstr>
      <vt:lpstr> BASIC TECHNICAL-TACTICAL RESOURCES: HOCKEY</vt:lpstr>
      <vt:lpstr>Presentación de PowerPoint</vt:lpstr>
      <vt:lpstr>QUESTIONNAIRES AND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2021-09-02T23:11:08Z</dcterms:modified>
</cp:coreProperties>
</file>