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lvl1pPr>
      <a:defRPr>
        <a:solidFill>
          <a:srgbClr val="5A5C6C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5A5C6C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5A5C6C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5A5C6C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5A5C6C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5A5C6C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5A5C6C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5A5C6C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5A5C6C"/>
        </a:solidFill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2FF"/>
          </a:solidFill>
        </a:fill>
      </a:tcStyle>
    </a:wholeTbl>
    <a:band2H>
      <a:tcTxStyle b="def" i="def"/>
      <a:tcStyle>
        <a:tcBdr/>
        <a:fill>
          <a:solidFill>
            <a:srgbClr val="EFEA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5E6"/>
          </a:solidFill>
        </a:fill>
      </a:tcStyle>
    </a:wholeTbl>
    <a:band2H>
      <a:tcTxStyle b="def" i="def"/>
      <a:tcStyle>
        <a:tcBdr/>
        <a:fill>
          <a:solidFill>
            <a:srgbClr val="F2F2F3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5DF"/>
          </a:solidFill>
        </a:fill>
      </a:tcStyle>
    </a:wholeTbl>
    <a:band2H>
      <a:tcTxStyle b="def" i="def"/>
      <a:tcStyle>
        <a:tcBdr/>
        <a:fill>
          <a:solidFill>
            <a:srgbClr val="EDEBF0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1D3"/>
          </a:solidFill>
        </a:fill>
      </a:tcStyle>
    </a:wholeTbl>
    <a:band2H>
      <a:tcTxStyle b="def" i="def"/>
      <a:tcStyle>
        <a:tcBdr/>
        <a:fill>
          <a:solidFill>
            <a:srgbClr val="E9E9E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6553200" y="6248400"/>
            <a:ext cx="2286000" cy="24384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462"/>
            </a:gs>
            <a:gs pos="100000">
              <a:srgbClr val="5A5C6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3707" y="1422400"/>
            <a:ext cx="9143468" cy="5435600"/>
            <a:chOff x="0" y="0"/>
            <a:chExt cx="9143467" cy="543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28042" y="0"/>
              <a:ext cx="9115426" cy="5435600"/>
              <a:chOff x="0" y="0"/>
              <a:chExt cx="9115425" cy="54356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2189162" y="349250"/>
                <a:ext cx="4468813" cy="334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1035050" y="349250"/>
                <a:ext cx="6296025" cy="375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0" y="274637"/>
                <a:ext cx="9099550" cy="49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52425" y="395287"/>
                <a:ext cx="8750300" cy="43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7651750" y="139700"/>
                <a:ext cx="1254125" cy="188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180387" y="0"/>
                <a:ext cx="919163" cy="177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192712" y="114300"/>
                <a:ext cx="3922713" cy="380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724275" y="271462"/>
                <a:ext cx="2220913" cy="2141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754812" y="1801812"/>
                <a:ext cx="1993901" cy="128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594225" y="4095750"/>
                <a:ext cx="4521200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609012" y="41275"/>
                <a:ext cx="506413" cy="13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832725" y="4241800"/>
                <a:ext cx="1025525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25" y="2387600"/>
                <a:ext cx="4343400" cy="304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-1" y="2217622"/>
              <a:ext cx="2193879" cy="2694461"/>
              <a:chOff x="0" y="0"/>
              <a:chExt cx="2193877" cy="2694460"/>
            </a:xfrm>
          </p:grpSpPr>
          <p:sp>
            <p:nvSpPr>
              <p:cNvPr id="16" name="Shape 16"/>
              <p:cNvSpPr/>
              <p:nvPr/>
            </p:nvSpPr>
            <p:spPr>
              <a:xfrm rot="6798887">
                <a:off x="97098" y="25218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 rot="6798887">
                <a:off x="49473" y="251868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 rot="6798887">
                <a:off x="8198" y="2509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 rot="5999912">
                <a:off x="328873" y="25250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 rot="5999912">
                <a:off x="287598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 rot="6250138">
                <a:off x="239973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 rot="6238076">
                <a:off x="192348" y="25282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 rot="5380717">
                <a:off x="573348" y="24996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 rot="5380717">
                <a:off x="525723" y="25059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 rot="5583201">
                <a:off x="478098" y="25123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 rot="5737625">
                <a:off x="427298" y="25218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 rot="4715477">
                <a:off x="817823" y="24361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 rot="4924949">
                <a:off x="768611" y="24456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 rot="4924949">
                <a:off x="720986" y="246788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 rot="5041351">
                <a:off x="674948" y="247105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 rot="3816888">
                <a:off x="1051186" y="2331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 rot="3816888">
                <a:off x="1003561" y="23599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 rot="4104185">
                <a:off x="959111" y="23758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 rot="4325343">
                <a:off x="909898" y="23980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 rot="3368035">
                <a:off x="1267086" y="2204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 rot="3368035">
                <a:off x="1222636" y="22297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 rot="3368035">
                <a:off x="1181361" y="22583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 rot="3816888">
                <a:off x="1135323" y="228690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 rot="2302266">
                <a:off x="1461554" y="2054340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Shape 40"/>
              <p:cNvSpPr/>
              <p:nvPr/>
            </p:nvSpPr>
            <p:spPr>
              <a:xfrm rot="2302266">
                <a:off x="1423454" y="2084502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Shape 41"/>
              <p:cNvSpPr/>
              <p:nvPr/>
            </p:nvSpPr>
            <p:spPr>
              <a:xfrm rot="2707562">
                <a:off x="1387736" y="2115459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 rot="2707562">
                <a:off x="1346461" y="21440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" name="Shape 43"/>
              <p:cNvSpPr/>
              <p:nvPr/>
            </p:nvSpPr>
            <p:spPr>
              <a:xfrm rot="1525831">
                <a:off x="1626654" y="18733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" name="Shape 44"/>
              <p:cNvSpPr/>
              <p:nvPr/>
            </p:nvSpPr>
            <p:spPr>
              <a:xfrm rot="1525831">
                <a:off x="1598079" y="19114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Shape 45"/>
              <p:cNvSpPr/>
              <p:nvPr/>
            </p:nvSpPr>
            <p:spPr>
              <a:xfrm rot="1788116">
                <a:off x="1567917" y="1946390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Shape 46"/>
              <p:cNvSpPr/>
              <p:nvPr/>
            </p:nvSpPr>
            <p:spPr>
              <a:xfrm rot="1788116">
                <a:off x="1534579" y="1986077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Shape 47"/>
              <p:cNvSpPr/>
              <p:nvPr/>
            </p:nvSpPr>
            <p:spPr>
              <a:xfrm rot="841630">
                <a:off x="1763179" y="1686040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Shape 48"/>
              <p:cNvSpPr/>
              <p:nvPr/>
            </p:nvSpPr>
            <p:spPr>
              <a:xfrm rot="841630">
                <a:off x="1742542" y="1722552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Shape 49"/>
              <p:cNvSpPr/>
              <p:nvPr/>
            </p:nvSpPr>
            <p:spPr>
              <a:xfrm rot="1308688">
                <a:off x="1720317" y="1763827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Shape 50"/>
              <p:cNvSpPr/>
              <p:nvPr/>
            </p:nvSpPr>
            <p:spPr>
              <a:xfrm rot="1308688">
                <a:off x="1685392" y="1797165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Shape 51"/>
              <p:cNvSpPr/>
              <p:nvPr/>
            </p:nvSpPr>
            <p:spPr>
              <a:xfrm rot="469913">
                <a:off x="1856842" y="1479665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" name="Shape 52"/>
              <p:cNvSpPr/>
              <p:nvPr/>
            </p:nvSpPr>
            <p:spPr>
              <a:xfrm rot="559869">
                <a:off x="1840967" y="1519352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" name="Shape 53"/>
              <p:cNvSpPr/>
              <p:nvPr/>
            </p:nvSpPr>
            <p:spPr>
              <a:xfrm rot="734079">
                <a:off x="1828267" y="1560627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Shape 54"/>
              <p:cNvSpPr/>
              <p:nvPr/>
            </p:nvSpPr>
            <p:spPr>
              <a:xfrm rot="734079">
                <a:off x="1807629" y="1605077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Shape 55"/>
              <p:cNvSpPr/>
              <p:nvPr/>
            </p:nvSpPr>
            <p:spPr>
              <a:xfrm rot="21306094">
                <a:off x="1918754" y="1274877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Shape 56"/>
              <p:cNvSpPr/>
              <p:nvPr/>
            </p:nvSpPr>
            <p:spPr>
              <a:xfrm rot="21599993">
                <a:off x="1902879" y="1316152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Shape 57"/>
              <p:cNvSpPr/>
              <p:nvPr/>
            </p:nvSpPr>
            <p:spPr>
              <a:xfrm rot="21599993">
                <a:off x="1901292" y="1355840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Shape 58"/>
              <p:cNvSpPr/>
              <p:nvPr/>
            </p:nvSpPr>
            <p:spPr>
              <a:xfrm rot="214188">
                <a:off x="1883829" y="139711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Shape 59"/>
              <p:cNvSpPr/>
              <p:nvPr/>
            </p:nvSpPr>
            <p:spPr>
              <a:xfrm rot="20917612">
                <a:off x="1931454" y="1066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" name="Shape 60"/>
              <p:cNvSpPr/>
              <p:nvPr/>
            </p:nvSpPr>
            <p:spPr>
              <a:xfrm rot="21119601">
                <a:off x="1933042" y="11081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Shape 61"/>
              <p:cNvSpPr/>
              <p:nvPr/>
            </p:nvSpPr>
            <p:spPr>
              <a:xfrm rot="21119601">
                <a:off x="1933042" y="1146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" name="Shape 62"/>
              <p:cNvSpPr/>
              <p:nvPr/>
            </p:nvSpPr>
            <p:spPr>
              <a:xfrm rot="21329454">
                <a:off x="1931454" y="118756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 rot="20467714">
                <a:off x="1912404" y="8732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" name="Shape 64"/>
              <p:cNvSpPr/>
              <p:nvPr/>
            </p:nvSpPr>
            <p:spPr>
              <a:xfrm rot="20630728">
                <a:off x="1921929" y="9065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" name="Shape 65"/>
              <p:cNvSpPr/>
              <p:nvPr/>
            </p:nvSpPr>
            <p:spPr>
              <a:xfrm rot="20630728">
                <a:off x="1926692" y="9446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" name="Shape 66"/>
              <p:cNvSpPr/>
              <p:nvPr/>
            </p:nvSpPr>
            <p:spPr>
              <a:xfrm rot="20793741">
                <a:off x="1931454" y="9875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" name="Shape 67"/>
              <p:cNvSpPr/>
              <p:nvPr/>
            </p:nvSpPr>
            <p:spPr>
              <a:xfrm rot="20056058">
                <a:off x="1845729" y="6890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" name="Shape 68"/>
              <p:cNvSpPr/>
              <p:nvPr/>
            </p:nvSpPr>
            <p:spPr>
              <a:xfrm rot="20258046">
                <a:off x="1863192" y="7287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 rot="20258046">
                <a:off x="1875892" y="765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" name="Shape 70"/>
              <p:cNvSpPr/>
              <p:nvPr/>
            </p:nvSpPr>
            <p:spPr>
              <a:xfrm rot="20258046">
                <a:off x="1891767" y="7970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 rot="19671255">
                <a:off x="1744129" y="5319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 rot="19755824">
                <a:off x="1764767" y="558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3" name="Shape 73"/>
              <p:cNvSpPr/>
              <p:nvPr/>
            </p:nvSpPr>
            <p:spPr>
              <a:xfrm rot="19847617">
                <a:off x="1788579" y="5938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 rot="19847617">
                <a:off x="1809217" y="6208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 rot="19133264">
                <a:off x="1606017" y="38905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 rot="19133264">
                <a:off x="1639354" y="4192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 rot="19133264">
                <a:off x="1663167" y="4462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 rot="19257134">
                <a:off x="1691742" y="4716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7817" y="428740"/>
                <a:ext cx="2857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 rot="6575641">
                <a:off x="-348196" y="1341552"/>
                <a:ext cx="19462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 rot="238799">
                <a:off x="2642" y="1354252"/>
                <a:ext cx="16367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 rot="18642971">
                <a:off x="1436948" y="2834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3" name="Shape 83"/>
              <p:cNvSpPr/>
              <p:nvPr/>
            </p:nvSpPr>
            <p:spPr>
              <a:xfrm rot="18642971">
                <a:off x="1473461" y="305709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 rot="18642971">
                <a:off x="1510767" y="32396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" name="Shape 85"/>
              <p:cNvSpPr/>
              <p:nvPr/>
            </p:nvSpPr>
            <p:spPr>
              <a:xfrm rot="18938967">
                <a:off x="1542517" y="3430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" name="Shape 86"/>
              <p:cNvSpPr/>
              <p:nvPr/>
            </p:nvSpPr>
            <p:spPr>
              <a:xfrm rot="17961497">
                <a:off x="1248036" y="2104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 rot="17961497">
                <a:off x="1290898" y="223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Shape 88"/>
              <p:cNvSpPr/>
              <p:nvPr/>
            </p:nvSpPr>
            <p:spPr>
              <a:xfrm rot="18085367">
                <a:off x="1325823" y="2326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 rot="18379200">
                <a:off x="1365511" y="251734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 rot="17261750">
                <a:off x="1027373" y="16283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 rot="17349642">
                <a:off x="1071823" y="1723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" name="Shape 92"/>
              <p:cNvSpPr/>
              <p:nvPr/>
            </p:nvSpPr>
            <p:spPr>
              <a:xfrm rot="17349642">
                <a:off x="1121036" y="17870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 rot="17610754">
                <a:off x="1168661" y="1850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 rot="16737784">
                <a:off x="795598" y="1596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" name="Shape 95"/>
              <p:cNvSpPr/>
              <p:nvPr/>
            </p:nvSpPr>
            <p:spPr>
              <a:xfrm rot="16926630">
                <a:off x="844811" y="156484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" name="Shape 96"/>
              <p:cNvSpPr/>
              <p:nvPr/>
            </p:nvSpPr>
            <p:spPr>
              <a:xfrm rot="16953279">
                <a:off x="8908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 rot="17019377">
                <a:off x="9416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Shape 98"/>
              <p:cNvSpPr/>
              <p:nvPr/>
            </p:nvSpPr>
            <p:spPr>
              <a:xfrm rot="16404871">
                <a:off x="560648" y="1914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" name="Shape 99"/>
              <p:cNvSpPr/>
              <p:nvPr/>
            </p:nvSpPr>
            <p:spPr>
              <a:xfrm rot="16239516">
                <a:off x="608273" y="1818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6311061">
                <a:off x="662248" y="1755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6435146">
                <a:off x="709873" y="1691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5467838">
                <a:off x="324111" y="2612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15379567">
                <a:off x="373323" y="24538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" name="Shape 104"/>
              <p:cNvSpPr/>
              <p:nvPr/>
            </p:nvSpPr>
            <p:spPr>
              <a:xfrm rot="15489056">
                <a:off x="419361" y="2295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5680431">
                <a:off x="462223" y="2104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4223709">
                <a:off x="6611" y="4041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4431653">
                <a:off x="100273" y="3533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4797584">
                <a:off x="143136" y="3311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4797584">
                <a:off x="185998" y="3152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5142296">
                <a:off x="235211" y="2930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 rot="19723229">
                <a:off x="-3708" y="1698740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 rot="3283993">
                <a:off x="807504" y="18813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 rot="3283993">
                <a:off x="51854" y="8018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19723229">
                <a:off x="1107542" y="885940"/>
                <a:ext cx="5032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5908517">
                <a:off x="313792" y="2575040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683973">
                <a:off x="67729" y="2575040"/>
                <a:ext cx="22860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 rot="5245609">
                <a:off x="569379" y="254011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 rot="4500520">
                <a:off x="824967" y="2467090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Shape 119"/>
              <p:cNvSpPr/>
              <p:nvPr/>
            </p:nvSpPr>
            <p:spPr>
              <a:xfrm rot="3805228">
                <a:off x="1059917" y="23575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 rot="3060139">
                <a:off x="1286929" y="2214677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090281">
                <a:off x="1485367" y="204640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4431653">
                <a:off x="-32283" y="3382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 rot="15193499">
                <a:off x="212192" y="22236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 rot="16629379">
                <a:off x="705904" y="112827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 rot="17301498">
                <a:off x="944029" y="106477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7923696">
                <a:off x="1170248" y="146959"/>
                <a:ext cx="246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8411383">
                <a:off x="1376623" y="216809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 rot="18989755">
                <a:off x="1558392" y="32396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9409993">
                <a:off x="1702854" y="463665"/>
                <a:ext cx="2746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Shape 130"/>
              <p:cNvSpPr/>
              <p:nvPr/>
            </p:nvSpPr>
            <p:spPr>
              <a:xfrm rot="19871442">
                <a:off x="1817154" y="627177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Shape 131"/>
              <p:cNvSpPr/>
              <p:nvPr/>
            </p:nvSpPr>
            <p:spPr>
              <a:xfrm rot="20427883">
                <a:off x="1898117" y="81291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 rot="20846155">
                <a:off x="1929867" y="1011352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 rot="21312177">
                <a:off x="1921929" y="1227252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Shape 134"/>
              <p:cNvSpPr/>
              <p:nvPr/>
            </p:nvSpPr>
            <p:spPr>
              <a:xfrm rot="696742">
                <a:off x="1783817" y="1657465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529991">
                <a:off x="1648879" y="1860665"/>
                <a:ext cx="2222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45667" y="1338377"/>
                <a:ext cx="32385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6454" y="681152"/>
                <a:ext cx="14287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50279" y="568440"/>
                <a:ext cx="160339" cy="141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1029" y="1919402"/>
                <a:ext cx="131764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488542" y="776402"/>
                <a:ext cx="14287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21867" y="671627"/>
                <a:ext cx="142876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7404" y="2451215"/>
                <a:ext cx="9526" cy="1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404" y="416040"/>
                <a:ext cx="4762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404" y="2460740"/>
                <a:ext cx="571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rot="244927">
                <a:off x="1864779" y="1441565"/>
                <a:ext cx="255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rot="16001411">
                <a:off x="456667" y="147752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16954" y="2034159"/>
                <a:ext cx="224302" cy="24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 rot="18742963">
                <a:off x="978830" y="1997913"/>
                <a:ext cx="105920" cy="10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69354" y="333490"/>
                <a:ext cx="552451" cy="201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85A68"/>
                  </a:gs>
                  <a:gs pos="100000">
                    <a:srgbClr val="5B5D6B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 rot="19915651">
                <a:off x="466192" y="1197090"/>
                <a:ext cx="350838" cy="276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3556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3" name="Shape 153"/>
          <p:cNvSpPr/>
          <p:nvPr>
            <p:ph type="sldNum" sz="quarter" idx="2"/>
          </p:nvPr>
        </p:nvSpPr>
        <p:spPr>
          <a:xfrm>
            <a:off x="6553200" y="6245225"/>
            <a:ext cx="2289175" cy="2438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1pPr>
      <a:lvl2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2pPr>
      <a:lvl3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3pPr>
      <a:lvl4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4pPr>
      <a:lvl5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3pPr>
      <a:lvl4pPr marL="1737360" indent="-365760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4pPr>
      <a:lvl5pPr marL="2235200" indent="-4064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5pPr>
      <a:lvl6pPr marL="26924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6pPr>
      <a:lvl7pPr marL="31496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7pPr>
      <a:lvl8pPr marL="36068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8pPr>
      <a:lvl9pPr marL="40640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4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162" name="Shape 162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63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64" name="Shape 164"/>
          <p:cNvSpPr/>
          <p:nvPr/>
        </p:nvSpPr>
        <p:spPr>
          <a:xfrm>
            <a:off x="323850" y="5589587"/>
            <a:ext cx="705643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080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80808"/>
                </a:solidFill>
              </a:rPr>
              <a:t>La respiración como relajación</a:t>
            </a:r>
          </a:p>
        </p:txBody>
      </p:sp>
      <p:sp>
        <p:nvSpPr>
          <p:cNvPr id="165" name="Shape 165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08080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0808"/>
                </a:solidFill>
              </a:rPr>
              <a:t>Fundamentos para la ESO y el Bachillerato. Un aprendizaje comprensivo y vivencial</a:t>
            </a:r>
          </a:p>
        </p:txBody>
      </p:sp>
      <p:pic>
        <p:nvPicPr>
          <p:cNvPr id="166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B5D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1763712" y="333374"/>
            <a:ext cx="409575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Índice</a:t>
            </a:r>
          </a:p>
        </p:txBody>
      </p:sp>
      <p:pic>
        <p:nvPicPr>
          <p:cNvPr id="16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70" name="Shape 170"/>
          <p:cNvSpPr/>
          <p:nvPr/>
        </p:nvSpPr>
        <p:spPr>
          <a:xfrm>
            <a:off x="611187" y="1543367"/>
            <a:ext cx="3860414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342900" indent="-342900">
              <a:buSzPct val="100000"/>
              <a:buAutoNum type="arabicPeriod" startAt="1"/>
              <a:tabLst>
                <a:tab pos="266700" algn="l"/>
              </a:tabLst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Objetivos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AutoNum type="arabicPeriod" startAt="1"/>
              <a:tabLst>
                <a:tab pos="266700" algn="l"/>
              </a:tabLst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tabLst>
                <a:tab pos="266700" algn="l"/>
              </a:tabLst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2. Tipos de respiración.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tabLst>
                <a:tab pos="266700" algn="l"/>
              </a:tabLst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tabLst>
                <a:tab pos="266700" algn="l"/>
              </a:tabLst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3. Algunos ejercicios fundamentales.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468312" y="4853305"/>
            <a:ext cx="849630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2667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La respiración es vital, pero no solo para poder seguir vivo sino porque su control y conocimiento nos puede sacar de multitud de situaciones más o menos comprometidas. Saber respirar, conocer bien nuestro ritmo respiratorio, así como su sencillo mecanismo es muy importante. </a:t>
            </a:r>
          </a:p>
        </p:txBody>
      </p:sp>
      <p:pic>
        <p:nvPicPr>
          <p:cNvPr id="172" name="ahogandos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6769" y="849907"/>
            <a:ext cx="2136147" cy="347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 idx="4294967295"/>
          </p:nvPr>
        </p:nvSpPr>
        <p:spPr>
          <a:xfrm>
            <a:off x="301625" y="1052512"/>
            <a:ext cx="8540750" cy="122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32104">
              <a:defRPr sz="1800">
                <a:solidFill>
                  <a:srgbClr val="000000"/>
                </a:solidFill>
              </a:defRPr>
            </a:pPr>
            <a:r>
              <a:rPr sz="3640">
                <a:solidFill>
                  <a:srgbClr val="FFFFFF"/>
                </a:solidFill>
              </a:rPr>
              <a:t>Objetivos</a:t>
            </a:r>
            <a:br>
              <a:rPr sz="3640">
                <a:solidFill>
                  <a:srgbClr val="FFFFFF"/>
                </a:solidFill>
              </a:rPr>
            </a:br>
          </a:p>
        </p:txBody>
      </p:sp>
      <p:sp>
        <p:nvSpPr>
          <p:cNvPr id="175" name="Shape 175"/>
          <p:cNvSpPr/>
          <p:nvPr>
            <p:ph type="body" idx="4294967295"/>
          </p:nvPr>
        </p:nvSpPr>
        <p:spPr>
          <a:xfrm>
            <a:off x="323850" y="2708275"/>
            <a:ext cx="8540750" cy="313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Conocer las distintas técnicas de respiración para utilizar las más adecuadas.</a:t>
            </a:r>
            <a:endParaRPr sz="2400">
              <a:solidFill>
                <a:srgbClr val="FFFFFF"/>
              </a:solidFill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Realizar ejercicios inspiratorios y espiratorios para facilitar nuestra ventilación, y</a:t>
            </a:r>
            <a:endParaRPr sz="2400">
              <a:solidFill>
                <a:srgbClr val="FFFFFF"/>
              </a:solidFill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Provocar situaciones de esfuerzo máximo y medio para practicar la recuperación y la relajación.</a:t>
            </a:r>
          </a:p>
        </p:txBody>
      </p:sp>
      <p:pic>
        <p:nvPicPr>
          <p:cNvPr id="17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77" name="respiracion copia.jpg"/>
          <p:cNvPicPr/>
          <p:nvPr/>
        </p:nvPicPr>
        <p:blipFill>
          <a:blip r:embed="rId3">
            <a:alphaModFix amt="18190"/>
            <a:extLst/>
          </a:blip>
          <a:stretch>
            <a:fillRect/>
          </a:stretch>
        </p:blipFill>
        <p:spPr>
          <a:xfrm>
            <a:off x="1384250" y="261491"/>
            <a:ext cx="58928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80" name="Shape 180"/>
          <p:cNvSpPr/>
          <p:nvPr/>
        </p:nvSpPr>
        <p:spPr>
          <a:xfrm>
            <a:off x="2916237" y="620712"/>
            <a:ext cx="30956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Tipos de respiración.</a:t>
            </a:r>
          </a:p>
        </p:txBody>
      </p:sp>
      <p:sp>
        <p:nvSpPr>
          <p:cNvPr id="181" name="Shape 181"/>
          <p:cNvSpPr/>
          <p:nvPr/>
        </p:nvSpPr>
        <p:spPr>
          <a:xfrm>
            <a:off x="1771650" y="2586037"/>
            <a:ext cx="4200525" cy="3176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82" name="Table 182"/>
          <p:cNvGraphicFramePr/>
          <p:nvPr/>
        </p:nvGraphicFramePr>
        <p:xfrm>
          <a:off x="3276600" y="2133600"/>
          <a:ext cx="5616575" cy="29257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08287"/>
                <a:gridCol w="2808287"/>
              </a:tblGrid>
              <a:tr h="1311275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Tahoma Negreta"/>
                        </a:rPr>
                        <a:t>Respiración diafragmática o abdominal</a:t>
                      </a:r>
                      <a:r>
                        <a:rPr sz="1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: </a:t>
                      </a:r>
                      <a:r>
                        <a:rPr sz="12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se realiza con movimientos del diafragma. En la inspiración se ensancha (sale hacia fuera) la musculatura abdominal y en la espiración se relaja.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Tahoma Negreta"/>
                        </a:rPr>
                        <a:t>Respiración torácica:</a:t>
                      </a:r>
                      <a:r>
                        <a:rPr sz="1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en este tipo de  respiración se produce un ensanchamiento de la caja torácica mediante los músculos intercostales.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614487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Tahoma Negreta"/>
                        </a:rPr>
                        <a:t>Respiración clavicular:</a:t>
                      </a:r>
                      <a:r>
                        <a:rPr sz="1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este tipo de respiración, también llamada a veces respiración alta, produce un levantamiento de la parte superior del pecho.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Tahoma Negreta"/>
                        </a:rPr>
                        <a:t>Respiración completa:</a:t>
                      </a:r>
                      <a:r>
                        <a:rPr sz="16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2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en esta respiración existen movimientos abdominales y torácicos simultáneos. En la inspiración primero comienza a trabajar el diafragma y luego se ensancha la caja torácica y en la espiración se relaja la parte superior y se termina en la abdominal.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3" name="respiracion 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212" y="2074946"/>
            <a:ext cx="1990675" cy="3043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graphicFrame>
        <p:nvGraphicFramePr>
          <p:cNvPr id="186" name="Table 186"/>
          <p:cNvGraphicFramePr/>
          <p:nvPr/>
        </p:nvGraphicFramePr>
        <p:xfrm>
          <a:off x="468312" y="981075"/>
          <a:ext cx="8064501" cy="55911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033837"/>
                <a:gridCol w="4030662"/>
              </a:tblGrid>
              <a:tr h="795337"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1.- Tumbado boca arriba, las piernas flexionadas y un poco separadas y los brazos a los lados del cuerpo, inspirar notando la sensaci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de elevaci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del abdomen.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2.- Igual que el anterior pero con las piernas encima de un banco.</a:t>
                      </a:r>
                      <a:endParaRPr sz="9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l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9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l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9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lvl="0" algn="l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3.- Realizar una respiraci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abdominal desde la posici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de cuadrupedia.</a:t>
                      </a:r>
                      <a:endParaRPr sz="9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l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90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95337"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4.- Desde la posici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de rodillas, sentado sobre los talones y una mano apoyada en el pecho, realizar una respiraci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tor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á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cica, observando la elevaci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de la caja tor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á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cica.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95337"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5.- Desde sentados en un banco, con las manos apoyadas en los muslos, realizar una respiraci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completa. Hay que notar primero un ensanchamiento abdominal y luego el del pecho.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95337"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6.- Sentado, con las manos apoyadas en los muslos, realizar movimientos rotatorios de hombros coordinados con una respiraci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ó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clavicular.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55612">
                <a:tc>
                  <a:txBody>
                    <a:bodyPr/>
                    <a:lstStyle/>
                    <a:p>
                      <a:pPr lvl="0" algn="l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7.- Coger un globo e intentar inflarlo con el menor n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ú</a:t>
                      </a: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mero de inspiraciones posibles.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lvl="0" algn="just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tabLst>
                          <a:tab pos="457200" algn="l"/>
                        </a:tabLst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8.- Intentar llevar una bola de papel de un sitio a otro mediante espiraciones.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7" name="Shape 187"/>
          <p:cNvSpPr/>
          <p:nvPr/>
        </p:nvSpPr>
        <p:spPr>
          <a:xfrm>
            <a:off x="4500562" y="1196975"/>
            <a:ext cx="1439863" cy="0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8" name="Shape 188"/>
          <p:cNvSpPr/>
          <p:nvPr/>
        </p:nvSpPr>
        <p:spPr>
          <a:xfrm flipH="1">
            <a:off x="2987675" y="1916112"/>
            <a:ext cx="1439863" cy="1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4500562" y="4292600"/>
            <a:ext cx="1728788" cy="0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0" name="Shape 190"/>
          <p:cNvSpPr/>
          <p:nvPr/>
        </p:nvSpPr>
        <p:spPr>
          <a:xfrm flipH="1">
            <a:off x="3924300" y="5013325"/>
            <a:ext cx="576263" cy="0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4500562" y="2708275"/>
            <a:ext cx="576263" cy="0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2" name="Shape 192"/>
          <p:cNvSpPr/>
          <p:nvPr/>
        </p:nvSpPr>
        <p:spPr>
          <a:xfrm flipH="1">
            <a:off x="3059112" y="3500437"/>
            <a:ext cx="1439863" cy="1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3" name="Shape 193"/>
          <p:cNvSpPr/>
          <p:nvPr/>
        </p:nvSpPr>
        <p:spPr>
          <a:xfrm flipV="1">
            <a:off x="3924299" y="5734049"/>
            <a:ext cx="1727201" cy="142877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4" name="Shape 194"/>
          <p:cNvSpPr/>
          <p:nvPr/>
        </p:nvSpPr>
        <p:spPr>
          <a:xfrm flipH="1">
            <a:off x="3708400" y="6309995"/>
            <a:ext cx="647700" cy="1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1547812" y="188912"/>
            <a:ext cx="61928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Algunos ejercicios fundamentales.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6" name="respiracion 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8055" y="805656"/>
            <a:ext cx="1584706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respiracion 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0443" y="1680331"/>
            <a:ext cx="1279026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respiración 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6089" y="2287954"/>
            <a:ext cx="1272567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respiracion 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82214" y="2886868"/>
            <a:ext cx="800677" cy="1223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respirar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62042" y="3780048"/>
            <a:ext cx="676996" cy="1025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rotar hombros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80162" y="4580097"/>
            <a:ext cx="676996" cy="111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globo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47537" y="5388342"/>
            <a:ext cx="1065405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oplando papel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05806" y="6024562"/>
            <a:ext cx="1272848" cy="556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323850" y="260350"/>
            <a:ext cx="84963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92D05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92D050"/>
                </a:solidFill>
              </a:rPr>
              <a:t>VAMOS A VER SI  VUESTRO ESTUDIO HA SIDO ADECUADO CONTESTANDO ALGUNAS CUESTIONES.</a:t>
            </a:r>
          </a:p>
        </p:txBody>
      </p:sp>
      <p:sp>
        <p:nvSpPr>
          <p:cNvPr id="206" name="Shape 206"/>
          <p:cNvSpPr/>
          <p:nvPr/>
        </p:nvSpPr>
        <p:spPr>
          <a:xfrm>
            <a:off x="1331912" y="1628775"/>
            <a:ext cx="6769101" cy="456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¿Sabes cuántos tipos de respiración existen?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La respiración ¿En qué consiste?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¿Cómo se llama lo que expulsamos en una espiración?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¿Y en una inspiración?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¿Qué te ocurre si inflas rápidamente un globo?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¿Sabes diferenciar la respiración abdominal de la torácica?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¿Sabes explicar cómo se desarrolla una respiración completa?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¿Sabes qué efecto principal  produce en tu organismo  una buena respiración?</a:t>
            </a:r>
          </a:p>
        </p:txBody>
      </p:sp>
      <p:pic>
        <p:nvPicPr>
          <p:cNvPr id="20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2"/>
      <p:bldP build="whole" bldLvl="1" animBg="1" rev="0" advAuto="0" spid="20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