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x="9144000" cy="6858000"/>
  <p:notesSz cx="6858000" cy="9144000"/>
  <p:defaultTextStyle>
    <a:lvl1pPr>
      <a:defRPr>
        <a:latin typeface="Arial"/>
        <a:ea typeface="Arial"/>
        <a:cs typeface="Arial"/>
        <a:sym typeface="Arial"/>
      </a:defRPr>
    </a:lvl1pPr>
    <a:lvl2pPr indent="457200">
      <a:defRPr>
        <a:latin typeface="Arial"/>
        <a:ea typeface="Arial"/>
        <a:cs typeface="Arial"/>
        <a:sym typeface="Arial"/>
      </a:defRPr>
    </a:lvl2pPr>
    <a:lvl3pPr indent="914400">
      <a:defRPr>
        <a:latin typeface="Arial"/>
        <a:ea typeface="Arial"/>
        <a:cs typeface="Arial"/>
        <a:sym typeface="Arial"/>
      </a:defRPr>
    </a:lvl3pPr>
    <a:lvl4pPr indent="1371600">
      <a:defRPr>
        <a:latin typeface="Arial"/>
        <a:ea typeface="Arial"/>
        <a:cs typeface="Arial"/>
        <a:sym typeface="Arial"/>
      </a:defRPr>
    </a:lvl4pPr>
    <a:lvl5pPr indent="1828800">
      <a:defRPr>
        <a:latin typeface="Arial"/>
        <a:ea typeface="Arial"/>
        <a:cs typeface="Arial"/>
        <a:sym typeface="Arial"/>
      </a:defRPr>
    </a:lvl5pPr>
    <a:lvl6pPr>
      <a:defRPr>
        <a:latin typeface="Arial"/>
        <a:ea typeface="Arial"/>
        <a:cs typeface="Arial"/>
        <a:sym typeface="Arial"/>
      </a:defRPr>
    </a:lvl6pPr>
    <a:lvl7pPr>
      <a:defRPr>
        <a:latin typeface="Arial"/>
        <a:ea typeface="Arial"/>
        <a:cs typeface="Arial"/>
        <a:sym typeface="Arial"/>
      </a:defRPr>
    </a:lvl7pPr>
    <a:lvl8pPr>
      <a:defRPr>
        <a:latin typeface="Arial"/>
        <a:ea typeface="Arial"/>
        <a:cs typeface="Arial"/>
        <a:sym typeface="Arial"/>
      </a:defRPr>
    </a:lvl8pPr>
    <a:lvl9pPr>
      <a:defRPr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7F3F4"/>
          </a:solidFill>
        </a:fill>
      </a:tcStyle>
    </a:wholeTbl>
    <a:band2H>
      <a:tcTxStyle b="def" i="def"/>
      <a:tcStyle>
        <a:tcBdr/>
        <a:fill>
          <a:solidFill>
            <a:srgbClr val="F3F9FA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CCCDA"/>
          </a:solidFill>
        </a:fill>
      </a:tcStyle>
    </a:wholeTbl>
    <a:band2H>
      <a:tcTxStyle b="def" i="def"/>
      <a:tcStyle>
        <a:tcBdr/>
        <a:fill>
          <a:solidFill>
            <a:srgbClr val="E7E7ED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BE0E3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BE0E3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6" name="Shape 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C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sldNum" sz="quarter" idx="2"/>
          </p:nvPr>
        </p:nvSpPr>
        <p:spPr>
          <a:xfrm>
            <a:off x="6553200" y="6245225"/>
            <a:ext cx="2133600" cy="288824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defRPr sz="1400"/>
            </a:lvl1pPr>
          </a:lstStyle>
          <a:p>
            <a:pPr lvl="0"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  <p:transition spd="med" advClick="1"/>
  <p:txStyles>
    <p:titleStyle>
      <a:lvl1pPr algn="ctr">
        <a:defRPr sz="4400">
          <a:latin typeface="Arial"/>
          <a:ea typeface="Arial"/>
          <a:cs typeface="Arial"/>
          <a:sym typeface="Arial"/>
        </a:defRPr>
      </a:lvl1pPr>
      <a:lvl2pPr algn="ctr">
        <a:defRPr sz="4400">
          <a:latin typeface="Arial"/>
          <a:ea typeface="Arial"/>
          <a:cs typeface="Arial"/>
          <a:sym typeface="Arial"/>
        </a:defRPr>
      </a:lvl2pPr>
      <a:lvl3pPr algn="ctr">
        <a:defRPr sz="4400">
          <a:latin typeface="Arial"/>
          <a:ea typeface="Arial"/>
          <a:cs typeface="Arial"/>
          <a:sym typeface="Arial"/>
        </a:defRPr>
      </a:lvl3pPr>
      <a:lvl4pPr algn="ctr">
        <a:defRPr sz="4400">
          <a:latin typeface="Arial"/>
          <a:ea typeface="Arial"/>
          <a:cs typeface="Arial"/>
          <a:sym typeface="Arial"/>
        </a:defRPr>
      </a:lvl4pPr>
      <a:lvl5pPr algn="ctr">
        <a:defRPr sz="4400">
          <a:latin typeface="Arial"/>
          <a:ea typeface="Arial"/>
          <a:cs typeface="Arial"/>
          <a:sym typeface="Arial"/>
        </a:defRPr>
      </a:lvl5pPr>
      <a:lvl6pPr indent="457200" algn="ctr">
        <a:defRPr sz="4400">
          <a:latin typeface="Arial"/>
          <a:ea typeface="Arial"/>
          <a:cs typeface="Arial"/>
          <a:sym typeface="Arial"/>
        </a:defRPr>
      </a:lvl6pPr>
      <a:lvl7pPr indent="914400" algn="ctr">
        <a:defRPr sz="4400">
          <a:latin typeface="Arial"/>
          <a:ea typeface="Arial"/>
          <a:cs typeface="Arial"/>
          <a:sym typeface="Arial"/>
        </a:defRPr>
      </a:lvl7pPr>
      <a:lvl8pPr indent="1371600" algn="ctr">
        <a:defRPr sz="4400">
          <a:latin typeface="Arial"/>
          <a:ea typeface="Arial"/>
          <a:cs typeface="Arial"/>
          <a:sym typeface="Arial"/>
        </a:defRPr>
      </a:lvl8pPr>
      <a:lvl9pPr indent="1828800" algn="ctr">
        <a:defRPr sz="4400">
          <a:latin typeface="Arial"/>
          <a:ea typeface="Arial"/>
          <a:cs typeface="Arial"/>
          <a:sym typeface="Arial"/>
        </a:defRPr>
      </a:lvl9pPr>
    </p:titleStyle>
    <p:bodyStyle>
      <a:lvl1pPr marL="342900" indent="-342900">
        <a:spcBef>
          <a:spcPts val="700"/>
        </a:spcBef>
        <a:buSzPct val="100000"/>
        <a:buChar char="»"/>
        <a:defRPr sz="3200">
          <a:latin typeface="Arial"/>
          <a:ea typeface="Arial"/>
          <a:cs typeface="Arial"/>
          <a:sym typeface="Arial"/>
        </a:defRPr>
      </a:lvl1pPr>
      <a:lvl2pPr marL="783771" indent="-326571">
        <a:spcBef>
          <a:spcPts val="700"/>
        </a:spcBef>
        <a:buSzPct val="100000"/>
        <a:buChar char="–"/>
        <a:defRPr sz="3200">
          <a:latin typeface="Arial"/>
          <a:ea typeface="Arial"/>
          <a:cs typeface="Arial"/>
          <a:sym typeface="Arial"/>
        </a:defRPr>
      </a:lvl2pPr>
      <a:lvl3pPr marL="1219200" indent="-3048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3pPr>
      <a:lvl4pPr marL="1737360" indent="-365760">
        <a:spcBef>
          <a:spcPts val="700"/>
        </a:spcBef>
        <a:buSzPct val="100000"/>
        <a:buChar char="–"/>
        <a:defRPr sz="3200">
          <a:latin typeface="Arial"/>
          <a:ea typeface="Arial"/>
          <a:cs typeface="Arial"/>
          <a:sym typeface="Arial"/>
        </a:defRPr>
      </a:lvl4pPr>
      <a:lvl5pPr marL="2235200" indent="-406400">
        <a:spcBef>
          <a:spcPts val="700"/>
        </a:spcBef>
        <a:buSzPct val="100000"/>
        <a:buChar char="»"/>
        <a:defRPr sz="3200">
          <a:latin typeface="Arial"/>
          <a:ea typeface="Arial"/>
          <a:cs typeface="Arial"/>
          <a:sym typeface="Arial"/>
        </a:defRPr>
      </a:lvl5pPr>
      <a:lvl6pPr marL="26924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6pPr>
      <a:lvl7pPr marL="31496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7pPr>
      <a:lvl8pPr marL="36068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8pPr>
      <a:lvl9pPr marL="40640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9pPr>
    </p:bodyStyle>
    <p:otherStyle>
      <a:lvl1pPr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1pPr>
      <a:lvl2pPr indent="457200"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2pPr>
      <a:lvl3pPr indent="914400"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3pPr>
      <a:lvl4pPr indent="1371600"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4pPr>
      <a:lvl5pPr indent="1828800"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5pPr>
      <a:lvl6pPr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6pPr>
      <a:lvl7pPr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7pPr>
      <a:lvl8pPr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8pPr>
      <a:lvl9pPr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e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3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4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5.jpeg"/><Relationship Id="rId4" Type="http://schemas.openxmlformats.org/officeDocument/2006/relationships/image" Target="../media/image6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7.jpeg"/><Relationship Id="rId4" Type="http://schemas.openxmlformats.org/officeDocument/2006/relationships/image" Target="../media/image8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6" Type="http://schemas.openxmlformats.org/officeDocument/2006/relationships/image" Target="../media/image12.jpeg"/><Relationship Id="rId7" Type="http://schemas.openxmlformats.org/officeDocument/2006/relationships/image" Target="../media/image13.jpeg"/><Relationship Id="rId8" Type="http://schemas.openxmlformats.org/officeDocument/2006/relationships/image" Target="../media/image14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5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 idx="4294967295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rmAutofit fontScale="100000" lnSpcReduction="0"/>
          </a:bodyPr>
          <a:lstStyle/>
          <a:p>
            <a:pPr lvl="0"/>
          </a:p>
        </p:txBody>
      </p:sp>
      <p:sp>
        <p:nvSpPr>
          <p:cNvPr id="9" name="Shape 9"/>
          <p:cNvSpPr/>
          <p:nvPr>
            <p:ph type="body" idx="4294967295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lvl="0" marL="0" indent="0" algn="ctr">
              <a:buSzTx/>
              <a:buNone/>
            </a:pPr>
          </a:p>
        </p:txBody>
      </p:sp>
      <p:pic>
        <p:nvPicPr>
          <p:cNvPr id="10" name="sherrero4.jpeg" descr="sherrero4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9588"/>
          </a:xfrm>
          <a:prstGeom prst="rect">
            <a:avLst/>
          </a:prstGeom>
          <a:ln w="50800">
            <a:solidFill>
              <a:srgbClr val="006600"/>
            </a:solidFill>
            <a:round/>
          </a:ln>
        </p:spPr>
      </p:pic>
      <p:sp>
        <p:nvSpPr>
          <p:cNvPr id="11" name="Shape 11"/>
          <p:cNvSpPr/>
          <p:nvPr/>
        </p:nvSpPr>
        <p:spPr>
          <a:xfrm>
            <a:off x="179387" y="5876925"/>
            <a:ext cx="6696076" cy="9847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4400">
                <a:latin typeface="Tempus Sans ITC"/>
                <a:ea typeface="Tempus Sans ITC"/>
                <a:cs typeface="Tempus Sans ITC"/>
                <a:sym typeface="Tempus Sans ITC"/>
              </a:defRPr>
            </a:lvl1pPr>
          </a:lstStyle>
          <a:p>
            <a:pPr lvl="0">
              <a:defRPr sz="1800"/>
            </a:pPr>
            <a:r>
              <a:rPr sz="4400"/>
              <a:t>Análisis del ejercicio físico</a:t>
            </a:r>
          </a:p>
        </p:txBody>
      </p:sp>
      <p:sp>
        <p:nvSpPr>
          <p:cNvPr id="12" name="Shape 12"/>
          <p:cNvSpPr/>
          <p:nvPr/>
        </p:nvSpPr>
        <p:spPr>
          <a:xfrm>
            <a:off x="-1" y="188912"/>
            <a:ext cx="9144002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000"/>
              </a:spcBef>
              <a:defRPr>
                <a:latin typeface="Papyrus"/>
                <a:ea typeface="Papyrus"/>
                <a:cs typeface="Papyrus"/>
                <a:sym typeface="Papyrus"/>
              </a:defRPr>
            </a:lvl1pPr>
          </a:lstStyle>
          <a:p>
            <a:pPr lvl="0"/>
            <a:r>
              <a:t>Fundamentos para la ESO y el Bachillerato. Un aprendizaje comprensivo y vivencial</a:t>
            </a:r>
          </a:p>
        </p:txBody>
      </p:sp>
      <p:pic>
        <p:nvPicPr>
          <p:cNvPr id="13" name="logodefinitivo.png" descr="logodefinitivo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43875" y="6129337"/>
            <a:ext cx="785813" cy="593726"/>
          </a:xfrm>
          <a:prstGeom prst="rect">
            <a:avLst/>
          </a:prstGeom>
          <a:ln w="34925">
            <a:solidFill>
              <a:srgbClr val="FFFFFF"/>
            </a:solidFill>
            <a:round/>
          </a:ln>
          <a:effectLst>
            <a:outerShdw sx="100000" sy="100000" kx="0" ky="0" algn="b" rotWithShape="0" blurRad="63500" dist="0" dir="0">
              <a:srgbClr val="000000">
                <a:alpha val="42999"/>
              </a:srgbClr>
            </a:outerShdw>
          </a:effectLst>
        </p:spPr>
      </p:pic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/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4400"/>
              <a:t>Analicemos este ejercicio</a:t>
            </a:r>
          </a:p>
        </p:txBody>
      </p:sp>
      <p:grpSp>
        <p:nvGrpSpPr>
          <p:cNvPr id="256" name="Group 256"/>
          <p:cNvGrpSpPr/>
          <p:nvPr/>
        </p:nvGrpSpPr>
        <p:grpSpPr>
          <a:xfrm>
            <a:off x="457199" y="1600199"/>
            <a:ext cx="5770564" cy="4525964"/>
            <a:chOff x="0" y="0"/>
            <a:chExt cx="5770562" cy="4525962"/>
          </a:xfrm>
        </p:grpSpPr>
        <p:sp>
          <p:nvSpPr>
            <p:cNvPr id="222" name="Shape 222"/>
            <p:cNvSpPr/>
            <p:nvPr/>
          </p:nvSpPr>
          <p:spPr>
            <a:xfrm>
              <a:off x="-1" y="0"/>
              <a:ext cx="2308227" cy="2565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 marL="342900" indent="-342900" algn="ctr"/>
              <a:r>
                <a:rPr sz="900">
                  <a:latin typeface="Comic Sans MS Bold"/>
                  <a:ea typeface="Comic Sans MS Bold"/>
                  <a:cs typeface="Comic Sans MS Bold"/>
                  <a:sym typeface="Comic Sans MS Bold"/>
                </a:rPr>
                <a:t>Anat</a:t>
              </a:r>
              <a:r>
                <a:rPr sz="900">
                  <a:latin typeface="Arial Bold"/>
                  <a:ea typeface="Arial Bold"/>
                  <a:cs typeface="Arial Bold"/>
                  <a:sym typeface="Arial Bold"/>
                </a:rPr>
                <a:t>ó</a:t>
              </a:r>
              <a:r>
                <a:rPr sz="900">
                  <a:latin typeface="Comic Sans MS Bold"/>
                  <a:ea typeface="Comic Sans MS Bold"/>
                  <a:cs typeface="Comic Sans MS Bold"/>
                  <a:sym typeface="Comic Sans MS Bold"/>
                </a:rPr>
                <a:t>micamente</a:t>
              </a:r>
            </a:p>
          </p:txBody>
        </p:sp>
        <p:sp>
          <p:nvSpPr>
            <p:cNvPr id="223" name="Shape 223"/>
            <p:cNvSpPr/>
            <p:nvPr/>
          </p:nvSpPr>
          <p:spPr>
            <a:xfrm>
              <a:off x="2308225" y="0"/>
              <a:ext cx="2308226" cy="2565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 marL="342900" indent="-342900" algn="ctr"/>
              <a:r>
                <a:rPr sz="900">
                  <a:latin typeface="Comic Sans MS Bold"/>
                  <a:ea typeface="Comic Sans MS Bold"/>
                  <a:cs typeface="Comic Sans MS Bold"/>
                  <a:sym typeface="Comic Sans MS Bold"/>
                </a:rPr>
                <a:t>Mec</a:t>
              </a:r>
              <a:r>
                <a:rPr sz="900">
                  <a:latin typeface="Arial Bold"/>
                  <a:ea typeface="Arial Bold"/>
                  <a:cs typeface="Arial Bold"/>
                  <a:sym typeface="Arial Bold"/>
                </a:rPr>
                <a:t>á</a:t>
              </a:r>
              <a:r>
                <a:rPr sz="900">
                  <a:latin typeface="Comic Sans MS Bold"/>
                  <a:ea typeface="Comic Sans MS Bold"/>
                  <a:cs typeface="Comic Sans MS Bold"/>
                  <a:sym typeface="Comic Sans MS Bold"/>
                </a:rPr>
                <a:t>nicamente</a:t>
              </a:r>
            </a:p>
          </p:txBody>
        </p:sp>
        <p:sp>
          <p:nvSpPr>
            <p:cNvPr id="224" name="Shape 224"/>
            <p:cNvSpPr/>
            <p:nvPr/>
          </p:nvSpPr>
          <p:spPr>
            <a:xfrm>
              <a:off x="4616450" y="0"/>
              <a:ext cx="1154113" cy="2565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marL="342900" indent="-342900" algn="ctr">
                <a:defRPr sz="900">
                  <a:latin typeface="Comic Sans MS Bold"/>
                  <a:ea typeface="Comic Sans MS Bold"/>
                  <a:cs typeface="Comic Sans MS Bold"/>
                  <a:sym typeface="Comic Sans MS Bold"/>
                </a:defRPr>
              </a:lvl1pPr>
            </a:lstStyle>
            <a:p>
              <a:pPr lvl="0">
                <a:defRPr sz="1800"/>
              </a:pPr>
              <a:r>
                <a:rPr sz="900"/>
                <a:t>Funcionalmente</a:t>
              </a:r>
            </a:p>
          </p:txBody>
        </p:sp>
        <p:sp>
          <p:nvSpPr>
            <p:cNvPr id="225" name="Shape 225"/>
            <p:cNvSpPr/>
            <p:nvPr/>
          </p:nvSpPr>
          <p:spPr>
            <a:xfrm>
              <a:off x="0" y="1648936"/>
              <a:ext cx="1152525" cy="2565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marL="342900" indent="-342900" algn="ctr">
                <a:defRPr sz="900">
                  <a:latin typeface="Comic Sans MS"/>
                  <a:ea typeface="Comic Sans MS"/>
                  <a:cs typeface="Comic Sans MS"/>
                  <a:sym typeface="Comic Sans MS"/>
                </a:defRPr>
              </a:lvl1pPr>
            </a:lstStyle>
            <a:p>
              <a:pPr lvl="0">
                <a:defRPr sz="1800"/>
              </a:pPr>
              <a:r>
                <a:rPr sz="900"/>
                <a:t>Miembro Superior</a:t>
              </a:r>
            </a:p>
          </p:txBody>
        </p:sp>
        <p:sp>
          <p:nvSpPr>
            <p:cNvPr id="226" name="Shape 226"/>
            <p:cNvSpPr/>
            <p:nvPr/>
          </p:nvSpPr>
          <p:spPr>
            <a:xfrm>
              <a:off x="2308225" y="490537"/>
              <a:ext cx="2308226" cy="2565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marL="342900" indent="-342900" algn="ctr">
                <a:defRPr sz="900">
                  <a:latin typeface="Comic Sans MS"/>
                  <a:ea typeface="Comic Sans MS"/>
                  <a:cs typeface="Comic Sans MS"/>
                  <a:sym typeface="Comic Sans MS"/>
                </a:defRPr>
              </a:lvl1pPr>
            </a:lstStyle>
            <a:p>
              <a:pPr lvl="0">
                <a:defRPr sz="1800"/>
              </a:pPr>
              <a:r>
                <a:rPr sz="900"/>
                <a:t>SIMPLE</a:t>
              </a:r>
            </a:p>
          </p:txBody>
        </p:sp>
        <p:sp>
          <p:nvSpPr>
            <p:cNvPr id="227" name="Shape 227"/>
            <p:cNvSpPr/>
            <p:nvPr/>
          </p:nvSpPr>
          <p:spPr>
            <a:xfrm>
              <a:off x="4616450" y="1648936"/>
              <a:ext cx="1154113" cy="2565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marL="342900" indent="-342900" algn="ctr">
                <a:defRPr sz="900">
                  <a:latin typeface="Comic Sans MS"/>
                  <a:ea typeface="Comic Sans MS"/>
                  <a:cs typeface="Comic Sans MS"/>
                  <a:sym typeface="Comic Sans MS"/>
                </a:defRPr>
              </a:lvl1pPr>
            </a:lstStyle>
            <a:p>
              <a:pPr lvl="0">
                <a:defRPr sz="1800"/>
              </a:pPr>
              <a:r>
                <a:rPr sz="900"/>
                <a:t>Flexibilidad</a:t>
              </a:r>
            </a:p>
          </p:txBody>
        </p:sp>
        <p:sp>
          <p:nvSpPr>
            <p:cNvPr id="228" name="Shape 228"/>
            <p:cNvSpPr/>
            <p:nvPr/>
          </p:nvSpPr>
          <p:spPr>
            <a:xfrm>
              <a:off x="1152525" y="1601787"/>
              <a:ext cx="1155700" cy="2565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marL="342900" indent="-342900" algn="ctr">
                <a:defRPr sz="900">
                  <a:latin typeface="Comic Sans MS"/>
                  <a:ea typeface="Comic Sans MS"/>
                  <a:cs typeface="Comic Sans MS"/>
                  <a:sym typeface="Comic Sans MS"/>
                </a:defRPr>
              </a:lvl1pPr>
            </a:lstStyle>
            <a:p>
              <a:pPr lvl="0">
                <a:defRPr sz="1800"/>
              </a:pPr>
              <a:r>
                <a:rPr sz="900"/>
                <a:t>Hombro</a:t>
              </a:r>
            </a:p>
          </p:txBody>
        </p:sp>
        <p:sp>
          <p:nvSpPr>
            <p:cNvPr id="229" name="Shape 229"/>
            <p:cNvSpPr/>
            <p:nvPr/>
          </p:nvSpPr>
          <p:spPr>
            <a:xfrm>
              <a:off x="2308225" y="1601787"/>
              <a:ext cx="2308226" cy="2565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 marL="342900" indent="-342900" algn="ctr"/>
              <a:r>
                <a:rPr sz="900">
                  <a:latin typeface="Comic Sans MS"/>
                  <a:ea typeface="Comic Sans MS"/>
                  <a:cs typeface="Comic Sans MS"/>
                  <a:sym typeface="Comic Sans MS"/>
                </a:rPr>
                <a:t>Extensi</a:t>
              </a:r>
              <a:r>
                <a:rPr sz="900"/>
                <a:t>ó</a:t>
              </a:r>
              <a:r>
                <a:rPr sz="900">
                  <a:latin typeface="Comic Sans MS"/>
                  <a:ea typeface="Comic Sans MS"/>
                  <a:cs typeface="Comic Sans MS"/>
                  <a:sym typeface="Comic Sans MS"/>
                </a:rPr>
                <a:t>n</a:t>
              </a:r>
            </a:p>
          </p:txBody>
        </p:sp>
        <p:sp>
          <p:nvSpPr>
            <p:cNvPr id="230" name="Shape 230"/>
            <p:cNvSpPr/>
            <p:nvPr/>
          </p:nvSpPr>
          <p:spPr>
            <a:xfrm>
              <a:off x="1152525" y="2089150"/>
              <a:ext cx="1155700" cy="2565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marL="342900" indent="-342900" algn="ctr">
                <a:defRPr sz="900">
                  <a:latin typeface="Comic Sans MS"/>
                  <a:ea typeface="Comic Sans MS"/>
                  <a:cs typeface="Comic Sans MS"/>
                  <a:sym typeface="Comic Sans MS"/>
                </a:defRPr>
              </a:lvl1pPr>
            </a:lstStyle>
            <a:p>
              <a:pPr lvl="0">
                <a:defRPr sz="1800"/>
              </a:pPr>
              <a:r>
                <a:rPr sz="900"/>
                <a:t>Codo</a:t>
              </a:r>
            </a:p>
          </p:txBody>
        </p:sp>
        <p:sp>
          <p:nvSpPr>
            <p:cNvPr id="231" name="Shape 231"/>
            <p:cNvSpPr/>
            <p:nvPr/>
          </p:nvSpPr>
          <p:spPr>
            <a:xfrm>
              <a:off x="2308225" y="2089150"/>
              <a:ext cx="2308226" cy="2565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 marL="342900" indent="-342900" algn="ctr"/>
              <a:r>
                <a:rPr sz="900">
                  <a:latin typeface="Comic Sans MS"/>
                  <a:ea typeface="Comic Sans MS"/>
                  <a:cs typeface="Comic Sans MS"/>
                  <a:sym typeface="Comic Sans MS"/>
                </a:rPr>
                <a:t>Extensi</a:t>
              </a:r>
              <a:r>
                <a:rPr sz="900"/>
                <a:t>ó</a:t>
              </a:r>
              <a:r>
                <a:rPr sz="900">
                  <a:latin typeface="Comic Sans MS"/>
                  <a:ea typeface="Comic Sans MS"/>
                  <a:cs typeface="Comic Sans MS"/>
                  <a:sym typeface="Comic Sans MS"/>
                </a:rPr>
                <a:t>n</a:t>
              </a:r>
            </a:p>
          </p:txBody>
        </p:sp>
        <p:sp>
          <p:nvSpPr>
            <p:cNvPr id="232" name="Shape 232"/>
            <p:cNvSpPr/>
            <p:nvPr/>
          </p:nvSpPr>
          <p:spPr>
            <a:xfrm>
              <a:off x="1152525" y="2576512"/>
              <a:ext cx="1155700" cy="2565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 marL="342900" indent="-342900" algn="ctr"/>
              <a:r>
                <a:rPr sz="900">
                  <a:latin typeface="Comic Sans MS"/>
                  <a:ea typeface="Comic Sans MS"/>
                  <a:cs typeface="Comic Sans MS"/>
                  <a:sym typeface="Comic Sans MS"/>
                </a:rPr>
                <a:t>Mu</a:t>
              </a:r>
              <a:r>
                <a:rPr sz="900"/>
                <a:t>ñ</a:t>
              </a:r>
              <a:r>
                <a:rPr sz="900">
                  <a:latin typeface="Comic Sans MS"/>
                  <a:ea typeface="Comic Sans MS"/>
                  <a:cs typeface="Comic Sans MS"/>
                  <a:sym typeface="Comic Sans MS"/>
                </a:rPr>
                <a:t>eca</a:t>
              </a:r>
            </a:p>
          </p:txBody>
        </p:sp>
        <p:sp>
          <p:nvSpPr>
            <p:cNvPr id="233" name="Shape 233"/>
            <p:cNvSpPr/>
            <p:nvPr/>
          </p:nvSpPr>
          <p:spPr>
            <a:xfrm>
              <a:off x="2308225" y="2576512"/>
              <a:ext cx="2308226" cy="2565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 marL="342900" indent="-342900" algn="ctr"/>
              <a:r>
                <a:rPr sz="900">
                  <a:latin typeface="Comic Sans MS"/>
                  <a:ea typeface="Comic Sans MS"/>
                  <a:cs typeface="Comic Sans MS"/>
                  <a:sym typeface="Comic Sans MS"/>
                </a:rPr>
                <a:t>Flexi</a:t>
              </a:r>
              <a:r>
                <a:rPr sz="900"/>
                <a:t>ó</a:t>
              </a:r>
              <a:r>
                <a:rPr sz="900">
                  <a:latin typeface="Comic Sans MS"/>
                  <a:ea typeface="Comic Sans MS"/>
                  <a:cs typeface="Comic Sans MS"/>
                  <a:sym typeface="Comic Sans MS"/>
                </a:rPr>
                <a:t>n</a:t>
              </a:r>
            </a:p>
          </p:txBody>
        </p:sp>
        <p:sp>
          <p:nvSpPr>
            <p:cNvPr id="234" name="Shape 234"/>
            <p:cNvSpPr/>
            <p:nvPr/>
          </p:nvSpPr>
          <p:spPr>
            <a:xfrm>
              <a:off x="0" y="3584098"/>
              <a:ext cx="1152525" cy="421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lvl="0" marL="342900" indent="-342900" algn="ctr"/>
              <a:r>
                <a:rPr sz="900">
                  <a:latin typeface="Comic Sans MS"/>
                  <a:ea typeface="Comic Sans MS"/>
                  <a:cs typeface="Comic Sans MS"/>
                  <a:sym typeface="Comic Sans MS"/>
                </a:rPr>
                <a:t>Miembro </a:t>
              </a:r>
              <a:endParaRPr sz="1000"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lvl="0" marL="342900" indent="-342900" algn="ctr"/>
              <a:r>
                <a:rPr sz="900">
                  <a:latin typeface="Comic Sans MS"/>
                  <a:ea typeface="Comic Sans MS"/>
                  <a:cs typeface="Comic Sans MS"/>
                  <a:sym typeface="Comic Sans MS"/>
                </a:rPr>
                <a:t>Inferior</a:t>
              </a:r>
            </a:p>
          </p:txBody>
        </p:sp>
        <p:sp>
          <p:nvSpPr>
            <p:cNvPr id="235" name="Shape 235"/>
            <p:cNvSpPr/>
            <p:nvPr/>
          </p:nvSpPr>
          <p:spPr>
            <a:xfrm>
              <a:off x="1152525" y="3063875"/>
              <a:ext cx="1155700" cy="2565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marL="342900" indent="-342900" algn="ctr">
                <a:defRPr sz="900">
                  <a:latin typeface="Comic Sans MS"/>
                  <a:ea typeface="Comic Sans MS"/>
                  <a:cs typeface="Comic Sans MS"/>
                  <a:sym typeface="Comic Sans MS"/>
                </a:defRPr>
              </a:lvl1pPr>
            </a:lstStyle>
            <a:p>
              <a:pPr lvl="0">
                <a:defRPr sz="1800"/>
              </a:pPr>
              <a:r>
                <a:rPr sz="900"/>
                <a:t>Cadera</a:t>
              </a:r>
            </a:p>
          </p:txBody>
        </p:sp>
        <p:sp>
          <p:nvSpPr>
            <p:cNvPr id="236" name="Shape 236"/>
            <p:cNvSpPr/>
            <p:nvPr/>
          </p:nvSpPr>
          <p:spPr>
            <a:xfrm>
              <a:off x="2308225" y="3063875"/>
              <a:ext cx="2308226" cy="2565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 marL="342900" indent="-342900" algn="ctr"/>
              <a:r>
                <a:rPr sz="900">
                  <a:latin typeface="Comic Sans MS"/>
                  <a:ea typeface="Comic Sans MS"/>
                  <a:cs typeface="Comic Sans MS"/>
                  <a:sym typeface="Comic Sans MS"/>
                </a:rPr>
                <a:t>Flexi</a:t>
              </a:r>
              <a:r>
                <a:rPr sz="900"/>
                <a:t>ó</a:t>
              </a:r>
              <a:r>
                <a:rPr sz="900">
                  <a:latin typeface="Comic Sans MS"/>
                  <a:ea typeface="Comic Sans MS"/>
                  <a:cs typeface="Comic Sans MS"/>
                  <a:sym typeface="Comic Sans MS"/>
                </a:rPr>
                <a:t>n y extensi</a:t>
              </a:r>
              <a:r>
                <a:rPr sz="900"/>
                <a:t>ó</a:t>
              </a:r>
              <a:r>
                <a:rPr sz="900">
                  <a:latin typeface="Comic Sans MS"/>
                  <a:ea typeface="Comic Sans MS"/>
                  <a:cs typeface="Comic Sans MS"/>
                  <a:sym typeface="Comic Sans MS"/>
                </a:rPr>
                <a:t>n</a:t>
              </a:r>
            </a:p>
          </p:txBody>
        </p:sp>
        <p:sp>
          <p:nvSpPr>
            <p:cNvPr id="237" name="Shape 237"/>
            <p:cNvSpPr/>
            <p:nvPr/>
          </p:nvSpPr>
          <p:spPr>
            <a:xfrm>
              <a:off x="1152525" y="3551237"/>
              <a:ext cx="1155700" cy="2565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marL="342900" indent="-342900" algn="ctr">
                <a:defRPr sz="900">
                  <a:latin typeface="Comic Sans MS"/>
                  <a:ea typeface="Comic Sans MS"/>
                  <a:cs typeface="Comic Sans MS"/>
                  <a:sym typeface="Comic Sans MS"/>
                </a:defRPr>
              </a:lvl1pPr>
            </a:lstStyle>
            <a:p>
              <a:pPr lvl="0">
                <a:defRPr sz="1800"/>
              </a:pPr>
              <a:r>
                <a:rPr sz="900"/>
                <a:t>Rodilla</a:t>
              </a:r>
            </a:p>
          </p:txBody>
        </p:sp>
        <p:sp>
          <p:nvSpPr>
            <p:cNvPr id="238" name="Shape 238"/>
            <p:cNvSpPr/>
            <p:nvPr/>
          </p:nvSpPr>
          <p:spPr>
            <a:xfrm>
              <a:off x="2308225" y="3551237"/>
              <a:ext cx="2308226" cy="2565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 marL="342900" indent="-342900" algn="ctr"/>
              <a:r>
                <a:rPr sz="900">
                  <a:latin typeface="Comic Sans MS"/>
                  <a:ea typeface="Comic Sans MS"/>
                  <a:cs typeface="Comic Sans MS"/>
                  <a:sym typeface="Comic Sans MS"/>
                </a:rPr>
                <a:t> extensi</a:t>
              </a:r>
              <a:r>
                <a:rPr sz="900"/>
                <a:t>ó</a:t>
              </a:r>
              <a:r>
                <a:rPr sz="900">
                  <a:latin typeface="Comic Sans MS"/>
                  <a:ea typeface="Comic Sans MS"/>
                  <a:cs typeface="Comic Sans MS"/>
                  <a:sym typeface="Comic Sans MS"/>
                </a:rPr>
                <a:t>n</a:t>
              </a:r>
            </a:p>
          </p:txBody>
        </p:sp>
        <p:sp>
          <p:nvSpPr>
            <p:cNvPr id="239" name="Shape 239"/>
            <p:cNvSpPr/>
            <p:nvPr/>
          </p:nvSpPr>
          <p:spPr>
            <a:xfrm>
              <a:off x="1152525" y="4038600"/>
              <a:ext cx="1155700" cy="2565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marL="342900" indent="-342900" algn="ctr">
                <a:defRPr sz="900">
                  <a:latin typeface="Comic Sans MS"/>
                  <a:ea typeface="Comic Sans MS"/>
                  <a:cs typeface="Comic Sans MS"/>
                  <a:sym typeface="Comic Sans MS"/>
                </a:defRPr>
              </a:lvl1pPr>
            </a:lstStyle>
            <a:p>
              <a:pPr lvl="0">
                <a:defRPr sz="1800"/>
              </a:pPr>
              <a:r>
                <a:rPr sz="900"/>
                <a:t>Tobillo</a:t>
              </a:r>
            </a:p>
          </p:txBody>
        </p:sp>
        <p:sp>
          <p:nvSpPr>
            <p:cNvPr id="240" name="Shape 240"/>
            <p:cNvSpPr/>
            <p:nvPr/>
          </p:nvSpPr>
          <p:spPr>
            <a:xfrm>
              <a:off x="2308225" y="4038600"/>
              <a:ext cx="2308226" cy="2565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 marL="342900" indent="-342900" algn="ctr"/>
              <a:r>
                <a:rPr sz="900">
                  <a:latin typeface="Comic Sans MS"/>
                  <a:ea typeface="Comic Sans MS"/>
                  <a:cs typeface="Comic Sans MS"/>
                  <a:sym typeface="Comic Sans MS"/>
                </a:rPr>
                <a:t>Flexi</a:t>
              </a:r>
              <a:r>
                <a:rPr sz="900"/>
                <a:t>ó</a:t>
              </a:r>
              <a:r>
                <a:rPr sz="900">
                  <a:latin typeface="Comic Sans MS"/>
                  <a:ea typeface="Comic Sans MS"/>
                  <a:cs typeface="Comic Sans MS"/>
                  <a:sym typeface="Comic Sans MS"/>
                </a:rPr>
                <a:t>n y extensi</a:t>
              </a:r>
              <a:r>
                <a:rPr sz="900"/>
                <a:t>ó</a:t>
              </a:r>
              <a:r>
                <a:rPr sz="900">
                  <a:latin typeface="Comic Sans MS"/>
                  <a:ea typeface="Comic Sans MS"/>
                  <a:cs typeface="Comic Sans MS"/>
                  <a:sym typeface="Comic Sans MS"/>
                </a:rPr>
                <a:t>n</a:t>
              </a:r>
            </a:p>
          </p:txBody>
        </p:sp>
        <p:sp>
          <p:nvSpPr>
            <p:cNvPr id="241" name="Shape 241"/>
            <p:cNvSpPr/>
            <p:nvPr/>
          </p:nvSpPr>
          <p:spPr>
            <a:xfrm flipH="1">
              <a:off x="1152524" y="490537"/>
              <a:ext cx="2" cy="4035426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242" name="Shape 242"/>
            <p:cNvSpPr/>
            <p:nvPr/>
          </p:nvSpPr>
          <p:spPr>
            <a:xfrm flipH="1">
              <a:off x="2308224" y="0"/>
              <a:ext cx="1" cy="4525963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243" name="Shape 243"/>
            <p:cNvSpPr/>
            <p:nvPr/>
          </p:nvSpPr>
          <p:spPr>
            <a:xfrm flipH="1">
              <a:off x="4616450" y="0"/>
              <a:ext cx="1" cy="4525963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244" name="Shape 244"/>
            <p:cNvSpPr/>
            <p:nvPr/>
          </p:nvSpPr>
          <p:spPr>
            <a:xfrm>
              <a:off x="0" y="490537"/>
              <a:ext cx="5770563" cy="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245" name="Shape 245"/>
            <p:cNvSpPr/>
            <p:nvPr/>
          </p:nvSpPr>
          <p:spPr>
            <a:xfrm>
              <a:off x="1152525" y="1601787"/>
              <a:ext cx="1155700" cy="1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246" name="Shape 246"/>
            <p:cNvSpPr/>
            <p:nvPr/>
          </p:nvSpPr>
          <p:spPr>
            <a:xfrm>
              <a:off x="2308225" y="1601787"/>
              <a:ext cx="2308226" cy="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247" name="Shape 247"/>
            <p:cNvSpPr/>
            <p:nvPr/>
          </p:nvSpPr>
          <p:spPr>
            <a:xfrm>
              <a:off x="1152525" y="2089150"/>
              <a:ext cx="3463925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248" name="Shape 248"/>
            <p:cNvSpPr/>
            <p:nvPr/>
          </p:nvSpPr>
          <p:spPr>
            <a:xfrm>
              <a:off x="1152525" y="2576512"/>
              <a:ext cx="3463925" cy="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249" name="Shape 249"/>
            <p:cNvSpPr/>
            <p:nvPr/>
          </p:nvSpPr>
          <p:spPr>
            <a:xfrm>
              <a:off x="0" y="3063875"/>
              <a:ext cx="5770563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250" name="Shape 250"/>
            <p:cNvSpPr/>
            <p:nvPr/>
          </p:nvSpPr>
          <p:spPr>
            <a:xfrm>
              <a:off x="1152525" y="3551237"/>
              <a:ext cx="3463925" cy="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251" name="Shape 251"/>
            <p:cNvSpPr/>
            <p:nvPr/>
          </p:nvSpPr>
          <p:spPr>
            <a:xfrm>
              <a:off x="1152525" y="4038600"/>
              <a:ext cx="3463925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252" name="Shape 252"/>
            <p:cNvSpPr/>
            <p:nvPr/>
          </p:nvSpPr>
          <p:spPr>
            <a:xfrm flipH="1">
              <a:off x="-1" y="0"/>
              <a:ext cx="2" cy="4525963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253" name="Shape 253"/>
            <p:cNvSpPr/>
            <p:nvPr/>
          </p:nvSpPr>
          <p:spPr>
            <a:xfrm flipH="1">
              <a:off x="5770562" y="0"/>
              <a:ext cx="1" cy="4525963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254" name="Shape 254"/>
            <p:cNvSpPr/>
            <p:nvPr/>
          </p:nvSpPr>
          <p:spPr>
            <a:xfrm>
              <a:off x="0" y="0"/>
              <a:ext cx="5770563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255" name="Shape 255"/>
            <p:cNvSpPr/>
            <p:nvPr/>
          </p:nvSpPr>
          <p:spPr>
            <a:xfrm>
              <a:off x="0" y="4525962"/>
              <a:ext cx="5770563" cy="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</p:grpSp>
      <p:pic>
        <p:nvPicPr>
          <p:cNvPr id="257" name="c.fisica 5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35750" y="2490092"/>
            <a:ext cx="2303623" cy="23377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/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2400"/>
            </a:lvl1pPr>
          </a:lstStyle>
          <a:p>
            <a:pPr lvl="0">
              <a:defRPr sz="1800"/>
            </a:pPr>
            <a:r>
              <a:rPr sz="2400"/>
              <a:t>Si has estudiado este tema, contestarás sin problema a las siguientes cuestiones.</a:t>
            </a:r>
          </a:p>
        </p:txBody>
      </p:sp>
      <p:sp>
        <p:nvSpPr>
          <p:cNvPr id="260" name="Shape 260"/>
          <p:cNvSpPr/>
          <p:nvPr/>
        </p:nvSpPr>
        <p:spPr>
          <a:xfrm>
            <a:off x="978043" y="2476588"/>
            <a:ext cx="7283164" cy="35510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 algn="ctr">
              <a:tabLst>
                <a:tab pos="139700" algn="l"/>
                <a:tab pos="457200" algn="l"/>
              </a:tabLst>
            </a:pPr>
            <a:r>
              <a:t>1.- ¿Desde qué tres dimensiones podemos estudiar el ejercicio físico?</a:t>
            </a:r>
          </a:p>
          <a:p>
            <a:pPr lvl="0" algn="ctr">
              <a:tabLst>
                <a:tab pos="139700" algn="l"/>
                <a:tab pos="457200" algn="l"/>
              </a:tabLst>
            </a:pPr>
          </a:p>
          <a:p>
            <a:pPr lvl="0" algn="ctr">
              <a:tabLst>
                <a:tab pos="139700" algn="l"/>
                <a:tab pos="457200" algn="l"/>
              </a:tabLst>
            </a:pPr>
            <a:r>
              <a:t>2.- ¿Qué movimientos puede hacer la cadera? ¿Y la muñeca?</a:t>
            </a:r>
          </a:p>
          <a:p>
            <a:pPr lvl="0" algn="ctr">
              <a:tabLst>
                <a:tab pos="139700" algn="l"/>
                <a:tab pos="457200" algn="l"/>
              </a:tabLst>
            </a:pPr>
          </a:p>
          <a:p>
            <a:pPr lvl="0" algn="ctr">
              <a:tabLst>
                <a:tab pos="139700" algn="l"/>
                <a:tab pos="457200" algn="l"/>
              </a:tabLst>
            </a:pPr>
            <a:r>
              <a:t>3.- ¿A qué dimensión pertenecen las carreras de velocidad?</a:t>
            </a:r>
          </a:p>
          <a:p>
            <a:pPr lvl="0" algn="ctr">
              <a:tabLst>
                <a:tab pos="139700" algn="l"/>
                <a:tab pos="457200" algn="l"/>
              </a:tabLst>
            </a:pPr>
          </a:p>
          <a:p>
            <a:pPr lvl="0" algn="ctr">
              <a:tabLst>
                <a:tab pos="139700" algn="l"/>
                <a:tab pos="457200" algn="l"/>
              </a:tabLst>
            </a:pPr>
            <a:r>
              <a:t>4.- Describe los movimientos de la rodilla.</a:t>
            </a:r>
          </a:p>
          <a:p>
            <a:pPr lvl="0" algn="ctr">
              <a:tabLst>
                <a:tab pos="139700" algn="l"/>
                <a:tab pos="457200" algn="l"/>
              </a:tabLst>
            </a:pPr>
          </a:p>
          <a:p>
            <a:pPr lvl="0" algn="ctr">
              <a:tabLst>
                <a:tab pos="139700" algn="l"/>
                <a:tab pos="457200" algn="l"/>
              </a:tabLst>
            </a:pPr>
            <a:r>
              <a:t>5.- ¿Qué es una flexión? </a:t>
            </a:r>
          </a:p>
          <a:p>
            <a:pPr lvl="0" algn="ctr">
              <a:tabLst>
                <a:tab pos="139700" algn="l"/>
                <a:tab pos="457200" algn="l"/>
              </a:tabLst>
            </a:pPr>
          </a:p>
          <a:p>
            <a:pPr lvl="0" algn="ctr">
              <a:tabLst>
                <a:tab pos="139700" algn="l"/>
                <a:tab pos="457200" algn="l"/>
              </a:tabLst>
            </a:pPr>
            <a:r>
              <a:t>¿Cómo se llama el movimiento que separa una parte del cuerpo </a:t>
            </a:r>
          </a:p>
          <a:p>
            <a:pPr lvl="0" algn="ctr">
              <a:tabLst>
                <a:tab pos="139700" algn="l"/>
                <a:tab pos="457200" algn="l"/>
              </a:tabLst>
            </a:pPr>
            <a:r>
              <a:t>del eje longitudinal del mismo?</a:t>
            </a:r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>
            <p:ph type="title" idx="4294967295"/>
          </p:nvPr>
        </p:nvSpPr>
        <p:spPr>
          <a:xfrm>
            <a:off x="457200" y="428625"/>
            <a:ext cx="8229600" cy="9890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4400"/>
              <a:t>El Ejercicio Físico. Análisis</a:t>
            </a:r>
          </a:p>
        </p:txBody>
      </p:sp>
      <p:sp>
        <p:nvSpPr>
          <p:cNvPr id="16" name="Shape 16"/>
          <p:cNvSpPr/>
          <p:nvPr>
            <p:ph type="body" idx="4294967295"/>
          </p:nvPr>
        </p:nvSpPr>
        <p:spPr>
          <a:xfrm>
            <a:off x="428625" y="2000250"/>
            <a:ext cx="5000625" cy="3268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spcBef>
                <a:spcPts val="500"/>
              </a:spcBef>
              <a:buSzTx/>
              <a:buNone/>
              <a:defRPr sz="1800"/>
            </a:pPr>
            <a:r>
              <a:rPr sz="2400"/>
              <a:t>1. Objetivos</a:t>
            </a:r>
            <a:endParaRPr sz="2400"/>
          </a:p>
          <a:p>
            <a:pPr lvl="0">
              <a:spcBef>
                <a:spcPts val="500"/>
              </a:spcBef>
              <a:buSzTx/>
              <a:buNone/>
              <a:defRPr sz="1800"/>
            </a:pPr>
            <a:r>
              <a:rPr sz="2400"/>
              <a:t>2. Análisis del ejercicio físico.</a:t>
            </a:r>
            <a:endParaRPr sz="2400"/>
          </a:p>
          <a:p>
            <a:pPr lvl="1" marL="661307" indent="-204107">
              <a:spcBef>
                <a:spcPts val="400"/>
              </a:spcBef>
              <a:defRPr sz="1800"/>
            </a:pPr>
            <a:r>
              <a:rPr sz="2000"/>
              <a:t>Dimensión anatómica.</a:t>
            </a:r>
            <a:endParaRPr sz="2000"/>
          </a:p>
          <a:p>
            <a:pPr lvl="1" marL="661307" indent="-204107">
              <a:spcBef>
                <a:spcPts val="400"/>
              </a:spcBef>
              <a:defRPr sz="1800"/>
            </a:pPr>
            <a:r>
              <a:rPr sz="2000"/>
              <a:t>Dimensión mecánica.</a:t>
            </a:r>
            <a:endParaRPr sz="2000"/>
          </a:p>
          <a:p>
            <a:pPr lvl="1" marL="661307" indent="-204107">
              <a:spcBef>
                <a:spcPts val="400"/>
              </a:spcBef>
              <a:defRPr sz="1800"/>
            </a:pPr>
            <a:r>
              <a:rPr sz="2000"/>
              <a:t>Dimensión funcional.</a:t>
            </a:r>
            <a:endParaRPr sz="2000"/>
          </a:p>
          <a:p>
            <a:pPr lvl="0">
              <a:spcBef>
                <a:spcPts val="500"/>
              </a:spcBef>
              <a:buSzTx/>
              <a:buNone/>
              <a:defRPr sz="1800"/>
            </a:pPr>
            <a:r>
              <a:rPr sz="2400"/>
              <a:t>3. Relación entre las diferentes dimensiones</a:t>
            </a:r>
          </a:p>
        </p:txBody>
      </p:sp>
      <p:pic>
        <p:nvPicPr>
          <p:cNvPr id="17" name="logodefinitivo.png" descr="logodefinitivo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43875" y="6129337"/>
            <a:ext cx="785813" cy="593726"/>
          </a:xfrm>
          <a:prstGeom prst="rect">
            <a:avLst/>
          </a:prstGeom>
          <a:ln w="34925">
            <a:solidFill>
              <a:srgbClr val="FFFFFF"/>
            </a:solidFill>
            <a:round/>
          </a:ln>
          <a:effectLst>
            <a:outerShdw sx="100000" sy="100000" kx="0" ky="0" algn="b" rotWithShape="0" blurRad="63500" dist="0" dir="0">
              <a:srgbClr val="000000">
                <a:alpha val="42999"/>
              </a:srgbClr>
            </a:outerShdw>
          </a:effectLst>
        </p:spPr>
      </p:pic>
      <p:pic>
        <p:nvPicPr>
          <p:cNvPr id="18" name="sagitali.jpg" descr="sagitali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51500" y="1557337"/>
            <a:ext cx="3006725" cy="41036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>
            <a:off x="684212" y="1773237"/>
            <a:ext cx="2952751" cy="548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700"/>
              </a:spcBef>
              <a:defRPr sz="3200"/>
            </a:lvl1pPr>
          </a:lstStyle>
          <a:p>
            <a:pPr lvl="0">
              <a:defRPr sz="1800"/>
            </a:pPr>
            <a:r>
              <a:rPr sz="3200"/>
              <a:t>Objetivos</a:t>
            </a:r>
          </a:p>
        </p:txBody>
      </p:sp>
      <p:pic>
        <p:nvPicPr>
          <p:cNvPr id="21" name="logodefinitivo.png" descr="logodefinitivo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43875" y="6129337"/>
            <a:ext cx="785813" cy="593726"/>
          </a:xfrm>
          <a:prstGeom prst="rect">
            <a:avLst/>
          </a:prstGeom>
          <a:ln w="34925">
            <a:solidFill>
              <a:srgbClr val="FFFFFF"/>
            </a:solidFill>
            <a:round/>
          </a:ln>
          <a:effectLst>
            <a:outerShdw sx="100000" sy="100000" kx="0" ky="0" algn="b" rotWithShape="0" blurRad="63500" dist="0" dir="0">
              <a:srgbClr val="000000">
                <a:alpha val="42999"/>
              </a:srgbClr>
            </a:outerShdw>
          </a:effectLst>
        </p:spPr>
      </p:pic>
      <p:sp>
        <p:nvSpPr>
          <p:cNvPr id="22" name="Shape 22"/>
          <p:cNvSpPr/>
          <p:nvPr/>
        </p:nvSpPr>
        <p:spPr>
          <a:xfrm>
            <a:off x="755650" y="704144"/>
            <a:ext cx="7850188" cy="617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/>
            <a:r>
              <a:t>El ejercicio físico bien realizado es salud y está concebido como integrante fundamental del sistema educativo a través de la Educación Física. </a:t>
            </a:r>
          </a:p>
        </p:txBody>
      </p:sp>
      <p:sp>
        <p:nvSpPr>
          <p:cNvPr id="23" name="Shape 23"/>
          <p:cNvSpPr/>
          <p:nvPr/>
        </p:nvSpPr>
        <p:spPr>
          <a:xfrm>
            <a:off x="395287" y="2852737"/>
            <a:ext cx="3960813" cy="24842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buSzPct val="100000"/>
              <a:buChar char="-"/>
            </a:pPr>
            <a:r>
              <a:t>Conocer algunos elementos que permitan realizar un análisis detallado de las distintas posibilidades del movimiento.</a:t>
            </a:r>
          </a:p>
          <a:p>
            <a:pPr lvl="0"/>
          </a:p>
          <a:p>
            <a:pPr lvl="0"/>
            <a:r>
              <a:t>-  Aplicar un análisis tridimensional del ejercicio a propuestas prácticas que puedas realizar durante las clases de educación física. </a:t>
            </a:r>
          </a:p>
        </p:txBody>
      </p:sp>
      <p:pic>
        <p:nvPicPr>
          <p:cNvPr id="24" name="ejercicio fisico 1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56398" y="2305222"/>
            <a:ext cx="3439218" cy="25632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468312" y="3158419"/>
            <a:ext cx="4935538" cy="14174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ctr"/>
          </a:p>
          <a:p>
            <a:pPr lvl="0" algn="ctr"/>
            <a:r>
              <a:t>Las tres dimensiones a las que hace referencia Muska Mosston son: dimensión anatómica, dimensión mecánica y dimensión funcional. </a:t>
            </a:r>
          </a:p>
          <a:p>
            <a:pPr lvl="0" algn="just"/>
            <a:r>
              <a:t>	</a:t>
            </a:r>
          </a:p>
        </p:txBody>
      </p:sp>
      <p:pic>
        <p:nvPicPr>
          <p:cNvPr id="27" name="logodefinitivo.png" descr="logodefinitivo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43875" y="6129337"/>
            <a:ext cx="785813" cy="593726"/>
          </a:xfrm>
          <a:prstGeom prst="rect">
            <a:avLst/>
          </a:prstGeom>
          <a:ln w="34925">
            <a:solidFill>
              <a:srgbClr val="FFFFFF"/>
            </a:solidFill>
            <a:round/>
          </a:ln>
          <a:effectLst>
            <a:outerShdw sx="100000" sy="100000" kx="0" ky="0" algn="b" rotWithShape="0" blurRad="63500" dist="0" dir="0">
              <a:srgbClr val="000000">
                <a:alpha val="42999"/>
              </a:srgbClr>
            </a:outerShdw>
          </a:effectLst>
        </p:spPr>
      </p:pic>
      <p:sp>
        <p:nvSpPr>
          <p:cNvPr id="28" name="Shape 28"/>
          <p:cNvSpPr/>
          <p:nvPr/>
        </p:nvSpPr>
        <p:spPr>
          <a:xfrm>
            <a:off x="539750" y="908050"/>
            <a:ext cx="4937681" cy="5480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/>
            </a:lvl1pPr>
          </a:lstStyle>
          <a:p>
            <a:pPr lvl="0">
              <a:defRPr sz="1800"/>
            </a:pPr>
            <a:r>
              <a:rPr sz="3200"/>
              <a:t>Análisis del ejercicio físico.</a:t>
            </a:r>
          </a:p>
        </p:txBody>
      </p:sp>
      <p:pic>
        <p:nvPicPr>
          <p:cNvPr id="29" name="ej.fisico m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71257" y="1300509"/>
            <a:ext cx="2996755" cy="308017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logodefinitivo.png" descr="logodefinitivo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86687" y="5929312"/>
            <a:ext cx="889001" cy="565151"/>
          </a:xfrm>
          <a:prstGeom prst="rect">
            <a:avLst/>
          </a:prstGeom>
          <a:ln w="34925">
            <a:solidFill>
              <a:srgbClr val="FFFFFF"/>
            </a:solidFill>
            <a:round/>
          </a:ln>
          <a:effectLst>
            <a:outerShdw sx="100000" sy="100000" kx="0" ky="0" algn="b" rotWithShape="0" blurRad="63500" dist="0" dir="0">
              <a:srgbClr val="000000">
                <a:alpha val="42999"/>
              </a:srgbClr>
            </a:outerShdw>
          </a:effectLst>
        </p:spPr>
      </p:pic>
      <p:sp>
        <p:nvSpPr>
          <p:cNvPr id="32" name="Shape 32"/>
          <p:cNvSpPr/>
          <p:nvPr/>
        </p:nvSpPr>
        <p:spPr>
          <a:xfrm>
            <a:off x="1908175" y="1268412"/>
            <a:ext cx="5400675" cy="548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just">
              <a:defRPr sz="3200"/>
            </a:lvl1pPr>
          </a:lstStyle>
          <a:p>
            <a:pPr lvl="0">
              <a:defRPr sz="1800"/>
            </a:pPr>
            <a:r>
              <a:rPr sz="3200"/>
              <a:t>	Dimensión anatómica</a:t>
            </a:r>
          </a:p>
        </p:txBody>
      </p:sp>
      <p:sp>
        <p:nvSpPr>
          <p:cNvPr id="33" name="Shape 33"/>
          <p:cNvSpPr/>
          <p:nvPr/>
        </p:nvSpPr>
        <p:spPr>
          <a:xfrm>
            <a:off x="1547812" y="2205037"/>
            <a:ext cx="6192838" cy="11507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t>Esta dimensión se ocupa de localizar la parte del cuerpo que interviene en un determinado movimiento.</a:t>
            </a:r>
          </a:p>
          <a:p>
            <a:pPr lvl="0"/>
            <a:r>
              <a:t>Por lo que tendremos ejercicios de brazos, de piernas, de abdominales, de lumbares, etc. </a:t>
            </a:r>
          </a:p>
        </p:txBody>
      </p:sp>
      <p:pic>
        <p:nvPicPr>
          <p:cNvPr id="34" name="fuerza 24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8451" y="4084966"/>
            <a:ext cx="3383866" cy="2072618"/>
          </a:xfrm>
          <a:prstGeom prst="rect">
            <a:avLst/>
          </a:prstGeom>
          <a:ln w="12700">
            <a:miter lim="400000"/>
          </a:ln>
        </p:spPr>
      </p:pic>
      <p:pic>
        <p:nvPicPr>
          <p:cNvPr id="35" name="fuerza3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451151" y="4084966"/>
            <a:ext cx="3204048" cy="20726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3348037" y="2189250"/>
            <a:ext cx="5400676" cy="35510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/>
            <a:r>
              <a:t>Esta dimensión analiza el tipo de movimiento que empleamos, la forma en la que se mueve esa parte</a:t>
            </a:r>
          </a:p>
          <a:p>
            <a:pPr lvl="0"/>
            <a:r>
              <a:t>del cuerpo.</a:t>
            </a:r>
          </a:p>
          <a:p>
            <a:pPr lvl="0"/>
          </a:p>
          <a:p>
            <a:pPr lvl="0"/>
            <a:r>
              <a:t>Los tipos de movimientos pueden ser:</a:t>
            </a:r>
          </a:p>
          <a:p>
            <a:pPr lvl="0"/>
          </a:p>
          <a:p>
            <a:pPr lvl="0">
              <a:buSzPct val="100000"/>
              <a:buChar char="-"/>
            </a:pPr>
            <a:r>
              <a:rPr>
                <a:latin typeface="Arial Bold"/>
                <a:ea typeface="Arial Bold"/>
                <a:cs typeface="Arial Bold"/>
                <a:sym typeface="Arial Bold"/>
              </a:rPr>
              <a:t>Simples</a:t>
            </a:r>
            <a:r>
              <a:t>, cuando ponen en funcionamiento una sola articulación.</a:t>
            </a:r>
          </a:p>
          <a:p>
            <a:pPr lvl="0">
              <a:buSzPct val="100000"/>
              <a:buChar char="-"/>
            </a:pPr>
          </a:p>
          <a:p>
            <a:pPr lvl="0"/>
            <a:r>
              <a:t>- </a:t>
            </a:r>
            <a:r>
              <a:rPr>
                <a:latin typeface="Arial Bold"/>
                <a:ea typeface="Arial Bold"/>
                <a:cs typeface="Arial Bold"/>
                <a:sym typeface="Arial Bold"/>
              </a:rPr>
              <a:t>Complejos</a:t>
            </a:r>
            <a:r>
              <a:t>, ponen en funcionamiento varias articulaciones siendo más dificultoso su análisis:</a:t>
            </a:r>
          </a:p>
          <a:p>
            <a:pPr lvl="0"/>
            <a:r>
              <a:t>Como correr, lanzar, trepar, etc.</a:t>
            </a:r>
          </a:p>
        </p:txBody>
      </p:sp>
      <p:pic>
        <p:nvPicPr>
          <p:cNvPr id="38" name="logodefinitivo.png" descr="logodefinitivo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43875" y="6129337"/>
            <a:ext cx="785813" cy="593726"/>
          </a:xfrm>
          <a:prstGeom prst="rect">
            <a:avLst/>
          </a:prstGeom>
          <a:ln w="34925">
            <a:solidFill>
              <a:srgbClr val="FFFFFF"/>
            </a:solidFill>
            <a:round/>
          </a:ln>
          <a:effectLst>
            <a:outerShdw sx="100000" sy="100000" kx="0" ky="0" algn="b" rotWithShape="0" blurRad="63500" dist="0" dir="0">
              <a:srgbClr val="000000">
                <a:alpha val="42999"/>
              </a:srgbClr>
            </a:outerShdw>
          </a:effectLst>
        </p:spPr>
      </p:pic>
      <p:sp>
        <p:nvSpPr>
          <p:cNvPr id="39" name="Shape 39"/>
          <p:cNvSpPr/>
          <p:nvPr/>
        </p:nvSpPr>
        <p:spPr>
          <a:xfrm>
            <a:off x="3276600" y="1217612"/>
            <a:ext cx="3404727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/>
            </a:lvl1pPr>
          </a:lstStyle>
          <a:p>
            <a:pPr lvl="0">
              <a:defRPr sz="1800"/>
            </a:pPr>
            <a:r>
              <a:rPr sz="2800"/>
              <a:t>Dimensión mecánica</a:t>
            </a:r>
          </a:p>
        </p:txBody>
      </p:sp>
      <p:pic>
        <p:nvPicPr>
          <p:cNvPr id="40" name="ejercicio fisico 4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8390" y="417661"/>
            <a:ext cx="1717905" cy="2913760"/>
          </a:xfrm>
          <a:prstGeom prst="rect">
            <a:avLst/>
          </a:prstGeom>
          <a:ln w="12700">
            <a:miter lim="400000"/>
          </a:ln>
        </p:spPr>
      </p:pic>
      <p:pic>
        <p:nvPicPr>
          <p:cNvPr id="41" name="Sin título-1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5229" y="3423937"/>
            <a:ext cx="3023027" cy="29137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3203575" y="692150"/>
            <a:ext cx="3311525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</a:lvl1pPr>
          </a:lstStyle>
          <a:p>
            <a:pPr lvl="0"/>
            <a:r>
              <a:t>Mecánica Simple</a:t>
            </a:r>
          </a:p>
        </p:txBody>
      </p:sp>
      <p:pic>
        <p:nvPicPr>
          <p:cNvPr id="44" name="logodefinitivo.png" descr="logodefinitivo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43875" y="6129337"/>
            <a:ext cx="785813" cy="593726"/>
          </a:xfrm>
          <a:prstGeom prst="rect">
            <a:avLst/>
          </a:prstGeom>
          <a:ln w="34925">
            <a:solidFill>
              <a:srgbClr val="FFFFFF"/>
            </a:solidFill>
            <a:round/>
          </a:ln>
          <a:effectLst>
            <a:outerShdw sx="100000" sy="100000" kx="0" ky="0" algn="b" rotWithShape="0" blurRad="63500" dist="0" dir="0">
              <a:srgbClr val="000000">
                <a:alpha val="42999"/>
              </a:srgbClr>
            </a:outerShdw>
          </a:effectLst>
        </p:spPr>
      </p:pic>
      <p:graphicFrame>
        <p:nvGraphicFramePr>
          <p:cNvPr id="45" name="Table 45"/>
          <p:cNvGraphicFramePr/>
          <p:nvPr/>
        </p:nvGraphicFramePr>
        <p:xfrm>
          <a:off x="468312" y="1412875"/>
          <a:ext cx="5487988" cy="445770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982662"/>
                <a:gridCol w="4505325"/>
              </a:tblGrid>
              <a:tr h="471487">
                <a:tc>
                  <a:txBody>
                    <a:bodyPr/>
                    <a:lstStyle/>
                    <a:p>
                      <a:pPr lvl="0" algn="just">
                        <a:tabLst>
                          <a:tab pos="228600" algn="l"/>
                          <a:tab pos="457200" algn="l"/>
                        </a:tabLst>
                        <a:defRPr b="0" i="0" sz="1800"/>
                      </a:pPr>
                      <a:r>
                        <a:rPr sz="9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Flexi</a:t>
                      </a:r>
                      <a:r>
                        <a:rPr sz="900"/>
                        <a:t>ó</a:t>
                      </a:r>
                      <a:r>
                        <a:rPr sz="9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n.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lvl="0" algn="just">
                        <a:tabLst>
                          <a:tab pos="228600" algn="l"/>
                          <a:tab pos="457200" algn="l"/>
                        </a:tabLst>
                        <a:defRPr b="0" i="0" sz="1800"/>
                      </a:pPr>
                      <a:r>
                        <a:rPr sz="9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Es el movimiento en el que dos segmentos con una misma articulaci</a:t>
                      </a:r>
                      <a:r>
                        <a:rPr sz="900"/>
                        <a:t>ó</a:t>
                      </a:r>
                      <a:r>
                        <a:rPr sz="9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n aproximan sus extremos distantes.	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solidFill>
                      <a:srgbClr val="F3F3F3"/>
                    </a:solidFill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lvl="0" algn="just">
                        <a:tabLst>
                          <a:tab pos="228600" algn="l"/>
                          <a:tab pos="457200" algn="l"/>
                        </a:tabLst>
                        <a:defRPr b="0" i="0" sz="1800"/>
                      </a:pPr>
                      <a:r>
                        <a:rPr sz="9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Extensi</a:t>
                      </a:r>
                      <a:r>
                        <a:rPr sz="900"/>
                        <a:t>ó</a:t>
                      </a:r>
                      <a:r>
                        <a:rPr sz="9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n.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lvl="0" algn="just">
                        <a:tabLst>
                          <a:tab pos="228600" algn="l"/>
                          <a:tab pos="457200" algn="l"/>
                        </a:tabLst>
                        <a:defRPr b="0" i="0" sz="1800"/>
                      </a:pPr>
                      <a:r>
                        <a:rPr sz="9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Es el movimiento contrar</a:t>
                      </a:r>
                      <a:r>
                        <a:rPr sz="900"/>
                        <a:t>í</a:t>
                      </a:r>
                      <a:r>
                        <a:rPr sz="9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o a la flexi</a:t>
                      </a:r>
                      <a:r>
                        <a:rPr sz="900"/>
                        <a:t>ó</a:t>
                      </a:r>
                      <a:r>
                        <a:rPr sz="9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n, se produce cuando los segmentos tienden a ponerse en prolongaci</a:t>
                      </a:r>
                      <a:r>
                        <a:rPr sz="900"/>
                        <a:t>ó</a:t>
                      </a:r>
                      <a:r>
                        <a:rPr sz="9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n o en l</a:t>
                      </a:r>
                      <a:r>
                        <a:rPr sz="900"/>
                        <a:t>í</a:t>
                      </a:r>
                      <a:r>
                        <a:rPr sz="9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nea. </a:t>
                      </a:r>
                      <a:r>
                        <a:rPr sz="1200">
                          <a:solidFill>
                            <a:srgbClr val="FF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solidFill>
                      <a:srgbClr val="F3F3F3"/>
                    </a:solidFill>
                  </a:tcPr>
                </a:tc>
              </a:tr>
              <a:tr h="627062">
                <a:tc>
                  <a:txBody>
                    <a:bodyPr/>
                    <a:lstStyle/>
                    <a:p>
                      <a:pPr lvl="0" algn="just">
                        <a:tabLst>
                          <a:tab pos="228600" algn="l"/>
                          <a:tab pos="457200" algn="l"/>
                        </a:tabLst>
                        <a:defRPr b="0" i="0" sz="1800"/>
                      </a:pPr>
                      <a:r>
                        <a:rPr sz="9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Abducci</a:t>
                      </a:r>
                      <a:r>
                        <a:rPr sz="900"/>
                        <a:t>ó</a:t>
                      </a:r>
                      <a:r>
                        <a:rPr sz="9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n o 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lvl="0" algn="just">
                        <a:tabLst>
                          <a:tab pos="228600" algn="l"/>
                          <a:tab pos="457200" algn="l"/>
                        </a:tabLst>
                        <a:defRPr b="0" i="0" sz="1800"/>
                      </a:pPr>
                      <a:r>
                        <a:rPr sz="9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separaci</a:t>
                      </a:r>
                      <a:r>
                        <a:rPr sz="900"/>
                        <a:t>ó</a:t>
                      </a:r>
                      <a:r>
                        <a:rPr sz="9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n.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lvl="0" algn="just">
                        <a:tabLst>
                          <a:tab pos="228600" algn="l"/>
                          <a:tab pos="457200" algn="l"/>
                        </a:tabLst>
                        <a:defRPr b="0" i="0" sz="1800"/>
                      </a:pPr>
                      <a:r>
                        <a:rPr sz="9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Es el movimiento del segmento o miembro, que girando sobre el extremo m</a:t>
                      </a:r>
                      <a:r>
                        <a:rPr sz="900"/>
                        <a:t>á</a:t>
                      </a:r>
                      <a:r>
                        <a:rPr sz="9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s cercano a la articulaci</a:t>
                      </a:r>
                      <a:r>
                        <a:rPr sz="900"/>
                        <a:t>ó</a:t>
                      </a:r>
                      <a:r>
                        <a:rPr sz="9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n, se separa lateralmente alej</a:t>
                      </a:r>
                      <a:r>
                        <a:rPr sz="900"/>
                        <a:t>á</a:t>
                      </a:r>
                      <a:r>
                        <a:rPr sz="9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ndose del eje vertical del cuerpo. Por ejemplo, elevar lateralmente un brazo. </a:t>
                      </a:r>
                      <a:r>
                        <a:rPr sz="1200">
                          <a:solidFill>
                            <a:srgbClr val="FF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solidFill>
                      <a:srgbClr val="F3F3F3"/>
                    </a:soli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lvl="0" algn="just">
                        <a:tabLst>
                          <a:tab pos="228600" algn="l"/>
                          <a:tab pos="457200" algn="l"/>
                        </a:tabLst>
                        <a:defRPr b="0" i="0" sz="1800"/>
                      </a:pPr>
                      <a:r>
                        <a:rPr sz="9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Aducci</a:t>
                      </a:r>
                      <a:r>
                        <a:rPr sz="900"/>
                        <a:t>ó</a:t>
                      </a:r>
                      <a:r>
                        <a:rPr sz="9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n o 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lvl="0" algn="just">
                        <a:tabLst>
                          <a:tab pos="228600" algn="l"/>
                          <a:tab pos="457200" algn="l"/>
                        </a:tabLst>
                        <a:defRPr b="0" i="0" sz="1800"/>
                      </a:pPr>
                      <a:r>
                        <a:rPr sz="9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aproximaci</a:t>
                      </a:r>
                      <a:r>
                        <a:rPr sz="900"/>
                        <a:t>ó</a:t>
                      </a:r>
                      <a:r>
                        <a:rPr sz="9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n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lvl="0" algn="just">
                        <a:tabLst>
                          <a:tab pos="228600" algn="l"/>
                          <a:tab pos="457200" algn="l"/>
                        </a:tabLst>
                        <a:defRPr b="0" i="0" sz="1800"/>
                      </a:pPr>
                      <a:r>
                        <a:rPr sz="9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Es el movimiento contrario al anterior, es decir, cuando el segmento o miembro del cuerpo se acerca, girando sobre el extremo proximal, al eje vertical del cuerpo. </a:t>
                      </a:r>
                      <a:r>
                        <a:rPr sz="1200">
                          <a:solidFill>
                            <a:srgbClr val="FF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</a:t>
                      </a:r>
                      <a:endParaRPr sz="1200">
                        <a:solidFill>
                          <a:srgbClr val="FF0000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lvl="0" algn="just">
                        <a:tabLst>
                          <a:tab pos="228600" algn="l"/>
                          <a:tab pos="457200" algn="l"/>
                        </a:tabLst>
                        <a:defRPr b="0" i="0" sz="1800"/>
                      </a:pPr>
                      <a:endParaRPr sz="1200">
                        <a:solidFill>
                          <a:srgbClr val="FF0000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lvl="0" algn="just">
                        <a:tabLst>
                          <a:tab pos="228600" algn="l"/>
                          <a:tab pos="457200" algn="l"/>
                        </a:tabLst>
                        <a:defRPr b="0" i="0" sz="1800"/>
                      </a:pPr>
                      <a:endParaRPr sz="1200">
                        <a:solidFill>
                          <a:srgbClr val="FF0000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lvl="0" algn="just">
                        <a:tabLst>
                          <a:tab pos="228600" algn="l"/>
                          <a:tab pos="457200" algn="l"/>
                        </a:tabLst>
                        <a:defRPr b="0" i="0" sz="1800"/>
                      </a:pPr>
                      <a:endParaRPr sz="1200">
                        <a:solidFill>
                          <a:srgbClr val="FF0000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solidFill>
                      <a:srgbClr val="F3F3F3"/>
                    </a:solidFill>
                  </a:tcPr>
                </a:tc>
              </a:tr>
              <a:tr h="890587">
                <a:tc>
                  <a:txBody>
                    <a:bodyPr/>
                    <a:lstStyle/>
                    <a:p>
                      <a:pPr lvl="0" algn="just">
                        <a:tabLst>
                          <a:tab pos="228600" algn="l"/>
                          <a:tab pos="457200" algn="l"/>
                        </a:tabLst>
                        <a:defRPr b="0" i="0" sz="1800"/>
                      </a:pPr>
                      <a:r>
                        <a:rPr sz="9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Rotaci</a:t>
                      </a:r>
                      <a:r>
                        <a:rPr sz="900"/>
                        <a:t>ó</a:t>
                      </a:r>
                      <a:r>
                        <a:rPr sz="9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n.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lvl="0" algn="just">
                        <a:tabLst>
                          <a:tab pos="228600" algn="l"/>
                          <a:tab pos="457200" algn="l"/>
                        </a:tabLst>
                        <a:defRPr b="0" i="0" sz="1800"/>
                      </a:pPr>
                      <a:r>
                        <a:rPr sz="9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Movimiento en el que el miembro o segmento gira sobre su eje vertical. 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lvl="0" algn="just">
                        <a:tabLst>
                          <a:tab pos="228600" algn="l"/>
                          <a:tab pos="457200" algn="l"/>
                        </a:tabLst>
                        <a:defRPr b="0" i="0" sz="1800"/>
                      </a:pPr>
                      <a:r>
                        <a:rPr sz="9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Este segmento puede girar de dos formas: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lvl="0" algn="just">
                        <a:tabLst>
                          <a:tab pos="228600" algn="l"/>
                          <a:tab pos="457200" algn="l"/>
                        </a:tabLst>
                        <a:defRPr b="0" i="0" sz="1800"/>
                      </a:pPr>
                      <a:r>
                        <a:rPr sz="9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Hacia adentro. Rotaci</a:t>
                      </a:r>
                      <a:r>
                        <a:rPr sz="900"/>
                        <a:t>ó</a:t>
                      </a:r>
                      <a:r>
                        <a:rPr sz="9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n interna o pronaci</a:t>
                      </a:r>
                      <a:r>
                        <a:rPr sz="900"/>
                        <a:t>ó</a:t>
                      </a:r>
                      <a:r>
                        <a:rPr sz="9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n. </a:t>
                      </a:r>
                      <a:r>
                        <a:rPr sz="1200">
                          <a:solidFill>
                            <a:srgbClr val="FF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lvl="0" algn="just">
                        <a:tabLst>
                          <a:tab pos="228600" algn="l"/>
                          <a:tab pos="457200" algn="l"/>
                        </a:tabLst>
                        <a:defRPr b="0" i="0" sz="1800"/>
                      </a:pPr>
                      <a:r>
                        <a:rPr sz="9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Hacia afuera. Rotaci</a:t>
                      </a:r>
                      <a:r>
                        <a:rPr sz="900"/>
                        <a:t>ó</a:t>
                      </a:r>
                      <a:r>
                        <a:rPr sz="9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n externa o supinaci</a:t>
                      </a:r>
                      <a:r>
                        <a:rPr sz="900"/>
                        <a:t>ó</a:t>
                      </a:r>
                      <a:r>
                        <a:rPr sz="9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n. </a:t>
                      </a:r>
                      <a:r>
                        <a:rPr sz="1200">
                          <a:solidFill>
                            <a:srgbClr val="FF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solidFill>
                      <a:srgbClr val="F3F3F3"/>
                    </a:solidFill>
                  </a:tcPr>
                </a:tc>
              </a:tr>
              <a:tr h="627062">
                <a:tc>
                  <a:txBody>
                    <a:bodyPr/>
                    <a:lstStyle/>
                    <a:p>
                      <a:pPr lvl="0" algn="just">
                        <a:tabLst>
                          <a:tab pos="228600" algn="l"/>
                          <a:tab pos="457200" algn="l"/>
                        </a:tabLst>
                        <a:defRPr b="0" i="0" sz="1800"/>
                      </a:pPr>
                      <a:r>
                        <a:rPr sz="9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Circunducci</a:t>
                      </a:r>
                      <a:r>
                        <a:rPr sz="900"/>
                        <a:t>ó</a:t>
                      </a:r>
                      <a:r>
                        <a:rPr sz="9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n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lvl="0" algn="just">
                        <a:tabLst>
                          <a:tab pos="228600" algn="l"/>
                          <a:tab pos="457200" algn="l"/>
                        </a:tabLst>
                        <a:defRPr b="0" i="0" sz="1800"/>
                      </a:pPr>
                      <a:r>
                        <a:rPr sz="9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Se denomina movimiento de circunducci</a:t>
                      </a:r>
                      <a:r>
                        <a:rPr sz="900"/>
                        <a:t>ó</a:t>
                      </a:r>
                      <a:r>
                        <a:rPr sz="9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n al que realiza un segmento o miembro de forma que uno de sus extremos describa una circunferencia tomando como base el otro extremo. </a:t>
                      </a:r>
                      <a:r>
                        <a:rPr sz="1200">
                          <a:solidFill>
                            <a:srgbClr val="FF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solidFill>
                      <a:srgbClr val="F3F3F3"/>
                    </a:solidFill>
                  </a:tcPr>
                </a:tc>
              </a:tr>
            </a:tbl>
          </a:graphicData>
        </a:graphic>
      </p:graphicFrame>
      <p:pic>
        <p:nvPicPr>
          <p:cNvPr id="46" name="ejercicio fisico 3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63176" y="4471083"/>
            <a:ext cx="1094563" cy="1230422"/>
          </a:xfrm>
          <a:prstGeom prst="rect">
            <a:avLst/>
          </a:prstGeom>
          <a:ln w="12700">
            <a:miter lim="400000"/>
          </a:ln>
        </p:spPr>
      </p:pic>
      <p:pic>
        <p:nvPicPr>
          <p:cNvPr id="47" name="ejercicio f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719037" y="404018"/>
            <a:ext cx="964737" cy="1488984"/>
          </a:xfrm>
          <a:prstGeom prst="rect">
            <a:avLst/>
          </a:prstGeom>
          <a:ln w="12700">
            <a:miter lim="400000"/>
          </a:ln>
        </p:spPr>
      </p:pic>
      <p:pic>
        <p:nvPicPr>
          <p:cNvPr id="48" name="ejerc. fisico d.jp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228927" y="303325"/>
            <a:ext cx="908574" cy="1690370"/>
          </a:xfrm>
          <a:prstGeom prst="rect">
            <a:avLst/>
          </a:prstGeom>
          <a:ln w="12700">
            <a:miter lim="400000"/>
          </a:ln>
        </p:spPr>
      </p:pic>
      <p:pic>
        <p:nvPicPr>
          <p:cNvPr id="49" name="ej.fisico.jp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068628" y="2300026"/>
            <a:ext cx="1423901" cy="1358792"/>
          </a:xfrm>
          <a:prstGeom prst="rect">
            <a:avLst/>
          </a:prstGeom>
          <a:ln w="12700">
            <a:miter lim="400000"/>
          </a:ln>
        </p:spPr>
      </p:pic>
      <p:pic>
        <p:nvPicPr>
          <p:cNvPr id="50" name="aduccion.jp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598507" y="2300026"/>
            <a:ext cx="1423901" cy="1358792"/>
          </a:xfrm>
          <a:prstGeom prst="rect">
            <a:avLst/>
          </a:prstGeom>
          <a:ln w="12700">
            <a:miter lim="400000"/>
          </a:ln>
        </p:spPr>
      </p:pic>
      <p:pic>
        <p:nvPicPr>
          <p:cNvPr id="51" name="ejercicio fisico f.jp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183765" y="3812750"/>
            <a:ext cx="1193628" cy="17738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>
            <p:ph type="title" idx="4294967295"/>
          </p:nvPr>
        </p:nvSpPr>
        <p:spPr>
          <a:xfrm>
            <a:off x="827087" y="476250"/>
            <a:ext cx="6159501" cy="1081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 defTabSz="786384">
              <a:defRPr sz="1800"/>
            </a:pPr>
            <a:r>
              <a:rPr sz="2408"/>
              <a:t>Dimensión funcional.</a:t>
            </a:r>
            <a:r>
              <a:rPr sz="3440"/>
              <a:t> </a:t>
            </a:r>
            <a:br>
              <a:rPr sz="3440"/>
            </a:br>
          </a:p>
        </p:txBody>
      </p:sp>
      <p:pic>
        <p:nvPicPr>
          <p:cNvPr id="54" name="logodefinitivo.png" descr="logodefinitivo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43875" y="6129337"/>
            <a:ext cx="785813" cy="593726"/>
          </a:xfrm>
          <a:prstGeom prst="rect">
            <a:avLst/>
          </a:prstGeom>
          <a:ln w="34925">
            <a:solidFill>
              <a:srgbClr val="FFFFFF"/>
            </a:solidFill>
            <a:round/>
          </a:ln>
          <a:effectLst>
            <a:outerShdw sx="100000" sy="100000" kx="0" ky="0" algn="b" rotWithShape="0" blurRad="63500" dist="0" dir="0">
              <a:srgbClr val="000000">
                <a:alpha val="42999"/>
              </a:srgbClr>
            </a:outerShdw>
          </a:effectLst>
        </p:spPr>
      </p:pic>
      <p:sp>
        <p:nvSpPr>
          <p:cNvPr id="55" name="Shape 55"/>
          <p:cNvSpPr/>
          <p:nvPr/>
        </p:nvSpPr>
        <p:spPr>
          <a:xfrm>
            <a:off x="395287" y="2381338"/>
            <a:ext cx="4824413" cy="3017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tabLst>
                <a:tab pos="228600" algn="l"/>
                <a:tab pos="457200" algn="l"/>
              </a:tabLst>
            </a:pPr>
            <a:r>
              <a:t>Esta dimensión analiza el ejercicio físico desde el punto de vista de las adaptaciones o transformaciones que van a tener lugar en nuestro cuerpo, sus sistemas y las funciones de los mismos. En concreto se va a referir a los efectos que produce el ejercicio físico en la aptitud física del individuo.</a:t>
            </a:r>
          </a:p>
          <a:p>
            <a:pPr lvl="0">
              <a:tabLst>
                <a:tab pos="228600" algn="l"/>
                <a:tab pos="457200" algn="l"/>
              </a:tabLst>
            </a:pPr>
          </a:p>
          <a:p>
            <a:pPr lvl="0">
              <a:tabLst>
                <a:tab pos="228600" algn="l"/>
                <a:tab pos="457200" algn="l"/>
              </a:tabLst>
            </a:pPr>
            <a:r>
              <a:t>Dentro de la dimensión funcional tenemos:</a:t>
            </a:r>
            <a:endParaRPr>
              <a:latin typeface="Arial Bold"/>
              <a:ea typeface="Arial Bold"/>
              <a:cs typeface="Arial Bold"/>
              <a:sym typeface="Arial Bold"/>
            </a:endParaRPr>
          </a:p>
          <a:p>
            <a:pPr lvl="0">
              <a:tabLst>
                <a:tab pos="228600" algn="l"/>
                <a:tab pos="457200" algn="l"/>
              </a:tabLst>
            </a:pPr>
            <a:r>
              <a:t>Fuerza, Resistencia,</a:t>
            </a:r>
            <a:r>
              <a:rPr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t>Velocidad,</a:t>
            </a:r>
            <a:r>
              <a:rPr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t>Flexibilidad, Coordinación y</a:t>
            </a:r>
            <a:r>
              <a:rPr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t>Equilibrio </a:t>
            </a:r>
          </a:p>
        </p:txBody>
      </p:sp>
      <p:pic>
        <p:nvPicPr>
          <p:cNvPr id="56" name="cordinacion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72270" y="1546423"/>
            <a:ext cx="2327659" cy="33754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/>
        </p:nvSpPr>
        <p:spPr>
          <a:xfrm>
            <a:off x="5715000" y="1785937"/>
            <a:ext cx="3071813" cy="617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algn="just"/>
          </a:p>
          <a:p>
            <a:pPr lvl="0" algn="just"/>
            <a:r>
              <a:t>	</a:t>
            </a:r>
          </a:p>
        </p:txBody>
      </p:sp>
      <p:grpSp>
        <p:nvGrpSpPr>
          <p:cNvPr id="218" name="Group 218"/>
          <p:cNvGrpSpPr/>
          <p:nvPr/>
        </p:nvGrpSpPr>
        <p:grpSpPr>
          <a:xfrm>
            <a:off x="1908174" y="908049"/>
            <a:ext cx="5059364" cy="5575301"/>
            <a:chOff x="0" y="0"/>
            <a:chExt cx="5059362" cy="5575300"/>
          </a:xfrm>
        </p:grpSpPr>
        <p:grpSp>
          <p:nvGrpSpPr>
            <p:cNvPr id="61" name="Group 61"/>
            <p:cNvGrpSpPr/>
            <p:nvPr/>
          </p:nvGrpSpPr>
          <p:grpSpPr>
            <a:xfrm>
              <a:off x="0" y="-1"/>
              <a:ext cx="730250" cy="2133601"/>
              <a:chOff x="0" y="0"/>
              <a:chExt cx="730250" cy="2133600"/>
            </a:xfrm>
          </p:grpSpPr>
          <p:sp>
            <p:nvSpPr>
              <p:cNvPr id="59" name="Shape 59"/>
              <p:cNvSpPr/>
              <p:nvPr/>
            </p:nvSpPr>
            <p:spPr>
              <a:xfrm>
                <a:off x="0" y="0"/>
                <a:ext cx="730250" cy="2133600"/>
              </a:xfrm>
              <a:prstGeom prst="rect">
                <a:avLst/>
              </a:pr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ctr"/>
              </a:p>
            </p:txBody>
          </p:sp>
          <p:sp>
            <p:nvSpPr>
              <p:cNvPr id="60" name="Shape 60"/>
              <p:cNvSpPr/>
              <p:nvPr/>
            </p:nvSpPr>
            <p:spPr>
              <a:xfrm>
                <a:off x="0" y="0"/>
                <a:ext cx="730250" cy="3708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 lvl="0" algn="ctr"/>
                <a:r>
                  <a:rPr sz="800">
                    <a:latin typeface="Comic Sans MS"/>
                    <a:ea typeface="Comic Sans MS"/>
                    <a:cs typeface="Comic Sans MS"/>
                    <a:sym typeface="Comic Sans MS"/>
                  </a:rPr>
                  <a:t>MIEMBRO</a:t>
                </a:r>
                <a:endParaRPr sz="10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  <a:p>
                <a:pPr lvl="0" algn="ctr"/>
                <a:r>
                  <a:rPr sz="800">
                    <a:latin typeface="Comic Sans MS"/>
                    <a:ea typeface="Comic Sans MS"/>
                    <a:cs typeface="Comic Sans MS"/>
                    <a:sym typeface="Comic Sans MS"/>
                  </a:rPr>
                  <a:t>SUPERIOR</a:t>
                </a:r>
              </a:p>
            </p:txBody>
          </p:sp>
        </p:grpSp>
        <p:grpSp>
          <p:nvGrpSpPr>
            <p:cNvPr id="64" name="Group 64"/>
            <p:cNvGrpSpPr/>
            <p:nvPr/>
          </p:nvGrpSpPr>
          <p:grpSpPr>
            <a:xfrm>
              <a:off x="730250" y="-1"/>
              <a:ext cx="1257300" cy="854076"/>
              <a:chOff x="0" y="0"/>
              <a:chExt cx="1257299" cy="854075"/>
            </a:xfrm>
          </p:grpSpPr>
          <p:sp>
            <p:nvSpPr>
              <p:cNvPr id="62" name="Shape 62"/>
              <p:cNvSpPr/>
              <p:nvPr/>
            </p:nvSpPr>
            <p:spPr>
              <a:xfrm>
                <a:off x="0" y="0"/>
                <a:ext cx="1257300" cy="854075"/>
              </a:xfrm>
              <a:prstGeom prst="rect">
                <a:avLst/>
              </a:prstGeom>
              <a:solidFill>
                <a:srgbClr val="E6E6E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1100">
                    <a:latin typeface="Times New Roman Bold"/>
                    <a:ea typeface="Times New Roman Bold"/>
                    <a:cs typeface="Times New Roman Bold"/>
                    <a:sym typeface="Times New Roman Bold"/>
                  </a:defRPr>
                </a:pPr>
              </a:p>
            </p:txBody>
          </p:sp>
          <p:sp>
            <p:nvSpPr>
              <p:cNvPr id="63" name="Shape 63"/>
              <p:cNvSpPr/>
              <p:nvPr/>
            </p:nvSpPr>
            <p:spPr>
              <a:xfrm>
                <a:off x="0" y="0"/>
                <a:ext cx="1257300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>
                  <a:defRPr sz="800">
                    <a:latin typeface="Comic Sans MS Bold"/>
                    <a:ea typeface="Comic Sans MS Bold"/>
                    <a:cs typeface="Comic Sans MS Bold"/>
                    <a:sym typeface="Comic Sans MS Bold"/>
                  </a:defRPr>
                </a:lvl1pPr>
              </a:lstStyle>
              <a:p>
                <a:pPr lvl="0">
                  <a:defRPr sz="1800"/>
                </a:pPr>
                <a:r>
                  <a:rPr sz="800"/>
                  <a:t>Hombro</a:t>
                </a:r>
              </a:p>
            </p:txBody>
          </p:sp>
        </p:grpSp>
        <p:grpSp>
          <p:nvGrpSpPr>
            <p:cNvPr id="67" name="Group 67"/>
            <p:cNvGrpSpPr/>
            <p:nvPr/>
          </p:nvGrpSpPr>
          <p:grpSpPr>
            <a:xfrm>
              <a:off x="1987550" y="-1"/>
              <a:ext cx="3071813" cy="231142"/>
              <a:chOff x="0" y="0"/>
              <a:chExt cx="3071812" cy="231140"/>
            </a:xfrm>
          </p:grpSpPr>
          <p:sp>
            <p:nvSpPr>
              <p:cNvPr id="65" name="Shape 65"/>
              <p:cNvSpPr/>
              <p:nvPr/>
            </p:nvSpPr>
            <p:spPr>
              <a:xfrm>
                <a:off x="0" y="0"/>
                <a:ext cx="3071813" cy="212725"/>
              </a:xfrm>
              <a:prstGeom prst="rect">
                <a:avLst/>
              </a:prstGeom>
              <a:solidFill>
                <a:srgbClr val="F3F3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just">
                  <a:tabLst>
                    <a:tab pos="266700" algn="l"/>
                    <a:tab pos="457200" algn="l"/>
                  </a:tabLst>
                </a:pPr>
              </a:p>
            </p:txBody>
          </p:sp>
          <p:sp>
            <p:nvSpPr>
              <p:cNvPr id="66" name="Shape 66"/>
              <p:cNvSpPr/>
              <p:nvPr/>
            </p:nvSpPr>
            <p:spPr>
              <a:xfrm>
                <a:off x="0" y="0"/>
                <a:ext cx="3071813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 lvl="0" algn="just">
                  <a:tabLst>
                    <a:tab pos="266700" algn="l"/>
                    <a:tab pos="457200" algn="l"/>
                  </a:tabLst>
                </a:pPr>
                <a:r>
                  <a:rPr sz="800">
                    <a:latin typeface="Comic Sans MS"/>
                    <a:ea typeface="Comic Sans MS"/>
                    <a:cs typeface="Comic Sans MS"/>
                    <a:sym typeface="Comic Sans MS"/>
                  </a:rPr>
                  <a:t>Flexi</a:t>
                </a:r>
                <a:r>
                  <a:rPr sz="800"/>
                  <a:t>ó</a:t>
                </a:r>
                <a:r>
                  <a:rPr sz="800">
                    <a:latin typeface="Comic Sans MS"/>
                    <a:ea typeface="Comic Sans MS"/>
                    <a:cs typeface="Comic Sans MS"/>
                    <a:sym typeface="Comic Sans MS"/>
                  </a:rPr>
                  <a:t>n </a:t>
                </a:r>
                <a:r>
                  <a:rPr sz="800"/>
                  <a:t>–</a:t>
                </a:r>
                <a:r>
                  <a:rPr sz="800">
                    <a:latin typeface="Comic Sans MS"/>
                    <a:ea typeface="Comic Sans MS"/>
                    <a:cs typeface="Comic Sans MS"/>
                    <a:sym typeface="Comic Sans MS"/>
                  </a:rPr>
                  <a:t> extensi</a:t>
                </a:r>
                <a:r>
                  <a:rPr sz="800"/>
                  <a:t>ó</a:t>
                </a:r>
                <a:r>
                  <a:rPr sz="800">
                    <a:latin typeface="Comic Sans MS"/>
                    <a:ea typeface="Comic Sans MS"/>
                    <a:cs typeface="Comic Sans MS"/>
                    <a:sym typeface="Comic Sans MS"/>
                  </a:rPr>
                  <a:t>n</a:t>
                </a:r>
              </a:p>
            </p:txBody>
          </p:sp>
        </p:grpSp>
        <p:grpSp>
          <p:nvGrpSpPr>
            <p:cNvPr id="70" name="Group 70"/>
            <p:cNvGrpSpPr/>
            <p:nvPr/>
          </p:nvGrpSpPr>
          <p:grpSpPr>
            <a:xfrm>
              <a:off x="1987550" y="212724"/>
              <a:ext cx="3071813" cy="231142"/>
              <a:chOff x="0" y="0"/>
              <a:chExt cx="3071812" cy="231140"/>
            </a:xfrm>
          </p:grpSpPr>
          <p:sp>
            <p:nvSpPr>
              <p:cNvPr id="68" name="Shape 68"/>
              <p:cNvSpPr/>
              <p:nvPr/>
            </p:nvSpPr>
            <p:spPr>
              <a:xfrm>
                <a:off x="0" y="0"/>
                <a:ext cx="3071813" cy="214313"/>
              </a:xfrm>
              <a:prstGeom prst="rect">
                <a:avLst/>
              </a:prstGeom>
              <a:solidFill>
                <a:srgbClr val="F3F3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just">
                  <a:tabLst>
                    <a:tab pos="266700" algn="l"/>
                    <a:tab pos="457200" algn="l"/>
                  </a:tabLst>
                </a:pPr>
              </a:p>
            </p:txBody>
          </p:sp>
          <p:sp>
            <p:nvSpPr>
              <p:cNvPr id="69" name="Shape 69"/>
              <p:cNvSpPr/>
              <p:nvPr/>
            </p:nvSpPr>
            <p:spPr>
              <a:xfrm>
                <a:off x="0" y="0"/>
                <a:ext cx="3071813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 lvl="0" algn="just">
                  <a:tabLst>
                    <a:tab pos="266700" algn="l"/>
                    <a:tab pos="457200" algn="l"/>
                  </a:tabLst>
                </a:pPr>
                <a:r>
                  <a:rPr sz="800">
                    <a:latin typeface="Comic Sans MS"/>
                    <a:ea typeface="Comic Sans MS"/>
                    <a:cs typeface="Comic Sans MS"/>
                    <a:sym typeface="Comic Sans MS"/>
                  </a:rPr>
                  <a:t>Abducci</a:t>
                </a:r>
                <a:r>
                  <a:rPr sz="800"/>
                  <a:t>ó</a:t>
                </a:r>
                <a:r>
                  <a:rPr sz="800">
                    <a:latin typeface="Comic Sans MS"/>
                    <a:ea typeface="Comic Sans MS"/>
                    <a:cs typeface="Comic Sans MS"/>
                    <a:sym typeface="Comic Sans MS"/>
                  </a:rPr>
                  <a:t>n </a:t>
                </a:r>
                <a:r>
                  <a:rPr sz="800"/>
                  <a:t>–</a:t>
                </a:r>
                <a:r>
                  <a:rPr sz="800">
                    <a:latin typeface="Comic Sans MS"/>
                    <a:ea typeface="Comic Sans MS"/>
                    <a:cs typeface="Comic Sans MS"/>
                    <a:sym typeface="Comic Sans MS"/>
                  </a:rPr>
                  <a:t> aducci</a:t>
                </a:r>
                <a:r>
                  <a:rPr sz="800"/>
                  <a:t>ó</a:t>
                </a:r>
                <a:r>
                  <a:rPr sz="800">
                    <a:latin typeface="Comic Sans MS"/>
                    <a:ea typeface="Comic Sans MS"/>
                    <a:cs typeface="Comic Sans MS"/>
                    <a:sym typeface="Comic Sans MS"/>
                  </a:rPr>
                  <a:t>n</a:t>
                </a:r>
              </a:p>
            </p:txBody>
          </p:sp>
        </p:grpSp>
        <p:grpSp>
          <p:nvGrpSpPr>
            <p:cNvPr id="73" name="Group 73"/>
            <p:cNvGrpSpPr/>
            <p:nvPr/>
          </p:nvGrpSpPr>
          <p:grpSpPr>
            <a:xfrm>
              <a:off x="1987550" y="427037"/>
              <a:ext cx="914400" cy="231141"/>
              <a:chOff x="0" y="0"/>
              <a:chExt cx="914400" cy="231140"/>
            </a:xfrm>
          </p:grpSpPr>
          <p:sp>
            <p:nvSpPr>
              <p:cNvPr id="71" name="Shape 71"/>
              <p:cNvSpPr/>
              <p:nvPr/>
            </p:nvSpPr>
            <p:spPr>
              <a:xfrm>
                <a:off x="0" y="0"/>
                <a:ext cx="914400" cy="212725"/>
              </a:xfrm>
              <a:prstGeom prst="rect">
                <a:avLst/>
              </a:prstGeom>
              <a:solidFill>
                <a:srgbClr val="F3F3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just">
                  <a:tabLst>
                    <a:tab pos="266700" algn="l"/>
                    <a:tab pos="457200" algn="l"/>
                  </a:tabLst>
                </a:pPr>
              </a:p>
            </p:txBody>
          </p:sp>
          <p:sp>
            <p:nvSpPr>
              <p:cNvPr id="72" name="Shape 72"/>
              <p:cNvSpPr/>
              <p:nvPr/>
            </p:nvSpPr>
            <p:spPr>
              <a:xfrm>
                <a:off x="0" y="0"/>
                <a:ext cx="914400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 lvl="0" algn="just">
                  <a:tabLst>
                    <a:tab pos="266700" algn="l"/>
                    <a:tab pos="457200" algn="l"/>
                  </a:tabLst>
                </a:pPr>
                <a:r>
                  <a:rPr sz="800">
                    <a:latin typeface="Comic Sans MS"/>
                    <a:ea typeface="Comic Sans MS"/>
                    <a:cs typeface="Comic Sans MS"/>
                    <a:sym typeface="Comic Sans MS"/>
                  </a:rPr>
                  <a:t>Rotaci</a:t>
                </a:r>
                <a:r>
                  <a:rPr sz="800"/>
                  <a:t>ó</a:t>
                </a:r>
                <a:r>
                  <a:rPr sz="800">
                    <a:latin typeface="Comic Sans MS"/>
                    <a:ea typeface="Comic Sans MS"/>
                    <a:cs typeface="Comic Sans MS"/>
                    <a:sym typeface="Comic Sans MS"/>
                  </a:rPr>
                  <a:t>n</a:t>
                </a:r>
              </a:p>
            </p:txBody>
          </p:sp>
        </p:grpSp>
        <p:grpSp>
          <p:nvGrpSpPr>
            <p:cNvPr id="76" name="Group 76"/>
            <p:cNvGrpSpPr/>
            <p:nvPr/>
          </p:nvGrpSpPr>
          <p:grpSpPr>
            <a:xfrm>
              <a:off x="2901950" y="427037"/>
              <a:ext cx="2157413" cy="231141"/>
              <a:chOff x="0" y="0"/>
              <a:chExt cx="2157412" cy="231140"/>
            </a:xfrm>
          </p:grpSpPr>
          <p:sp>
            <p:nvSpPr>
              <p:cNvPr id="74" name="Shape 74"/>
              <p:cNvSpPr/>
              <p:nvPr/>
            </p:nvSpPr>
            <p:spPr>
              <a:xfrm>
                <a:off x="0" y="0"/>
                <a:ext cx="2157413" cy="212725"/>
              </a:xfrm>
              <a:prstGeom prst="rect">
                <a:avLst/>
              </a:prstGeom>
              <a:solidFill>
                <a:srgbClr val="F3F3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/>
              </a:p>
            </p:txBody>
          </p:sp>
          <p:sp>
            <p:nvSpPr>
              <p:cNvPr id="75" name="Shape 75"/>
              <p:cNvSpPr/>
              <p:nvPr/>
            </p:nvSpPr>
            <p:spPr>
              <a:xfrm>
                <a:off x="0" y="0"/>
                <a:ext cx="2157413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>
                  <a:defRPr sz="800">
                    <a:latin typeface="Comic Sans MS"/>
                    <a:ea typeface="Comic Sans MS"/>
                    <a:cs typeface="Comic Sans MS"/>
                    <a:sym typeface="Comic Sans MS"/>
                  </a:defRPr>
                </a:lvl1pPr>
              </a:lstStyle>
              <a:p>
                <a:pPr lvl="0">
                  <a:defRPr sz="1800"/>
                </a:pPr>
                <a:r>
                  <a:rPr sz="800"/>
                  <a:t>Externa e interna</a:t>
                </a:r>
              </a:p>
            </p:txBody>
          </p:sp>
        </p:grpSp>
        <p:grpSp>
          <p:nvGrpSpPr>
            <p:cNvPr id="79" name="Group 79"/>
            <p:cNvGrpSpPr/>
            <p:nvPr/>
          </p:nvGrpSpPr>
          <p:grpSpPr>
            <a:xfrm>
              <a:off x="1987550" y="639762"/>
              <a:ext cx="3071813" cy="231141"/>
              <a:chOff x="0" y="0"/>
              <a:chExt cx="3071812" cy="231140"/>
            </a:xfrm>
          </p:grpSpPr>
          <p:sp>
            <p:nvSpPr>
              <p:cNvPr id="77" name="Shape 77"/>
              <p:cNvSpPr/>
              <p:nvPr/>
            </p:nvSpPr>
            <p:spPr>
              <a:xfrm>
                <a:off x="0" y="0"/>
                <a:ext cx="3071813" cy="214313"/>
              </a:xfrm>
              <a:prstGeom prst="rect">
                <a:avLst/>
              </a:prstGeom>
              <a:solidFill>
                <a:srgbClr val="F3F3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just">
                  <a:tabLst>
                    <a:tab pos="228600" algn="l"/>
                    <a:tab pos="266700" algn="l"/>
                    <a:tab pos="457200" algn="l"/>
                  </a:tabLst>
                </a:pPr>
              </a:p>
            </p:txBody>
          </p:sp>
          <p:sp>
            <p:nvSpPr>
              <p:cNvPr id="78" name="Shape 78"/>
              <p:cNvSpPr/>
              <p:nvPr/>
            </p:nvSpPr>
            <p:spPr>
              <a:xfrm>
                <a:off x="0" y="0"/>
                <a:ext cx="3071813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 lvl="0" algn="just">
                  <a:tabLst>
                    <a:tab pos="228600" algn="l"/>
                    <a:tab pos="266700" algn="l"/>
                    <a:tab pos="457200" algn="l"/>
                  </a:tabLst>
                </a:pPr>
                <a:r>
                  <a:rPr sz="800">
                    <a:latin typeface="Comic Sans MS"/>
                    <a:ea typeface="Comic Sans MS"/>
                    <a:cs typeface="Comic Sans MS"/>
                    <a:sym typeface="Comic Sans MS"/>
                  </a:rPr>
                  <a:t>Circunducci</a:t>
                </a:r>
                <a:r>
                  <a:rPr sz="800"/>
                  <a:t>ó</a:t>
                </a:r>
                <a:r>
                  <a:rPr sz="800">
                    <a:latin typeface="Comic Sans MS"/>
                    <a:ea typeface="Comic Sans MS"/>
                    <a:cs typeface="Comic Sans MS"/>
                    <a:sym typeface="Comic Sans MS"/>
                  </a:rPr>
                  <a:t>n</a:t>
                </a:r>
              </a:p>
            </p:txBody>
          </p:sp>
        </p:grpSp>
        <p:grpSp>
          <p:nvGrpSpPr>
            <p:cNvPr id="82" name="Group 82"/>
            <p:cNvGrpSpPr/>
            <p:nvPr/>
          </p:nvGrpSpPr>
          <p:grpSpPr>
            <a:xfrm>
              <a:off x="730250" y="854074"/>
              <a:ext cx="1257300" cy="639764"/>
              <a:chOff x="0" y="0"/>
              <a:chExt cx="1257299" cy="639762"/>
            </a:xfrm>
          </p:grpSpPr>
          <p:sp>
            <p:nvSpPr>
              <p:cNvPr id="80" name="Shape 80"/>
              <p:cNvSpPr/>
              <p:nvPr/>
            </p:nvSpPr>
            <p:spPr>
              <a:xfrm>
                <a:off x="0" y="0"/>
                <a:ext cx="1257300" cy="639763"/>
              </a:xfrm>
              <a:prstGeom prst="rect">
                <a:avLst/>
              </a:prstGeom>
              <a:solidFill>
                <a:srgbClr val="E6E6E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1100">
                    <a:latin typeface="Times New Roman Bold"/>
                    <a:ea typeface="Times New Roman Bold"/>
                    <a:cs typeface="Times New Roman Bold"/>
                    <a:sym typeface="Times New Roman Bold"/>
                  </a:defRPr>
                </a:pPr>
              </a:p>
            </p:txBody>
          </p:sp>
          <p:sp>
            <p:nvSpPr>
              <p:cNvPr id="81" name="Shape 81"/>
              <p:cNvSpPr/>
              <p:nvPr/>
            </p:nvSpPr>
            <p:spPr>
              <a:xfrm>
                <a:off x="0" y="0"/>
                <a:ext cx="1257300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>
                  <a:defRPr sz="800">
                    <a:latin typeface="Comic Sans MS Bold"/>
                    <a:ea typeface="Comic Sans MS Bold"/>
                    <a:cs typeface="Comic Sans MS Bold"/>
                    <a:sym typeface="Comic Sans MS Bold"/>
                  </a:defRPr>
                </a:lvl1pPr>
              </a:lstStyle>
              <a:p>
                <a:pPr lvl="0">
                  <a:defRPr sz="1800"/>
                </a:pPr>
                <a:r>
                  <a:rPr sz="800"/>
                  <a:t>Codo</a:t>
                </a:r>
              </a:p>
            </p:txBody>
          </p:sp>
        </p:grpSp>
        <p:grpSp>
          <p:nvGrpSpPr>
            <p:cNvPr id="85" name="Group 85"/>
            <p:cNvGrpSpPr/>
            <p:nvPr/>
          </p:nvGrpSpPr>
          <p:grpSpPr>
            <a:xfrm>
              <a:off x="1987550" y="854074"/>
              <a:ext cx="3071813" cy="231142"/>
              <a:chOff x="0" y="0"/>
              <a:chExt cx="3071812" cy="231140"/>
            </a:xfrm>
          </p:grpSpPr>
          <p:sp>
            <p:nvSpPr>
              <p:cNvPr id="83" name="Shape 83"/>
              <p:cNvSpPr/>
              <p:nvPr/>
            </p:nvSpPr>
            <p:spPr>
              <a:xfrm>
                <a:off x="0" y="0"/>
                <a:ext cx="3071813" cy="212725"/>
              </a:xfrm>
              <a:prstGeom prst="rect">
                <a:avLst/>
              </a:prstGeom>
              <a:solidFill>
                <a:srgbClr val="F3F3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just">
                  <a:tabLst>
                    <a:tab pos="266700" algn="l"/>
                    <a:tab pos="457200" algn="l"/>
                  </a:tabLst>
                </a:pPr>
              </a:p>
            </p:txBody>
          </p:sp>
          <p:sp>
            <p:nvSpPr>
              <p:cNvPr id="84" name="Shape 84"/>
              <p:cNvSpPr/>
              <p:nvPr/>
            </p:nvSpPr>
            <p:spPr>
              <a:xfrm>
                <a:off x="0" y="0"/>
                <a:ext cx="3071813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 lvl="0" algn="just">
                  <a:tabLst>
                    <a:tab pos="266700" algn="l"/>
                    <a:tab pos="457200" algn="l"/>
                  </a:tabLst>
                </a:pPr>
                <a:r>
                  <a:rPr sz="800">
                    <a:latin typeface="Comic Sans MS"/>
                    <a:ea typeface="Comic Sans MS"/>
                    <a:cs typeface="Comic Sans MS"/>
                    <a:sym typeface="Comic Sans MS"/>
                  </a:rPr>
                  <a:t>Flexi</a:t>
                </a:r>
                <a:r>
                  <a:rPr sz="800"/>
                  <a:t>ó</a:t>
                </a:r>
                <a:r>
                  <a:rPr sz="800">
                    <a:latin typeface="Comic Sans MS"/>
                    <a:ea typeface="Comic Sans MS"/>
                    <a:cs typeface="Comic Sans MS"/>
                    <a:sym typeface="Comic Sans MS"/>
                  </a:rPr>
                  <a:t>n </a:t>
                </a:r>
                <a:r>
                  <a:rPr sz="800"/>
                  <a:t>–</a:t>
                </a:r>
                <a:r>
                  <a:rPr sz="800">
                    <a:latin typeface="Comic Sans MS"/>
                    <a:ea typeface="Comic Sans MS"/>
                    <a:cs typeface="Comic Sans MS"/>
                    <a:sym typeface="Comic Sans MS"/>
                  </a:rPr>
                  <a:t> extensi</a:t>
                </a:r>
                <a:r>
                  <a:rPr sz="800"/>
                  <a:t>ó</a:t>
                </a:r>
                <a:r>
                  <a:rPr sz="800">
                    <a:latin typeface="Comic Sans MS"/>
                    <a:ea typeface="Comic Sans MS"/>
                    <a:cs typeface="Comic Sans MS"/>
                    <a:sym typeface="Comic Sans MS"/>
                  </a:rPr>
                  <a:t>n</a:t>
                </a:r>
              </a:p>
            </p:txBody>
          </p:sp>
        </p:grpSp>
        <p:grpSp>
          <p:nvGrpSpPr>
            <p:cNvPr id="88" name="Group 88"/>
            <p:cNvGrpSpPr/>
            <p:nvPr/>
          </p:nvGrpSpPr>
          <p:grpSpPr>
            <a:xfrm>
              <a:off x="1987550" y="1066799"/>
              <a:ext cx="914400" cy="231142"/>
              <a:chOff x="0" y="0"/>
              <a:chExt cx="914400" cy="231140"/>
            </a:xfrm>
          </p:grpSpPr>
          <p:sp>
            <p:nvSpPr>
              <p:cNvPr id="86" name="Shape 86"/>
              <p:cNvSpPr/>
              <p:nvPr/>
            </p:nvSpPr>
            <p:spPr>
              <a:xfrm>
                <a:off x="0" y="0"/>
                <a:ext cx="914400" cy="212725"/>
              </a:xfrm>
              <a:prstGeom prst="rect">
                <a:avLst/>
              </a:prstGeom>
              <a:solidFill>
                <a:srgbClr val="F3F3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just">
                  <a:tabLst>
                    <a:tab pos="266700" algn="l"/>
                    <a:tab pos="457200" algn="l"/>
                  </a:tabLst>
                </a:pPr>
              </a:p>
            </p:txBody>
          </p:sp>
          <p:sp>
            <p:nvSpPr>
              <p:cNvPr id="87" name="Shape 87"/>
              <p:cNvSpPr/>
              <p:nvPr/>
            </p:nvSpPr>
            <p:spPr>
              <a:xfrm>
                <a:off x="0" y="0"/>
                <a:ext cx="914400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 lvl="0" algn="just">
                  <a:tabLst>
                    <a:tab pos="266700" algn="l"/>
                    <a:tab pos="457200" algn="l"/>
                  </a:tabLst>
                </a:pPr>
                <a:r>
                  <a:rPr sz="800">
                    <a:latin typeface="Comic Sans MS"/>
                    <a:ea typeface="Comic Sans MS"/>
                    <a:cs typeface="Comic Sans MS"/>
                    <a:sym typeface="Comic Sans MS"/>
                  </a:rPr>
                  <a:t>Rotaci</a:t>
                </a:r>
                <a:r>
                  <a:rPr sz="800"/>
                  <a:t>ó</a:t>
                </a:r>
                <a:r>
                  <a:rPr sz="800">
                    <a:latin typeface="Comic Sans MS"/>
                    <a:ea typeface="Comic Sans MS"/>
                    <a:cs typeface="Comic Sans MS"/>
                    <a:sym typeface="Comic Sans MS"/>
                  </a:rPr>
                  <a:t>n</a:t>
                </a:r>
              </a:p>
            </p:txBody>
          </p:sp>
        </p:grpSp>
        <p:grpSp>
          <p:nvGrpSpPr>
            <p:cNvPr id="91" name="Group 91"/>
            <p:cNvGrpSpPr/>
            <p:nvPr/>
          </p:nvGrpSpPr>
          <p:grpSpPr>
            <a:xfrm>
              <a:off x="2901950" y="1066799"/>
              <a:ext cx="2157413" cy="231142"/>
              <a:chOff x="0" y="0"/>
              <a:chExt cx="2157412" cy="231140"/>
            </a:xfrm>
          </p:grpSpPr>
          <p:sp>
            <p:nvSpPr>
              <p:cNvPr id="89" name="Shape 89"/>
              <p:cNvSpPr/>
              <p:nvPr/>
            </p:nvSpPr>
            <p:spPr>
              <a:xfrm>
                <a:off x="0" y="0"/>
                <a:ext cx="2157413" cy="212725"/>
              </a:xfrm>
              <a:prstGeom prst="rect">
                <a:avLst/>
              </a:prstGeom>
              <a:solidFill>
                <a:srgbClr val="F3F3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tabLst>
                    <a:tab pos="266700" algn="l"/>
                    <a:tab pos="457200" algn="l"/>
                  </a:tabLst>
                </a:pPr>
              </a:p>
            </p:txBody>
          </p:sp>
          <p:sp>
            <p:nvSpPr>
              <p:cNvPr id="90" name="Shape 90"/>
              <p:cNvSpPr/>
              <p:nvPr/>
            </p:nvSpPr>
            <p:spPr>
              <a:xfrm>
                <a:off x="0" y="0"/>
                <a:ext cx="2157413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>
                  <a:tabLst>
                    <a:tab pos="266700" algn="l"/>
                    <a:tab pos="457200" algn="l"/>
                  </a:tabLst>
                  <a:defRPr sz="800">
                    <a:latin typeface="Comic Sans MS"/>
                    <a:ea typeface="Comic Sans MS"/>
                    <a:cs typeface="Comic Sans MS"/>
                    <a:sym typeface="Comic Sans MS"/>
                  </a:defRPr>
                </a:lvl1pPr>
              </a:lstStyle>
              <a:p>
                <a:pPr lvl="0">
                  <a:defRPr sz="1800"/>
                </a:pPr>
                <a:r>
                  <a:rPr sz="800"/>
                  <a:t>Externa e interna</a:t>
                </a:r>
              </a:p>
            </p:txBody>
          </p:sp>
        </p:grpSp>
        <p:grpSp>
          <p:nvGrpSpPr>
            <p:cNvPr id="94" name="Group 94"/>
            <p:cNvGrpSpPr/>
            <p:nvPr/>
          </p:nvGrpSpPr>
          <p:grpSpPr>
            <a:xfrm>
              <a:off x="1987550" y="1279524"/>
              <a:ext cx="3071813" cy="231142"/>
              <a:chOff x="0" y="0"/>
              <a:chExt cx="3071812" cy="231140"/>
            </a:xfrm>
          </p:grpSpPr>
          <p:sp>
            <p:nvSpPr>
              <p:cNvPr id="92" name="Shape 92"/>
              <p:cNvSpPr/>
              <p:nvPr/>
            </p:nvSpPr>
            <p:spPr>
              <a:xfrm>
                <a:off x="0" y="0"/>
                <a:ext cx="3071813" cy="214313"/>
              </a:xfrm>
              <a:prstGeom prst="rect">
                <a:avLst/>
              </a:prstGeom>
              <a:solidFill>
                <a:srgbClr val="F3F3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just">
                  <a:tabLst>
                    <a:tab pos="266700" algn="l"/>
                    <a:tab pos="457200" algn="l"/>
                  </a:tabLst>
                </a:pPr>
              </a:p>
            </p:txBody>
          </p:sp>
          <p:sp>
            <p:nvSpPr>
              <p:cNvPr id="93" name="Shape 93"/>
              <p:cNvSpPr/>
              <p:nvPr/>
            </p:nvSpPr>
            <p:spPr>
              <a:xfrm>
                <a:off x="0" y="0"/>
                <a:ext cx="3071813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 lvl="0" algn="just">
                  <a:tabLst>
                    <a:tab pos="266700" algn="l"/>
                    <a:tab pos="457200" algn="l"/>
                  </a:tabLst>
                </a:pPr>
                <a:r>
                  <a:rPr sz="800">
                    <a:latin typeface="Comic Sans MS"/>
                    <a:ea typeface="Comic Sans MS"/>
                    <a:cs typeface="Comic Sans MS"/>
                    <a:sym typeface="Comic Sans MS"/>
                  </a:rPr>
                  <a:t>Circunducci</a:t>
                </a:r>
                <a:r>
                  <a:rPr sz="800"/>
                  <a:t>ó</a:t>
                </a:r>
                <a:r>
                  <a:rPr sz="800">
                    <a:latin typeface="Comic Sans MS"/>
                    <a:ea typeface="Comic Sans MS"/>
                    <a:cs typeface="Comic Sans MS"/>
                    <a:sym typeface="Comic Sans MS"/>
                  </a:rPr>
                  <a:t>n   </a:t>
                </a:r>
                <a:r>
                  <a:rPr sz="600">
                    <a:latin typeface="Comic Sans MS"/>
                    <a:ea typeface="Comic Sans MS"/>
                    <a:cs typeface="Comic Sans MS"/>
                    <a:sym typeface="Comic Sans MS"/>
                  </a:rPr>
                  <a:t>con previa flexi</a:t>
                </a:r>
                <a:r>
                  <a:rPr sz="600"/>
                  <a:t>ó</a:t>
                </a:r>
                <a:r>
                  <a:rPr sz="600">
                    <a:latin typeface="Comic Sans MS"/>
                    <a:ea typeface="Comic Sans MS"/>
                    <a:cs typeface="Comic Sans MS"/>
                    <a:sym typeface="Comic Sans MS"/>
                  </a:rPr>
                  <a:t>n</a:t>
                </a:r>
              </a:p>
            </p:txBody>
          </p:sp>
        </p:grpSp>
        <p:grpSp>
          <p:nvGrpSpPr>
            <p:cNvPr id="97" name="Group 97"/>
            <p:cNvGrpSpPr/>
            <p:nvPr/>
          </p:nvGrpSpPr>
          <p:grpSpPr>
            <a:xfrm>
              <a:off x="730250" y="1493837"/>
              <a:ext cx="1257300" cy="639763"/>
              <a:chOff x="0" y="0"/>
              <a:chExt cx="1257299" cy="639762"/>
            </a:xfrm>
          </p:grpSpPr>
          <p:sp>
            <p:nvSpPr>
              <p:cNvPr id="95" name="Shape 95"/>
              <p:cNvSpPr/>
              <p:nvPr/>
            </p:nvSpPr>
            <p:spPr>
              <a:xfrm>
                <a:off x="0" y="0"/>
                <a:ext cx="1257300" cy="639763"/>
              </a:xfrm>
              <a:prstGeom prst="rect">
                <a:avLst/>
              </a:prstGeom>
              <a:solidFill>
                <a:srgbClr val="E6E6E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1100">
                    <a:latin typeface="Times New Roman Bold"/>
                    <a:ea typeface="Times New Roman Bold"/>
                    <a:cs typeface="Times New Roman Bold"/>
                    <a:sym typeface="Times New Roman Bold"/>
                  </a:defRPr>
                </a:pPr>
              </a:p>
            </p:txBody>
          </p:sp>
          <p:sp>
            <p:nvSpPr>
              <p:cNvPr id="96" name="Shape 96"/>
              <p:cNvSpPr/>
              <p:nvPr/>
            </p:nvSpPr>
            <p:spPr>
              <a:xfrm>
                <a:off x="0" y="0"/>
                <a:ext cx="1257300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 lvl="0"/>
                <a:r>
                  <a:rPr sz="800">
                    <a:latin typeface="Comic Sans MS Bold"/>
                    <a:ea typeface="Comic Sans MS Bold"/>
                    <a:cs typeface="Comic Sans MS Bold"/>
                    <a:sym typeface="Comic Sans MS Bold"/>
                  </a:rPr>
                  <a:t>Mu</a:t>
                </a:r>
                <a:r>
                  <a:rPr sz="800">
                    <a:latin typeface="Arial Bold"/>
                    <a:ea typeface="Arial Bold"/>
                    <a:cs typeface="Arial Bold"/>
                    <a:sym typeface="Arial Bold"/>
                  </a:rPr>
                  <a:t>ñ</a:t>
                </a:r>
                <a:r>
                  <a:rPr sz="800">
                    <a:latin typeface="Comic Sans MS Bold"/>
                    <a:ea typeface="Comic Sans MS Bold"/>
                    <a:cs typeface="Comic Sans MS Bold"/>
                    <a:sym typeface="Comic Sans MS Bold"/>
                  </a:rPr>
                  <a:t>eca</a:t>
                </a:r>
              </a:p>
            </p:txBody>
          </p:sp>
        </p:grpSp>
        <p:grpSp>
          <p:nvGrpSpPr>
            <p:cNvPr id="100" name="Group 100"/>
            <p:cNvGrpSpPr/>
            <p:nvPr/>
          </p:nvGrpSpPr>
          <p:grpSpPr>
            <a:xfrm>
              <a:off x="1987550" y="1493837"/>
              <a:ext cx="3071813" cy="231141"/>
              <a:chOff x="0" y="0"/>
              <a:chExt cx="3071812" cy="231140"/>
            </a:xfrm>
          </p:grpSpPr>
          <p:sp>
            <p:nvSpPr>
              <p:cNvPr id="98" name="Shape 98"/>
              <p:cNvSpPr/>
              <p:nvPr/>
            </p:nvSpPr>
            <p:spPr>
              <a:xfrm>
                <a:off x="0" y="0"/>
                <a:ext cx="3071813" cy="212725"/>
              </a:xfrm>
              <a:prstGeom prst="rect">
                <a:avLst/>
              </a:prstGeom>
              <a:solidFill>
                <a:srgbClr val="F3F3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just">
                  <a:tabLst>
                    <a:tab pos="266700" algn="l"/>
                    <a:tab pos="457200" algn="l"/>
                  </a:tabLst>
                </a:pPr>
              </a:p>
            </p:txBody>
          </p:sp>
          <p:sp>
            <p:nvSpPr>
              <p:cNvPr id="99" name="Shape 99"/>
              <p:cNvSpPr/>
              <p:nvPr/>
            </p:nvSpPr>
            <p:spPr>
              <a:xfrm>
                <a:off x="0" y="0"/>
                <a:ext cx="3071813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 lvl="0" algn="just">
                  <a:tabLst>
                    <a:tab pos="266700" algn="l"/>
                    <a:tab pos="457200" algn="l"/>
                  </a:tabLst>
                </a:pPr>
                <a:r>
                  <a:rPr sz="800">
                    <a:latin typeface="Comic Sans MS"/>
                    <a:ea typeface="Comic Sans MS"/>
                    <a:cs typeface="Comic Sans MS"/>
                    <a:sym typeface="Comic Sans MS"/>
                  </a:rPr>
                  <a:t>Flexi</a:t>
                </a:r>
                <a:r>
                  <a:rPr sz="800"/>
                  <a:t>ó</a:t>
                </a:r>
                <a:r>
                  <a:rPr sz="800">
                    <a:latin typeface="Comic Sans MS"/>
                    <a:ea typeface="Comic Sans MS"/>
                    <a:cs typeface="Comic Sans MS"/>
                    <a:sym typeface="Comic Sans MS"/>
                  </a:rPr>
                  <a:t>n </a:t>
                </a:r>
                <a:r>
                  <a:rPr sz="800"/>
                  <a:t>–</a:t>
                </a:r>
                <a:r>
                  <a:rPr sz="800">
                    <a:latin typeface="Comic Sans MS"/>
                    <a:ea typeface="Comic Sans MS"/>
                    <a:cs typeface="Comic Sans MS"/>
                    <a:sym typeface="Comic Sans MS"/>
                  </a:rPr>
                  <a:t> extensi</a:t>
                </a:r>
                <a:r>
                  <a:rPr sz="800"/>
                  <a:t>ó</a:t>
                </a:r>
                <a:r>
                  <a:rPr sz="800">
                    <a:latin typeface="Comic Sans MS"/>
                    <a:ea typeface="Comic Sans MS"/>
                    <a:cs typeface="Comic Sans MS"/>
                    <a:sym typeface="Comic Sans MS"/>
                  </a:rPr>
                  <a:t>n</a:t>
                </a:r>
              </a:p>
            </p:txBody>
          </p:sp>
        </p:grpSp>
        <p:grpSp>
          <p:nvGrpSpPr>
            <p:cNvPr id="103" name="Group 103"/>
            <p:cNvGrpSpPr/>
            <p:nvPr/>
          </p:nvGrpSpPr>
          <p:grpSpPr>
            <a:xfrm>
              <a:off x="1987550" y="1706562"/>
              <a:ext cx="3071813" cy="231141"/>
              <a:chOff x="0" y="0"/>
              <a:chExt cx="3071812" cy="231140"/>
            </a:xfrm>
          </p:grpSpPr>
          <p:sp>
            <p:nvSpPr>
              <p:cNvPr id="101" name="Shape 101"/>
              <p:cNvSpPr/>
              <p:nvPr/>
            </p:nvSpPr>
            <p:spPr>
              <a:xfrm>
                <a:off x="0" y="0"/>
                <a:ext cx="3071813" cy="214313"/>
              </a:xfrm>
              <a:prstGeom prst="rect">
                <a:avLst/>
              </a:prstGeom>
              <a:solidFill>
                <a:srgbClr val="F3F3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just">
                  <a:tabLst>
                    <a:tab pos="266700" algn="l"/>
                    <a:tab pos="457200" algn="l"/>
                  </a:tabLst>
                </a:pPr>
              </a:p>
            </p:txBody>
          </p:sp>
          <p:sp>
            <p:nvSpPr>
              <p:cNvPr id="102" name="Shape 102"/>
              <p:cNvSpPr/>
              <p:nvPr/>
            </p:nvSpPr>
            <p:spPr>
              <a:xfrm>
                <a:off x="0" y="0"/>
                <a:ext cx="3071813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 lvl="0" algn="just">
                  <a:tabLst>
                    <a:tab pos="266700" algn="l"/>
                    <a:tab pos="457200" algn="l"/>
                  </a:tabLst>
                </a:pPr>
                <a:r>
                  <a:rPr sz="800">
                    <a:latin typeface="Comic Sans MS"/>
                    <a:ea typeface="Comic Sans MS"/>
                    <a:cs typeface="Comic Sans MS"/>
                    <a:sym typeface="Comic Sans MS"/>
                  </a:rPr>
                  <a:t>Abducci</a:t>
                </a:r>
                <a:r>
                  <a:rPr sz="800"/>
                  <a:t>ó</a:t>
                </a:r>
                <a:r>
                  <a:rPr sz="800">
                    <a:latin typeface="Comic Sans MS"/>
                    <a:ea typeface="Comic Sans MS"/>
                    <a:cs typeface="Comic Sans MS"/>
                    <a:sym typeface="Comic Sans MS"/>
                  </a:rPr>
                  <a:t>n </a:t>
                </a:r>
                <a:r>
                  <a:rPr sz="800"/>
                  <a:t>–</a:t>
                </a:r>
                <a:r>
                  <a:rPr sz="800">
                    <a:latin typeface="Comic Sans MS"/>
                    <a:ea typeface="Comic Sans MS"/>
                    <a:cs typeface="Comic Sans MS"/>
                    <a:sym typeface="Comic Sans MS"/>
                  </a:rPr>
                  <a:t> aducci</a:t>
                </a:r>
                <a:r>
                  <a:rPr sz="800"/>
                  <a:t>ó</a:t>
                </a:r>
                <a:r>
                  <a:rPr sz="800">
                    <a:latin typeface="Comic Sans MS"/>
                    <a:ea typeface="Comic Sans MS"/>
                    <a:cs typeface="Comic Sans MS"/>
                    <a:sym typeface="Comic Sans MS"/>
                  </a:rPr>
                  <a:t>n</a:t>
                </a:r>
              </a:p>
            </p:txBody>
          </p:sp>
        </p:grpSp>
        <p:grpSp>
          <p:nvGrpSpPr>
            <p:cNvPr id="106" name="Group 106"/>
            <p:cNvGrpSpPr/>
            <p:nvPr/>
          </p:nvGrpSpPr>
          <p:grpSpPr>
            <a:xfrm>
              <a:off x="1987550" y="1920874"/>
              <a:ext cx="3071813" cy="231142"/>
              <a:chOff x="0" y="0"/>
              <a:chExt cx="3071812" cy="231140"/>
            </a:xfrm>
          </p:grpSpPr>
          <p:sp>
            <p:nvSpPr>
              <p:cNvPr id="104" name="Shape 104"/>
              <p:cNvSpPr/>
              <p:nvPr/>
            </p:nvSpPr>
            <p:spPr>
              <a:xfrm>
                <a:off x="0" y="0"/>
                <a:ext cx="3071813" cy="212725"/>
              </a:xfrm>
              <a:prstGeom prst="rect">
                <a:avLst/>
              </a:prstGeom>
              <a:solidFill>
                <a:srgbClr val="F3F3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just">
                  <a:tabLst>
                    <a:tab pos="266700" algn="l"/>
                    <a:tab pos="457200" algn="l"/>
                  </a:tabLst>
                </a:pPr>
              </a:p>
            </p:txBody>
          </p:sp>
          <p:sp>
            <p:nvSpPr>
              <p:cNvPr id="105" name="Shape 105"/>
              <p:cNvSpPr/>
              <p:nvPr/>
            </p:nvSpPr>
            <p:spPr>
              <a:xfrm>
                <a:off x="0" y="0"/>
                <a:ext cx="3071813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 lvl="0" algn="just">
                  <a:tabLst>
                    <a:tab pos="266700" algn="l"/>
                    <a:tab pos="457200" algn="l"/>
                  </a:tabLst>
                </a:pPr>
                <a:r>
                  <a:rPr sz="800">
                    <a:latin typeface="Comic Sans MS"/>
                    <a:ea typeface="Comic Sans MS"/>
                    <a:cs typeface="Comic Sans MS"/>
                    <a:sym typeface="Comic Sans MS"/>
                  </a:rPr>
                  <a:t>Circunducci</a:t>
                </a:r>
                <a:r>
                  <a:rPr sz="800"/>
                  <a:t>ó</a:t>
                </a:r>
                <a:r>
                  <a:rPr sz="800">
                    <a:latin typeface="Comic Sans MS"/>
                    <a:ea typeface="Comic Sans MS"/>
                    <a:cs typeface="Comic Sans MS"/>
                    <a:sym typeface="Comic Sans MS"/>
                  </a:rPr>
                  <a:t>n</a:t>
                </a:r>
              </a:p>
            </p:txBody>
          </p:sp>
        </p:grpSp>
        <p:grpSp>
          <p:nvGrpSpPr>
            <p:cNvPr id="109" name="Group 109"/>
            <p:cNvGrpSpPr/>
            <p:nvPr/>
          </p:nvGrpSpPr>
          <p:grpSpPr>
            <a:xfrm>
              <a:off x="0" y="2133599"/>
              <a:ext cx="730250" cy="854076"/>
              <a:chOff x="0" y="0"/>
              <a:chExt cx="730250" cy="854075"/>
            </a:xfrm>
          </p:grpSpPr>
          <p:sp>
            <p:nvSpPr>
              <p:cNvPr id="107" name="Shape 107"/>
              <p:cNvSpPr/>
              <p:nvPr/>
            </p:nvSpPr>
            <p:spPr>
              <a:xfrm>
                <a:off x="0" y="0"/>
                <a:ext cx="730250" cy="854075"/>
              </a:xfrm>
              <a:prstGeom prst="rect">
                <a:avLst/>
              </a:pr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tabLst>
                    <a:tab pos="266700" algn="l"/>
                    <a:tab pos="457200" algn="l"/>
                  </a:tabLst>
                  <a:defRPr sz="10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</a:p>
            </p:txBody>
          </p:sp>
          <p:sp>
            <p:nvSpPr>
              <p:cNvPr id="108" name="Shape 108"/>
              <p:cNvSpPr/>
              <p:nvPr/>
            </p:nvSpPr>
            <p:spPr>
              <a:xfrm>
                <a:off x="0" y="0"/>
                <a:ext cx="730250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>
                  <a:tabLst>
                    <a:tab pos="266700" algn="l"/>
                    <a:tab pos="457200" algn="l"/>
                  </a:tabLst>
                  <a:defRPr sz="800">
                    <a:latin typeface="Comic Sans MS"/>
                    <a:ea typeface="Comic Sans MS"/>
                    <a:cs typeface="Comic Sans MS"/>
                    <a:sym typeface="Comic Sans MS"/>
                  </a:defRPr>
                </a:lvl1pPr>
              </a:lstStyle>
              <a:p>
                <a:pPr lvl="0">
                  <a:defRPr sz="1800"/>
                </a:pPr>
                <a:r>
                  <a:rPr sz="800"/>
                  <a:t>TRONCO</a:t>
                </a:r>
              </a:p>
            </p:txBody>
          </p:sp>
        </p:grpSp>
        <p:grpSp>
          <p:nvGrpSpPr>
            <p:cNvPr id="112" name="Group 112"/>
            <p:cNvGrpSpPr/>
            <p:nvPr/>
          </p:nvGrpSpPr>
          <p:grpSpPr>
            <a:xfrm>
              <a:off x="730249" y="2133599"/>
              <a:ext cx="571502" cy="854076"/>
              <a:chOff x="0" y="0"/>
              <a:chExt cx="571500" cy="854075"/>
            </a:xfrm>
          </p:grpSpPr>
          <p:sp>
            <p:nvSpPr>
              <p:cNvPr id="110" name="Shape 110"/>
              <p:cNvSpPr/>
              <p:nvPr/>
            </p:nvSpPr>
            <p:spPr>
              <a:xfrm>
                <a:off x="-1" y="0"/>
                <a:ext cx="571502" cy="854075"/>
              </a:xfrm>
              <a:prstGeom prst="rect">
                <a:avLst/>
              </a:prstGeom>
              <a:solidFill>
                <a:srgbClr val="E6E6E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tabLst>
                    <a:tab pos="444500" algn="r"/>
                    <a:tab pos="2692400" algn="r"/>
                    <a:tab pos="5397500" algn="r"/>
                  </a:tabLst>
                  <a:defRPr sz="10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</a:p>
            </p:txBody>
          </p:sp>
          <p:sp>
            <p:nvSpPr>
              <p:cNvPr id="111" name="Shape 111"/>
              <p:cNvSpPr/>
              <p:nvPr/>
            </p:nvSpPr>
            <p:spPr>
              <a:xfrm>
                <a:off x="-1" y="0"/>
                <a:ext cx="571502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 lvl="0">
                  <a:tabLst>
                    <a:tab pos="444500" algn="r"/>
                    <a:tab pos="2692400" algn="r"/>
                    <a:tab pos="5397500" algn="r"/>
                  </a:tabLst>
                </a:pPr>
                <a:r>
                  <a:rPr sz="800">
                    <a:latin typeface="Comic Sans MS"/>
                    <a:ea typeface="Comic Sans MS"/>
                    <a:cs typeface="Comic Sans MS"/>
                    <a:sym typeface="Comic Sans MS"/>
                  </a:rPr>
                  <a:t>Regi</a:t>
                </a:r>
                <a:r>
                  <a:rPr sz="800"/>
                  <a:t>ó</a:t>
                </a:r>
                <a:r>
                  <a:rPr sz="800">
                    <a:latin typeface="Comic Sans MS"/>
                    <a:ea typeface="Comic Sans MS"/>
                    <a:cs typeface="Comic Sans MS"/>
                    <a:sym typeface="Comic Sans MS"/>
                  </a:rPr>
                  <a:t>n</a:t>
                </a:r>
              </a:p>
            </p:txBody>
          </p:sp>
        </p:grpSp>
        <p:grpSp>
          <p:nvGrpSpPr>
            <p:cNvPr id="115" name="Group 115"/>
            <p:cNvGrpSpPr/>
            <p:nvPr/>
          </p:nvGrpSpPr>
          <p:grpSpPr>
            <a:xfrm>
              <a:off x="1301750" y="2133599"/>
              <a:ext cx="685800" cy="854076"/>
              <a:chOff x="0" y="0"/>
              <a:chExt cx="685800" cy="854075"/>
            </a:xfrm>
          </p:grpSpPr>
          <p:sp>
            <p:nvSpPr>
              <p:cNvPr id="113" name="Shape 113"/>
              <p:cNvSpPr/>
              <p:nvPr/>
            </p:nvSpPr>
            <p:spPr>
              <a:xfrm>
                <a:off x="0" y="0"/>
                <a:ext cx="685800" cy="854075"/>
              </a:xfrm>
              <a:prstGeom prst="rect">
                <a:avLst/>
              </a:prstGeom>
              <a:solidFill>
                <a:srgbClr val="E6E6E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just">
                  <a:tabLst>
                    <a:tab pos="266700" algn="l"/>
                    <a:tab pos="457200" algn="l"/>
                  </a:tabLst>
                </a:pPr>
              </a:p>
            </p:txBody>
          </p:sp>
          <p:sp>
            <p:nvSpPr>
              <p:cNvPr id="114" name="Shape 114"/>
              <p:cNvSpPr/>
              <p:nvPr/>
            </p:nvSpPr>
            <p:spPr>
              <a:xfrm>
                <a:off x="0" y="0"/>
                <a:ext cx="685800" cy="5105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 lvl="0" algn="just">
                  <a:tabLst>
                    <a:tab pos="266700" algn="l"/>
                    <a:tab pos="457200" algn="l"/>
                  </a:tabLst>
                </a:pPr>
                <a:r>
                  <a:rPr sz="800">
                    <a:latin typeface="Comic Sans MS"/>
                    <a:ea typeface="Comic Sans MS"/>
                    <a:cs typeface="Comic Sans MS"/>
                    <a:sym typeface="Comic Sans MS"/>
                  </a:rPr>
                  <a:t>Cervical</a:t>
                </a:r>
                <a:endParaRPr sz="10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  <a:p>
                <a:pPr lvl="0" algn="just">
                  <a:tabLst>
                    <a:tab pos="266700" algn="l"/>
                    <a:tab pos="457200" algn="l"/>
                  </a:tabLst>
                </a:pPr>
                <a:r>
                  <a:rPr sz="800">
                    <a:latin typeface="Comic Sans MS"/>
                    <a:ea typeface="Comic Sans MS"/>
                    <a:cs typeface="Comic Sans MS"/>
                    <a:sym typeface="Comic Sans MS"/>
                  </a:rPr>
                  <a:t>Dorsal</a:t>
                </a:r>
                <a:endParaRPr sz="10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  <a:p>
                <a:pPr lvl="0" algn="just">
                  <a:tabLst>
                    <a:tab pos="266700" algn="l"/>
                    <a:tab pos="457200" algn="l"/>
                  </a:tabLst>
                </a:pPr>
                <a:r>
                  <a:rPr sz="800">
                    <a:latin typeface="Comic Sans MS"/>
                    <a:ea typeface="Comic Sans MS"/>
                    <a:cs typeface="Comic Sans MS"/>
                    <a:sym typeface="Comic Sans MS"/>
                  </a:rPr>
                  <a:t>Lumbar</a:t>
                </a:r>
              </a:p>
            </p:txBody>
          </p:sp>
        </p:grpSp>
        <p:grpSp>
          <p:nvGrpSpPr>
            <p:cNvPr id="118" name="Group 118"/>
            <p:cNvGrpSpPr/>
            <p:nvPr/>
          </p:nvGrpSpPr>
          <p:grpSpPr>
            <a:xfrm>
              <a:off x="1987550" y="2133599"/>
              <a:ext cx="3071813" cy="231142"/>
              <a:chOff x="0" y="0"/>
              <a:chExt cx="3071812" cy="231140"/>
            </a:xfrm>
          </p:grpSpPr>
          <p:sp>
            <p:nvSpPr>
              <p:cNvPr id="116" name="Shape 116"/>
              <p:cNvSpPr/>
              <p:nvPr/>
            </p:nvSpPr>
            <p:spPr>
              <a:xfrm>
                <a:off x="0" y="0"/>
                <a:ext cx="3071813" cy="212725"/>
              </a:xfrm>
              <a:prstGeom prst="rect">
                <a:avLst/>
              </a:prstGeom>
              <a:solidFill>
                <a:srgbClr val="F3F3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just">
                  <a:tabLst>
                    <a:tab pos="266700" algn="l"/>
                    <a:tab pos="457200" algn="l"/>
                  </a:tabLst>
                </a:pPr>
              </a:p>
            </p:txBody>
          </p:sp>
          <p:sp>
            <p:nvSpPr>
              <p:cNvPr id="117" name="Shape 117"/>
              <p:cNvSpPr/>
              <p:nvPr/>
            </p:nvSpPr>
            <p:spPr>
              <a:xfrm>
                <a:off x="0" y="0"/>
                <a:ext cx="3071813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 lvl="0" algn="just">
                  <a:tabLst>
                    <a:tab pos="266700" algn="l"/>
                    <a:tab pos="457200" algn="l"/>
                  </a:tabLst>
                </a:pPr>
                <a:r>
                  <a:rPr sz="800">
                    <a:latin typeface="Comic Sans MS"/>
                    <a:ea typeface="Comic Sans MS"/>
                    <a:cs typeface="Comic Sans MS"/>
                    <a:sym typeface="Comic Sans MS"/>
                  </a:rPr>
                  <a:t>Flexi</a:t>
                </a:r>
                <a:r>
                  <a:rPr sz="800"/>
                  <a:t>ó</a:t>
                </a:r>
                <a:r>
                  <a:rPr sz="800">
                    <a:latin typeface="Comic Sans MS"/>
                    <a:ea typeface="Comic Sans MS"/>
                    <a:cs typeface="Comic Sans MS"/>
                    <a:sym typeface="Comic Sans MS"/>
                  </a:rPr>
                  <a:t>n </a:t>
                </a:r>
                <a:r>
                  <a:rPr sz="800"/>
                  <a:t>–</a:t>
                </a:r>
                <a:r>
                  <a:rPr sz="800">
                    <a:latin typeface="Comic Sans MS"/>
                    <a:ea typeface="Comic Sans MS"/>
                    <a:cs typeface="Comic Sans MS"/>
                    <a:sym typeface="Comic Sans MS"/>
                  </a:rPr>
                  <a:t> extensi</a:t>
                </a:r>
                <a:r>
                  <a:rPr sz="800"/>
                  <a:t>ó</a:t>
                </a:r>
                <a:r>
                  <a:rPr sz="800">
                    <a:latin typeface="Comic Sans MS"/>
                    <a:ea typeface="Comic Sans MS"/>
                    <a:cs typeface="Comic Sans MS"/>
                    <a:sym typeface="Comic Sans MS"/>
                  </a:rPr>
                  <a:t>n</a:t>
                </a:r>
              </a:p>
            </p:txBody>
          </p:sp>
        </p:grpSp>
        <p:grpSp>
          <p:nvGrpSpPr>
            <p:cNvPr id="121" name="Group 121"/>
            <p:cNvGrpSpPr/>
            <p:nvPr/>
          </p:nvGrpSpPr>
          <p:grpSpPr>
            <a:xfrm>
              <a:off x="1987550" y="2346324"/>
              <a:ext cx="3071813" cy="231142"/>
              <a:chOff x="0" y="0"/>
              <a:chExt cx="3071812" cy="231140"/>
            </a:xfrm>
          </p:grpSpPr>
          <p:sp>
            <p:nvSpPr>
              <p:cNvPr id="119" name="Shape 119"/>
              <p:cNvSpPr/>
              <p:nvPr/>
            </p:nvSpPr>
            <p:spPr>
              <a:xfrm>
                <a:off x="0" y="0"/>
                <a:ext cx="3071813" cy="214313"/>
              </a:xfrm>
              <a:prstGeom prst="rect">
                <a:avLst/>
              </a:prstGeom>
              <a:solidFill>
                <a:srgbClr val="F3F3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just">
                  <a:tabLst>
                    <a:tab pos="266700" algn="l"/>
                    <a:tab pos="457200" algn="l"/>
                  </a:tabLst>
                </a:pPr>
              </a:p>
            </p:txBody>
          </p:sp>
          <p:sp>
            <p:nvSpPr>
              <p:cNvPr id="120" name="Shape 120"/>
              <p:cNvSpPr/>
              <p:nvPr/>
            </p:nvSpPr>
            <p:spPr>
              <a:xfrm>
                <a:off x="0" y="0"/>
                <a:ext cx="3071813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 lvl="0" algn="just">
                  <a:tabLst>
                    <a:tab pos="266700" algn="l"/>
                    <a:tab pos="457200" algn="l"/>
                  </a:tabLst>
                </a:pPr>
                <a:r>
                  <a:rPr sz="800">
                    <a:latin typeface="Comic Sans MS"/>
                    <a:ea typeface="Comic Sans MS"/>
                    <a:cs typeface="Comic Sans MS"/>
                    <a:sym typeface="Comic Sans MS"/>
                  </a:rPr>
                  <a:t>Flexi</a:t>
                </a:r>
                <a:r>
                  <a:rPr sz="800"/>
                  <a:t>ó</a:t>
                </a:r>
                <a:r>
                  <a:rPr sz="800">
                    <a:latin typeface="Comic Sans MS"/>
                    <a:ea typeface="Comic Sans MS"/>
                    <a:cs typeface="Comic Sans MS"/>
                    <a:sym typeface="Comic Sans MS"/>
                  </a:rPr>
                  <a:t>n lateral</a:t>
                </a:r>
              </a:p>
            </p:txBody>
          </p:sp>
        </p:grpSp>
        <p:grpSp>
          <p:nvGrpSpPr>
            <p:cNvPr id="124" name="Group 124"/>
            <p:cNvGrpSpPr/>
            <p:nvPr/>
          </p:nvGrpSpPr>
          <p:grpSpPr>
            <a:xfrm>
              <a:off x="1987550" y="2560637"/>
              <a:ext cx="3071813" cy="231141"/>
              <a:chOff x="0" y="0"/>
              <a:chExt cx="3071812" cy="231140"/>
            </a:xfrm>
          </p:grpSpPr>
          <p:sp>
            <p:nvSpPr>
              <p:cNvPr id="122" name="Shape 122"/>
              <p:cNvSpPr/>
              <p:nvPr/>
            </p:nvSpPr>
            <p:spPr>
              <a:xfrm>
                <a:off x="0" y="0"/>
                <a:ext cx="3071813" cy="212725"/>
              </a:xfrm>
              <a:prstGeom prst="rect">
                <a:avLst/>
              </a:prstGeom>
              <a:solidFill>
                <a:srgbClr val="F3F3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just">
                  <a:tabLst>
                    <a:tab pos="266700" algn="l"/>
                    <a:tab pos="457200" algn="l"/>
                  </a:tabLst>
                </a:pPr>
              </a:p>
            </p:txBody>
          </p:sp>
          <p:sp>
            <p:nvSpPr>
              <p:cNvPr id="123" name="Shape 123"/>
              <p:cNvSpPr/>
              <p:nvPr/>
            </p:nvSpPr>
            <p:spPr>
              <a:xfrm>
                <a:off x="0" y="0"/>
                <a:ext cx="3071813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 lvl="0" algn="just">
                  <a:tabLst>
                    <a:tab pos="266700" algn="l"/>
                    <a:tab pos="457200" algn="l"/>
                  </a:tabLst>
                </a:pPr>
                <a:r>
                  <a:rPr sz="800">
                    <a:latin typeface="Comic Sans MS"/>
                    <a:ea typeface="Comic Sans MS"/>
                    <a:cs typeface="Comic Sans MS"/>
                    <a:sym typeface="Comic Sans MS"/>
                  </a:rPr>
                  <a:t>Rotaci</a:t>
                </a:r>
                <a:r>
                  <a:rPr sz="800"/>
                  <a:t>ó</a:t>
                </a:r>
                <a:r>
                  <a:rPr sz="800">
                    <a:latin typeface="Comic Sans MS"/>
                    <a:ea typeface="Comic Sans MS"/>
                    <a:cs typeface="Comic Sans MS"/>
                    <a:sym typeface="Comic Sans MS"/>
                  </a:rPr>
                  <a:t>n</a:t>
                </a:r>
              </a:p>
            </p:txBody>
          </p:sp>
        </p:grpSp>
        <p:grpSp>
          <p:nvGrpSpPr>
            <p:cNvPr id="127" name="Group 127"/>
            <p:cNvGrpSpPr/>
            <p:nvPr/>
          </p:nvGrpSpPr>
          <p:grpSpPr>
            <a:xfrm>
              <a:off x="1987550" y="2773362"/>
              <a:ext cx="3071813" cy="231141"/>
              <a:chOff x="0" y="0"/>
              <a:chExt cx="3071812" cy="231140"/>
            </a:xfrm>
          </p:grpSpPr>
          <p:sp>
            <p:nvSpPr>
              <p:cNvPr id="125" name="Shape 125"/>
              <p:cNvSpPr/>
              <p:nvPr/>
            </p:nvSpPr>
            <p:spPr>
              <a:xfrm>
                <a:off x="0" y="0"/>
                <a:ext cx="3071813" cy="214313"/>
              </a:xfrm>
              <a:prstGeom prst="rect">
                <a:avLst/>
              </a:prstGeom>
              <a:solidFill>
                <a:srgbClr val="F3F3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just">
                  <a:tabLst>
                    <a:tab pos="266700" algn="l"/>
                    <a:tab pos="457200" algn="l"/>
                  </a:tabLst>
                </a:pPr>
              </a:p>
            </p:txBody>
          </p:sp>
          <p:sp>
            <p:nvSpPr>
              <p:cNvPr id="126" name="Shape 126"/>
              <p:cNvSpPr/>
              <p:nvPr/>
            </p:nvSpPr>
            <p:spPr>
              <a:xfrm>
                <a:off x="0" y="0"/>
                <a:ext cx="3071813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 lvl="0" algn="just">
                  <a:tabLst>
                    <a:tab pos="266700" algn="l"/>
                    <a:tab pos="457200" algn="l"/>
                  </a:tabLst>
                </a:pPr>
                <a:r>
                  <a:rPr sz="800">
                    <a:latin typeface="Comic Sans MS"/>
                    <a:ea typeface="Comic Sans MS"/>
                    <a:cs typeface="Comic Sans MS"/>
                    <a:sym typeface="Comic Sans MS"/>
                  </a:rPr>
                  <a:t>Circunducci</a:t>
                </a:r>
                <a:r>
                  <a:rPr sz="800"/>
                  <a:t>ó</a:t>
                </a:r>
                <a:r>
                  <a:rPr sz="800">
                    <a:latin typeface="Comic Sans MS"/>
                    <a:ea typeface="Comic Sans MS"/>
                    <a:cs typeface="Comic Sans MS"/>
                    <a:sym typeface="Comic Sans MS"/>
                  </a:rPr>
                  <a:t>n</a:t>
                </a:r>
              </a:p>
            </p:txBody>
          </p:sp>
        </p:grpSp>
        <p:grpSp>
          <p:nvGrpSpPr>
            <p:cNvPr id="130" name="Group 130"/>
            <p:cNvGrpSpPr/>
            <p:nvPr/>
          </p:nvGrpSpPr>
          <p:grpSpPr>
            <a:xfrm>
              <a:off x="0" y="2987675"/>
              <a:ext cx="730250" cy="2587625"/>
              <a:chOff x="0" y="0"/>
              <a:chExt cx="730250" cy="2587624"/>
            </a:xfrm>
          </p:grpSpPr>
          <p:sp>
            <p:nvSpPr>
              <p:cNvPr id="128" name="Shape 128"/>
              <p:cNvSpPr/>
              <p:nvPr/>
            </p:nvSpPr>
            <p:spPr>
              <a:xfrm>
                <a:off x="0" y="0"/>
                <a:ext cx="730250" cy="2587625"/>
              </a:xfrm>
              <a:prstGeom prst="rect">
                <a:avLst/>
              </a:pr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tabLst>
                    <a:tab pos="266700" algn="l"/>
                    <a:tab pos="457200" algn="l"/>
                  </a:tabLst>
                  <a:defRPr sz="10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</a:p>
            </p:txBody>
          </p:sp>
          <p:sp>
            <p:nvSpPr>
              <p:cNvPr id="129" name="Shape 129"/>
              <p:cNvSpPr/>
              <p:nvPr/>
            </p:nvSpPr>
            <p:spPr>
              <a:xfrm>
                <a:off x="0" y="0"/>
                <a:ext cx="730250" cy="3708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 lvl="0">
                  <a:tabLst>
                    <a:tab pos="266700" algn="l"/>
                    <a:tab pos="457200" algn="l"/>
                  </a:tabLst>
                </a:pPr>
                <a:r>
                  <a:rPr sz="800">
                    <a:latin typeface="Comic Sans MS"/>
                    <a:ea typeface="Comic Sans MS"/>
                    <a:cs typeface="Comic Sans MS"/>
                    <a:sym typeface="Comic Sans MS"/>
                  </a:rPr>
                  <a:t>MIEMBRO</a:t>
                </a:r>
                <a:endParaRPr sz="10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  <a:p>
                <a:pPr lvl="0">
                  <a:tabLst>
                    <a:tab pos="266700" algn="l"/>
                    <a:tab pos="457200" algn="l"/>
                  </a:tabLst>
                </a:pPr>
                <a:r>
                  <a:rPr sz="800">
                    <a:latin typeface="Comic Sans MS"/>
                    <a:ea typeface="Comic Sans MS"/>
                    <a:cs typeface="Comic Sans MS"/>
                    <a:sym typeface="Comic Sans MS"/>
                  </a:rPr>
                  <a:t>INFERIOR</a:t>
                </a:r>
              </a:p>
            </p:txBody>
          </p:sp>
        </p:grpSp>
        <p:grpSp>
          <p:nvGrpSpPr>
            <p:cNvPr id="133" name="Group 133"/>
            <p:cNvGrpSpPr/>
            <p:nvPr/>
          </p:nvGrpSpPr>
          <p:grpSpPr>
            <a:xfrm>
              <a:off x="730250" y="2987674"/>
              <a:ext cx="1257300" cy="852489"/>
              <a:chOff x="0" y="0"/>
              <a:chExt cx="1257299" cy="852487"/>
            </a:xfrm>
          </p:grpSpPr>
          <p:sp>
            <p:nvSpPr>
              <p:cNvPr id="131" name="Shape 131"/>
              <p:cNvSpPr/>
              <p:nvPr/>
            </p:nvSpPr>
            <p:spPr>
              <a:xfrm>
                <a:off x="0" y="0"/>
                <a:ext cx="1257300" cy="852488"/>
              </a:xfrm>
              <a:prstGeom prst="rect">
                <a:avLst/>
              </a:prstGeom>
              <a:solidFill>
                <a:srgbClr val="E6E6E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tabLst>
                    <a:tab pos="266700" algn="l"/>
                    <a:tab pos="457200" algn="l"/>
                  </a:tabLst>
                  <a:defRPr sz="1100">
                    <a:latin typeface="Times New Roman Bold"/>
                    <a:ea typeface="Times New Roman Bold"/>
                    <a:cs typeface="Times New Roman Bold"/>
                    <a:sym typeface="Times New Roman Bold"/>
                  </a:defRPr>
                </a:pPr>
              </a:p>
            </p:txBody>
          </p:sp>
          <p:sp>
            <p:nvSpPr>
              <p:cNvPr id="132" name="Shape 132"/>
              <p:cNvSpPr/>
              <p:nvPr/>
            </p:nvSpPr>
            <p:spPr>
              <a:xfrm>
                <a:off x="0" y="0"/>
                <a:ext cx="1257300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>
                  <a:tabLst>
                    <a:tab pos="266700" algn="l"/>
                    <a:tab pos="457200" algn="l"/>
                  </a:tabLst>
                  <a:defRPr sz="800">
                    <a:latin typeface="Comic Sans MS Bold"/>
                    <a:ea typeface="Comic Sans MS Bold"/>
                    <a:cs typeface="Comic Sans MS Bold"/>
                    <a:sym typeface="Comic Sans MS Bold"/>
                  </a:defRPr>
                </a:lvl1pPr>
              </a:lstStyle>
              <a:p>
                <a:pPr lvl="0">
                  <a:defRPr sz="1800"/>
                </a:pPr>
                <a:r>
                  <a:rPr sz="800"/>
                  <a:t>Cadera</a:t>
                </a:r>
              </a:p>
            </p:txBody>
          </p:sp>
        </p:grpSp>
        <p:grpSp>
          <p:nvGrpSpPr>
            <p:cNvPr id="136" name="Group 136"/>
            <p:cNvGrpSpPr/>
            <p:nvPr/>
          </p:nvGrpSpPr>
          <p:grpSpPr>
            <a:xfrm>
              <a:off x="1987550" y="2987674"/>
              <a:ext cx="3071813" cy="231142"/>
              <a:chOff x="0" y="0"/>
              <a:chExt cx="3071812" cy="231140"/>
            </a:xfrm>
          </p:grpSpPr>
          <p:sp>
            <p:nvSpPr>
              <p:cNvPr id="134" name="Shape 134"/>
              <p:cNvSpPr/>
              <p:nvPr/>
            </p:nvSpPr>
            <p:spPr>
              <a:xfrm>
                <a:off x="0" y="0"/>
                <a:ext cx="3071813" cy="212725"/>
              </a:xfrm>
              <a:prstGeom prst="rect">
                <a:avLst/>
              </a:prstGeom>
              <a:solidFill>
                <a:srgbClr val="F3F3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just">
                  <a:tabLst>
                    <a:tab pos="266700" algn="l"/>
                    <a:tab pos="457200" algn="l"/>
                  </a:tabLst>
                </a:pPr>
              </a:p>
            </p:txBody>
          </p:sp>
          <p:sp>
            <p:nvSpPr>
              <p:cNvPr id="135" name="Shape 135"/>
              <p:cNvSpPr/>
              <p:nvPr/>
            </p:nvSpPr>
            <p:spPr>
              <a:xfrm>
                <a:off x="0" y="0"/>
                <a:ext cx="3071813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 lvl="0" algn="just">
                  <a:tabLst>
                    <a:tab pos="266700" algn="l"/>
                    <a:tab pos="457200" algn="l"/>
                  </a:tabLst>
                </a:pPr>
                <a:r>
                  <a:rPr sz="800">
                    <a:latin typeface="Comic Sans MS"/>
                    <a:ea typeface="Comic Sans MS"/>
                    <a:cs typeface="Comic Sans MS"/>
                    <a:sym typeface="Comic Sans MS"/>
                  </a:rPr>
                  <a:t>Flexi</a:t>
                </a:r>
                <a:r>
                  <a:rPr sz="800"/>
                  <a:t>ó</a:t>
                </a:r>
                <a:r>
                  <a:rPr sz="800">
                    <a:latin typeface="Comic Sans MS"/>
                    <a:ea typeface="Comic Sans MS"/>
                    <a:cs typeface="Comic Sans MS"/>
                    <a:sym typeface="Comic Sans MS"/>
                  </a:rPr>
                  <a:t>n </a:t>
                </a:r>
                <a:r>
                  <a:rPr sz="800"/>
                  <a:t>–</a:t>
                </a:r>
                <a:r>
                  <a:rPr sz="800">
                    <a:latin typeface="Comic Sans MS"/>
                    <a:ea typeface="Comic Sans MS"/>
                    <a:cs typeface="Comic Sans MS"/>
                    <a:sym typeface="Comic Sans MS"/>
                  </a:rPr>
                  <a:t> extensi</a:t>
                </a:r>
                <a:r>
                  <a:rPr sz="800"/>
                  <a:t>ó</a:t>
                </a:r>
                <a:r>
                  <a:rPr sz="800">
                    <a:latin typeface="Comic Sans MS"/>
                    <a:ea typeface="Comic Sans MS"/>
                    <a:cs typeface="Comic Sans MS"/>
                    <a:sym typeface="Comic Sans MS"/>
                  </a:rPr>
                  <a:t>n</a:t>
                </a:r>
              </a:p>
            </p:txBody>
          </p:sp>
        </p:grpSp>
        <p:grpSp>
          <p:nvGrpSpPr>
            <p:cNvPr id="139" name="Group 139"/>
            <p:cNvGrpSpPr/>
            <p:nvPr/>
          </p:nvGrpSpPr>
          <p:grpSpPr>
            <a:xfrm>
              <a:off x="1987550" y="3200399"/>
              <a:ext cx="3071813" cy="231142"/>
              <a:chOff x="0" y="0"/>
              <a:chExt cx="3071812" cy="231140"/>
            </a:xfrm>
          </p:grpSpPr>
          <p:sp>
            <p:nvSpPr>
              <p:cNvPr id="137" name="Shape 137"/>
              <p:cNvSpPr/>
              <p:nvPr/>
            </p:nvSpPr>
            <p:spPr>
              <a:xfrm>
                <a:off x="0" y="0"/>
                <a:ext cx="3071813" cy="212725"/>
              </a:xfrm>
              <a:prstGeom prst="rect">
                <a:avLst/>
              </a:prstGeom>
              <a:solidFill>
                <a:srgbClr val="F3F3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just">
                  <a:tabLst>
                    <a:tab pos="266700" algn="l"/>
                    <a:tab pos="457200" algn="l"/>
                  </a:tabLst>
                </a:pPr>
              </a:p>
            </p:txBody>
          </p:sp>
          <p:sp>
            <p:nvSpPr>
              <p:cNvPr id="138" name="Shape 138"/>
              <p:cNvSpPr/>
              <p:nvPr/>
            </p:nvSpPr>
            <p:spPr>
              <a:xfrm>
                <a:off x="0" y="0"/>
                <a:ext cx="3071813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 lvl="0" algn="just">
                  <a:tabLst>
                    <a:tab pos="266700" algn="l"/>
                    <a:tab pos="457200" algn="l"/>
                  </a:tabLst>
                </a:pPr>
                <a:r>
                  <a:rPr sz="800">
                    <a:latin typeface="Comic Sans MS"/>
                    <a:ea typeface="Comic Sans MS"/>
                    <a:cs typeface="Comic Sans MS"/>
                    <a:sym typeface="Comic Sans MS"/>
                  </a:rPr>
                  <a:t>Abducci</a:t>
                </a:r>
                <a:r>
                  <a:rPr sz="800"/>
                  <a:t>ó</a:t>
                </a:r>
                <a:r>
                  <a:rPr sz="800">
                    <a:latin typeface="Comic Sans MS"/>
                    <a:ea typeface="Comic Sans MS"/>
                    <a:cs typeface="Comic Sans MS"/>
                    <a:sym typeface="Comic Sans MS"/>
                  </a:rPr>
                  <a:t>n </a:t>
                </a:r>
                <a:r>
                  <a:rPr sz="800"/>
                  <a:t>–</a:t>
                </a:r>
                <a:r>
                  <a:rPr sz="800">
                    <a:latin typeface="Comic Sans MS"/>
                    <a:ea typeface="Comic Sans MS"/>
                    <a:cs typeface="Comic Sans MS"/>
                    <a:sym typeface="Comic Sans MS"/>
                  </a:rPr>
                  <a:t> aducci</a:t>
                </a:r>
                <a:r>
                  <a:rPr sz="800"/>
                  <a:t>ó</a:t>
                </a:r>
                <a:r>
                  <a:rPr sz="800">
                    <a:latin typeface="Comic Sans MS"/>
                    <a:ea typeface="Comic Sans MS"/>
                    <a:cs typeface="Comic Sans MS"/>
                    <a:sym typeface="Comic Sans MS"/>
                  </a:rPr>
                  <a:t>n</a:t>
                </a:r>
              </a:p>
            </p:txBody>
          </p:sp>
        </p:grpSp>
        <p:grpSp>
          <p:nvGrpSpPr>
            <p:cNvPr id="142" name="Group 142"/>
            <p:cNvGrpSpPr/>
            <p:nvPr/>
          </p:nvGrpSpPr>
          <p:grpSpPr>
            <a:xfrm>
              <a:off x="1987550" y="3413124"/>
              <a:ext cx="914400" cy="231142"/>
              <a:chOff x="0" y="0"/>
              <a:chExt cx="914400" cy="231140"/>
            </a:xfrm>
          </p:grpSpPr>
          <p:sp>
            <p:nvSpPr>
              <p:cNvPr id="140" name="Shape 140"/>
              <p:cNvSpPr/>
              <p:nvPr/>
            </p:nvSpPr>
            <p:spPr>
              <a:xfrm>
                <a:off x="0" y="0"/>
                <a:ext cx="914400" cy="214313"/>
              </a:xfrm>
              <a:prstGeom prst="rect">
                <a:avLst/>
              </a:prstGeom>
              <a:solidFill>
                <a:srgbClr val="F3F3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just">
                  <a:tabLst>
                    <a:tab pos="266700" algn="l"/>
                    <a:tab pos="457200" algn="l"/>
                  </a:tabLst>
                </a:pPr>
              </a:p>
            </p:txBody>
          </p:sp>
          <p:sp>
            <p:nvSpPr>
              <p:cNvPr id="141" name="Shape 141"/>
              <p:cNvSpPr/>
              <p:nvPr/>
            </p:nvSpPr>
            <p:spPr>
              <a:xfrm>
                <a:off x="0" y="0"/>
                <a:ext cx="914400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 lvl="0" algn="just">
                  <a:tabLst>
                    <a:tab pos="266700" algn="l"/>
                    <a:tab pos="457200" algn="l"/>
                  </a:tabLst>
                </a:pPr>
                <a:r>
                  <a:rPr sz="800">
                    <a:latin typeface="Comic Sans MS"/>
                    <a:ea typeface="Comic Sans MS"/>
                    <a:cs typeface="Comic Sans MS"/>
                    <a:sym typeface="Comic Sans MS"/>
                  </a:rPr>
                  <a:t>Rotaci</a:t>
                </a:r>
                <a:r>
                  <a:rPr sz="800"/>
                  <a:t>ó</a:t>
                </a:r>
                <a:r>
                  <a:rPr sz="800">
                    <a:latin typeface="Comic Sans MS"/>
                    <a:ea typeface="Comic Sans MS"/>
                    <a:cs typeface="Comic Sans MS"/>
                    <a:sym typeface="Comic Sans MS"/>
                  </a:rPr>
                  <a:t>n</a:t>
                </a:r>
              </a:p>
            </p:txBody>
          </p:sp>
        </p:grpSp>
        <p:grpSp>
          <p:nvGrpSpPr>
            <p:cNvPr id="145" name="Group 145"/>
            <p:cNvGrpSpPr/>
            <p:nvPr/>
          </p:nvGrpSpPr>
          <p:grpSpPr>
            <a:xfrm>
              <a:off x="2901950" y="3413124"/>
              <a:ext cx="2157413" cy="231142"/>
              <a:chOff x="0" y="0"/>
              <a:chExt cx="2157412" cy="231140"/>
            </a:xfrm>
          </p:grpSpPr>
          <p:sp>
            <p:nvSpPr>
              <p:cNvPr id="143" name="Shape 143"/>
              <p:cNvSpPr/>
              <p:nvPr/>
            </p:nvSpPr>
            <p:spPr>
              <a:xfrm>
                <a:off x="0" y="0"/>
                <a:ext cx="2157413" cy="214313"/>
              </a:xfrm>
              <a:prstGeom prst="rect">
                <a:avLst/>
              </a:prstGeom>
              <a:solidFill>
                <a:srgbClr val="F3F3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just">
                  <a:tabLst>
                    <a:tab pos="266700" algn="l"/>
                    <a:tab pos="457200" algn="l"/>
                  </a:tabLst>
                </a:pPr>
              </a:p>
            </p:txBody>
          </p:sp>
          <p:sp>
            <p:nvSpPr>
              <p:cNvPr id="144" name="Shape 144"/>
              <p:cNvSpPr/>
              <p:nvPr/>
            </p:nvSpPr>
            <p:spPr>
              <a:xfrm>
                <a:off x="0" y="0"/>
                <a:ext cx="2157413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just">
                  <a:tabLst>
                    <a:tab pos="266700" algn="l"/>
                    <a:tab pos="457200" algn="l"/>
                  </a:tabLst>
                  <a:defRPr sz="800">
                    <a:latin typeface="Comic Sans MS"/>
                    <a:ea typeface="Comic Sans MS"/>
                    <a:cs typeface="Comic Sans MS"/>
                    <a:sym typeface="Comic Sans MS"/>
                  </a:defRPr>
                </a:lvl1pPr>
              </a:lstStyle>
              <a:p>
                <a:pPr lvl="0">
                  <a:defRPr sz="1800"/>
                </a:pPr>
                <a:r>
                  <a:rPr sz="800"/>
                  <a:t>Externa e interna</a:t>
                </a:r>
              </a:p>
            </p:txBody>
          </p:sp>
        </p:grpSp>
        <p:grpSp>
          <p:nvGrpSpPr>
            <p:cNvPr id="148" name="Group 148"/>
            <p:cNvGrpSpPr/>
            <p:nvPr/>
          </p:nvGrpSpPr>
          <p:grpSpPr>
            <a:xfrm>
              <a:off x="1987550" y="3627437"/>
              <a:ext cx="3071813" cy="231141"/>
              <a:chOff x="0" y="0"/>
              <a:chExt cx="3071812" cy="231140"/>
            </a:xfrm>
          </p:grpSpPr>
          <p:sp>
            <p:nvSpPr>
              <p:cNvPr id="146" name="Shape 146"/>
              <p:cNvSpPr/>
              <p:nvPr/>
            </p:nvSpPr>
            <p:spPr>
              <a:xfrm>
                <a:off x="0" y="0"/>
                <a:ext cx="3071813" cy="212725"/>
              </a:xfrm>
              <a:prstGeom prst="rect">
                <a:avLst/>
              </a:prstGeom>
              <a:solidFill>
                <a:srgbClr val="F3F3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just">
                  <a:tabLst>
                    <a:tab pos="266700" algn="l"/>
                    <a:tab pos="457200" algn="l"/>
                  </a:tabLst>
                </a:pPr>
              </a:p>
            </p:txBody>
          </p:sp>
          <p:sp>
            <p:nvSpPr>
              <p:cNvPr id="147" name="Shape 147"/>
              <p:cNvSpPr/>
              <p:nvPr/>
            </p:nvSpPr>
            <p:spPr>
              <a:xfrm>
                <a:off x="0" y="0"/>
                <a:ext cx="3071813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 lvl="0" algn="just">
                  <a:tabLst>
                    <a:tab pos="266700" algn="l"/>
                    <a:tab pos="457200" algn="l"/>
                  </a:tabLst>
                </a:pPr>
                <a:r>
                  <a:rPr sz="800">
                    <a:latin typeface="Comic Sans MS"/>
                    <a:ea typeface="Comic Sans MS"/>
                    <a:cs typeface="Comic Sans MS"/>
                    <a:sym typeface="Comic Sans MS"/>
                  </a:rPr>
                  <a:t>Circunducci</a:t>
                </a:r>
                <a:r>
                  <a:rPr sz="800"/>
                  <a:t>ó</a:t>
                </a:r>
                <a:r>
                  <a:rPr sz="800">
                    <a:latin typeface="Comic Sans MS"/>
                    <a:ea typeface="Comic Sans MS"/>
                    <a:cs typeface="Comic Sans MS"/>
                    <a:sym typeface="Comic Sans MS"/>
                  </a:rPr>
                  <a:t>n</a:t>
                </a:r>
              </a:p>
            </p:txBody>
          </p:sp>
        </p:grpSp>
        <p:grpSp>
          <p:nvGrpSpPr>
            <p:cNvPr id="151" name="Group 151"/>
            <p:cNvGrpSpPr/>
            <p:nvPr/>
          </p:nvGrpSpPr>
          <p:grpSpPr>
            <a:xfrm>
              <a:off x="730250" y="3840162"/>
              <a:ext cx="1257300" cy="854076"/>
              <a:chOff x="0" y="0"/>
              <a:chExt cx="1257299" cy="854075"/>
            </a:xfrm>
          </p:grpSpPr>
          <p:sp>
            <p:nvSpPr>
              <p:cNvPr id="149" name="Shape 149"/>
              <p:cNvSpPr/>
              <p:nvPr/>
            </p:nvSpPr>
            <p:spPr>
              <a:xfrm>
                <a:off x="0" y="0"/>
                <a:ext cx="1257300" cy="854075"/>
              </a:xfrm>
              <a:prstGeom prst="rect">
                <a:avLst/>
              </a:prstGeom>
              <a:solidFill>
                <a:srgbClr val="E6E6E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tabLst>
                    <a:tab pos="266700" algn="l"/>
                    <a:tab pos="457200" algn="l"/>
                  </a:tabLst>
                  <a:defRPr sz="1100">
                    <a:latin typeface="Times New Roman Bold"/>
                    <a:ea typeface="Times New Roman Bold"/>
                    <a:cs typeface="Times New Roman Bold"/>
                    <a:sym typeface="Times New Roman Bold"/>
                  </a:defRPr>
                </a:pPr>
              </a:p>
            </p:txBody>
          </p:sp>
          <p:sp>
            <p:nvSpPr>
              <p:cNvPr id="150" name="Shape 150"/>
              <p:cNvSpPr/>
              <p:nvPr/>
            </p:nvSpPr>
            <p:spPr>
              <a:xfrm>
                <a:off x="0" y="0"/>
                <a:ext cx="1257300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>
                  <a:tabLst>
                    <a:tab pos="266700" algn="l"/>
                    <a:tab pos="457200" algn="l"/>
                  </a:tabLst>
                  <a:defRPr sz="800">
                    <a:latin typeface="Comic Sans MS Bold"/>
                    <a:ea typeface="Comic Sans MS Bold"/>
                    <a:cs typeface="Comic Sans MS Bold"/>
                    <a:sym typeface="Comic Sans MS Bold"/>
                  </a:defRPr>
                </a:lvl1pPr>
              </a:lstStyle>
              <a:p>
                <a:pPr lvl="0">
                  <a:defRPr sz="1800"/>
                </a:pPr>
                <a:r>
                  <a:rPr sz="800"/>
                  <a:t>Rodilla</a:t>
                </a:r>
              </a:p>
            </p:txBody>
          </p:sp>
        </p:grpSp>
        <p:grpSp>
          <p:nvGrpSpPr>
            <p:cNvPr id="154" name="Group 154"/>
            <p:cNvGrpSpPr/>
            <p:nvPr/>
          </p:nvGrpSpPr>
          <p:grpSpPr>
            <a:xfrm>
              <a:off x="1987550" y="3840162"/>
              <a:ext cx="3071813" cy="231141"/>
              <a:chOff x="0" y="0"/>
              <a:chExt cx="3071812" cy="231140"/>
            </a:xfrm>
          </p:grpSpPr>
          <p:sp>
            <p:nvSpPr>
              <p:cNvPr id="152" name="Shape 152"/>
              <p:cNvSpPr/>
              <p:nvPr/>
            </p:nvSpPr>
            <p:spPr>
              <a:xfrm>
                <a:off x="0" y="0"/>
                <a:ext cx="3071813" cy="214313"/>
              </a:xfrm>
              <a:prstGeom prst="rect">
                <a:avLst/>
              </a:prstGeom>
              <a:solidFill>
                <a:srgbClr val="F3F3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just">
                  <a:tabLst>
                    <a:tab pos="266700" algn="l"/>
                    <a:tab pos="457200" algn="l"/>
                  </a:tabLst>
                </a:pPr>
              </a:p>
            </p:txBody>
          </p:sp>
          <p:sp>
            <p:nvSpPr>
              <p:cNvPr id="153" name="Shape 153"/>
              <p:cNvSpPr/>
              <p:nvPr/>
            </p:nvSpPr>
            <p:spPr>
              <a:xfrm>
                <a:off x="0" y="0"/>
                <a:ext cx="3071813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 lvl="0" algn="just">
                  <a:tabLst>
                    <a:tab pos="266700" algn="l"/>
                    <a:tab pos="457200" algn="l"/>
                  </a:tabLst>
                </a:pPr>
                <a:r>
                  <a:rPr sz="800">
                    <a:latin typeface="Comic Sans MS"/>
                    <a:ea typeface="Comic Sans MS"/>
                    <a:cs typeface="Comic Sans MS"/>
                    <a:sym typeface="Comic Sans MS"/>
                  </a:rPr>
                  <a:t>Flexi</a:t>
                </a:r>
                <a:r>
                  <a:rPr sz="800"/>
                  <a:t>ó</a:t>
                </a:r>
                <a:r>
                  <a:rPr sz="800">
                    <a:latin typeface="Comic Sans MS"/>
                    <a:ea typeface="Comic Sans MS"/>
                    <a:cs typeface="Comic Sans MS"/>
                    <a:sym typeface="Comic Sans MS"/>
                  </a:rPr>
                  <a:t>n </a:t>
                </a:r>
                <a:r>
                  <a:rPr sz="800"/>
                  <a:t>–</a:t>
                </a:r>
                <a:r>
                  <a:rPr sz="800">
                    <a:latin typeface="Comic Sans MS"/>
                    <a:ea typeface="Comic Sans MS"/>
                    <a:cs typeface="Comic Sans MS"/>
                    <a:sym typeface="Comic Sans MS"/>
                  </a:rPr>
                  <a:t> extensi</a:t>
                </a:r>
                <a:r>
                  <a:rPr sz="800"/>
                  <a:t>ó</a:t>
                </a:r>
                <a:r>
                  <a:rPr sz="800">
                    <a:latin typeface="Comic Sans MS"/>
                    <a:ea typeface="Comic Sans MS"/>
                    <a:cs typeface="Comic Sans MS"/>
                    <a:sym typeface="Comic Sans MS"/>
                  </a:rPr>
                  <a:t>n</a:t>
                </a:r>
              </a:p>
            </p:txBody>
          </p:sp>
        </p:grpSp>
        <p:grpSp>
          <p:nvGrpSpPr>
            <p:cNvPr id="157" name="Group 157"/>
            <p:cNvGrpSpPr/>
            <p:nvPr/>
          </p:nvGrpSpPr>
          <p:grpSpPr>
            <a:xfrm>
              <a:off x="1987550" y="4054474"/>
              <a:ext cx="914400" cy="231142"/>
              <a:chOff x="0" y="0"/>
              <a:chExt cx="914400" cy="231140"/>
            </a:xfrm>
          </p:grpSpPr>
          <p:sp>
            <p:nvSpPr>
              <p:cNvPr id="155" name="Shape 155"/>
              <p:cNvSpPr/>
              <p:nvPr/>
            </p:nvSpPr>
            <p:spPr>
              <a:xfrm>
                <a:off x="0" y="0"/>
                <a:ext cx="914400" cy="212725"/>
              </a:xfrm>
              <a:prstGeom prst="rect">
                <a:avLst/>
              </a:prstGeom>
              <a:solidFill>
                <a:srgbClr val="F3F3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just">
                  <a:tabLst>
                    <a:tab pos="266700" algn="l"/>
                    <a:tab pos="457200" algn="l"/>
                  </a:tabLst>
                </a:pPr>
              </a:p>
            </p:txBody>
          </p:sp>
          <p:sp>
            <p:nvSpPr>
              <p:cNvPr id="156" name="Shape 156"/>
              <p:cNvSpPr/>
              <p:nvPr/>
            </p:nvSpPr>
            <p:spPr>
              <a:xfrm>
                <a:off x="0" y="0"/>
                <a:ext cx="914400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 lvl="0" algn="just">
                  <a:tabLst>
                    <a:tab pos="266700" algn="l"/>
                    <a:tab pos="457200" algn="l"/>
                  </a:tabLst>
                </a:pPr>
                <a:r>
                  <a:rPr sz="800">
                    <a:latin typeface="Comic Sans MS"/>
                    <a:ea typeface="Comic Sans MS"/>
                    <a:cs typeface="Comic Sans MS"/>
                    <a:sym typeface="Comic Sans MS"/>
                  </a:rPr>
                  <a:t>Rotaci</a:t>
                </a:r>
                <a:r>
                  <a:rPr sz="800"/>
                  <a:t>ó</a:t>
                </a:r>
                <a:r>
                  <a:rPr sz="800">
                    <a:latin typeface="Comic Sans MS"/>
                    <a:ea typeface="Comic Sans MS"/>
                    <a:cs typeface="Comic Sans MS"/>
                    <a:sym typeface="Comic Sans MS"/>
                  </a:rPr>
                  <a:t>n</a:t>
                </a:r>
              </a:p>
            </p:txBody>
          </p:sp>
        </p:grpSp>
        <p:grpSp>
          <p:nvGrpSpPr>
            <p:cNvPr id="160" name="Group 160"/>
            <p:cNvGrpSpPr/>
            <p:nvPr/>
          </p:nvGrpSpPr>
          <p:grpSpPr>
            <a:xfrm>
              <a:off x="2901950" y="4054474"/>
              <a:ext cx="2157413" cy="231142"/>
              <a:chOff x="0" y="0"/>
              <a:chExt cx="2157412" cy="231140"/>
            </a:xfrm>
          </p:grpSpPr>
          <p:sp>
            <p:nvSpPr>
              <p:cNvPr id="158" name="Shape 158"/>
              <p:cNvSpPr/>
              <p:nvPr/>
            </p:nvSpPr>
            <p:spPr>
              <a:xfrm>
                <a:off x="0" y="0"/>
                <a:ext cx="2157413" cy="212725"/>
              </a:xfrm>
              <a:prstGeom prst="rect">
                <a:avLst/>
              </a:prstGeom>
              <a:solidFill>
                <a:srgbClr val="F3F3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just">
                  <a:tabLst>
                    <a:tab pos="266700" algn="l"/>
                    <a:tab pos="457200" algn="l"/>
                  </a:tabLst>
                </a:pPr>
              </a:p>
            </p:txBody>
          </p:sp>
          <p:sp>
            <p:nvSpPr>
              <p:cNvPr id="159" name="Shape 159"/>
              <p:cNvSpPr/>
              <p:nvPr/>
            </p:nvSpPr>
            <p:spPr>
              <a:xfrm>
                <a:off x="0" y="0"/>
                <a:ext cx="2157413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just">
                  <a:tabLst>
                    <a:tab pos="266700" algn="l"/>
                    <a:tab pos="457200" algn="l"/>
                  </a:tabLst>
                  <a:defRPr sz="800">
                    <a:latin typeface="Comic Sans MS"/>
                    <a:ea typeface="Comic Sans MS"/>
                    <a:cs typeface="Comic Sans MS"/>
                    <a:sym typeface="Comic Sans MS"/>
                  </a:defRPr>
                </a:lvl1pPr>
              </a:lstStyle>
              <a:p>
                <a:pPr lvl="0">
                  <a:defRPr sz="1800"/>
                </a:pPr>
                <a:r>
                  <a:rPr sz="800"/>
                  <a:t>Externa e interna</a:t>
                </a:r>
              </a:p>
            </p:txBody>
          </p:sp>
        </p:grpSp>
        <p:grpSp>
          <p:nvGrpSpPr>
            <p:cNvPr id="163" name="Group 163"/>
            <p:cNvGrpSpPr/>
            <p:nvPr/>
          </p:nvGrpSpPr>
          <p:grpSpPr>
            <a:xfrm>
              <a:off x="1987550" y="4267199"/>
              <a:ext cx="3071813" cy="231142"/>
              <a:chOff x="0" y="0"/>
              <a:chExt cx="3071812" cy="231140"/>
            </a:xfrm>
          </p:grpSpPr>
          <p:sp>
            <p:nvSpPr>
              <p:cNvPr id="161" name="Shape 161"/>
              <p:cNvSpPr/>
              <p:nvPr/>
            </p:nvSpPr>
            <p:spPr>
              <a:xfrm>
                <a:off x="0" y="0"/>
                <a:ext cx="3071813" cy="212725"/>
              </a:xfrm>
              <a:prstGeom prst="rect">
                <a:avLst/>
              </a:prstGeom>
              <a:solidFill>
                <a:srgbClr val="F3F3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just">
                  <a:tabLst>
                    <a:tab pos="266700" algn="l"/>
                    <a:tab pos="457200" algn="l"/>
                  </a:tabLst>
                </a:pPr>
              </a:p>
            </p:txBody>
          </p:sp>
          <p:sp>
            <p:nvSpPr>
              <p:cNvPr id="162" name="Shape 162"/>
              <p:cNvSpPr/>
              <p:nvPr/>
            </p:nvSpPr>
            <p:spPr>
              <a:xfrm>
                <a:off x="0" y="0"/>
                <a:ext cx="3071813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 lvl="0" algn="just">
                  <a:tabLst>
                    <a:tab pos="266700" algn="l"/>
                    <a:tab pos="457200" algn="l"/>
                  </a:tabLst>
                </a:pPr>
                <a:r>
                  <a:rPr sz="800">
                    <a:latin typeface="Comic Sans MS"/>
                    <a:ea typeface="Comic Sans MS"/>
                    <a:cs typeface="Comic Sans MS"/>
                    <a:sym typeface="Comic Sans MS"/>
                  </a:rPr>
                  <a:t>Circunducci</a:t>
                </a:r>
                <a:r>
                  <a:rPr sz="800"/>
                  <a:t>ó</a:t>
                </a:r>
                <a:r>
                  <a:rPr sz="800">
                    <a:latin typeface="Comic Sans MS"/>
                    <a:ea typeface="Comic Sans MS"/>
                    <a:cs typeface="Comic Sans MS"/>
                    <a:sym typeface="Comic Sans MS"/>
                  </a:rPr>
                  <a:t>n  </a:t>
                </a:r>
                <a:r>
                  <a:rPr sz="600">
                    <a:latin typeface="Comic Sans MS"/>
                    <a:ea typeface="Comic Sans MS"/>
                    <a:cs typeface="Comic Sans MS"/>
                    <a:sym typeface="Comic Sans MS"/>
                  </a:rPr>
                  <a:t>con previa flexi</a:t>
                </a:r>
                <a:r>
                  <a:rPr sz="600"/>
                  <a:t>ó</a:t>
                </a:r>
                <a:r>
                  <a:rPr sz="600">
                    <a:latin typeface="Comic Sans MS"/>
                    <a:ea typeface="Comic Sans MS"/>
                    <a:cs typeface="Comic Sans MS"/>
                    <a:sym typeface="Comic Sans MS"/>
                  </a:rPr>
                  <a:t>n</a:t>
                </a:r>
              </a:p>
            </p:txBody>
          </p:sp>
        </p:grpSp>
        <p:grpSp>
          <p:nvGrpSpPr>
            <p:cNvPr id="166" name="Group 166"/>
            <p:cNvGrpSpPr/>
            <p:nvPr/>
          </p:nvGrpSpPr>
          <p:grpSpPr>
            <a:xfrm>
              <a:off x="1987550" y="4479924"/>
              <a:ext cx="3071813" cy="231142"/>
              <a:chOff x="0" y="0"/>
              <a:chExt cx="3071812" cy="231140"/>
            </a:xfrm>
          </p:grpSpPr>
          <p:sp>
            <p:nvSpPr>
              <p:cNvPr id="164" name="Shape 164"/>
              <p:cNvSpPr/>
              <p:nvPr/>
            </p:nvSpPr>
            <p:spPr>
              <a:xfrm>
                <a:off x="0" y="0"/>
                <a:ext cx="3071813" cy="214313"/>
              </a:xfrm>
              <a:prstGeom prst="rect">
                <a:avLst/>
              </a:prstGeom>
              <a:solidFill>
                <a:srgbClr val="F3F3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just">
                  <a:tabLst>
                    <a:tab pos="266700" algn="l"/>
                    <a:tab pos="457200" algn="l"/>
                  </a:tabLst>
                </a:pPr>
              </a:p>
            </p:txBody>
          </p:sp>
          <p:sp>
            <p:nvSpPr>
              <p:cNvPr id="165" name="Shape 165"/>
              <p:cNvSpPr/>
              <p:nvPr/>
            </p:nvSpPr>
            <p:spPr>
              <a:xfrm>
                <a:off x="0" y="0"/>
                <a:ext cx="3071813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 lvl="0" algn="just">
                  <a:tabLst>
                    <a:tab pos="266700" algn="l"/>
                    <a:tab pos="457200" algn="l"/>
                  </a:tabLst>
                </a:pPr>
                <a:r>
                  <a:rPr sz="800">
                    <a:latin typeface="Comic Sans MS"/>
                    <a:ea typeface="Comic Sans MS"/>
                    <a:cs typeface="Comic Sans MS"/>
                    <a:sym typeface="Comic Sans MS"/>
                  </a:rPr>
                  <a:t>Abducci</a:t>
                </a:r>
                <a:r>
                  <a:rPr sz="800"/>
                  <a:t>ó</a:t>
                </a:r>
                <a:r>
                  <a:rPr sz="800">
                    <a:latin typeface="Comic Sans MS"/>
                    <a:ea typeface="Comic Sans MS"/>
                    <a:cs typeface="Comic Sans MS"/>
                    <a:sym typeface="Comic Sans MS"/>
                  </a:rPr>
                  <a:t>n </a:t>
                </a:r>
                <a:r>
                  <a:rPr sz="800"/>
                  <a:t>–</a:t>
                </a:r>
                <a:r>
                  <a:rPr sz="800">
                    <a:latin typeface="Comic Sans MS"/>
                    <a:ea typeface="Comic Sans MS"/>
                    <a:cs typeface="Comic Sans MS"/>
                    <a:sym typeface="Comic Sans MS"/>
                  </a:rPr>
                  <a:t> aducci</a:t>
                </a:r>
                <a:r>
                  <a:rPr sz="800"/>
                  <a:t>ó</a:t>
                </a:r>
                <a:r>
                  <a:rPr sz="800">
                    <a:latin typeface="Comic Sans MS"/>
                    <a:ea typeface="Comic Sans MS"/>
                    <a:cs typeface="Comic Sans MS"/>
                    <a:sym typeface="Comic Sans MS"/>
                  </a:rPr>
                  <a:t>n pasiva</a:t>
                </a:r>
              </a:p>
            </p:txBody>
          </p:sp>
        </p:grpSp>
        <p:grpSp>
          <p:nvGrpSpPr>
            <p:cNvPr id="169" name="Group 169"/>
            <p:cNvGrpSpPr/>
            <p:nvPr/>
          </p:nvGrpSpPr>
          <p:grpSpPr>
            <a:xfrm>
              <a:off x="730250" y="4694237"/>
              <a:ext cx="1257300" cy="881063"/>
              <a:chOff x="0" y="0"/>
              <a:chExt cx="1257299" cy="881062"/>
            </a:xfrm>
          </p:grpSpPr>
          <p:sp>
            <p:nvSpPr>
              <p:cNvPr id="167" name="Shape 167"/>
              <p:cNvSpPr/>
              <p:nvPr/>
            </p:nvSpPr>
            <p:spPr>
              <a:xfrm>
                <a:off x="0" y="0"/>
                <a:ext cx="1257300" cy="881063"/>
              </a:xfrm>
              <a:prstGeom prst="rect">
                <a:avLst/>
              </a:prstGeom>
              <a:solidFill>
                <a:srgbClr val="E6E6E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tabLst>
                    <a:tab pos="266700" algn="l"/>
                    <a:tab pos="457200" algn="l"/>
                  </a:tabLst>
                  <a:defRPr sz="1100">
                    <a:latin typeface="Times New Roman Bold"/>
                    <a:ea typeface="Times New Roman Bold"/>
                    <a:cs typeface="Times New Roman Bold"/>
                    <a:sym typeface="Times New Roman Bold"/>
                  </a:defRPr>
                </a:pPr>
              </a:p>
            </p:txBody>
          </p:sp>
          <p:sp>
            <p:nvSpPr>
              <p:cNvPr id="168" name="Shape 168"/>
              <p:cNvSpPr/>
              <p:nvPr/>
            </p:nvSpPr>
            <p:spPr>
              <a:xfrm>
                <a:off x="0" y="0"/>
                <a:ext cx="1257300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>
                  <a:tabLst>
                    <a:tab pos="266700" algn="l"/>
                    <a:tab pos="457200" algn="l"/>
                  </a:tabLst>
                  <a:defRPr sz="800">
                    <a:latin typeface="Comic Sans MS Bold"/>
                    <a:ea typeface="Comic Sans MS Bold"/>
                    <a:cs typeface="Comic Sans MS Bold"/>
                    <a:sym typeface="Comic Sans MS Bold"/>
                  </a:defRPr>
                </a:lvl1pPr>
              </a:lstStyle>
              <a:p>
                <a:pPr lvl="0">
                  <a:defRPr sz="1800"/>
                </a:pPr>
                <a:r>
                  <a:rPr sz="800"/>
                  <a:t>Tobillo</a:t>
                </a:r>
              </a:p>
            </p:txBody>
          </p:sp>
        </p:grpSp>
        <p:grpSp>
          <p:nvGrpSpPr>
            <p:cNvPr id="172" name="Group 172"/>
            <p:cNvGrpSpPr/>
            <p:nvPr/>
          </p:nvGrpSpPr>
          <p:grpSpPr>
            <a:xfrm>
              <a:off x="1987550" y="4694237"/>
              <a:ext cx="3071813" cy="231141"/>
              <a:chOff x="0" y="0"/>
              <a:chExt cx="3071812" cy="231140"/>
            </a:xfrm>
          </p:grpSpPr>
          <p:sp>
            <p:nvSpPr>
              <p:cNvPr id="170" name="Shape 170"/>
              <p:cNvSpPr/>
              <p:nvPr/>
            </p:nvSpPr>
            <p:spPr>
              <a:xfrm>
                <a:off x="0" y="0"/>
                <a:ext cx="3071813" cy="212725"/>
              </a:xfrm>
              <a:prstGeom prst="rect">
                <a:avLst/>
              </a:prstGeom>
              <a:solidFill>
                <a:srgbClr val="F3F3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just">
                  <a:tabLst>
                    <a:tab pos="266700" algn="l"/>
                    <a:tab pos="457200" algn="l"/>
                  </a:tabLst>
                </a:pPr>
              </a:p>
            </p:txBody>
          </p:sp>
          <p:sp>
            <p:nvSpPr>
              <p:cNvPr id="171" name="Shape 171"/>
              <p:cNvSpPr/>
              <p:nvPr/>
            </p:nvSpPr>
            <p:spPr>
              <a:xfrm>
                <a:off x="0" y="0"/>
                <a:ext cx="3071813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 lvl="0" algn="just">
                  <a:tabLst>
                    <a:tab pos="266700" algn="l"/>
                    <a:tab pos="457200" algn="l"/>
                  </a:tabLst>
                </a:pPr>
                <a:r>
                  <a:rPr sz="800">
                    <a:latin typeface="Comic Sans MS"/>
                    <a:ea typeface="Comic Sans MS"/>
                    <a:cs typeface="Comic Sans MS"/>
                    <a:sym typeface="Comic Sans MS"/>
                  </a:rPr>
                  <a:t>Flexi</a:t>
                </a:r>
                <a:r>
                  <a:rPr sz="800"/>
                  <a:t>ó</a:t>
                </a:r>
                <a:r>
                  <a:rPr sz="800">
                    <a:latin typeface="Comic Sans MS"/>
                    <a:ea typeface="Comic Sans MS"/>
                    <a:cs typeface="Comic Sans MS"/>
                    <a:sym typeface="Comic Sans MS"/>
                  </a:rPr>
                  <a:t>n </a:t>
                </a:r>
                <a:r>
                  <a:rPr sz="800"/>
                  <a:t>–</a:t>
                </a:r>
                <a:r>
                  <a:rPr sz="800">
                    <a:latin typeface="Comic Sans MS"/>
                    <a:ea typeface="Comic Sans MS"/>
                    <a:cs typeface="Comic Sans MS"/>
                    <a:sym typeface="Comic Sans MS"/>
                  </a:rPr>
                  <a:t> extensi</a:t>
                </a:r>
                <a:r>
                  <a:rPr sz="800"/>
                  <a:t>ó</a:t>
                </a:r>
                <a:r>
                  <a:rPr sz="800">
                    <a:latin typeface="Comic Sans MS"/>
                    <a:ea typeface="Comic Sans MS"/>
                    <a:cs typeface="Comic Sans MS"/>
                    <a:sym typeface="Comic Sans MS"/>
                  </a:rPr>
                  <a:t>n</a:t>
                </a:r>
              </a:p>
            </p:txBody>
          </p:sp>
        </p:grpSp>
        <p:grpSp>
          <p:nvGrpSpPr>
            <p:cNvPr id="175" name="Group 175"/>
            <p:cNvGrpSpPr/>
            <p:nvPr/>
          </p:nvGrpSpPr>
          <p:grpSpPr>
            <a:xfrm>
              <a:off x="1987550" y="4906962"/>
              <a:ext cx="914400" cy="231141"/>
              <a:chOff x="0" y="0"/>
              <a:chExt cx="914400" cy="231140"/>
            </a:xfrm>
          </p:grpSpPr>
          <p:sp>
            <p:nvSpPr>
              <p:cNvPr id="173" name="Shape 173"/>
              <p:cNvSpPr/>
              <p:nvPr/>
            </p:nvSpPr>
            <p:spPr>
              <a:xfrm>
                <a:off x="0" y="0"/>
                <a:ext cx="914400" cy="214313"/>
              </a:xfrm>
              <a:prstGeom prst="rect">
                <a:avLst/>
              </a:prstGeom>
              <a:solidFill>
                <a:srgbClr val="F3F3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just">
                  <a:tabLst>
                    <a:tab pos="228600" algn="l"/>
                    <a:tab pos="266700" algn="l"/>
                    <a:tab pos="457200" algn="l"/>
                  </a:tabLst>
                </a:pPr>
              </a:p>
            </p:txBody>
          </p:sp>
          <p:sp>
            <p:nvSpPr>
              <p:cNvPr id="174" name="Shape 174"/>
              <p:cNvSpPr/>
              <p:nvPr/>
            </p:nvSpPr>
            <p:spPr>
              <a:xfrm>
                <a:off x="0" y="0"/>
                <a:ext cx="914400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 lvl="0" algn="just">
                  <a:tabLst>
                    <a:tab pos="228600" algn="l"/>
                    <a:tab pos="266700" algn="l"/>
                    <a:tab pos="457200" algn="l"/>
                  </a:tabLst>
                </a:pPr>
                <a:r>
                  <a:rPr sz="800">
                    <a:latin typeface="Comic Sans MS"/>
                    <a:ea typeface="Comic Sans MS"/>
                    <a:cs typeface="Comic Sans MS"/>
                    <a:sym typeface="Comic Sans MS"/>
                  </a:rPr>
                  <a:t>Rotaci</a:t>
                </a:r>
                <a:r>
                  <a:rPr sz="800"/>
                  <a:t>ó</a:t>
                </a:r>
                <a:r>
                  <a:rPr sz="800">
                    <a:latin typeface="Comic Sans MS"/>
                    <a:ea typeface="Comic Sans MS"/>
                    <a:cs typeface="Comic Sans MS"/>
                    <a:sym typeface="Comic Sans MS"/>
                  </a:rPr>
                  <a:t>n</a:t>
                </a:r>
              </a:p>
            </p:txBody>
          </p:sp>
        </p:grpSp>
        <p:grpSp>
          <p:nvGrpSpPr>
            <p:cNvPr id="178" name="Group 178"/>
            <p:cNvGrpSpPr/>
            <p:nvPr/>
          </p:nvGrpSpPr>
          <p:grpSpPr>
            <a:xfrm>
              <a:off x="2901950" y="4906962"/>
              <a:ext cx="2157413" cy="231141"/>
              <a:chOff x="0" y="0"/>
              <a:chExt cx="2157412" cy="231140"/>
            </a:xfrm>
          </p:grpSpPr>
          <p:sp>
            <p:nvSpPr>
              <p:cNvPr id="176" name="Shape 176"/>
              <p:cNvSpPr/>
              <p:nvPr/>
            </p:nvSpPr>
            <p:spPr>
              <a:xfrm>
                <a:off x="0" y="0"/>
                <a:ext cx="2157413" cy="214313"/>
              </a:xfrm>
              <a:prstGeom prst="rect">
                <a:avLst/>
              </a:prstGeom>
              <a:solidFill>
                <a:srgbClr val="F3F3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just">
                  <a:tabLst>
                    <a:tab pos="266700" algn="l"/>
                    <a:tab pos="457200" algn="l"/>
                  </a:tabLst>
                </a:pPr>
              </a:p>
            </p:txBody>
          </p:sp>
          <p:sp>
            <p:nvSpPr>
              <p:cNvPr id="177" name="Shape 177"/>
              <p:cNvSpPr/>
              <p:nvPr/>
            </p:nvSpPr>
            <p:spPr>
              <a:xfrm>
                <a:off x="0" y="0"/>
                <a:ext cx="2157413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just">
                  <a:tabLst>
                    <a:tab pos="266700" algn="l"/>
                    <a:tab pos="457200" algn="l"/>
                  </a:tabLst>
                  <a:defRPr sz="800">
                    <a:latin typeface="Comic Sans MS"/>
                    <a:ea typeface="Comic Sans MS"/>
                    <a:cs typeface="Comic Sans MS"/>
                    <a:sym typeface="Comic Sans MS"/>
                  </a:defRPr>
                </a:lvl1pPr>
              </a:lstStyle>
              <a:p>
                <a:pPr lvl="0">
                  <a:defRPr sz="1800"/>
                </a:pPr>
                <a:r>
                  <a:rPr sz="800"/>
                  <a:t>Externa e interna</a:t>
                </a:r>
              </a:p>
            </p:txBody>
          </p:sp>
        </p:grpSp>
        <p:grpSp>
          <p:nvGrpSpPr>
            <p:cNvPr id="181" name="Group 181"/>
            <p:cNvGrpSpPr/>
            <p:nvPr/>
          </p:nvGrpSpPr>
          <p:grpSpPr>
            <a:xfrm>
              <a:off x="1987550" y="5121274"/>
              <a:ext cx="3071813" cy="454026"/>
              <a:chOff x="0" y="0"/>
              <a:chExt cx="3071812" cy="454025"/>
            </a:xfrm>
          </p:grpSpPr>
          <p:sp>
            <p:nvSpPr>
              <p:cNvPr id="179" name="Shape 179"/>
              <p:cNvSpPr/>
              <p:nvPr/>
            </p:nvSpPr>
            <p:spPr>
              <a:xfrm>
                <a:off x="0" y="0"/>
                <a:ext cx="3071813" cy="454025"/>
              </a:xfrm>
              <a:prstGeom prst="rect">
                <a:avLst/>
              </a:prstGeom>
              <a:solidFill>
                <a:srgbClr val="F3F3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just">
                  <a:tabLst>
                    <a:tab pos="266700" algn="l"/>
                    <a:tab pos="457200" algn="l"/>
                  </a:tabLst>
                </a:pPr>
              </a:p>
            </p:txBody>
          </p:sp>
          <p:sp>
            <p:nvSpPr>
              <p:cNvPr id="180" name="Shape 180"/>
              <p:cNvSpPr/>
              <p:nvPr/>
            </p:nvSpPr>
            <p:spPr>
              <a:xfrm>
                <a:off x="0" y="0"/>
                <a:ext cx="3071813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 lvl="0" algn="just">
                  <a:tabLst>
                    <a:tab pos="266700" algn="l"/>
                    <a:tab pos="457200" algn="l"/>
                  </a:tabLst>
                </a:pPr>
                <a:r>
                  <a:rPr sz="800">
                    <a:latin typeface="Comic Sans MS"/>
                    <a:ea typeface="Comic Sans MS"/>
                    <a:cs typeface="Comic Sans MS"/>
                    <a:sym typeface="Comic Sans MS"/>
                  </a:rPr>
                  <a:t>Circunducci</a:t>
                </a:r>
                <a:r>
                  <a:rPr sz="800"/>
                  <a:t>ó</a:t>
                </a:r>
                <a:r>
                  <a:rPr sz="800">
                    <a:latin typeface="Comic Sans MS"/>
                    <a:ea typeface="Comic Sans MS"/>
                    <a:cs typeface="Comic Sans MS"/>
                    <a:sym typeface="Comic Sans MS"/>
                  </a:rPr>
                  <a:t>n</a:t>
                </a:r>
              </a:p>
            </p:txBody>
          </p:sp>
        </p:grpSp>
        <p:sp>
          <p:nvSpPr>
            <p:cNvPr id="182" name="Shape 182"/>
            <p:cNvSpPr/>
            <p:nvPr/>
          </p:nvSpPr>
          <p:spPr>
            <a:xfrm flipH="1">
              <a:off x="730249" y="0"/>
              <a:ext cx="2" cy="557530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183" name="Shape 183"/>
            <p:cNvSpPr/>
            <p:nvPr/>
          </p:nvSpPr>
          <p:spPr>
            <a:xfrm flipH="1">
              <a:off x="1301749" y="2133600"/>
              <a:ext cx="1" cy="854075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184" name="Shape 184"/>
            <p:cNvSpPr/>
            <p:nvPr/>
          </p:nvSpPr>
          <p:spPr>
            <a:xfrm flipH="1">
              <a:off x="1987550" y="0"/>
              <a:ext cx="1" cy="557530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185" name="Shape 185"/>
            <p:cNvSpPr/>
            <p:nvPr/>
          </p:nvSpPr>
          <p:spPr>
            <a:xfrm>
              <a:off x="2901950" y="427037"/>
              <a:ext cx="0" cy="212726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186" name="Shape 186"/>
            <p:cNvSpPr/>
            <p:nvPr/>
          </p:nvSpPr>
          <p:spPr>
            <a:xfrm>
              <a:off x="2901950" y="1066800"/>
              <a:ext cx="0" cy="212725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187" name="Shape 187"/>
            <p:cNvSpPr/>
            <p:nvPr/>
          </p:nvSpPr>
          <p:spPr>
            <a:xfrm>
              <a:off x="2901950" y="3413125"/>
              <a:ext cx="0" cy="214313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188" name="Shape 188"/>
            <p:cNvSpPr/>
            <p:nvPr/>
          </p:nvSpPr>
          <p:spPr>
            <a:xfrm>
              <a:off x="2901950" y="4054475"/>
              <a:ext cx="0" cy="212725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189" name="Shape 189"/>
            <p:cNvSpPr/>
            <p:nvPr/>
          </p:nvSpPr>
          <p:spPr>
            <a:xfrm>
              <a:off x="2901950" y="4906962"/>
              <a:ext cx="0" cy="214313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190" name="Shape 190"/>
            <p:cNvSpPr/>
            <p:nvPr/>
          </p:nvSpPr>
          <p:spPr>
            <a:xfrm>
              <a:off x="1987550" y="212725"/>
              <a:ext cx="3071813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191" name="Shape 191"/>
            <p:cNvSpPr/>
            <p:nvPr/>
          </p:nvSpPr>
          <p:spPr>
            <a:xfrm>
              <a:off x="1987550" y="427037"/>
              <a:ext cx="3071813" cy="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192" name="Shape 192"/>
            <p:cNvSpPr/>
            <p:nvPr/>
          </p:nvSpPr>
          <p:spPr>
            <a:xfrm>
              <a:off x="1987550" y="639762"/>
              <a:ext cx="3071813" cy="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193" name="Shape 193"/>
            <p:cNvSpPr/>
            <p:nvPr/>
          </p:nvSpPr>
          <p:spPr>
            <a:xfrm>
              <a:off x="730250" y="854075"/>
              <a:ext cx="4329113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194" name="Shape 194"/>
            <p:cNvSpPr/>
            <p:nvPr/>
          </p:nvSpPr>
          <p:spPr>
            <a:xfrm>
              <a:off x="1987550" y="1066800"/>
              <a:ext cx="3071813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195" name="Shape 195"/>
            <p:cNvSpPr/>
            <p:nvPr/>
          </p:nvSpPr>
          <p:spPr>
            <a:xfrm>
              <a:off x="1987550" y="1279525"/>
              <a:ext cx="3071813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196" name="Shape 196"/>
            <p:cNvSpPr/>
            <p:nvPr/>
          </p:nvSpPr>
          <p:spPr>
            <a:xfrm>
              <a:off x="730250" y="1493837"/>
              <a:ext cx="4329113" cy="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197" name="Shape 197"/>
            <p:cNvSpPr/>
            <p:nvPr/>
          </p:nvSpPr>
          <p:spPr>
            <a:xfrm>
              <a:off x="1987550" y="1706562"/>
              <a:ext cx="3071813" cy="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198" name="Shape 198"/>
            <p:cNvSpPr/>
            <p:nvPr/>
          </p:nvSpPr>
          <p:spPr>
            <a:xfrm>
              <a:off x="1987550" y="1920875"/>
              <a:ext cx="3071813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199" name="Shape 199"/>
            <p:cNvSpPr/>
            <p:nvPr/>
          </p:nvSpPr>
          <p:spPr>
            <a:xfrm>
              <a:off x="0" y="2133600"/>
              <a:ext cx="5059363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200" name="Shape 200"/>
            <p:cNvSpPr/>
            <p:nvPr/>
          </p:nvSpPr>
          <p:spPr>
            <a:xfrm>
              <a:off x="1987550" y="2346325"/>
              <a:ext cx="3071813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201" name="Shape 201"/>
            <p:cNvSpPr/>
            <p:nvPr/>
          </p:nvSpPr>
          <p:spPr>
            <a:xfrm>
              <a:off x="1987550" y="2560637"/>
              <a:ext cx="3071813" cy="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202" name="Shape 202"/>
            <p:cNvSpPr/>
            <p:nvPr/>
          </p:nvSpPr>
          <p:spPr>
            <a:xfrm>
              <a:off x="1987550" y="2773362"/>
              <a:ext cx="3071813" cy="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203" name="Shape 203"/>
            <p:cNvSpPr/>
            <p:nvPr/>
          </p:nvSpPr>
          <p:spPr>
            <a:xfrm>
              <a:off x="0" y="2987675"/>
              <a:ext cx="5059363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204" name="Shape 204"/>
            <p:cNvSpPr/>
            <p:nvPr/>
          </p:nvSpPr>
          <p:spPr>
            <a:xfrm>
              <a:off x="1987550" y="3200400"/>
              <a:ext cx="3071813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205" name="Shape 205"/>
            <p:cNvSpPr/>
            <p:nvPr/>
          </p:nvSpPr>
          <p:spPr>
            <a:xfrm>
              <a:off x="1987550" y="3413125"/>
              <a:ext cx="3071813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206" name="Shape 206"/>
            <p:cNvSpPr/>
            <p:nvPr/>
          </p:nvSpPr>
          <p:spPr>
            <a:xfrm>
              <a:off x="1987550" y="3627437"/>
              <a:ext cx="3071813" cy="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207" name="Shape 207"/>
            <p:cNvSpPr/>
            <p:nvPr/>
          </p:nvSpPr>
          <p:spPr>
            <a:xfrm>
              <a:off x="730250" y="3840162"/>
              <a:ext cx="4329113" cy="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208" name="Shape 208"/>
            <p:cNvSpPr/>
            <p:nvPr/>
          </p:nvSpPr>
          <p:spPr>
            <a:xfrm>
              <a:off x="1987550" y="4054475"/>
              <a:ext cx="3071813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209" name="Shape 209"/>
            <p:cNvSpPr/>
            <p:nvPr/>
          </p:nvSpPr>
          <p:spPr>
            <a:xfrm>
              <a:off x="1987550" y="4267200"/>
              <a:ext cx="3071813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210" name="Shape 210"/>
            <p:cNvSpPr/>
            <p:nvPr/>
          </p:nvSpPr>
          <p:spPr>
            <a:xfrm>
              <a:off x="1987550" y="4479925"/>
              <a:ext cx="3071813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211" name="Shape 211"/>
            <p:cNvSpPr/>
            <p:nvPr/>
          </p:nvSpPr>
          <p:spPr>
            <a:xfrm>
              <a:off x="730250" y="4694237"/>
              <a:ext cx="4329113" cy="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212" name="Shape 212"/>
            <p:cNvSpPr/>
            <p:nvPr/>
          </p:nvSpPr>
          <p:spPr>
            <a:xfrm>
              <a:off x="1987550" y="4906962"/>
              <a:ext cx="3071813" cy="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213" name="Shape 213"/>
            <p:cNvSpPr/>
            <p:nvPr/>
          </p:nvSpPr>
          <p:spPr>
            <a:xfrm>
              <a:off x="1987550" y="5121275"/>
              <a:ext cx="3071813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214" name="Shape 214"/>
            <p:cNvSpPr/>
            <p:nvPr/>
          </p:nvSpPr>
          <p:spPr>
            <a:xfrm flipH="1">
              <a:off x="-1" y="0"/>
              <a:ext cx="2" cy="557530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215" name="Shape 215"/>
            <p:cNvSpPr/>
            <p:nvPr/>
          </p:nvSpPr>
          <p:spPr>
            <a:xfrm flipH="1">
              <a:off x="5059362" y="0"/>
              <a:ext cx="1" cy="557530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216" name="Shape 216"/>
            <p:cNvSpPr/>
            <p:nvPr/>
          </p:nvSpPr>
          <p:spPr>
            <a:xfrm>
              <a:off x="0" y="0"/>
              <a:ext cx="5059363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217" name="Shape 217"/>
            <p:cNvSpPr/>
            <p:nvPr/>
          </p:nvSpPr>
          <p:spPr>
            <a:xfrm>
              <a:off x="0" y="5575300"/>
              <a:ext cx="5059363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</p:grpSp>
      <p:sp>
        <p:nvSpPr>
          <p:cNvPr id="219" name="Shape 219"/>
          <p:cNvSpPr/>
          <p:nvPr/>
        </p:nvSpPr>
        <p:spPr>
          <a:xfrm>
            <a:off x="827087" y="333375"/>
            <a:ext cx="7129463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000"/>
              </a:spcBef>
            </a:lvl1pPr>
          </a:lstStyle>
          <a:p>
            <a:pPr lvl="0"/>
            <a:r>
              <a:t>Movimientos que pueden realizar algunas partes del cuerpo</a:t>
            </a:r>
          </a:p>
        </p:txBody>
      </p:sp>
    </p:spTree>
  </p:cSld>
  <p:clrMapOvr>
    <a:masterClrMapping/>
  </p:clrMapOvr>
  <p:transition spd="med" advClick="1"/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8ECED"/>
      </a:accent5>
      <a:accent6>
        <a:srgbClr val="2E2E8B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BBE0E3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BBE0E3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8ECED"/>
      </a:accent5>
      <a:accent6>
        <a:srgbClr val="2E2E8B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BBE0E3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BBE0E3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