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ECE"/>
          </a:solidFill>
        </a:fill>
      </a:tcStyle>
    </a:wholeTbl>
    <a:band2H>
      <a:tcTxStyle/>
      <a:tcStyle>
        <a:tcBdr/>
        <a:fill>
          <a:solidFill>
            <a:srgbClr val="F1E8E8"/>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700556428"/>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2820" y="6404293"/>
            <a:ext cx="263980" cy="269239"/>
          </a:xfrm>
          <a:prstGeom prst="rect">
            <a:avLst/>
          </a:prstGeom>
          <a:ln w="12700">
            <a:miter lim="400000"/>
          </a:ln>
        </p:spPr>
        <p:txBody>
          <a:bodyPr wrap="none" lIns="45718" tIns="45718" rIns="45718" bIns="45718" anchor="ctr">
            <a:spAutoFit/>
          </a:bodyPr>
          <a:lstStyle>
            <a:lvl1pPr algn="r">
              <a:defRPr sz="1200">
                <a:solidFill>
                  <a:srgbClr val="898989"/>
                </a:solidFill>
                <a:latin typeface="Calibri"/>
                <a:ea typeface="Calibri"/>
                <a:cs typeface="Calibri"/>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2352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924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496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6068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640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685800" y="2130425"/>
            <a:ext cx="7772400" cy="1470025"/>
          </a:xfrm>
          <a:prstGeom prst="rect">
            <a:avLst/>
          </a:prstGeom>
        </p:spPr>
        <p:txBody>
          <a:bodyPr lIns="0" tIns="0" rIns="0" bIns="0">
            <a:normAutofit/>
          </a:bodyPr>
          <a:lstStyle/>
          <a:p>
            <a:endParaRPr/>
          </a:p>
        </p:txBody>
      </p:sp>
      <p:sp>
        <p:nvSpPr>
          <p:cNvPr id="21" name="Shape 9"/>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defRPr>
                <a:solidFill>
                  <a:srgbClr val="898989"/>
                </a:solidFill>
              </a:defRPr>
            </a:pPr>
            <a:endParaRPr/>
          </a:p>
        </p:txBody>
      </p:sp>
      <p:pic>
        <p:nvPicPr>
          <p:cNvPr id="22" name="sherrero4.jpeg" descr="sherrero4.jpeg"/>
          <p:cNvPicPr>
            <a:picLocks noChangeAspect="1"/>
          </p:cNvPicPr>
          <p:nvPr/>
        </p:nvPicPr>
        <p:blipFill>
          <a:blip r:embed="rId2">
            <a:extLst/>
          </a:blip>
          <a:stretch>
            <a:fillRect/>
          </a:stretch>
        </p:blipFill>
        <p:spPr>
          <a:xfrm>
            <a:off x="0" y="-1588"/>
            <a:ext cx="9144000" cy="6859589"/>
          </a:xfrm>
          <a:prstGeom prst="rect">
            <a:avLst/>
          </a:prstGeom>
          <a:ln w="50800">
            <a:solidFill>
              <a:srgbClr val="006600"/>
            </a:solidFill>
          </a:ln>
        </p:spPr>
      </p:pic>
      <p:sp>
        <p:nvSpPr>
          <p:cNvPr id="23" name="Shape 11"/>
          <p:cNvSpPr txBox="1"/>
          <p:nvPr/>
        </p:nvSpPr>
        <p:spPr>
          <a:xfrm>
            <a:off x="468312" y="5949950"/>
            <a:ext cx="8178801" cy="56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1900"/>
              </a:spcBef>
              <a:defRPr sz="3200" b="1">
                <a:solidFill>
                  <a:srgbClr val="FFFB00"/>
                </a:solidFill>
                <a:latin typeface="Calibri"/>
                <a:ea typeface="Calibri"/>
                <a:cs typeface="Calibri"/>
                <a:sym typeface="Calibri"/>
              </a:defRPr>
            </a:lvl1pPr>
          </a:lstStyle>
          <a:p>
            <a:r>
              <a:t>Physical Education and Sport</a:t>
            </a:r>
          </a:p>
        </p:txBody>
      </p:sp>
      <p:pic>
        <p:nvPicPr>
          <p:cNvPr id="24" name="logodefinitivo.png" descr="logodefinitivo.png"/>
          <p:cNvPicPr>
            <a:picLocks noChangeAspect="1"/>
          </p:cNvPicPr>
          <p:nvPr/>
        </p:nvPicPr>
        <p:blipFill>
          <a:blip r:embed="rId3">
            <a:extLst/>
          </a:blip>
          <a:stretch>
            <a:fillRect/>
          </a:stretch>
        </p:blipFill>
        <p:spPr>
          <a:xfrm>
            <a:off x="8172450" y="6165850"/>
            <a:ext cx="863600" cy="552450"/>
          </a:xfrm>
          <a:prstGeom prst="rect">
            <a:avLst/>
          </a:prstGeom>
          <a:ln w="12700">
            <a:miter lim="400000"/>
          </a:ln>
        </p:spPr>
      </p:pic>
      <p:sp>
        <p:nvSpPr>
          <p:cNvPr id="25" name="Shape 13"/>
          <p:cNvSpPr txBox="1"/>
          <p:nvPr/>
        </p:nvSpPr>
        <p:spPr>
          <a:xfrm>
            <a:off x="-2" y="188912"/>
            <a:ext cx="9144004" cy="802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
                                        </p:tgtEl>
                                        <p:attrNameLst>
                                          <p:attrName>style.visibility</p:attrName>
                                        </p:attrNameLst>
                                      </p:cBhvr>
                                      <p:to>
                                        <p:strVal val="visible"/>
                                      </p:to>
                                    </p:set>
                                    <p:animEffect transition="in" filter="dissolv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25"/>
                                        </p:tgtEl>
                                        <p:attrNameLst>
                                          <p:attrName>style.visibility</p:attrName>
                                        </p:attrNameLst>
                                      </p:cBhvr>
                                      <p:to>
                                        <p:strVal val="visible"/>
                                      </p:to>
                                    </p:set>
                                    <p:anim calcmode="lin" valueType="num">
                                      <p:cBhvr>
                                        <p:cTn id="12" dur="1230" fill="hold"/>
                                        <p:tgtEl>
                                          <p:spTgt spid="25"/>
                                        </p:tgtEl>
                                        <p:attrNameLst>
                                          <p:attrName>ppt_w</p:attrName>
                                        </p:attrNameLst>
                                      </p:cBhvr>
                                      <p:tavLst>
                                        <p:tav tm="0">
                                          <p:val>
                                            <p:fltVal val="0"/>
                                          </p:val>
                                        </p:tav>
                                        <p:tav tm="100000">
                                          <p:val>
                                            <p:strVal val="#ppt_w"/>
                                          </p:val>
                                        </p:tav>
                                      </p:tavLst>
                                    </p:anim>
                                    <p:anim calcmode="lin" valueType="num">
                                      <p:cBhvr>
                                        <p:cTn id="13" dur="1230" fill="hold"/>
                                        <p:tgtEl>
                                          <p:spTgt spid="2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3" nodeType="clickEffect">
                                  <p:stCondLst>
                                    <p:cond delay="0"/>
                                  </p:stCondLst>
                                  <p:iterate>
                                    <p:tmAbs val="0"/>
                                  </p:iterate>
                                  <p:childTnLst>
                                    <p:set>
                                      <p:cBhvr>
                                        <p:cTn id="17" fill="hold"/>
                                        <p:tgtEl>
                                          <p:spTgt spid="24"/>
                                        </p:tgtEl>
                                        <p:attrNameLst>
                                          <p:attrName>style.visibility</p:attrName>
                                        </p:attrNameLst>
                                      </p:cBhvr>
                                      <p:to>
                                        <p:strVal val="visible"/>
                                      </p:to>
                                    </p:set>
                                    <p:anim calcmode="lin" valueType="num">
                                      <p:cBhvr>
                                        <p:cTn id="18" dur="1000" fill="hold"/>
                                        <p:tgtEl>
                                          <p:spTgt spid="24"/>
                                        </p:tgtEl>
                                        <p:attrNameLst>
                                          <p:attrName>ppt_x</p:attrName>
                                        </p:attrNameLst>
                                      </p:cBhvr>
                                      <p:tavLst>
                                        <p:tav tm="0">
                                          <p:val>
                                            <p:strVal val="0-#ppt_w/2"/>
                                          </p:val>
                                        </p:tav>
                                        <p:tav tm="100000">
                                          <p:val>
                                            <p:strVal val="#ppt_x"/>
                                          </p:val>
                                        </p:tav>
                                      </p:tavLst>
                                    </p:anim>
                                    <p:anim calcmode="lin" valueType="num">
                                      <p:cBhvr>
                                        <p:cTn id="19"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4" nodeType="clickEffect">
                                  <p:stCondLst>
                                    <p:cond delay="0"/>
                                  </p:stCondLst>
                                  <p:iterate>
                                    <p:tmAbs val="0"/>
                                  </p:iterate>
                                  <p:childTnLst>
                                    <p:set>
                                      <p:cBhvr>
                                        <p:cTn id="23" fill="hold"/>
                                        <p:tgtEl>
                                          <p:spTgt spid="23"/>
                                        </p:tgtEl>
                                        <p:attrNameLst>
                                          <p:attrName>style.visibility</p:attrName>
                                        </p:attrNameLst>
                                      </p:cBhvr>
                                      <p:to>
                                        <p:strVal val="visible"/>
                                      </p:to>
                                    </p:set>
                                    <p:anim calcmode="lin" valueType="num">
                                      <p:cBhvr>
                                        <p:cTn id="24" dur="1000" fill="hold"/>
                                        <p:tgtEl>
                                          <p:spTgt spid="23"/>
                                        </p:tgtEl>
                                        <p:attrNameLst>
                                          <p:attrName>ppt_x</p:attrName>
                                        </p:attrNameLst>
                                      </p:cBhvr>
                                      <p:tavLst>
                                        <p:tav tm="0">
                                          <p:val>
                                            <p:strVal val="0-#ppt_w/2"/>
                                          </p:val>
                                        </p:tav>
                                        <p:tav tm="100000">
                                          <p:val>
                                            <p:strVal val="#ppt_x"/>
                                          </p:val>
                                        </p:tav>
                                      </p:tavLst>
                                    </p:anim>
                                    <p:anim calcmode="lin" valueType="num">
                                      <p:cBhvr>
                                        <p:cTn id="25"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animBg="1" advAuto="0"/>
      <p:bldP spid="23" grpId="4" animBg="1" advAuto="0"/>
      <p:bldP spid="24" grpId="3" animBg="1" advAuto="0"/>
      <p:bldP spid="25"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53"/>
          <p:cNvSpPr txBox="1">
            <a:spLocks noGrp="1"/>
          </p:cNvSpPr>
          <p:nvPr>
            <p:ph type="title" idx="4294967295"/>
          </p:nvPr>
        </p:nvSpPr>
        <p:spPr>
          <a:xfrm>
            <a:off x="457200" y="573087"/>
            <a:ext cx="8229600" cy="488952"/>
          </a:xfrm>
          <a:prstGeom prst="rect">
            <a:avLst/>
          </a:prstGeom>
        </p:spPr>
        <p:txBody>
          <a:bodyPr lIns="0" tIns="0" rIns="0" bIns="0">
            <a:normAutofit/>
          </a:bodyPr>
          <a:lstStyle>
            <a:lvl1pPr defTabSz="391088">
              <a:defRPr sz="1638"/>
            </a:lvl1pPr>
          </a:lstStyle>
          <a:p>
            <a:r>
              <a:t>n conducting a debate it is important that the parties have learned some features of the issues well to obtain an objective evaluation. Aspects to consider </a:t>
            </a:r>
          </a:p>
        </p:txBody>
      </p:sp>
      <p:sp>
        <p:nvSpPr>
          <p:cNvPr id="66" name="Shape 54"/>
          <p:cNvSpPr txBox="1">
            <a:spLocks noGrp="1"/>
          </p:cNvSpPr>
          <p:nvPr>
            <p:ph type="body" sz="half" idx="4294967295"/>
          </p:nvPr>
        </p:nvSpPr>
        <p:spPr>
          <a:xfrm>
            <a:off x="428625" y="1428750"/>
            <a:ext cx="5429250" cy="4525963"/>
          </a:xfrm>
          <a:prstGeom prst="rect">
            <a:avLst/>
          </a:prstGeom>
        </p:spPr>
        <p:txBody>
          <a:bodyPr lIns="0" tIns="0" rIns="0" bIns="0">
            <a:normAutofit/>
          </a:bodyPr>
          <a:lstStyle/>
          <a:p>
            <a:pPr marL="160421" indent="-160421" defTabSz="795527">
              <a:lnSpc>
                <a:spcPct val="150000"/>
              </a:lnSpc>
              <a:spcBef>
                <a:spcPts val="200"/>
              </a:spcBef>
              <a:buFontTx/>
              <a:buAutoNum type="arabicPeriod"/>
              <a:defRPr sz="1800"/>
            </a:pPr>
            <a:r>
              <a:t>T</a:t>
            </a:r>
            <a:r>
              <a:rPr b="1"/>
              <a:t>he selection of one of the topics</a:t>
            </a:r>
            <a:r>
              <a:t> </a:t>
            </a:r>
          </a:p>
          <a:p>
            <a:pPr marL="187157" indent="-187157" algn="just" defTabSz="457200">
              <a:lnSpc>
                <a:spcPct val="150000"/>
              </a:lnSpc>
              <a:spcBef>
                <a:spcPts val="0"/>
              </a:spcBef>
              <a:buFontTx/>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rPr b="1"/>
              <a:t>The motion should be prepared</a:t>
            </a:r>
          </a:p>
          <a:p>
            <a:pPr marL="187157" indent="-187157" algn="just" defTabSz="457200">
              <a:lnSpc>
                <a:spcPct val="150000"/>
              </a:lnSpc>
              <a:spcBef>
                <a:spcPts val="0"/>
              </a:spcBef>
              <a:buFontTx/>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rPr b="1"/>
              <a:t>The factors that shape the motion and how they are interrelated.</a:t>
            </a:r>
            <a:r>
              <a:t> </a:t>
            </a:r>
            <a:r>
              <a:rPr b="1"/>
              <a:t>Use rhetorical skills, reasoning and acceptance of plurality of opinions</a:t>
            </a:r>
            <a:r>
              <a:t> because disagreement can arise. </a:t>
            </a:r>
          </a:p>
          <a:p>
            <a:pPr marL="187157" indent="-187157" algn="just" defTabSz="457200">
              <a:lnSpc>
                <a:spcPct val="150000"/>
              </a:lnSpc>
              <a:spcBef>
                <a:spcPts val="0"/>
              </a:spcBef>
              <a:buFontTx/>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t>In terms of methodology, i.e. how to structure it, it is as follows: </a:t>
            </a:r>
            <a:r>
              <a:rPr b="1"/>
              <a:t>introduction, development and conclusion are the three pillars of a debate.</a:t>
            </a:r>
            <a:endParaRPr sz="1200"/>
          </a:p>
          <a:p>
            <a:pPr marL="0" indent="0" defTabSz="127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Helvetica"/>
              </a:defRPr>
            </a:pPr>
            <a:endParaRPr sz="1200"/>
          </a:p>
        </p:txBody>
      </p:sp>
      <p:pic>
        <p:nvPicPr>
          <p:cNvPr id="67" name="logodefinitivo.png" descr="logodefinitivo.png"/>
          <p:cNvPicPr>
            <a:picLocks noChangeAspect="1"/>
          </p:cNvPicPr>
          <p:nvPr/>
        </p:nvPicPr>
        <p:blipFill>
          <a:blip r:embed="rId2">
            <a:extLst/>
          </a:blip>
          <a:stretch>
            <a:fillRect/>
          </a:stretch>
        </p:blipFill>
        <p:spPr>
          <a:xfrm>
            <a:off x="8172450" y="6165850"/>
            <a:ext cx="863600" cy="552450"/>
          </a:xfrm>
          <a:prstGeom prst="rect">
            <a:avLst/>
          </a:prstGeom>
          <a:ln w="12700">
            <a:miter lim="400000"/>
          </a:ln>
        </p:spPr>
      </p:pic>
      <p:pic>
        <p:nvPicPr>
          <p:cNvPr id="68" name="chica mesa.jpg" descr="chica mesa.jpg"/>
          <p:cNvPicPr>
            <a:picLocks noChangeAspect="1"/>
          </p:cNvPicPr>
          <p:nvPr/>
        </p:nvPicPr>
        <p:blipFill>
          <a:blip r:embed="rId3">
            <a:extLst/>
          </a:blip>
          <a:stretch>
            <a:fillRect/>
          </a:stretch>
        </p:blipFill>
        <p:spPr>
          <a:xfrm>
            <a:off x="6506219" y="1498608"/>
            <a:ext cx="2364731" cy="386078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67"/>
                                        </p:tgtEl>
                                        <p:attrNameLst>
                                          <p:attrName>style.visibility</p:attrName>
                                        </p:attrNameLst>
                                      </p:cBhvr>
                                      <p:to>
                                        <p:strVal val="visible"/>
                                      </p:to>
                                    </p:set>
                                    <p:anim calcmode="lin" valueType="num">
                                      <p:cBhvr>
                                        <p:cTn id="7" dur="1000" fill="hold"/>
                                        <p:tgtEl>
                                          <p:spTgt spid="67"/>
                                        </p:tgtEl>
                                        <p:attrNameLst>
                                          <p:attrName>ppt_x</p:attrName>
                                        </p:attrNameLst>
                                      </p:cBhvr>
                                      <p:tavLst>
                                        <p:tav tm="0">
                                          <p:val>
                                            <p:strVal val="0-#ppt_w/2"/>
                                          </p:val>
                                        </p:tav>
                                        <p:tav tm="100000">
                                          <p:val>
                                            <p:strVal val="#ppt_x"/>
                                          </p:val>
                                        </p:tav>
                                      </p:tavLst>
                                    </p:anim>
                                    <p:anim calcmode="lin" valueType="num">
                                      <p:cBhvr>
                                        <p:cTn id="8" dur="10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58"/>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1800">
                <a:latin typeface="Arial"/>
                <a:ea typeface="Arial"/>
                <a:cs typeface="Arial"/>
                <a:sym typeface="Arial"/>
              </a:defRPr>
            </a:lvl1pPr>
          </a:lstStyle>
          <a:p>
            <a:r>
              <a:t>ORGANISATION, IMPLEMENTATION AND EVALUATION OF ACTIVITIES</a:t>
            </a:r>
          </a:p>
        </p:txBody>
      </p:sp>
      <p:sp>
        <p:nvSpPr>
          <p:cNvPr id="71" name="Shape 59"/>
          <p:cNvSpPr txBox="1">
            <a:spLocks noGrp="1"/>
          </p:cNvSpPr>
          <p:nvPr>
            <p:ph type="body" idx="4294967295"/>
          </p:nvPr>
        </p:nvSpPr>
        <p:spPr>
          <a:xfrm>
            <a:off x="468312" y="1268412"/>
            <a:ext cx="8229601" cy="4525963"/>
          </a:xfrm>
          <a:prstGeom prst="rect">
            <a:avLst/>
          </a:prstGeom>
        </p:spPr>
        <p:txBody>
          <a:bodyPr lIns="0" tIns="0" rIns="0" bIns="0">
            <a:normAutofit/>
          </a:bodyPr>
          <a:lstStyle/>
          <a:p>
            <a:pPr marL="0" indent="0" algn="just">
              <a:spcBef>
                <a:spcPts val="300"/>
              </a:spcBef>
              <a:buSzTx/>
              <a:buNone/>
              <a:defRPr sz="1600">
                <a:latin typeface="Arial"/>
                <a:ea typeface="Arial"/>
                <a:cs typeface="Arial"/>
                <a:sym typeface="Arial"/>
              </a:defRPr>
            </a:pPr>
            <a:r>
              <a:t>Herewith is presented three sessions classified into three blocks that will complete your training curriculum. It will also allow you to have a broader vision of what physical activity is.</a:t>
            </a:r>
          </a:p>
          <a:p>
            <a:pPr>
              <a:spcBef>
                <a:spcPts val="300"/>
              </a:spcBef>
              <a:buSzTx/>
              <a:buNone/>
              <a:defRPr sz="1600">
                <a:latin typeface="Arial"/>
                <a:ea typeface="Arial"/>
                <a:cs typeface="Arial"/>
                <a:sym typeface="Arial"/>
              </a:defRPr>
            </a:pPr>
            <a:endParaRPr/>
          </a:p>
          <a:p>
            <a:pPr marL="171450" indent="-171450">
              <a:spcBef>
                <a:spcPts val="300"/>
              </a:spcBef>
              <a:buChar char="•"/>
              <a:defRPr sz="1600">
                <a:latin typeface="Arial"/>
                <a:ea typeface="Arial"/>
                <a:cs typeface="Arial"/>
                <a:sym typeface="Arial"/>
              </a:defRPr>
            </a:pPr>
            <a:r>
              <a:t>Activities in Natural Surroundings</a:t>
            </a:r>
          </a:p>
          <a:p>
            <a:pPr marL="171450" indent="-171450">
              <a:spcBef>
                <a:spcPts val="300"/>
              </a:spcBef>
              <a:buChar char="•"/>
              <a:defRPr sz="1600">
                <a:latin typeface="Arial"/>
                <a:ea typeface="Arial"/>
                <a:cs typeface="Arial"/>
                <a:sym typeface="Arial"/>
              </a:defRPr>
            </a:pPr>
            <a:r>
              <a:t>Activities in an Artificial Environment </a:t>
            </a:r>
          </a:p>
          <a:p>
            <a:pPr marL="171450" indent="-171450">
              <a:spcBef>
                <a:spcPts val="300"/>
              </a:spcBef>
              <a:buChar char="•"/>
              <a:defRPr sz="1600">
                <a:latin typeface="Arial"/>
                <a:ea typeface="Arial"/>
                <a:cs typeface="Arial"/>
                <a:sym typeface="Arial"/>
              </a:defRPr>
            </a:pPr>
            <a:r>
              <a:t>Traditional and Autochthonous Activities</a:t>
            </a:r>
            <a:r>
              <a:rPr sz="2000">
                <a:latin typeface="Calibri"/>
                <a:ea typeface="Calibri"/>
                <a:cs typeface="Calibri"/>
                <a:sym typeface="Calibri"/>
              </a:rPr>
              <a:t> </a:t>
            </a:r>
          </a:p>
        </p:txBody>
      </p:sp>
      <p:pic>
        <p:nvPicPr>
          <p:cNvPr id="72" name="logodefinitivo.png" descr="logodefinitivo.png"/>
          <p:cNvPicPr>
            <a:picLocks noChangeAspect="1"/>
          </p:cNvPicPr>
          <p:nvPr/>
        </p:nvPicPr>
        <p:blipFill>
          <a:blip r:embed="rId2">
            <a:extLst/>
          </a:blip>
          <a:stretch>
            <a:fillRect/>
          </a:stretch>
        </p:blipFill>
        <p:spPr>
          <a:xfrm>
            <a:off x="8172450" y="6165850"/>
            <a:ext cx="863600" cy="552450"/>
          </a:xfrm>
          <a:prstGeom prst="rect">
            <a:avLst/>
          </a:prstGeom>
          <a:ln w="12700">
            <a:miter lim="400000"/>
          </a:ln>
        </p:spPr>
      </p:pic>
      <p:pic>
        <p:nvPicPr>
          <p:cNvPr id="73" name="nieve.jpg" descr="nieve.jpg"/>
          <p:cNvPicPr>
            <a:picLocks noChangeAspect="1"/>
          </p:cNvPicPr>
          <p:nvPr/>
        </p:nvPicPr>
        <p:blipFill>
          <a:blip r:embed="rId3">
            <a:extLst/>
          </a:blip>
          <a:stretch>
            <a:fillRect/>
          </a:stretch>
        </p:blipFill>
        <p:spPr>
          <a:xfrm>
            <a:off x="694598" y="3769567"/>
            <a:ext cx="1738522" cy="2330452"/>
          </a:xfrm>
          <a:prstGeom prst="rect">
            <a:avLst/>
          </a:prstGeom>
          <a:ln w="12700">
            <a:miter lim="400000"/>
          </a:ln>
        </p:spPr>
      </p:pic>
      <p:pic>
        <p:nvPicPr>
          <p:cNvPr id="74" name="sauna.jpg" descr="sauna.jpg"/>
          <p:cNvPicPr>
            <a:picLocks noChangeAspect="1"/>
          </p:cNvPicPr>
          <p:nvPr/>
        </p:nvPicPr>
        <p:blipFill>
          <a:blip r:embed="rId4">
            <a:extLst/>
          </a:blip>
          <a:stretch>
            <a:fillRect/>
          </a:stretch>
        </p:blipFill>
        <p:spPr>
          <a:xfrm>
            <a:off x="6543681" y="2362992"/>
            <a:ext cx="1866021" cy="3036891"/>
          </a:xfrm>
          <a:prstGeom prst="rect">
            <a:avLst/>
          </a:prstGeom>
          <a:ln w="12700">
            <a:miter lim="400000"/>
          </a:ln>
        </p:spPr>
      </p:pic>
      <p:pic>
        <p:nvPicPr>
          <p:cNvPr id="75" name="30 copia.jpg" descr="30 copia.jpg"/>
          <p:cNvPicPr>
            <a:picLocks noChangeAspect="1"/>
          </p:cNvPicPr>
          <p:nvPr/>
        </p:nvPicPr>
        <p:blipFill>
          <a:blip r:embed="rId5">
            <a:extLst/>
          </a:blip>
          <a:stretch>
            <a:fillRect/>
          </a:stretch>
        </p:blipFill>
        <p:spPr>
          <a:xfrm>
            <a:off x="3368566" y="3628428"/>
            <a:ext cx="2429095" cy="233045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72"/>
                                        </p:tgtEl>
                                        <p:attrNameLst>
                                          <p:attrName>style.visibility</p:attrName>
                                        </p:attrNameLst>
                                      </p:cBhvr>
                                      <p:to>
                                        <p:strVal val="visible"/>
                                      </p:to>
                                    </p:set>
                                    <p:anim calcmode="lin" valueType="num">
                                      <p:cBhvr>
                                        <p:cTn id="7" dur="1000" fill="hold"/>
                                        <p:tgtEl>
                                          <p:spTgt spid="72"/>
                                        </p:tgtEl>
                                        <p:attrNameLst>
                                          <p:attrName>ppt_x</p:attrName>
                                        </p:attrNameLst>
                                      </p:cBhvr>
                                      <p:tavLst>
                                        <p:tav tm="0">
                                          <p:val>
                                            <p:strVal val="0-#ppt_w/2"/>
                                          </p:val>
                                        </p:tav>
                                        <p:tav tm="100000">
                                          <p:val>
                                            <p:strVal val="#ppt_x"/>
                                          </p:val>
                                        </p:tav>
                                      </p:tavLst>
                                    </p:anim>
                                    <p:anim calcmode="lin" valueType="num">
                                      <p:cBhvr>
                                        <p:cTn id="8" dur="1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65"/>
          <p:cNvSpPr txBox="1">
            <a:spLocks noGrp="1"/>
          </p:cNvSpPr>
          <p:nvPr>
            <p:ph type="title" idx="4294967295"/>
          </p:nvPr>
        </p:nvSpPr>
        <p:spPr>
          <a:xfrm>
            <a:off x="500062" y="0"/>
            <a:ext cx="8229601" cy="673696"/>
          </a:xfrm>
          <a:prstGeom prst="rect">
            <a:avLst/>
          </a:prstGeom>
        </p:spPr>
        <p:txBody>
          <a:bodyPr lIns="0" tIns="0" rIns="0" bIns="0">
            <a:normAutofit/>
          </a:bodyPr>
          <a:lstStyle>
            <a:lvl1pPr>
              <a:defRPr sz="2800">
                <a:latin typeface="Arial"/>
                <a:ea typeface="Arial"/>
                <a:cs typeface="Arial"/>
                <a:sym typeface="Arial"/>
              </a:defRPr>
            </a:lvl1pPr>
          </a:lstStyle>
          <a:p>
            <a:r>
              <a:t>Activities in Natural Surroundings  </a:t>
            </a:r>
          </a:p>
        </p:txBody>
      </p:sp>
      <p:sp>
        <p:nvSpPr>
          <p:cNvPr id="78" name="Shape 66"/>
          <p:cNvSpPr txBox="1">
            <a:spLocks noGrp="1"/>
          </p:cNvSpPr>
          <p:nvPr>
            <p:ph type="body" idx="4294967295"/>
          </p:nvPr>
        </p:nvSpPr>
        <p:spPr>
          <a:xfrm>
            <a:off x="428625" y="708570"/>
            <a:ext cx="8429625" cy="3944394"/>
          </a:xfrm>
          <a:prstGeom prst="rect">
            <a:avLst/>
          </a:prstGeom>
        </p:spPr>
        <p:txBody>
          <a:bodyPr lIns="0" tIns="0" rIns="0" bIns="0">
            <a:normAutofit/>
          </a:bodyPr>
          <a:lstStyle/>
          <a:p>
            <a:pPr marL="0" indent="0" algn="just" defTabSz="752733">
              <a:spcBef>
                <a:spcPts val="200"/>
              </a:spcBef>
              <a:buSzTx/>
              <a:buNone/>
              <a:defRPr sz="1512">
                <a:latin typeface="Arial"/>
                <a:ea typeface="Arial"/>
                <a:cs typeface="Arial"/>
                <a:sym typeface="Arial"/>
              </a:defRPr>
            </a:pPr>
            <a:r>
              <a:t>we will introduce guide notes that will help you to organise a physical activity in the natural environment near to your school, and that will provide you with the knowledge of the environment, such as how to cope in it, and draw up a selection criteria for future activities.</a:t>
            </a:r>
          </a:p>
          <a:p>
            <a:pPr marL="0" indent="0" defTabSz="752733">
              <a:spcBef>
                <a:spcPts val="500"/>
              </a:spcBef>
              <a:buSzTx/>
              <a:buNone/>
              <a:defRPr sz="1512">
                <a:latin typeface="Arial"/>
                <a:ea typeface="Arial"/>
                <a:cs typeface="Arial"/>
                <a:sym typeface="Arial"/>
              </a:defRPr>
            </a:pPr>
            <a:r>
              <a:t>Opportunities to use the natural environment for sports and recreational activities with minimal environmental impact</a:t>
            </a:r>
          </a:p>
          <a:p>
            <a:pPr marL="0" indent="0">
              <a:spcBef>
                <a:spcPts val="0"/>
              </a:spcBef>
              <a:buSzTx/>
              <a:buFontTx/>
              <a:buNone/>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1512">
                <a:latin typeface="+mn-lt"/>
                <a:ea typeface="+mn-ea"/>
                <a:cs typeface="+mn-cs"/>
                <a:sym typeface="Helvetica"/>
              </a:defRPr>
            </a:pPr>
            <a:endParaRPr/>
          </a:p>
          <a:p>
            <a:pPr marL="170687" marR="10667" indent="-170687" defTabSz="256031">
              <a:lnSpc>
                <a:spcPct val="120000"/>
              </a:lnSpc>
              <a:spcBef>
                <a:spcPts val="0"/>
              </a:spcBef>
              <a:buSzTx/>
              <a:buFontTx/>
              <a:buNone/>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1512">
                <a:latin typeface="+mn-lt"/>
                <a:ea typeface="+mn-ea"/>
                <a:cs typeface="+mn-cs"/>
                <a:sym typeface="Helvetica"/>
              </a:defRPr>
            </a:pPr>
            <a:r>
              <a:t>1.	Selection of possible activities to do (see theme activities in the natural environment). </a:t>
            </a:r>
          </a:p>
          <a:p>
            <a:pPr marL="170687" marR="10667" indent="-170687" defTabSz="256031">
              <a:lnSpc>
                <a:spcPct val="120000"/>
              </a:lnSpc>
              <a:spcBef>
                <a:spcPts val="0"/>
              </a:spcBef>
              <a:buSzTx/>
              <a:buFontTx/>
              <a:buNone/>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1512">
                <a:latin typeface="+mn-lt"/>
                <a:ea typeface="+mn-ea"/>
                <a:cs typeface="+mn-cs"/>
                <a:sym typeface="Helvetica"/>
              </a:defRPr>
            </a:pPr>
            <a:r>
              <a:t>2.	Overall description of the environment under study where it is located. General characteristics, conditions, etc. </a:t>
            </a:r>
          </a:p>
          <a:p>
            <a:pPr marL="181355" marR="10667" indent="-170687" defTabSz="256031">
              <a:lnSpc>
                <a:spcPct val="120000"/>
              </a:lnSpc>
              <a:spcBef>
                <a:spcPts val="0"/>
              </a:spcBef>
              <a:buSzTx/>
              <a:buFontTx/>
              <a:buNone/>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1512">
                <a:latin typeface="+mn-lt"/>
                <a:ea typeface="+mn-ea"/>
                <a:cs typeface="+mn-cs"/>
                <a:sym typeface="Helvetica"/>
              </a:defRPr>
            </a:pPr>
            <a:r>
              <a:t>3.	Area apt for use. Name, map of the area, extension, accessibility, features (Are services provided, e.g. camp grounds, campsites, sports facilities, etc.), permits, condition, etc.  </a:t>
            </a:r>
          </a:p>
          <a:p>
            <a:pPr marL="181355" marR="10667" indent="-170687" defTabSz="256031">
              <a:lnSpc>
                <a:spcPct val="120000"/>
              </a:lnSpc>
              <a:spcBef>
                <a:spcPts val="0"/>
              </a:spcBef>
              <a:buSzTx/>
              <a:buFontTx/>
              <a:buNone/>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1512">
                <a:latin typeface="+mn-lt"/>
                <a:ea typeface="+mn-ea"/>
                <a:cs typeface="+mn-cs"/>
                <a:sym typeface="Helvetica"/>
              </a:defRPr>
            </a:pPr>
            <a:r>
              <a:t>4.	Programme of activities. Why the activity is being organised, how it will be done, duration, what activities, type of equipment/material needed,…  </a:t>
            </a:r>
          </a:p>
          <a:p>
            <a:pPr marL="181355" marR="10667" indent="-170687" defTabSz="256031">
              <a:lnSpc>
                <a:spcPct val="120000"/>
              </a:lnSpc>
              <a:spcBef>
                <a:spcPts val="0"/>
              </a:spcBef>
              <a:buSzTx/>
              <a:buFontTx/>
              <a:buNone/>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1512">
                <a:latin typeface="+mn-lt"/>
                <a:ea typeface="+mn-ea"/>
                <a:cs typeface="+mn-cs"/>
                <a:sym typeface="Helvetica"/>
              </a:defRPr>
            </a:pPr>
            <a:r>
              <a:t>5.	Assessment and analysis of the activity, once done.</a:t>
            </a:r>
          </a:p>
          <a:p>
            <a:pPr marL="170687" marR="10667" indent="-170687" defTabSz="256031">
              <a:lnSpc>
                <a:spcPct val="120000"/>
              </a:lnSpc>
              <a:spcBef>
                <a:spcPts val="0"/>
              </a:spcBef>
              <a:buSzTx/>
              <a:buFontTx/>
              <a:buNone/>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1512">
                <a:latin typeface="+mn-lt"/>
                <a:ea typeface="+mn-ea"/>
                <a:cs typeface="+mn-cs"/>
                <a:sym typeface="Helvetica"/>
              </a:defRPr>
            </a:pPr>
            <a:r>
              <a:t>6. Opportunities for other future uses. Family recreation with friends, sports, camps, courses, etc. </a:t>
            </a:r>
          </a:p>
        </p:txBody>
      </p:sp>
      <p:pic>
        <p:nvPicPr>
          <p:cNvPr id="79" name="logodefinitivo.png" descr="logodefinitivo.png"/>
          <p:cNvPicPr>
            <a:picLocks noChangeAspect="1"/>
          </p:cNvPicPr>
          <p:nvPr/>
        </p:nvPicPr>
        <p:blipFill>
          <a:blip r:embed="rId2">
            <a:extLst/>
          </a:blip>
          <a:stretch>
            <a:fillRect/>
          </a:stretch>
        </p:blipFill>
        <p:spPr>
          <a:xfrm>
            <a:off x="8172450" y="6189662"/>
            <a:ext cx="863600" cy="552452"/>
          </a:xfrm>
          <a:prstGeom prst="rect">
            <a:avLst/>
          </a:prstGeom>
          <a:ln w="12700">
            <a:miter lim="400000"/>
          </a:ln>
        </p:spPr>
      </p:pic>
      <p:pic>
        <p:nvPicPr>
          <p:cNvPr id="80" name="chico montaña.jpg" descr="chico montaña.jpg"/>
          <p:cNvPicPr>
            <a:picLocks noChangeAspect="1"/>
          </p:cNvPicPr>
          <p:nvPr/>
        </p:nvPicPr>
        <p:blipFill>
          <a:blip r:embed="rId3">
            <a:extLst/>
          </a:blip>
          <a:stretch>
            <a:fillRect/>
          </a:stretch>
        </p:blipFill>
        <p:spPr>
          <a:xfrm>
            <a:off x="4836317" y="5003346"/>
            <a:ext cx="2295527" cy="1653497"/>
          </a:xfrm>
          <a:prstGeom prst="rect">
            <a:avLst/>
          </a:prstGeom>
          <a:ln w="12700">
            <a:miter lim="400000"/>
          </a:ln>
        </p:spPr>
      </p:pic>
      <p:pic>
        <p:nvPicPr>
          <p:cNvPr id="81" name="piragüa.jpg" descr="piragüa.jpg"/>
          <p:cNvPicPr>
            <a:picLocks noChangeAspect="1"/>
          </p:cNvPicPr>
          <p:nvPr/>
        </p:nvPicPr>
        <p:blipFill>
          <a:blip r:embed="rId4">
            <a:extLst/>
          </a:blip>
          <a:stretch>
            <a:fillRect/>
          </a:stretch>
        </p:blipFill>
        <p:spPr>
          <a:xfrm>
            <a:off x="1177085" y="4897630"/>
            <a:ext cx="2108208" cy="165349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79"/>
                                        </p:tgtEl>
                                        <p:attrNameLst>
                                          <p:attrName>style.visibility</p:attrName>
                                        </p:attrNameLst>
                                      </p:cBhvr>
                                      <p:to>
                                        <p:strVal val="visible"/>
                                      </p:to>
                                    </p:set>
                                    <p:anim calcmode="lin" valueType="num">
                                      <p:cBhvr>
                                        <p:cTn id="7" dur="1000" fill="hold"/>
                                        <p:tgtEl>
                                          <p:spTgt spid="79"/>
                                        </p:tgtEl>
                                        <p:attrNameLst>
                                          <p:attrName>ppt_x</p:attrName>
                                        </p:attrNameLst>
                                      </p:cBhvr>
                                      <p:tavLst>
                                        <p:tav tm="0">
                                          <p:val>
                                            <p:strVal val="0-#ppt_w/2"/>
                                          </p:val>
                                        </p:tav>
                                        <p:tav tm="100000">
                                          <p:val>
                                            <p:strVal val="#ppt_x"/>
                                          </p:val>
                                        </p:tav>
                                      </p:tavLst>
                                    </p:anim>
                                    <p:anim calcmode="lin" valueType="num">
                                      <p:cBhvr>
                                        <p:cTn id="8" dur="10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72"/>
          <p:cNvSpPr txBox="1">
            <a:spLocks noGrp="1"/>
          </p:cNvSpPr>
          <p:nvPr>
            <p:ph type="body" sz="half" idx="4294967295"/>
          </p:nvPr>
        </p:nvSpPr>
        <p:spPr>
          <a:xfrm>
            <a:off x="371474" y="1436686"/>
            <a:ext cx="5757865" cy="3385694"/>
          </a:xfrm>
          <a:prstGeom prst="rect">
            <a:avLst/>
          </a:prstGeom>
        </p:spPr>
        <p:txBody>
          <a:bodyPr lIns="0" tIns="0" rIns="0" bIns="0">
            <a:normAutofit/>
          </a:bodyPr>
          <a:lstStyle/>
          <a:p>
            <a:pPr marL="0" indent="0" algn="just" defTabSz="877823">
              <a:spcBef>
                <a:spcPts val="200"/>
              </a:spcBef>
              <a:buSzTx/>
              <a:buNone/>
              <a:defRPr sz="1536">
                <a:latin typeface="Arial"/>
                <a:ea typeface="Arial"/>
                <a:cs typeface="Arial"/>
                <a:sym typeface="Arial"/>
              </a:defRPr>
            </a:pPr>
            <a:r>
              <a:t>Indoor facilities of today, apart from a few exceptional cases, are constructions that monitor temperature, humidity, etc.; some even reproduce natural environments with extraordinary precision. The range of activities offered in these facilities is very extensive but the time allotted for each use is not always adequate, and finally the price can be excessive in many cases.</a:t>
            </a:r>
          </a:p>
          <a:p>
            <a:pPr marL="0" indent="0" algn="just" defTabSz="877823">
              <a:spcBef>
                <a:spcPts val="200"/>
              </a:spcBef>
              <a:buSzTx/>
              <a:buNone/>
              <a:defRPr sz="1536">
                <a:latin typeface="Arial"/>
                <a:ea typeface="Arial"/>
                <a:cs typeface="Arial"/>
                <a:sym typeface="Arial"/>
              </a:defRPr>
            </a:pPr>
            <a:r>
              <a:t> </a:t>
            </a:r>
          </a:p>
          <a:p>
            <a:pPr marL="0" indent="0" algn="just" defTabSz="877823">
              <a:spcBef>
                <a:spcPts val="200"/>
              </a:spcBef>
              <a:buSzTx/>
              <a:buNone/>
              <a:defRPr sz="1536">
                <a:latin typeface="Arial"/>
                <a:ea typeface="Arial"/>
                <a:cs typeface="Arial"/>
                <a:sym typeface="Arial"/>
              </a:defRPr>
            </a:pPr>
            <a:r>
              <a:t>Consequently, when looking for the facilities that best fit your needs, learn who will take part, make certain they are able to do it (medical examination), visit the facilities beforehand, determine if the venue meets health and sports requirements, and ask about terms of payment.</a:t>
            </a:r>
          </a:p>
          <a:p>
            <a:pPr marL="329184" indent="-329184" defTabSz="877823">
              <a:spcBef>
                <a:spcPts val="600"/>
              </a:spcBef>
              <a:buSzTx/>
              <a:buNone/>
              <a:defRPr sz="1536">
                <a:latin typeface="Arial"/>
                <a:ea typeface="Arial"/>
                <a:cs typeface="Arial"/>
                <a:sym typeface="Arial"/>
              </a:defRPr>
            </a:pPr>
            <a:endParaRPr/>
          </a:p>
          <a:p>
            <a:pPr marL="329184" indent="-329184" defTabSz="877823">
              <a:spcBef>
                <a:spcPts val="200"/>
              </a:spcBef>
              <a:buSzTx/>
              <a:buNone/>
              <a:defRPr sz="1536"/>
            </a:pPr>
            <a:r>
              <a:t>	</a:t>
            </a:r>
          </a:p>
        </p:txBody>
      </p:sp>
      <p:pic>
        <p:nvPicPr>
          <p:cNvPr id="84" name="logodefinitivo.png" descr="logodefinitivo.png"/>
          <p:cNvPicPr>
            <a:picLocks noChangeAspect="1"/>
          </p:cNvPicPr>
          <p:nvPr/>
        </p:nvPicPr>
        <p:blipFill>
          <a:blip r:embed="rId2">
            <a:extLst/>
          </a:blip>
          <a:stretch>
            <a:fillRect/>
          </a:stretch>
        </p:blipFill>
        <p:spPr>
          <a:xfrm>
            <a:off x="8172450" y="6165850"/>
            <a:ext cx="863600" cy="552450"/>
          </a:xfrm>
          <a:prstGeom prst="rect">
            <a:avLst/>
          </a:prstGeom>
          <a:ln w="12700">
            <a:miter lim="400000"/>
          </a:ln>
        </p:spPr>
      </p:pic>
      <p:pic>
        <p:nvPicPr>
          <p:cNvPr id="85" name="gimnasio.jpg" descr="gimnasio.jpg"/>
          <p:cNvPicPr>
            <a:picLocks noChangeAspect="1"/>
          </p:cNvPicPr>
          <p:nvPr/>
        </p:nvPicPr>
        <p:blipFill>
          <a:blip r:embed="rId3">
            <a:extLst/>
          </a:blip>
          <a:stretch>
            <a:fillRect/>
          </a:stretch>
        </p:blipFill>
        <p:spPr>
          <a:xfrm>
            <a:off x="6428016" y="1867396"/>
            <a:ext cx="2325672" cy="1835331"/>
          </a:xfrm>
          <a:prstGeom prst="rect">
            <a:avLst/>
          </a:prstGeom>
          <a:ln w="12700">
            <a:miter lim="400000"/>
          </a:ln>
        </p:spPr>
      </p:pic>
      <p:sp>
        <p:nvSpPr>
          <p:cNvPr id="86" name="Shape 71"/>
          <p:cNvSpPr txBox="1">
            <a:spLocks noGrp="1"/>
          </p:cNvSpPr>
          <p:nvPr>
            <p:ph type="title" idx="4294967295"/>
          </p:nvPr>
        </p:nvSpPr>
        <p:spPr>
          <a:xfrm>
            <a:off x="500062" y="0"/>
            <a:ext cx="8229601" cy="673696"/>
          </a:xfrm>
          <a:prstGeom prst="rect">
            <a:avLst/>
          </a:prstGeom>
        </p:spPr>
        <p:txBody>
          <a:bodyPr lIns="0" tIns="0" rIns="0" bIns="0">
            <a:normAutofit/>
          </a:bodyPr>
          <a:lstStyle>
            <a:lvl1pPr>
              <a:defRPr sz="2000"/>
            </a:lvl1pPr>
          </a:lstStyle>
          <a:p>
            <a:r>
              <a:t>Activities in an Artificial Environment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84"/>
                                        </p:tgtEl>
                                        <p:attrNameLst>
                                          <p:attrName>style.visibility</p:attrName>
                                        </p:attrNameLst>
                                      </p:cBhvr>
                                      <p:to>
                                        <p:strVal val="visible"/>
                                      </p:to>
                                    </p:set>
                                    <p:anim calcmode="lin" valueType="num">
                                      <p:cBhvr>
                                        <p:cTn id="7" dur="1000" fill="hold"/>
                                        <p:tgtEl>
                                          <p:spTgt spid="84"/>
                                        </p:tgtEl>
                                        <p:attrNameLst>
                                          <p:attrName>ppt_x</p:attrName>
                                        </p:attrNameLst>
                                      </p:cBhvr>
                                      <p:tavLst>
                                        <p:tav tm="0">
                                          <p:val>
                                            <p:strVal val="0-#ppt_w/2"/>
                                          </p:val>
                                        </p:tav>
                                        <p:tav tm="100000">
                                          <p:val>
                                            <p:strVal val="#ppt_x"/>
                                          </p:val>
                                        </p:tav>
                                      </p:tavLst>
                                    </p:anim>
                                    <p:anim calcmode="lin" valueType="num">
                                      <p:cBhvr>
                                        <p:cTn id="8" dur="10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6"/>
          <p:cNvSpPr txBox="1">
            <a:spLocks noGrp="1"/>
          </p:cNvSpPr>
          <p:nvPr>
            <p:ph type="title" idx="4294967295"/>
          </p:nvPr>
        </p:nvSpPr>
        <p:spPr>
          <a:xfrm>
            <a:off x="457200" y="46037"/>
            <a:ext cx="8229600" cy="1143001"/>
          </a:xfrm>
          <a:prstGeom prst="rect">
            <a:avLst/>
          </a:prstGeom>
        </p:spPr>
        <p:txBody>
          <a:bodyPr lIns="0" tIns="0" rIns="0" bIns="0">
            <a:normAutofit/>
          </a:bodyPr>
          <a:lstStyle>
            <a:lvl1pPr>
              <a:defRPr sz="2400"/>
            </a:lvl1pPr>
          </a:lstStyle>
          <a:p>
            <a:r>
              <a:t>Traditional and Autochthonous Activities </a:t>
            </a:r>
          </a:p>
        </p:txBody>
      </p:sp>
      <p:sp>
        <p:nvSpPr>
          <p:cNvPr id="89" name="Shape 87"/>
          <p:cNvSpPr txBox="1">
            <a:spLocks noGrp="1"/>
          </p:cNvSpPr>
          <p:nvPr>
            <p:ph type="body" idx="4294967295"/>
          </p:nvPr>
        </p:nvSpPr>
        <p:spPr>
          <a:xfrm>
            <a:off x="135111" y="2768699"/>
            <a:ext cx="8873778" cy="5030788"/>
          </a:xfrm>
          <a:prstGeom prst="rect">
            <a:avLst/>
          </a:prstGeom>
        </p:spPr>
        <p:txBody>
          <a:bodyPr lIns="0" tIns="0" rIns="0" bIns="0">
            <a:normAutofit/>
          </a:bodyPr>
          <a:lstStyle/>
          <a:p>
            <a:pPr marL="0" indent="363536">
              <a:spcBef>
                <a:spcPts val="200"/>
              </a:spcBef>
              <a:buSzTx/>
              <a:buNone/>
              <a:tabLst>
                <a:tab pos="355600" algn="l"/>
              </a:tabLst>
              <a:defRPr sz="1200"/>
            </a:pPr>
            <a:endParaRPr/>
          </a:p>
          <a:p>
            <a:pPr marL="0" indent="363536">
              <a:spcBef>
                <a:spcPts val="200"/>
              </a:spcBef>
              <a:buSzTx/>
              <a:buNone/>
              <a:tabLst>
                <a:tab pos="355600" algn="l"/>
              </a:tabLst>
              <a:defRPr sz="1400"/>
            </a:pPr>
            <a:r>
              <a:t>Through bibliographic research, talks with parents and/or grandparents, senior citizens living in rural areas, tours, etc. we want to recover and put into practice ancient traditional games and native sports, heavily regulated today. You may conduct a piece of research in accordance with the following script</a:t>
            </a:r>
            <a:r>
              <a:rPr>
                <a:latin typeface="Arial"/>
                <a:ea typeface="Arial"/>
                <a:cs typeface="Arial"/>
                <a:sym typeface="Arial"/>
              </a:rPr>
              <a:t>:</a:t>
            </a:r>
          </a:p>
          <a:p>
            <a:pPr marL="0" indent="536573">
              <a:spcBef>
                <a:spcPts val="200"/>
              </a:spcBef>
              <a:buSzTx/>
              <a:buNone/>
              <a:tabLst>
                <a:tab pos="355600" algn="l"/>
              </a:tabLst>
              <a:defRPr sz="1200"/>
            </a:pPr>
            <a:endParaRPr>
              <a:latin typeface="Arial"/>
              <a:ea typeface="Arial"/>
              <a:cs typeface="Arial"/>
              <a:sym typeface="Arial"/>
            </a:endParaRPr>
          </a:p>
          <a:p>
            <a:pPr marL="241300" indent="-241300" algn="just" defTabSz="457200">
              <a:lnSpc>
                <a:spcPct val="15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n-lt"/>
                <a:ea typeface="+mn-ea"/>
                <a:cs typeface="+mn-cs"/>
                <a:sym typeface="Helvetica"/>
              </a:defRPr>
            </a:pPr>
            <a:r>
              <a:rPr b="1"/>
              <a:t>1.</a:t>
            </a:r>
            <a:r>
              <a:t> </a:t>
            </a:r>
            <a:r>
              <a:rPr b="1"/>
              <a:t>Search for sources of information. </a:t>
            </a:r>
            <a:r>
              <a:t>Bibliography, senior citizens, visits to centres and libraries, etc.</a:t>
            </a:r>
          </a:p>
          <a:p>
            <a:pPr marL="241300" indent="-241300" algn="just" defTabSz="457200">
              <a:lnSpc>
                <a:spcPct val="15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latin typeface="+mn-lt"/>
                <a:ea typeface="+mn-ea"/>
                <a:cs typeface="+mn-cs"/>
                <a:sym typeface="Helvetica"/>
              </a:defRPr>
            </a:pPr>
            <a:r>
              <a:t>2.</a:t>
            </a:r>
            <a:r>
              <a:rPr b="0"/>
              <a:t> </a:t>
            </a:r>
            <a:r>
              <a:t>Study of the different classifications of games and their location.</a:t>
            </a:r>
            <a:r>
              <a:rPr b="0"/>
              <a:t> Target (ball), precision, combat, strength, etc.</a:t>
            </a:r>
          </a:p>
          <a:p>
            <a:pPr marL="241300" indent="-241300" algn="just" defTabSz="457200">
              <a:lnSpc>
                <a:spcPct val="15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latin typeface="+mn-lt"/>
                <a:ea typeface="+mn-ea"/>
                <a:cs typeface="+mn-cs"/>
                <a:sym typeface="Helvetica"/>
              </a:defRPr>
            </a:pPr>
            <a:r>
              <a:t>3. Description — game development. </a:t>
            </a:r>
            <a:r>
              <a:rPr b="0"/>
              <a:t>Place of origin, rules, equipment and facilities, evolution, possible variants, etc.</a:t>
            </a:r>
          </a:p>
          <a:p>
            <a:pPr marL="241300" indent="-241300" algn="just" defTabSz="457200">
              <a:lnSpc>
                <a:spcPct val="15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latin typeface="+mn-lt"/>
                <a:ea typeface="+mn-ea"/>
                <a:cs typeface="+mn-cs"/>
                <a:sym typeface="Helvetica"/>
              </a:defRPr>
            </a:pPr>
            <a:r>
              <a:t>4. Assessment of the study</a:t>
            </a:r>
          </a:p>
          <a:p>
            <a:pPr marL="241300" indent="-241300" algn="just" defTabSz="457200">
              <a:lnSpc>
                <a:spcPct val="15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latin typeface="+mn-lt"/>
                <a:ea typeface="+mn-ea"/>
                <a:cs typeface="+mn-cs"/>
                <a:sym typeface="Helvetica"/>
              </a:defRPr>
            </a:pPr>
            <a:r>
              <a:t>5. Possibilities for a practical application. </a:t>
            </a:r>
            <a:r>
              <a:rPr b="0"/>
              <a:t>Development of a class session.</a:t>
            </a:r>
            <a:br>
              <a:rPr b="0"/>
            </a:br>
            <a:endParaRPr b="0"/>
          </a:p>
          <a:p>
            <a:pPr marL="0" indent="0" algn="just"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latin typeface="+mn-lt"/>
                <a:ea typeface="+mn-ea"/>
                <a:cs typeface="+mn-cs"/>
                <a:sym typeface="Helvetica"/>
              </a:defRPr>
            </a:pPr>
            <a:r>
              <a:rPr b="0"/>
              <a:t/>
            </a:r>
            <a:br>
              <a:rPr b="0"/>
            </a:br>
            <a:endParaRPr b="0"/>
          </a:p>
        </p:txBody>
      </p:sp>
      <p:pic>
        <p:nvPicPr>
          <p:cNvPr id="90" name="logodefinitivo.png" descr="logodefinitivo.png"/>
          <p:cNvPicPr>
            <a:picLocks noChangeAspect="1"/>
          </p:cNvPicPr>
          <p:nvPr/>
        </p:nvPicPr>
        <p:blipFill>
          <a:blip r:embed="rId2">
            <a:extLst/>
          </a:blip>
          <a:stretch>
            <a:fillRect/>
          </a:stretch>
        </p:blipFill>
        <p:spPr>
          <a:xfrm>
            <a:off x="8172450" y="6165850"/>
            <a:ext cx="863600" cy="552450"/>
          </a:xfrm>
          <a:prstGeom prst="rect">
            <a:avLst/>
          </a:prstGeom>
          <a:ln w="12700">
            <a:miter lim="400000"/>
          </a:ln>
        </p:spPr>
      </p:pic>
      <p:pic>
        <p:nvPicPr>
          <p:cNvPr id="91" name="16.jpg" descr="16.jpg"/>
          <p:cNvPicPr>
            <a:picLocks noChangeAspect="1"/>
          </p:cNvPicPr>
          <p:nvPr/>
        </p:nvPicPr>
        <p:blipFill>
          <a:blip r:embed="rId3">
            <a:extLst/>
          </a:blip>
          <a:stretch>
            <a:fillRect/>
          </a:stretch>
        </p:blipFill>
        <p:spPr>
          <a:xfrm>
            <a:off x="3613720" y="1143000"/>
            <a:ext cx="1395262" cy="1493838"/>
          </a:xfrm>
          <a:prstGeom prst="rect">
            <a:avLst/>
          </a:prstGeom>
          <a:ln w="12700">
            <a:miter lim="400000"/>
          </a:ln>
        </p:spPr>
      </p:pic>
      <p:pic>
        <p:nvPicPr>
          <p:cNvPr id="92" name="dep tard 15.jpg" descr="dep tard 15.jpg"/>
          <p:cNvPicPr>
            <a:picLocks noChangeAspect="1"/>
          </p:cNvPicPr>
          <p:nvPr/>
        </p:nvPicPr>
        <p:blipFill>
          <a:blip r:embed="rId4">
            <a:extLst/>
          </a:blip>
          <a:stretch>
            <a:fillRect/>
          </a:stretch>
        </p:blipFill>
        <p:spPr>
          <a:xfrm>
            <a:off x="1647893" y="1209675"/>
            <a:ext cx="1926356" cy="1360488"/>
          </a:xfrm>
          <a:prstGeom prst="rect">
            <a:avLst/>
          </a:prstGeom>
          <a:ln w="12700">
            <a:miter lim="400000"/>
          </a:ln>
        </p:spPr>
      </p:pic>
      <p:pic>
        <p:nvPicPr>
          <p:cNvPr id="93" name="dep trad 5.jpg" descr="dep trad 5.jpg"/>
          <p:cNvPicPr>
            <a:picLocks noChangeAspect="1"/>
          </p:cNvPicPr>
          <p:nvPr/>
        </p:nvPicPr>
        <p:blipFill>
          <a:blip r:embed="rId5">
            <a:extLst/>
          </a:blip>
          <a:stretch>
            <a:fillRect/>
          </a:stretch>
        </p:blipFill>
        <p:spPr>
          <a:xfrm>
            <a:off x="6740921" y="1231949"/>
            <a:ext cx="2320527" cy="1493839"/>
          </a:xfrm>
          <a:prstGeom prst="rect">
            <a:avLst/>
          </a:prstGeom>
          <a:ln w="12700">
            <a:miter lim="400000"/>
          </a:ln>
        </p:spPr>
      </p:pic>
      <p:pic>
        <p:nvPicPr>
          <p:cNvPr id="94" name="dep trad 17.jpg" descr="dep trad 17.jpg"/>
          <p:cNvPicPr>
            <a:picLocks noChangeAspect="1"/>
          </p:cNvPicPr>
          <p:nvPr/>
        </p:nvPicPr>
        <p:blipFill>
          <a:blip r:embed="rId6">
            <a:extLst/>
          </a:blip>
          <a:stretch>
            <a:fillRect/>
          </a:stretch>
        </p:blipFill>
        <p:spPr>
          <a:xfrm>
            <a:off x="34130" y="1068792"/>
            <a:ext cx="1536191" cy="1642254"/>
          </a:xfrm>
          <a:prstGeom prst="rect">
            <a:avLst/>
          </a:prstGeom>
          <a:ln w="12700">
            <a:miter lim="400000"/>
          </a:ln>
        </p:spPr>
      </p:pic>
      <p:pic>
        <p:nvPicPr>
          <p:cNvPr id="95" name="deportes trad 2.jpg" descr="deportes trad 2.jpg"/>
          <p:cNvPicPr>
            <a:picLocks noChangeAspect="1"/>
          </p:cNvPicPr>
          <p:nvPr/>
        </p:nvPicPr>
        <p:blipFill>
          <a:blip r:embed="rId7">
            <a:extLst/>
          </a:blip>
          <a:stretch>
            <a:fillRect/>
          </a:stretch>
        </p:blipFill>
        <p:spPr>
          <a:xfrm>
            <a:off x="5072643" y="1157742"/>
            <a:ext cx="1604618" cy="164225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90"/>
                                        </p:tgtEl>
                                        <p:attrNameLst>
                                          <p:attrName>style.visibility</p:attrName>
                                        </p:attrNameLst>
                                      </p:cBhvr>
                                      <p:to>
                                        <p:strVal val="visible"/>
                                      </p:to>
                                    </p:set>
                                    <p:anim calcmode="lin" valueType="num">
                                      <p:cBhvr>
                                        <p:cTn id="7" dur="1000" fill="hold"/>
                                        <p:tgtEl>
                                          <p:spTgt spid="90"/>
                                        </p:tgtEl>
                                        <p:attrNameLst>
                                          <p:attrName>ppt_x</p:attrName>
                                        </p:attrNameLst>
                                      </p:cBhvr>
                                      <p:tavLst>
                                        <p:tav tm="0">
                                          <p:val>
                                            <p:strVal val="0-#ppt_w/2"/>
                                          </p:val>
                                        </p:tav>
                                        <p:tav tm="100000">
                                          <p:val>
                                            <p:strVal val="#ppt_x"/>
                                          </p:val>
                                        </p:tav>
                                      </p:tavLst>
                                    </p:anim>
                                    <p:anim calcmode="lin" valueType="num">
                                      <p:cBhvr>
                                        <p:cTn id="8" dur="10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5"/>
          <p:cNvSpPr txBox="1">
            <a:spLocks noGrp="1"/>
          </p:cNvSpPr>
          <p:nvPr>
            <p:ph type="title" idx="4294967295"/>
          </p:nvPr>
        </p:nvSpPr>
        <p:spPr>
          <a:xfrm>
            <a:off x="179386" y="274637"/>
            <a:ext cx="8964615" cy="810569"/>
          </a:xfrm>
          <a:prstGeom prst="rect">
            <a:avLst/>
          </a:prstGeom>
        </p:spPr>
        <p:txBody>
          <a:bodyPr lIns="0" tIns="0" rIns="0" bIns="0">
            <a:normAutofit/>
          </a:bodyPr>
          <a:lstStyle>
            <a:lvl1pPr>
              <a:defRPr sz="2000">
                <a:latin typeface="Arial"/>
                <a:ea typeface="Arial"/>
                <a:cs typeface="Arial"/>
                <a:sym typeface="Arial"/>
              </a:defRPr>
            </a:lvl1pPr>
          </a:lstStyle>
          <a:p>
            <a:r>
              <a:t>FURTHER EDUCATION IN THE FIELD OF PHYSICAL ACTIVITY</a:t>
            </a:r>
          </a:p>
        </p:txBody>
      </p:sp>
      <p:pic>
        <p:nvPicPr>
          <p:cNvPr id="98" name="logodefinitivo.png" descr="logodefinitivo.png"/>
          <p:cNvPicPr>
            <a:picLocks noChangeAspect="1"/>
          </p:cNvPicPr>
          <p:nvPr/>
        </p:nvPicPr>
        <p:blipFill>
          <a:blip r:embed="rId2">
            <a:extLst/>
          </a:blip>
          <a:stretch>
            <a:fillRect/>
          </a:stretch>
        </p:blipFill>
        <p:spPr>
          <a:xfrm>
            <a:off x="8172450" y="6165850"/>
            <a:ext cx="863600" cy="552450"/>
          </a:xfrm>
          <a:prstGeom prst="rect">
            <a:avLst/>
          </a:prstGeom>
          <a:ln w="12700">
            <a:miter lim="400000"/>
          </a:ln>
        </p:spPr>
      </p:pic>
      <p:sp>
        <p:nvSpPr>
          <p:cNvPr id="99" name="Shape 97"/>
          <p:cNvSpPr txBox="1"/>
          <p:nvPr/>
        </p:nvSpPr>
        <p:spPr>
          <a:xfrm>
            <a:off x="2233611" y="1741170"/>
            <a:ext cx="6480178" cy="42138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43204" indent="-243204" defTabSz="457200">
              <a:lnSpc>
                <a:spcPct val="110000"/>
              </a:lnSpc>
              <a:tabLst>
                <a:tab pos="12700" algn="l"/>
                <a:tab pos="2540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	A.</a:t>
            </a:r>
            <a:r>
              <a:rPr sz="1900"/>
              <a:t>	</a:t>
            </a:r>
            <a:r>
              <a:rPr sz="1900" b="1"/>
              <a:t>Sports Instruction:</a:t>
            </a:r>
            <a:r>
              <a:rPr sz="1900"/>
              <a:t> Athletics, football, handball, mountain sports climbing ...</a:t>
            </a:r>
          </a:p>
          <a:p>
            <a:pPr marL="254000"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rPr b="1"/>
              <a:t>Qualification</a:t>
            </a:r>
            <a:r>
              <a:t>: Sports technician and high level sports technician. Between 700 and 1,000 hours approximately. </a:t>
            </a:r>
          </a:p>
          <a:p>
            <a:pPr marL="254000"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rPr b="1"/>
              <a:t>Requirements</a:t>
            </a:r>
            <a:r>
              <a:t>: General Certificate of Secondary Education (GCSE) or equivalent for academic purposes and test of maturity for sports technician. For post of high level sports technician the qualifications will be to have a degree: General Certificate of Education or equivalent qualifications, be 19 years old and test of maturity. </a:t>
            </a:r>
          </a:p>
          <a:p>
            <a:pPr marL="254000"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rPr sz="1900" b="1"/>
              <a:t>Career</a:t>
            </a:r>
            <a:r>
              <a:rPr sz="1900"/>
              <a:t>: Coach and/or instructor of teams or specialty sports groups</a:t>
            </a:r>
            <a:r>
              <a:t>.</a:t>
            </a:r>
            <a:endParaRPr sz="1500" b="1">
              <a:solidFill>
                <a:srgbClr val="444444"/>
              </a:solidFill>
              <a:latin typeface="Trebuchet MS"/>
              <a:ea typeface="Trebuchet MS"/>
              <a:cs typeface="Trebuchet MS"/>
              <a:sym typeface="Trebuchet MS"/>
            </a:endParaRPr>
          </a:p>
          <a:p>
            <a:pPr>
              <a:defRPr b="1">
                <a:latin typeface="Calibri"/>
                <a:ea typeface="Calibri"/>
                <a:cs typeface="Calibri"/>
                <a:sym typeface="Calibri"/>
              </a:defRPr>
            </a:pPr>
            <a:r>
              <a:t> </a:t>
            </a:r>
          </a:p>
        </p:txBody>
      </p:sp>
      <p:pic>
        <p:nvPicPr>
          <p:cNvPr id="100" name="graduado.jpg" descr="graduado.jpg"/>
          <p:cNvPicPr>
            <a:picLocks noChangeAspect="1"/>
          </p:cNvPicPr>
          <p:nvPr/>
        </p:nvPicPr>
        <p:blipFill>
          <a:blip r:embed="rId3">
            <a:extLst/>
          </a:blip>
          <a:stretch>
            <a:fillRect/>
          </a:stretch>
        </p:blipFill>
        <p:spPr>
          <a:xfrm>
            <a:off x="175219" y="1761083"/>
            <a:ext cx="1847303" cy="285114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98"/>
                                        </p:tgtEl>
                                        <p:attrNameLst>
                                          <p:attrName>style.visibility</p:attrName>
                                        </p:attrNameLst>
                                      </p:cBhvr>
                                      <p:to>
                                        <p:strVal val="visible"/>
                                      </p:to>
                                    </p:set>
                                    <p:anim calcmode="lin" valueType="num">
                                      <p:cBhvr>
                                        <p:cTn id="7" dur="1000" fill="hold"/>
                                        <p:tgtEl>
                                          <p:spTgt spid="98"/>
                                        </p:tgtEl>
                                        <p:attrNameLst>
                                          <p:attrName>ppt_x</p:attrName>
                                        </p:attrNameLst>
                                      </p:cBhvr>
                                      <p:tavLst>
                                        <p:tav tm="0">
                                          <p:val>
                                            <p:strVal val="0-#ppt_w/2"/>
                                          </p:val>
                                        </p:tav>
                                        <p:tav tm="100000">
                                          <p:val>
                                            <p:strVal val="#ppt_x"/>
                                          </p:val>
                                        </p:tav>
                                      </p:tavLst>
                                    </p:anim>
                                    <p:anim calcmode="lin" valueType="num">
                                      <p:cBhvr>
                                        <p:cTn id="8" dur="100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1"/>
          <p:cNvSpPr txBox="1">
            <a:spLocks noGrp="1"/>
          </p:cNvSpPr>
          <p:nvPr>
            <p:ph type="body" sz="half" idx="4294967295"/>
          </p:nvPr>
        </p:nvSpPr>
        <p:spPr>
          <a:xfrm>
            <a:off x="2195511" y="1916111"/>
            <a:ext cx="6491289" cy="3702053"/>
          </a:xfrm>
          <a:prstGeom prst="rect">
            <a:avLst/>
          </a:prstGeom>
        </p:spPr>
        <p:txBody>
          <a:bodyPr lIns="0" tIns="0" rIns="0" bIns="0">
            <a:normAutofit/>
          </a:bodyPr>
          <a:lstStyle/>
          <a:p>
            <a:pPr marL="243204" indent="-243204" defTabSz="457200">
              <a:lnSpc>
                <a:spcPct val="110000"/>
              </a:lnSpc>
              <a:spcBef>
                <a:spcPts val="0"/>
              </a:spcBef>
              <a:buSzTx/>
              <a:buFontTx/>
              <a:buNone/>
              <a:tabLst>
                <a:tab pos="12700" algn="l"/>
                <a:tab pos="2540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t>	B.	</a:t>
            </a:r>
            <a:r>
              <a:rPr sz="1900" b="1"/>
              <a:t>Vocational Education and Training</a:t>
            </a:r>
            <a:r>
              <a:rPr sz="1900"/>
              <a:t> (VET) in "Sport and physical activities in the natural environment" (1400 hours). </a:t>
            </a:r>
          </a:p>
          <a:p>
            <a:pPr marL="254000" indent="0" defTabSz="457200">
              <a:lnSpc>
                <a:spcPct val="110000"/>
              </a:lnSpc>
              <a:spcBef>
                <a:spcPts val="0"/>
              </a:spcBef>
              <a:buSzTx/>
              <a:buFontTx/>
              <a:buNone/>
              <a:tabLst>
                <a:tab pos="127000" algn="l"/>
              </a:tabLst>
              <a:defRPr sz="1900">
                <a:latin typeface="+mn-lt"/>
                <a:ea typeface="+mn-ea"/>
                <a:cs typeface="+mn-cs"/>
                <a:sym typeface="Helvetica"/>
              </a:defRPr>
            </a:pPr>
            <a:r>
              <a:rPr b="1"/>
              <a:t>Qualification</a:t>
            </a:r>
            <a:r>
              <a:t>: Certificate of Higher Education (HNC) in "Conducting sport and physical activities in the natural environment.” </a:t>
            </a:r>
          </a:p>
          <a:p>
            <a:pPr marL="254000" indent="0" defTabSz="457200">
              <a:lnSpc>
                <a:spcPct val="110000"/>
              </a:lnSpc>
              <a:spcBef>
                <a:spcPts val="0"/>
              </a:spcBef>
              <a:buSzTx/>
              <a:buFontTx/>
              <a:buNone/>
              <a:tabLst>
                <a:tab pos="127000" algn="l"/>
              </a:tabLst>
              <a:defRPr sz="1900">
                <a:latin typeface="+mn-lt"/>
                <a:ea typeface="+mn-ea"/>
                <a:cs typeface="+mn-cs"/>
                <a:sym typeface="Helvetica"/>
              </a:defRPr>
            </a:pPr>
            <a:r>
              <a:rPr b="1"/>
              <a:t>Requirements</a:t>
            </a:r>
            <a:r>
              <a:t>: General Certificate of Secondary Education (i.e. secondary school diploma). By test if 17 years old. </a:t>
            </a:r>
          </a:p>
          <a:p>
            <a:pPr marL="254000" indent="0" defTabSz="457200">
              <a:lnSpc>
                <a:spcPct val="110000"/>
              </a:lnSpc>
              <a:spcBef>
                <a:spcPts val="0"/>
              </a:spcBef>
              <a:buSzTx/>
              <a:buFontTx/>
              <a:buNone/>
              <a:tabLst>
                <a:tab pos="127000" algn="l"/>
              </a:tabLst>
              <a:defRPr sz="1400">
                <a:latin typeface="+mn-lt"/>
                <a:ea typeface="+mn-ea"/>
                <a:cs typeface="+mn-cs"/>
                <a:sym typeface="Helvetica"/>
              </a:defRPr>
            </a:pPr>
            <a:r>
              <a:rPr sz="1900" b="1"/>
              <a:t>Career</a:t>
            </a:r>
            <a:r>
              <a:rPr sz="1900"/>
              <a:t>: Instructor or mountain guide for groups of people</a:t>
            </a:r>
            <a:r>
              <a:t>.</a:t>
            </a:r>
            <a:endParaRPr sz="1800">
              <a:solidFill>
                <a:srgbClr val="444444"/>
              </a:solidFill>
            </a:endParaRPr>
          </a:p>
          <a:p>
            <a:pPr>
              <a:spcBef>
                <a:spcPts val="400"/>
              </a:spcBef>
              <a:buSzTx/>
              <a:buNone/>
              <a:defRPr sz="1800">
                <a:latin typeface="Arial"/>
                <a:ea typeface="Arial"/>
                <a:cs typeface="Arial"/>
                <a:sym typeface="Arial"/>
              </a:defRPr>
            </a:pPr>
            <a:r>
              <a:t> </a:t>
            </a:r>
          </a:p>
        </p:txBody>
      </p:sp>
      <p:pic>
        <p:nvPicPr>
          <p:cNvPr id="103" name="logodefinitivo.png" descr="logodefinitivo.png"/>
          <p:cNvPicPr>
            <a:picLocks noChangeAspect="1"/>
          </p:cNvPicPr>
          <p:nvPr/>
        </p:nvPicPr>
        <p:blipFill>
          <a:blip r:embed="rId2">
            <a:extLst/>
          </a:blip>
          <a:stretch>
            <a:fillRect/>
          </a:stretch>
        </p:blipFill>
        <p:spPr>
          <a:xfrm>
            <a:off x="8172450" y="6165850"/>
            <a:ext cx="863600" cy="552450"/>
          </a:xfrm>
          <a:prstGeom prst="rect">
            <a:avLst/>
          </a:prstGeom>
          <a:ln w="12700">
            <a:miter lim="400000"/>
          </a:ln>
        </p:spPr>
      </p:pic>
      <p:pic>
        <p:nvPicPr>
          <p:cNvPr id="104" name="graduado.jpg" descr="graduado.jpg"/>
          <p:cNvPicPr>
            <a:picLocks noChangeAspect="1"/>
          </p:cNvPicPr>
          <p:nvPr/>
        </p:nvPicPr>
        <p:blipFill>
          <a:blip r:embed="rId3">
            <a:extLst/>
          </a:blip>
          <a:stretch>
            <a:fillRect/>
          </a:stretch>
        </p:blipFill>
        <p:spPr>
          <a:xfrm>
            <a:off x="137119" y="1794511"/>
            <a:ext cx="1899868" cy="2932272"/>
          </a:xfrm>
          <a:prstGeom prst="rect">
            <a:avLst/>
          </a:prstGeom>
          <a:ln w="12700">
            <a:miter lim="400000"/>
          </a:ln>
        </p:spPr>
      </p:pic>
      <p:sp>
        <p:nvSpPr>
          <p:cNvPr id="105" name="Shape 100"/>
          <p:cNvSpPr txBox="1">
            <a:spLocks noGrp="1"/>
          </p:cNvSpPr>
          <p:nvPr>
            <p:ph type="title" idx="4294967295"/>
          </p:nvPr>
        </p:nvSpPr>
        <p:spPr>
          <a:xfrm>
            <a:off x="179386" y="274637"/>
            <a:ext cx="8964615" cy="810569"/>
          </a:xfrm>
          <a:prstGeom prst="rect">
            <a:avLst/>
          </a:prstGeom>
        </p:spPr>
        <p:txBody>
          <a:bodyPr lIns="0" tIns="0" rIns="0" bIns="0">
            <a:normAutofit/>
          </a:bodyPr>
          <a:lstStyle>
            <a:lvl1pPr>
              <a:defRPr sz="2000">
                <a:latin typeface="Arial"/>
                <a:ea typeface="Arial"/>
                <a:cs typeface="Arial"/>
                <a:sym typeface="Arial"/>
              </a:defRPr>
            </a:lvl1pPr>
          </a:lstStyle>
          <a:p>
            <a:r>
              <a:t>FURTHER EDUCATION IN THE FIELD OF PHYSICAL ACTIVITY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03"/>
                                        </p:tgtEl>
                                        <p:attrNameLst>
                                          <p:attrName>style.visibility</p:attrName>
                                        </p:attrNameLst>
                                      </p:cBhvr>
                                      <p:to>
                                        <p:strVal val="visible"/>
                                      </p:to>
                                    </p:set>
                                    <p:anim calcmode="lin" valueType="num">
                                      <p:cBhvr>
                                        <p:cTn id="7" dur="1000" fill="hold"/>
                                        <p:tgtEl>
                                          <p:spTgt spid="103"/>
                                        </p:tgtEl>
                                        <p:attrNameLst>
                                          <p:attrName>ppt_x</p:attrName>
                                        </p:attrNameLst>
                                      </p:cBhvr>
                                      <p:tavLst>
                                        <p:tav tm="0">
                                          <p:val>
                                            <p:strVal val="0-#ppt_w/2"/>
                                          </p:val>
                                        </p:tav>
                                        <p:tav tm="100000">
                                          <p:val>
                                            <p:strVal val="#ppt_x"/>
                                          </p:val>
                                        </p:tav>
                                      </p:tavLst>
                                    </p:anim>
                                    <p:anim calcmode="lin" valueType="num">
                                      <p:cBhvr>
                                        <p:cTn id="8" dur="10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6"/>
          <p:cNvSpPr txBox="1">
            <a:spLocks noGrp="1"/>
          </p:cNvSpPr>
          <p:nvPr>
            <p:ph type="body" idx="4294967295"/>
          </p:nvPr>
        </p:nvSpPr>
        <p:spPr>
          <a:xfrm>
            <a:off x="1824136" y="1180801"/>
            <a:ext cx="7069039" cy="5001223"/>
          </a:xfrm>
          <a:prstGeom prst="rect">
            <a:avLst/>
          </a:prstGeom>
        </p:spPr>
        <p:txBody>
          <a:bodyPr lIns="0" tIns="0" rIns="0" bIns="0">
            <a:normAutofit/>
          </a:bodyPr>
          <a:lstStyle/>
          <a:p>
            <a:pPr marL="241401" indent="-242030" defTabSz="452627">
              <a:lnSpc>
                <a:spcPct val="110000"/>
              </a:lnSpc>
              <a:spcBef>
                <a:spcPts val="0"/>
              </a:spcBef>
              <a:buSzTx/>
              <a:buNone/>
              <a:tabLst>
                <a:tab pos="241300" algn="l"/>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1400">
                <a:solidFill>
                  <a:srgbClr val="444444"/>
                </a:solidFill>
                <a:latin typeface="+mn-lt"/>
                <a:ea typeface="+mn-ea"/>
                <a:cs typeface="+mn-cs"/>
                <a:sym typeface="Helvetica"/>
              </a:defRPr>
            </a:pPr>
            <a:r>
              <a:t>	</a:t>
            </a:r>
            <a:r>
              <a:rPr sz="1800"/>
              <a:t>	</a:t>
            </a:r>
            <a:r>
              <a:rPr sz="1800" b="1"/>
              <a:t>C</a:t>
            </a:r>
            <a:r>
              <a:rPr sz="1800"/>
              <a:t>. </a:t>
            </a:r>
            <a:r>
              <a:rPr sz="1500" b="1"/>
              <a:t>Certificate of Higher Education</a:t>
            </a:r>
            <a:r>
              <a:rPr sz="1500"/>
              <a:t> (GCE) in "Physical Activities and Sports" 2000 hours in two years. </a:t>
            </a:r>
          </a:p>
          <a:p>
            <a:pPr marL="203200" indent="0"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latin typeface="+mn-lt"/>
                <a:ea typeface="+mn-ea"/>
                <a:cs typeface="+mn-cs"/>
                <a:sym typeface="Helvetica"/>
              </a:defRPr>
            </a:pPr>
            <a:r>
              <a:t>Requirements</a:t>
            </a:r>
            <a:r>
              <a:rPr b="0"/>
              <a:t>: </a:t>
            </a:r>
          </a:p>
          <a:p>
            <a:pPr marL="755650" indent="-285750" defTabSz="457200">
              <a:lnSpc>
                <a:spcPct val="110000"/>
              </a:lnSpc>
              <a:spcBef>
                <a:spcPts val="0"/>
              </a:spcBef>
              <a:buClr>
                <a:srgbClr val="000000"/>
              </a:buClr>
              <a:buFont typeface="Helvetica"/>
              <a:buAutoNum type="arabicParenBoth"/>
              <a:tabLst>
                <a:tab pos="1066800" algn="l"/>
                <a:tab pos="1422400" algn="l"/>
                <a:tab pos="1778000" algn="l"/>
                <a:tab pos="2133600" algn="l"/>
                <a:tab pos="2489200" algn="l"/>
                <a:tab pos="2844800" algn="l"/>
                <a:tab pos="3200400" algn="l"/>
                <a:tab pos="3556000" algn="l"/>
                <a:tab pos="3911600" algn="l"/>
                <a:tab pos="4267200" algn="l"/>
              </a:tabLst>
              <a:defRPr sz="1500">
                <a:latin typeface="+mn-lt"/>
                <a:ea typeface="+mn-ea"/>
                <a:cs typeface="+mn-cs"/>
                <a:sym typeface="Helvetica"/>
              </a:defRPr>
            </a:pPr>
            <a:r>
              <a:t>General Certificate of Education. Specialist technician and 18 years old. </a:t>
            </a:r>
          </a:p>
          <a:p>
            <a:pPr marL="755650" indent="-285750" defTabSz="457200">
              <a:lnSpc>
                <a:spcPct val="110000"/>
              </a:lnSpc>
              <a:spcBef>
                <a:spcPts val="0"/>
              </a:spcBef>
              <a:buClr>
                <a:srgbClr val="000000"/>
              </a:buClr>
              <a:buFont typeface="Helvetica"/>
              <a:buAutoNum type="arabicParenBoth"/>
              <a:tabLst>
                <a:tab pos="1066800" algn="l"/>
                <a:tab pos="1422400" algn="l"/>
                <a:tab pos="1778000" algn="l"/>
                <a:tab pos="2133600" algn="l"/>
                <a:tab pos="2489200" algn="l"/>
                <a:tab pos="2844800" algn="l"/>
                <a:tab pos="3200400" algn="l"/>
                <a:tab pos="3556000" algn="l"/>
                <a:tab pos="3911600" algn="l"/>
                <a:tab pos="4267200" algn="l"/>
              </a:tabLst>
              <a:defRPr sz="1500">
                <a:latin typeface="+mn-lt"/>
                <a:ea typeface="+mn-ea"/>
                <a:cs typeface="+mn-cs"/>
                <a:sym typeface="Helvetica"/>
              </a:defRPr>
            </a:pPr>
            <a:r>
              <a:t>Entrance examination for those who do not have GCE (be at least 19 years old). </a:t>
            </a:r>
          </a:p>
          <a:p>
            <a:pPr marL="203200" indent="0"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n-lt"/>
                <a:ea typeface="+mn-ea"/>
                <a:cs typeface="+mn-cs"/>
                <a:sym typeface="Helvetica"/>
              </a:defRPr>
            </a:pPr>
            <a:r>
              <a:rPr b="1"/>
              <a:t>Qualification</a:t>
            </a:r>
            <a:r>
              <a:t>: Higher Technician of physical activities and sports animation.</a:t>
            </a:r>
            <a:br/>
            <a:r>
              <a:rPr b="1"/>
              <a:t>Career</a:t>
            </a:r>
            <a:r>
              <a:t>: - Recreation co-ordination of physical and sports activities. </a:t>
            </a:r>
          </a:p>
          <a:p>
            <a:pPr marL="457200" indent="0"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n-lt"/>
                <a:ea typeface="+mn-ea"/>
                <a:cs typeface="+mn-cs"/>
                <a:sym typeface="Helvetica"/>
              </a:defRPr>
            </a:pPr>
            <a:r>
              <a:t>- Co-ordinator of multi-sport activities.</a:t>
            </a:r>
            <a:br/>
            <a:r>
              <a:t>- Initiator of individual and team sports.</a:t>
            </a:r>
            <a:br/>
            <a:r>
              <a:t>- Gym instructor, town/city councils or private clubs. </a:t>
            </a:r>
          </a:p>
          <a:p>
            <a:pPr marL="203200" indent="0"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latin typeface="+mn-lt"/>
                <a:ea typeface="+mn-ea"/>
                <a:cs typeface="+mn-cs"/>
                <a:sym typeface="Helvetica"/>
              </a:defRPr>
            </a:pPr>
            <a:r>
              <a:t>Access to following studies</a:t>
            </a:r>
            <a:r>
              <a:rPr b="0"/>
              <a:t>:</a:t>
            </a:r>
          </a:p>
          <a:p>
            <a:pPr marL="586105" indent="-116205" defTabSz="457200">
              <a:lnSpc>
                <a:spcPct val="110000"/>
              </a:lnSpc>
              <a:spcBef>
                <a:spcPts val="0"/>
              </a:spcBef>
              <a:buClr>
                <a:srgbClr val="000000"/>
              </a:buClr>
              <a:buFont typeface="Helvetica"/>
              <a:buChar char="•"/>
              <a:tabLst>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n-lt"/>
                <a:ea typeface="+mn-ea"/>
                <a:cs typeface="+mn-cs"/>
                <a:sym typeface="Helvetica"/>
              </a:defRPr>
            </a:pPr>
            <a:r>
              <a:t>University Degree in Primary School Education </a:t>
            </a:r>
          </a:p>
          <a:p>
            <a:pPr marL="586105" indent="-116205" defTabSz="457200">
              <a:lnSpc>
                <a:spcPct val="110000"/>
              </a:lnSpc>
              <a:spcBef>
                <a:spcPts val="0"/>
              </a:spcBef>
              <a:buClr>
                <a:srgbClr val="000000"/>
              </a:buClr>
              <a:buFont typeface="Helvetica"/>
              <a:buChar char="•"/>
              <a:tabLst>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n-lt"/>
                <a:ea typeface="+mn-ea"/>
                <a:cs typeface="+mn-cs"/>
                <a:sym typeface="Helvetica"/>
              </a:defRPr>
            </a:pPr>
            <a:r>
              <a:t>University Degree in Physiotherapy</a:t>
            </a:r>
          </a:p>
          <a:p>
            <a:pPr marL="586105" indent="-116205" defTabSz="457200">
              <a:lnSpc>
                <a:spcPct val="110000"/>
              </a:lnSpc>
              <a:spcBef>
                <a:spcPts val="0"/>
              </a:spcBef>
              <a:buClr>
                <a:srgbClr val="000000"/>
              </a:buClr>
              <a:buFont typeface="Helvetica"/>
              <a:buChar char="•"/>
              <a:tabLst>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n-lt"/>
                <a:ea typeface="+mn-ea"/>
                <a:cs typeface="+mn-cs"/>
                <a:sym typeface="Helvetica"/>
              </a:defRPr>
            </a:pPr>
            <a:r>
              <a:t>University Degree in Social Education</a:t>
            </a:r>
          </a:p>
          <a:p>
            <a:pPr marL="586105" indent="-116205" defTabSz="457200">
              <a:lnSpc>
                <a:spcPct val="110000"/>
              </a:lnSpc>
              <a:spcBef>
                <a:spcPts val="0"/>
              </a:spcBef>
              <a:buClr>
                <a:srgbClr val="000000"/>
              </a:buClr>
              <a:buFont typeface="Helvetica"/>
              <a:buChar char="•"/>
              <a:tabLst>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n-lt"/>
                <a:ea typeface="+mn-ea"/>
                <a:cs typeface="+mn-cs"/>
                <a:sym typeface="Helvetica"/>
              </a:defRPr>
            </a:pPr>
            <a:r>
              <a:t>University Degree in Social Work</a:t>
            </a:r>
          </a:p>
          <a:p>
            <a:pPr marL="586105" indent="-116205" defTabSz="457200">
              <a:lnSpc>
                <a:spcPct val="110000"/>
              </a:lnSpc>
              <a:spcBef>
                <a:spcPts val="0"/>
              </a:spcBef>
              <a:buClr>
                <a:srgbClr val="000000"/>
              </a:buClr>
              <a:buFont typeface="Helvetica"/>
              <a:buChar char="•"/>
              <a:tabLst>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n-lt"/>
                <a:ea typeface="+mn-ea"/>
                <a:cs typeface="+mn-cs"/>
                <a:sym typeface="Helvetica"/>
              </a:defRPr>
            </a:pPr>
            <a:r>
              <a:t>Companies in tourism industry</a:t>
            </a:r>
          </a:p>
          <a:p>
            <a:pPr marL="594405" indent="-124505" defTabSz="457200">
              <a:lnSpc>
                <a:spcPct val="110000"/>
              </a:lnSpc>
              <a:spcBef>
                <a:spcPts val="0"/>
              </a:spcBef>
              <a:buClr>
                <a:srgbClr val="000000"/>
              </a:buClr>
              <a:buFont typeface="Helvetica"/>
              <a:buChar char="•"/>
              <a:tabLst>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rPr sz="1500"/>
              <a:t>University Degree in Sports and Exercise Science</a:t>
            </a:r>
            <a:r>
              <a:t> </a:t>
            </a:r>
          </a:p>
        </p:txBody>
      </p:sp>
      <p:pic>
        <p:nvPicPr>
          <p:cNvPr id="108" name="logodefinitivo.png" descr="logodefinitivo.png"/>
          <p:cNvPicPr>
            <a:picLocks noChangeAspect="1"/>
          </p:cNvPicPr>
          <p:nvPr/>
        </p:nvPicPr>
        <p:blipFill>
          <a:blip r:embed="rId2">
            <a:extLst/>
          </a:blip>
          <a:stretch>
            <a:fillRect/>
          </a:stretch>
        </p:blipFill>
        <p:spPr>
          <a:xfrm>
            <a:off x="8172450" y="6165850"/>
            <a:ext cx="863600" cy="552450"/>
          </a:xfrm>
          <a:prstGeom prst="rect">
            <a:avLst/>
          </a:prstGeom>
          <a:ln w="12700">
            <a:miter lim="400000"/>
          </a:ln>
        </p:spPr>
      </p:pic>
      <p:pic>
        <p:nvPicPr>
          <p:cNvPr id="109" name="graduado.jpg" descr="graduado.jpg"/>
          <p:cNvPicPr>
            <a:picLocks noChangeAspect="1"/>
          </p:cNvPicPr>
          <p:nvPr/>
        </p:nvPicPr>
        <p:blipFill>
          <a:blip r:embed="rId3">
            <a:extLst/>
          </a:blip>
          <a:stretch>
            <a:fillRect/>
          </a:stretch>
        </p:blipFill>
        <p:spPr>
          <a:xfrm>
            <a:off x="97134" y="2025855"/>
            <a:ext cx="1818245" cy="2806290"/>
          </a:xfrm>
          <a:prstGeom prst="rect">
            <a:avLst/>
          </a:prstGeom>
          <a:ln w="12700">
            <a:miter lim="400000"/>
          </a:ln>
        </p:spPr>
      </p:pic>
      <p:sp>
        <p:nvSpPr>
          <p:cNvPr id="110" name="Shape 105"/>
          <p:cNvSpPr txBox="1">
            <a:spLocks noGrp="1"/>
          </p:cNvSpPr>
          <p:nvPr>
            <p:ph type="title" idx="4294967295"/>
          </p:nvPr>
        </p:nvSpPr>
        <p:spPr>
          <a:xfrm>
            <a:off x="179386" y="274637"/>
            <a:ext cx="8964615" cy="810569"/>
          </a:xfrm>
          <a:prstGeom prst="rect">
            <a:avLst/>
          </a:prstGeom>
        </p:spPr>
        <p:txBody>
          <a:bodyPr lIns="0" tIns="0" rIns="0" bIns="0">
            <a:normAutofit/>
          </a:bodyPr>
          <a:lstStyle>
            <a:lvl1pPr>
              <a:defRPr sz="2000">
                <a:latin typeface="Arial"/>
                <a:ea typeface="Arial"/>
                <a:cs typeface="Arial"/>
                <a:sym typeface="Arial"/>
              </a:defRPr>
            </a:lvl1pPr>
          </a:lstStyle>
          <a:p>
            <a:r>
              <a:t>FURTHER EDUCATION IN THE FIELD OF PHYSICAL ACTIVITY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08"/>
                                        </p:tgtEl>
                                        <p:attrNameLst>
                                          <p:attrName>style.visibility</p:attrName>
                                        </p:attrNameLst>
                                      </p:cBhvr>
                                      <p:to>
                                        <p:strVal val="visible"/>
                                      </p:to>
                                    </p:set>
                                    <p:anim calcmode="lin" valueType="num">
                                      <p:cBhvr>
                                        <p:cTn id="7" dur="1000" fill="hold"/>
                                        <p:tgtEl>
                                          <p:spTgt spid="108"/>
                                        </p:tgtEl>
                                        <p:attrNameLst>
                                          <p:attrName>ppt_x</p:attrName>
                                        </p:attrNameLst>
                                      </p:cBhvr>
                                      <p:tavLst>
                                        <p:tav tm="0">
                                          <p:val>
                                            <p:strVal val="0-#ppt_w/2"/>
                                          </p:val>
                                        </p:tav>
                                        <p:tav tm="100000">
                                          <p:val>
                                            <p:strVal val="#ppt_x"/>
                                          </p:val>
                                        </p:tav>
                                      </p:tavLst>
                                    </p:anim>
                                    <p:anim calcmode="lin" valueType="num">
                                      <p:cBhvr>
                                        <p:cTn id="8" dur="10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0"/>
          <p:cNvSpPr txBox="1">
            <a:spLocks noGrp="1"/>
          </p:cNvSpPr>
          <p:nvPr>
            <p:ph type="body" idx="4294967295"/>
          </p:nvPr>
        </p:nvSpPr>
        <p:spPr>
          <a:xfrm>
            <a:off x="2098078" y="1029890"/>
            <a:ext cx="6588722" cy="5612360"/>
          </a:xfrm>
          <a:prstGeom prst="rect">
            <a:avLst/>
          </a:prstGeom>
        </p:spPr>
        <p:txBody>
          <a:bodyPr lIns="0" tIns="0" rIns="0" bIns="0">
            <a:normAutofit/>
          </a:bodyPr>
          <a:lstStyle/>
          <a:p>
            <a:pPr marL="0" indent="0" algn="just"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You must keep in mind the changes brought about in the revision of the new legislation Ley Orgánica para la Mejora de la Calidad Educativa (LOMCE) that affect undergraduate and graduate degrees. The following options are available: </a:t>
            </a:r>
          </a:p>
          <a:p>
            <a:pPr marL="0" indent="0"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endParaRPr/>
          </a:p>
          <a:p>
            <a:pPr marL="0" indent="0"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D. University Education </a:t>
            </a:r>
          </a:p>
          <a:p>
            <a:pPr marL="419100" indent="-215900"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1. University Degree Joint Honours in Primary School Education and Physical Education University Entrance Examination</a:t>
            </a:r>
            <a:br/>
            <a:r>
              <a:t>Career in teaching at pre-school and primary level </a:t>
            </a:r>
          </a:p>
          <a:p>
            <a:pPr marL="203200" indent="0"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2. University Degree in Sports and Exercise Science </a:t>
            </a:r>
          </a:p>
          <a:p>
            <a:pPr marL="431800" indent="0"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University Entrance Examination and specific fitness test (depending on the university) which include the following: </a:t>
            </a:r>
          </a:p>
          <a:p>
            <a:pPr marL="723900" indent="0"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vertical jump; throw medicine ball; move in water; move in zigzag; run an obstacle course;  trunk flexion and hip; race 50m; steeplechase; 2000/1000m race. </a:t>
            </a:r>
          </a:p>
          <a:p>
            <a:pPr marL="457200" indent="-12700"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The duration of undergraduate studies is 4 years.</a:t>
            </a:r>
            <a:br/>
            <a:r>
              <a:t>Career opportunities include the following:</a:t>
            </a:r>
            <a:br/>
            <a:r>
              <a:t>     Teaching in secondary schools.</a:t>
            </a:r>
            <a:br/>
            <a:r>
              <a:t>      Administration and management of fitness sports centres and sport facilities training. </a:t>
            </a:r>
          </a:p>
          <a:p>
            <a:pPr marL="457200" indent="0"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      There are opportunities to continue tertiary studies to a Doctorate degree</a:t>
            </a:r>
          </a:p>
        </p:txBody>
      </p:sp>
      <p:pic>
        <p:nvPicPr>
          <p:cNvPr id="113" name="logodefinitivo.png" descr="logodefinitivo.png"/>
          <p:cNvPicPr>
            <a:picLocks noChangeAspect="1"/>
          </p:cNvPicPr>
          <p:nvPr/>
        </p:nvPicPr>
        <p:blipFill>
          <a:blip r:embed="rId2">
            <a:extLst/>
          </a:blip>
          <a:stretch>
            <a:fillRect/>
          </a:stretch>
        </p:blipFill>
        <p:spPr>
          <a:xfrm>
            <a:off x="8172450" y="6165850"/>
            <a:ext cx="863600" cy="552450"/>
          </a:xfrm>
          <a:prstGeom prst="rect">
            <a:avLst/>
          </a:prstGeom>
          <a:ln w="12700">
            <a:miter lim="400000"/>
          </a:ln>
        </p:spPr>
      </p:pic>
      <p:pic>
        <p:nvPicPr>
          <p:cNvPr id="114" name="profe.jpg" descr="profe.jpg"/>
          <p:cNvPicPr>
            <a:picLocks noChangeAspect="1"/>
          </p:cNvPicPr>
          <p:nvPr/>
        </p:nvPicPr>
        <p:blipFill>
          <a:blip r:embed="rId3">
            <a:extLst/>
          </a:blip>
          <a:stretch>
            <a:fillRect/>
          </a:stretch>
        </p:blipFill>
        <p:spPr>
          <a:xfrm>
            <a:off x="345691" y="3325512"/>
            <a:ext cx="2004356" cy="1483327"/>
          </a:xfrm>
          <a:prstGeom prst="rect">
            <a:avLst/>
          </a:prstGeom>
          <a:ln w="12700">
            <a:miter lim="400000"/>
          </a:ln>
        </p:spPr>
      </p:pic>
      <p:sp>
        <p:nvSpPr>
          <p:cNvPr id="115" name="Shape 111"/>
          <p:cNvSpPr txBox="1">
            <a:spLocks noGrp="1"/>
          </p:cNvSpPr>
          <p:nvPr>
            <p:ph type="title" idx="4294967295"/>
          </p:nvPr>
        </p:nvSpPr>
        <p:spPr>
          <a:xfrm>
            <a:off x="179386" y="274637"/>
            <a:ext cx="8964615" cy="810569"/>
          </a:xfrm>
          <a:prstGeom prst="rect">
            <a:avLst/>
          </a:prstGeom>
        </p:spPr>
        <p:txBody>
          <a:bodyPr lIns="0" tIns="0" rIns="0" bIns="0">
            <a:normAutofit/>
          </a:bodyPr>
          <a:lstStyle>
            <a:lvl1pPr>
              <a:defRPr sz="2000">
                <a:latin typeface="Arial"/>
                <a:ea typeface="Arial"/>
                <a:cs typeface="Arial"/>
                <a:sym typeface="Arial"/>
              </a:defRPr>
            </a:lvl1pPr>
          </a:lstStyle>
          <a:p>
            <a:r>
              <a:t>FURTHER EDUCATION IN THE FIELD OF PHYSICAL ACTIVITY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13"/>
                                        </p:tgtEl>
                                        <p:attrNameLst>
                                          <p:attrName>style.visibility</p:attrName>
                                        </p:attrNameLst>
                                      </p:cBhvr>
                                      <p:to>
                                        <p:strVal val="visible"/>
                                      </p:to>
                                    </p:set>
                                    <p:anim calcmode="lin" valueType="num">
                                      <p:cBhvr>
                                        <p:cTn id="7" dur="1000" fill="hold"/>
                                        <p:tgtEl>
                                          <p:spTgt spid="113"/>
                                        </p:tgtEl>
                                        <p:attrNameLst>
                                          <p:attrName>ppt_x</p:attrName>
                                        </p:attrNameLst>
                                      </p:cBhvr>
                                      <p:tavLst>
                                        <p:tav tm="0">
                                          <p:val>
                                            <p:strVal val="0-#ppt_w/2"/>
                                          </p:val>
                                        </p:tav>
                                        <p:tav tm="100000">
                                          <p:val>
                                            <p:strVal val="#ppt_x"/>
                                          </p:val>
                                        </p:tav>
                                      </p:tavLst>
                                    </p:anim>
                                    <p:anim calcmode="lin" valueType="num">
                                      <p:cBhvr>
                                        <p:cTn id="8" dur="10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5"/>
          <p:cNvSpPr txBox="1"/>
          <p:nvPr/>
        </p:nvSpPr>
        <p:spPr>
          <a:xfrm>
            <a:off x="395287" y="1212850"/>
            <a:ext cx="8353426" cy="574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600">
                <a:latin typeface="Calibri"/>
                <a:ea typeface="Calibri"/>
                <a:cs typeface="Calibri"/>
                <a:sym typeface="Calibri"/>
              </a:defRPr>
            </a:lvl1pPr>
          </a:lstStyle>
          <a:p>
            <a:r>
              <a:t>University Entrance Examination and specific fitness test (depending on the university) which include the following: </a:t>
            </a:r>
          </a:p>
        </p:txBody>
      </p:sp>
      <p:pic>
        <p:nvPicPr>
          <p:cNvPr id="118" name="logodefinitivo.png" descr="logodefinitivo.png"/>
          <p:cNvPicPr>
            <a:picLocks noChangeAspect="1"/>
          </p:cNvPicPr>
          <p:nvPr/>
        </p:nvPicPr>
        <p:blipFill>
          <a:blip r:embed="rId2">
            <a:extLst/>
          </a:blip>
          <a:stretch>
            <a:fillRect/>
          </a:stretch>
        </p:blipFill>
        <p:spPr>
          <a:xfrm>
            <a:off x="8172450" y="6165850"/>
            <a:ext cx="863600" cy="552450"/>
          </a:xfrm>
          <a:prstGeom prst="rect">
            <a:avLst/>
          </a:prstGeom>
          <a:ln w="12700">
            <a:miter lim="400000"/>
          </a:ln>
        </p:spPr>
      </p:pic>
      <p:pic>
        <p:nvPicPr>
          <p:cNvPr id="119" name="Image" descr="Image"/>
          <p:cNvPicPr>
            <a:picLocks noChangeAspect="1"/>
          </p:cNvPicPr>
          <p:nvPr/>
        </p:nvPicPr>
        <p:blipFill>
          <a:blip r:embed="rId3">
            <a:extLst/>
          </a:blip>
          <a:stretch>
            <a:fillRect/>
          </a:stretch>
        </p:blipFill>
        <p:spPr>
          <a:xfrm>
            <a:off x="280080" y="2407399"/>
            <a:ext cx="8558440" cy="242941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18"/>
                                        </p:tgtEl>
                                        <p:attrNameLst>
                                          <p:attrName>style.visibility</p:attrName>
                                        </p:attrNameLst>
                                      </p:cBhvr>
                                      <p:to>
                                        <p:strVal val="visible"/>
                                      </p:to>
                                    </p:set>
                                    <p:anim calcmode="lin" valueType="num">
                                      <p:cBhvr>
                                        <p:cTn id="7" dur="1000" fill="hold"/>
                                        <p:tgtEl>
                                          <p:spTgt spid="118"/>
                                        </p:tgtEl>
                                        <p:attrNameLst>
                                          <p:attrName>ppt_x</p:attrName>
                                        </p:attrNameLst>
                                      </p:cBhvr>
                                      <p:tavLst>
                                        <p:tav tm="0">
                                          <p:val>
                                            <p:strVal val="0-#ppt_w/2"/>
                                          </p:val>
                                        </p:tav>
                                        <p:tav tm="100000">
                                          <p:val>
                                            <p:strVal val="#ppt_x"/>
                                          </p:val>
                                        </p:tav>
                                      </p:tavLst>
                                    </p:anim>
                                    <p:anim calcmode="lin" valueType="num">
                                      <p:cBhvr>
                                        <p:cTn id="8" dur="1000" fill="hold"/>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a:spLocks noGrp="1"/>
          </p:cNvSpPr>
          <p:nvPr>
            <p:ph type="title" idx="4294967295"/>
          </p:nvPr>
        </p:nvSpPr>
        <p:spPr>
          <a:xfrm>
            <a:off x="438150" y="2293936"/>
            <a:ext cx="8167341" cy="3636022"/>
          </a:xfrm>
          <a:prstGeom prst="rect">
            <a:avLst/>
          </a:prstGeom>
        </p:spPr>
        <p:txBody>
          <a:bodyPr lIns="0" tIns="0" rIns="0" bIns="0">
            <a:normAutofit/>
          </a:bodyPr>
          <a:lstStyle/>
          <a:p>
            <a:pPr marL="431800" indent="-254000" algn="l"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t>Objectives</a:t>
            </a:r>
          </a:p>
          <a:p>
            <a:pPr marL="431800" indent="-254000" algn="l" defTabSz="457200">
              <a:lnSpc>
                <a:spcPct val="150000"/>
              </a:lnSpc>
              <a:buSzPct val="1000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t>Point to Consider: Trends in Social, Cultural and Economic Policy in a Debate</a:t>
            </a:r>
          </a:p>
          <a:p>
            <a:pPr marL="431800" indent="-254000" algn="l" defTabSz="457200">
              <a:lnSpc>
                <a:spcPct val="150000"/>
              </a:lnSpc>
              <a:buSzPct val="1000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t>Organisation, Implementation and Evaluation of Activities</a:t>
            </a:r>
          </a:p>
          <a:p>
            <a:pPr marL="431800" indent="-254000" algn="l" defTabSz="457200">
              <a:lnSpc>
                <a:spcPct val="150000"/>
              </a:lnSpc>
              <a:buSzPct val="1000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t>Activities in Natural Environment</a:t>
            </a:r>
          </a:p>
          <a:p>
            <a:pPr marL="431800" indent="-254000" algn="l" defTabSz="457200">
              <a:lnSpc>
                <a:spcPct val="150000"/>
              </a:lnSpc>
              <a:buSzPct val="1000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t>Activities in an Artificial Environment</a:t>
            </a:r>
          </a:p>
          <a:p>
            <a:pPr marL="431800" indent="-254000" algn="l" defTabSz="457200">
              <a:lnSpc>
                <a:spcPct val="150000"/>
              </a:lnSpc>
              <a:buSzPct val="1000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t>Traditional and Autochthonous Activities </a:t>
            </a:r>
          </a:p>
          <a:p>
            <a:pPr marL="431800" indent="-254000" algn="l" defTabSz="457200">
              <a:lnSpc>
                <a:spcPct val="150000"/>
              </a:lnSpc>
              <a:buSzPct val="1000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t>Further Education in the Field of Physical Activity</a:t>
            </a:r>
          </a:p>
        </p:txBody>
      </p:sp>
      <p:sp>
        <p:nvSpPr>
          <p:cNvPr id="28" name="Shape 16"/>
          <p:cNvSpPr txBox="1"/>
          <p:nvPr/>
        </p:nvSpPr>
        <p:spPr>
          <a:xfrm>
            <a:off x="2430462" y="945211"/>
            <a:ext cx="1919544" cy="624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1200"/>
              </a:spcBef>
              <a:defRPr sz="3600">
                <a:latin typeface="Calibri"/>
                <a:ea typeface="Calibri"/>
                <a:cs typeface="Calibri"/>
                <a:sym typeface="Calibri"/>
              </a:defRPr>
            </a:lvl1pPr>
          </a:lstStyle>
          <a:p>
            <a:r>
              <a:t>Contents</a:t>
            </a:r>
          </a:p>
        </p:txBody>
      </p:sp>
      <p:pic>
        <p:nvPicPr>
          <p:cNvPr id="29" name="logodefinitivo.png" descr="logodefinitivo.png"/>
          <p:cNvPicPr>
            <a:picLocks noChangeAspect="1"/>
          </p:cNvPicPr>
          <p:nvPr/>
        </p:nvPicPr>
        <p:blipFill>
          <a:blip r:embed="rId2">
            <a:extLst/>
          </a:blip>
          <a:stretch>
            <a:fillRect/>
          </a:stretch>
        </p:blipFill>
        <p:spPr>
          <a:xfrm>
            <a:off x="8172450" y="6165850"/>
            <a:ext cx="863600" cy="552450"/>
          </a:xfrm>
          <a:prstGeom prst="rect">
            <a:avLst/>
          </a:prstGeom>
          <a:ln w="12700">
            <a:miter lim="400000"/>
          </a:ln>
        </p:spPr>
      </p:pic>
      <p:pic>
        <p:nvPicPr>
          <p:cNvPr id="30" name="spA.jpg" descr="spA.jpg"/>
          <p:cNvPicPr>
            <a:picLocks noChangeAspect="1"/>
          </p:cNvPicPr>
          <p:nvPr/>
        </p:nvPicPr>
        <p:blipFill>
          <a:blip r:embed="rId3">
            <a:extLst/>
          </a:blip>
          <a:stretch>
            <a:fillRect/>
          </a:stretch>
        </p:blipFill>
        <p:spPr>
          <a:xfrm>
            <a:off x="4600957" y="127000"/>
            <a:ext cx="2254833" cy="270579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9"/>
                                        </p:tgtEl>
                                        <p:attrNameLst>
                                          <p:attrName>style.visibility</p:attrName>
                                        </p:attrNameLst>
                                      </p:cBhvr>
                                      <p:to>
                                        <p:strVal val="visible"/>
                                      </p:to>
                                    </p:set>
                                    <p:anim calcmode="lin" valueType="num">
                                      <p:cBhvr>
                                        <p:cTn id="7" dur="1000" fill="hold"/>
                                        <p:tgtEl>
                                          <p:spTgt spid="29"/>
                                        </p:tgtEl>
                                        <p:attrNameLst>
                                          <p:attrName>ppt_x</p:attrName>
                                        </p:attrNameLst>
                                      </p:cBhvr>
                                      <p:tavLst>
                                        <p:tav tm="0">
                                          <p:val>
                                            <p:strVal val="0-#ppt_w/2"/>
                                          </p:val>
                                        </p:tav>
                                        <p:tav tm="100000">
                                          <p:val>
                                            <p:strVal val="#ppt_x"/>
                                          </p:val>
                                        </p:tav>
                                      </p:tavLst>
                                    </p:anim>
                                    <p:anim calcmode="lin" valueType="num">
                                      <p:cBhvr>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p:nvPr/>
        </p:nvSpPr>
        <p:spPr>
          <a:xfrm>
            <a:off x="3492500" y="1897061"/>
            <a:ext cx="5357813" cy="4485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70447" indent="-170447" algn="just" defTabSz="457200">
              <a:lnSpc>
                <a:spcPct val="150000"/>
              </a:lnSpc>
              <a:buSzPct val="60000"/>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n-lt"/>
                <a:ea typeface="+mn-ea"/>
                <a:cs typeface="+mn-cs"/>
                <a:sym typeface="Helvetica"/>
              </a:defRPr>
            </a:pPr>
            <a:r>
              <a:t>To examine career opportunities this field of study may provide students.</a:t>
            </a:r>
          </a:p>
          <a:p>
            <a:pPr marL="170447" indent="-170447" algn="just" defTabSz="457200">
              <a:lnSpc>
                <a:spcPct val="150000"/>
              </a:lnSpc>
              <a:buSzPct val="60000"/>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n-lt"/>
                <a:ea typeface="+mn-ea"/>
                <a:cs typeface="+mn-cs"/>
                <a:sym typeface="Helvetica"/>
              </a:defRPr>
            </a:pPr>
            <a:r>
              <a:t>To practise using diverse means of communication and debate issues.</a:t>
            </a:r>
          </a:p>
          <a:p>
            <a:pPr marL="170447" indent="-170447" algn="just" defTabSz="457200">
              <a:lnSpc>
                <a:spcPct val="150000"/>
              </a:lnSpc>
              <a:buSzPct val="60000"/>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n-lt"/>
                <a:ea typeface="+mn-ea"/>
                <a:cs typeface="+mn-cs"/>
                <a:sym typeface="Helvetica"/>
              </a:defRPr>
            </a:pPr>
            <a:r>
              <a:t>To be able to organise activities in different settings and identify procedural requirements for such activities.</a:t>
            </a:r>
          </a:p>
          <a:p>
            <a:pPr marL="170447" indent="-170447" algn="just" defTabSz="457200">
              <a:lnSpc>
                <a:spcPct val="150000"/>
              </a:lnSpc>
              <a:buSzPct val="60000"/>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n-lt"/>
                <a:ea typeface="+mn-ea"/>
                <a:cs typeface="+mn-cs"/>
                <a:sym typeface="Helvetica"/>
              </a:defRPr>
            </a:pPr>
            <a:r>
              <a:t>To encourage and inform about possible outcomes of doing physical activity. </a:t>
            </a:r>
          </a:p>
          <a:p>
            <a:pPr>
              <a:defRPr sz="1600">
                <a:latin typeface="Calibri"/>
                <a:ea typeface="Calibri"/>
                <a:cs typeface="Calibri"/>
                <a:sym typeface="Calibri"/>
              </a:defRPr>
            </a:pPr>
            <a:endParaRPr/>
          </a:p>
          <a:p>
            <a:pPr>
              <a:defRPr sz="1600">
                <a:latin typeface="Calibri"/>
                <a:ea typeface="Calibri"/>
                <a:cs typeface="Calibri"/>
                <a:sym typeface="Calibri"/>
              </a:defRPr>
            </a:pPr>
            <a:endParaRPr/>
          </a:p>
          <a:p>
            <a:pPr>
              <a:defRPr sz="1600">
                <a:latin typeface="Calibri"/>
                <a:ea typeface="Calibri"/>
                <a:cs typeface="Calibri"/>
                <a:sym typeface="Calibri"/>
              </a:defRPr>
            </a:pPr>
            <a:endParaRPr/>
          </a:p>
        </p:txBody>
      </p:sp>
      <p:sp>
        <p:nvSpPr>
          <p:cNvPr id="33" name="Shape 21"/>
          <p:cNvSpPr txBox="1"/>
          <p:nvPr/>
        </p:nvSpPr>
        <p:spPr>
          <a:xfrm>
            <a:off x="5364162" y="765175"/>
            <a:ext cx="1723537" cy="447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2400">
                <a:latin typeface="Calibri"/>
                <a:ea typeface="Calibri"/>
                <a:cs typeface="Calibri"/>
                <a:sym typeface="Calibri"/>
              </a:defRPr>
            </a:lvl1pPr>
          </a:lstStyle>
          <a:p>
            <a:r>
              <a:t>OBJECTIVES</a:t>
            </a:r>
          </a:p>
        </p:txBody>
      </p:sp>
      <p:pic>
        <p:nvPicPr>
          <p:cNvPr id="34" name="logodefinitivo.png" descr="logodefinitivo.png"/>
          <p:cNvPicPr>
            <a:picLocks noChangeAspect="1"/>
          </p:cNvPicPr>
          <p:nvPr/>
        </p:nvPicPr>
        <p:blipFill>
          <a:blip r:embed="rId3">
            <a:extLst/>
          </a:blip>
          <a:stretch>
            <a:fillRect/>
          </a:stretch>
        </p:blipFill>
        <p:spPr>
          <a:xfrm>
            <a:off x="8172450" y="6165850"/>
            <a:ext cx="863600" cy="552450"/>
          </a:xfrm>
          <a:prstGeom prst="rect">
            <a:avLst/>
          </a:prstGeom>
          <a:ln w="12700">
            <a:miter lim="400000"/>
          </a:ln>
        </p:spPr>
      </p:pic>
      <p:pic>
        <p:nvPicPr>
          <p:cNvPr id="35" name="relajacion 2.jpg" descr="relajacion 2.jpg"/>
          <p:cNvPicPr>
            <a:picLocks noChangeAspect="1"/>
          </p:cNvPicPr>
          <p:nvPr/>
        </p:nvPicPr>
        <p:blipFill>
          <a:blip r:embed="rId4">
            <a:extLst/>
          </a:blip>
          <a:stretch>
            <a:fillRect/>
          </a:stretch>
        </p:blipFill>
        <p:spPr>
          <a:xfrm>
            <a:off x="381495" y="1803400"/>
            <a:ext cx="2485382" cy="256004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4"/>
                                        </p:tgtEl>
                                        <p:attrNameLst>
                                          <p:attrName>style.visibility</p:attrName>
                                        </p:attrNameLst>
                                      </p:cBhvr>
                                      <p:to>
                                        <p:strVal val="visible"/>
                                      </p:to>
                                    </p:set>
                                    <p:anim calcmode="lin" valueType="num">
                                      <p:cBhvr>
                                        <p:cTn id="7" dur="1000" fill="hold"/>
                                        <p:tgtEl>
                                          <p:spTgt spid="34"/>
                                        </p:tgtEl>
                                        <p:attrNameLst>
                                          <p:attrName>ppt_x</p:attrName>
                                        </p:attrNameLst>
                                      </p:cBhvr>
                                      <p:tavLst>
                                        <p:tav tm="0">
                                          <p:val>
                                            <p:strVal val="0-#ppt_w/2"/>
                                          </p:val>
                                        </p:tav>
                                        <p:tav tm="100000">
                                          <p:val>
                                            <p:strVal val="#ppt_x"/>
                                          </p:val>
                                        </p:tav>
                                      </p:tavLst>
                                    </p:anim>
                                    <p:anim calcmode="lin" valueType="num">
                                      <p:cBhvr>
                                        <p:cTn id="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25"/>
          <p:cNvSpPr txBox="1"/>
          <p:nvPr/>
        </p:nvSpPr>
        <p:spPr>
          <a:xfrm>
            <a:off x="214312" y="357186"/>
            <a:ext cx="8750301" cy="358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a:latin typeface="Calibri"/>
                <a:ea typeface="Calibri"/>
                <a:cs typeface="Calibri"/>
                <a:sym typeface="Calibri"/>
              </a:defRPr>
            </a:lvl1pPr>
          </a:lstStyle>
          <a:p>
            <a:r>
              <a:t>TRENDS IN SOCIAL, CULTURAL AND ECONOMIC POLICY IN A DEBATE</a:t>
            </a:r>
          </a:p>
        </p:txBody>
      </p:sp>
      <p:sp>
        <p:nvSpPr>
          <p:cNvPr id="38" name="Shape 26"/>
          <p:cNvSpPr txBox="1"/>
          <p:nvPr/>
        </p:nvSpPr>
        <p:spPr>
          <a:xfrm>
            <a:off x="410368" y="855662"/>
            <a:ext cx="8358189" cy="2504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1600">
                <a:latin typeface="Calibri"/>
                <a:ea typeface="Calibri"/>
                <a:cs typeface="Calibri"/>
                <a:sym typeface="Calibri"/>
              </a:defRPr>
            </a:lvl1pPr>
          </a:lstStyle>
          <a:p>
            <a:r>
              <a:t>Physical Education (PE), for a while now, has taken more logical paths. We all want to see mainstream culture embrace the benefits derived from the understanding of the principles of anatomy and mastery of those skills in movement now that physical appearance and the cult of the body are at its highest point. Taking advantage of these trends, PE, which seeks the integral development of the person doing exercise, i.e., in motion, envisages a greater scope for its theory and practice. This entails defining some terms so that students may be able to apply them knowledgeably. In other words, the terminology of theory and practice is dependent on its definition as it indicates its function.</a:t>
            </a:r>
            <a:endParaRPr>
              <a:solidFill>
                <a:srgbClr val="FF0000"/>
              </a:solidFill>
            </a:endParaRPr>
          </a:p>
        </p:txBody>
      </p:sp>
      <p:sp>
        <p:nvSpPr>
          <p:cNvPr id="39" name="Shape 27"/>
          <p:cNvSpPr txBox="1"/>
          <p:nvPr/>
        </p:nvSpPr>
        <p:spPr>
          <a:xfrm>
            <a:off x="4500562" y="3500437"/>
            <a:ext cx="3816352" cy="2263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b="1">
                <a:latin typeface="Calibri"/>
                <a:ea typeface="Calibri"/>
                <a:cs typeface="Calibri"/>
                <a:sym typeface="Calibri"/>
              </a:defRPr>
            </a:pPr>
            <a:r>
              <a:t>Gymnastics</a:t>
            </a:r>
            <a:r>
              <a:rPr b="0"/>
              <a:t>. May be conceived from two points of view. One is that it is a sport such as men and women's artistic gymnastics and women’s rhythmic gymnastics, i.e., two very spectacular specialties that are in the PE programme. The other is gymnastics as a varied and systematic series of exercises.</a:t>
            </a:r>
            <a:r>
              <a:rPr sz="1400" b="0"/>
              <a:t> </a:t>
            </a:r>
          </a:p>
        </p:txBody>
      </p:sp>
      <p:pic>
        <p:nvPicPr>
          <p:cNvPr id="40" name="logodefinitivo.png" descr="logodefinitivo.png"/>
          <p:cNvPicPr>
            <a:picLocks noChangeAspect="1"/>
          </p:cNvPicPr>
          <p:nvPr/>
        </p:nvPicPr>
        <p:blipFill>
          <a:blip r:embed="rId2">
            <a:extLst/>
          </a:blip>
          <a:stretch>
            <a:fillRect/>
          </a:stretch>
        </p:blipFill>
        <p:spPr>
          <a:xfrm>
            <a:off x="8172450" y="6165850"/>
            <a:ext cx="863600" cy="552450"/>
          </a:xfrm>
          <a:prstGeom prst="rect">
            <a:avLst/>
          </a:prstGeom>
          <a:ln w="12700">
            <a:miter lim="400000"/>
          </a:ln>
        </p:spPr>
      </p:pic>
      <p:pic>
        <p:nvPicPr>
          <p:cNvPr id="41" name="pasted-image.pdf" descr="pasted-image.pdf"/>
          <p:cNvPicPr>
            <a:picLocks noChangeAspect="1"/>
          </p:cNvPicPr>
          <p:nvPr/>
        </p:nvPicPr>
        <p:blipFill>
          <a:blip r:embed="rId3">
            <a:extLst/>
          </a:blip>
          <a:stretch>
            <a:fillRect/>
          </a:stretch>
        </p:blipFill>
        <p:spPr>
          <a:xfrm>
            <a:off x="587735" y="3184045"/>
            <a:ext cx="2903394" cy="335509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40"/>
                                        </p:tgtEl>
                                        <p:attrNameLst>
                                          <p:attrName>style.visibility</p:attrName>
                                        </p:attrNameLst>
                                      </p:cBhvr>
                                      <p:to>
                                        <p:strVal val="visible"/>
                                      </p:to>
                                    </p:set>
                                    <p:anim calcmode="lin" valueType="num">
                                      <p:cBhvr>
                                        <p:cTn id="7" dur="1000" fill="hold"/>
                                        <p:tgtEl>
                                          <p:spTgt spid="40"/>
                                        </p:tgtEl>
                                        <p:attrNameLst>
                                          <p:attrName>ppt_x</p:attrName>
                                        </p:attrNameLst>
                                      </p:cBhvr>
                                      <p:tavLst>
                                        <p:tav tm="0">
                                          <p:val>
                                            <p:strVal val="0-#ppt_w/2"/>
                                          </p:val>
                                        </p:tav>
                                        <p:tav tm="100000">
                                          <p:val>
                                            <p:strVal val="#ppt_x"/>
                                          </p:val>
                                        </p:tav>
                                      </p:tavLst>
                                    </p:anim>
                                    <p:anim calcmode="lin" valueType="num">
                                      <p:cBhvr>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31"/>
          <p:cNvSpPr txBox="1"/>
          <p:nvPr/>
        </p:nvSpPr>
        <p:spPr>
          <a:xfrm>
            <a:off x="500061" y="1214437"/>
            <a:ext cx="7929565" cy="1158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b="1">
                <a:latin typeface="Calibri"/>
                <a:ea typeface="Calibri"/>
                <a:cs typeface="Calibri"/>
                <a:sym typeface="Calibri"/>
              </a:defRPr>
            </a:pPr>
            <a:r>
              <a:t>Games,</a:t>
            </a:r>
            <a:r>
              <a:rPr b="0"/>
              <a:t> whose objective is enjoyment and recreation, are also part of PE. It is the activity that adheres to expressive play, drama, etc., a competition without strict rules and where entertainment and exercise are some of its principles. </a:t>
            </a:r>
          </a:p>
        </p:txBody>
      </p:sp>
      <p:pic>
        <p:nvPicPr>
          <p:cNvPr id="44" name="logodefinitivo.png" descr="logodefinitivo.png"/>
          <p:cNvPicPr>
            <a:picLocks noChangeAspect="1"/>
          </p:cNvPicPr>
          <p:nvPr/>
        </p:nvPicPr>
        <p:blipFill>
          <a:blip r:embed="rId2">
            <a:extLst/>
          </a:blip>
          <a:stretch>
            <a:fillRect/>
          </a:stretch>
        </p:blipFill>
        <p:spPr>
          <a:xfrm>
            <a:off x="8172450" y="6165850"/>
            <a:ext cx="863600" cy="552450"/>
          </a:xfrm>
          <a:prstGeom prst="rect">
            <a:avLst/>
          </a:prstGeom>
          <a:ln w="12700">
            <a:miter lim="400000"/>
          </a:ln>
        </p:spPr>
      </p:pic>
      <p:pic>
        <p:nvPicPr>
          <p:cNvPr id="45" name="saltar a la comba.jpg" descr="saltar a la comba.jpg"/>
          <p:cNvPicPr>
            <a:picLocks noChangeAspect="1"/>
          </p:cNvPicPr>
          <p:nvPr/>
        </p:nvPicPr>
        <p:blipFill>
          <a:blip r:embed="rId3">
            <a:extLst/>
          </a:blip>
          <a:stretch>
            <a:fillRect/>
          </a:stretch>
        </p:blipFill>
        <p:spPr>
          <a:xfrm>
            <a:off x="2108696" y="3145312"/>
            <a:ext cx="4052571" cy="29824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44"/>
                                        </p:tgtEl>
                                        <p:attrNameLst>
                                          <p:attrName>style.visibility</p:attrName>
                                        </p:attrNameLst>
                                      </p:cBhvr>
                                      <p:to>
                                        <p:strVal val="visible"/>
                                      </p:to>
                                    </p:set>
                                    <p:anim calcmode="lin" valueType="num">
                                      <p:cBhvr>
                                        <p:cTn id="7" dur="1000" fill="hold"/>
                                        <p:tgtEl>
                                          <p:spTgt spid="44"/>
                                        </p:tgtEl>
                                        <p:attrNameLst>
                                          <p:attrName>ppt_x</p:attrName>
                                        </p:attrNameLst>
                                      </p:cBhvr>
                                      <p:tavLst>
                                        <p:tav tm="0">
                                          <p:val>
                                            <p:strVal val="0-#ppt_w/2"/>
                                          </p:val>
                                        </p:tav>
                                        <p:tav tm="100000">
                                          <p:val>
                                            <p:strVal val="#ppt_x"/>
                                          </p:val>
                                        </p:tav>
                                      </p:tavLst>
                                    </p:anim>
                                    <p:anim calcmode="lin" valueType="num">
                                      <p:cBhvr>
                                        <p:cTn id="8"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35"/>
          <p:cNvSpPr txBox="1"/>
          <p:nvPr/>
        </p:nvSpPr>
        <p:spPr>
          <a:xfrm>
            <a:off x="642937" y="1285875"/>
            <a:ext cx="7715251" cy="985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latin typeface="+mn-lt"/>
                <a:ea typeface="+mn-ea"/>
                <a:cs typeface="+mn-cs"/>
                <a:sym typeface="Helvetica"/>
              </a:defRPr>
            </a:pPr>
            <a:r>
              <a:t>Systematic exercise, </a:t>
            </a:r>
            <a:r>
              <a:rPr b="0"/>
              <a:t>is, in our opinion, the most closely related to the concept that you may have of PE today. It aims to improve motor skills and physical abilities in order to improve our health.</a:t>
            </a:r>
            <a:r>
              <a:rPr b="0">
                <a:latin typeface="Calibri"/>
                <a:ea typeface="Calibri"/>
                <a:cs typeface="Calibri"/>
                <a:sym typeface="Calibri"/>
              </a:rPr>
              <a:t> </a:t>
            </a:r>
          </a:p>
        </p:txBody>
      </p:sp>
      <p:pic>
        <p:nvPicPr>
          <p:cNvPr id="48" name="logodefinitivo.png" descr="logodefinitivo.png"/>
          <p:cNvPicPr>
            <a:picLocks noChangeAspect="1"/>
          </p:cNvPicPr>
          <p:nvPr/>
        </p:nvPicPr>
        <p:blipFill>
          <a:blip r:embed="rId2">
            <a:extLst/>
          </a:blip>
          <a:stretch>
            <a:fillRect/>
          </a:stretch>
        </p:blipFill>
        <p:spPr>
          <a:xfrm>
            <a:off x="8172450" y="6165850"/>
            <a:ext cx="863600" cy="552450"/>
          </a:xfrm>
          <a:prstGeom prst="rect">
            <a:avLst/>
          </a:prstGeom>
          <a:ln w="12700">
            <a:miter lim="400000"/>
          </a:ln>
        </p:spPr>
      </p:pic>
      <p:pic>
        <p:nvPicPr>
          <p:cNvPr id="49" name="Sin título-4.jpg" descr="Sin título-4.jpg"/>
          <p:cNvPicPr>
            <a:picLocks noChangeAspect="1"/>
          </p:cNvPicPr>
          <p:nvPr/>
        </p:nvPicPr>
        <p:blipFill>
          <a:blip r:embed="rId3">
            <a:extLst/>
          </a:blip>
          <a:stretch>
            <a:fillRect/>
          </a:stretch>
        </p:blipFill>
        <p:spPr>
          <a:xfrm>
            <a:off x="365521" y="3510772"/>
            <a:ext cx="3818777" cy="2130163"/>
          </a:xfrm>
          <a:prstGeom prst="rect">
            <a:avLst/>
          </a:prstGeom>
          <a:ln w="12700">
            <a:miter lim="400000"/>
          </a:ln>
        </p:spPr>
      </p:pic>
      <p:pic>
        <p:nvPicPr>
          <p:cNvPr id="50" name="Sin título-8.jpg" descr="Sin título-8.jpg"/>
          <p:cNvPicPr>
            <a:picLocks noChangeAspect="1"/>
          </p:cNvPicPr>
          <p:nvPr/>
        </p:nvPicPr>
        <p:blipFill>
          <a:blip r:embed="rId4">
            <a:extLst/>
          </a:blip>
          <a:stretch>
            <a:fillRect/>
          </a:stretch>
        </p:blipFill>
        <p:spPr>
          <a:xfrm>
            <a:off x="5405735" y="2525926"/>
            <a:ext cx="1995449" cy="38466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48"/>
                                        </p:tgtEl>
                                        <p:attrNameLst>
                                          <p:attrName>style.visibility</p:attrName>
                                        </p:attrNameLst>
                                      </p:cBhvr>
                                      <p:to>
                                        <p:strVal val="visible"/>
                                      </p:to>
                                    </p:set>
                                    <p:anim calcmode="lin" valueType="num">
                                      <p:cBhvr>
                                        <p:cTn id="7" dur="1000" fill="hold"/>
                                        <p:tgtEl>
                                          <p:spTgt spid="48"/>
                                        </p:tgtEl>
                                        <p:attrNameLst>
                                          <p:attrName>ppt_x</p:attrName>
                                        </p:attrNameLst>
                                      </p:cBhvr>
                                      <p:tavLst>
                                        <p:tav tm="0">
                                          <p:val>
                                            <p:strVal val="0-#ppt_w/2"/>
                                          </p:val>
                                        </p:tav>
                                        <p:tav tm="100000">
                                          <p:val>
                                            <p:strVal val="#ppt_x"/>
                                          </p:val>
                                        </p:tav>
                                      </p:tavLst>
                                    </p:anim>
                                    <p:anim calcmode="lin" valueType="num">
                                      <p:cBhvr>
                                        <p:cTn id="8"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40"/>
          <p:cNvSpPr txBox="1">
            <a:spLocks noGrp="1"/>
          </p:cNvSpPr>
          <p:nvPr>
            <p:ph type="sldNum" sz="quarter" idx="4294967295"/>
          </p:nvPr>
        </p:nvSpPr>
        <p:spPr>
          <a:xfrm>
            <a:off x="8502741" y="6404293"/>
            <a:ext cx="184059"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53" name="pasted-image.pdf" descr="pasted-image.pdf"/>
          <p:cNvPicPr>
            <a:picLocks noChangeAspect="1"/>
          </p:cNvPicPr>
          <p:nvPr/>
        </p:nvPicPr>
        <p:blipFill>
          <a:blip r:embed="rId2">
            <a:extLst/>
          </a:blip>
          <a:stretch>
            <a:fillRect/>
          </a:stretch>
        </p:blipFill>
        <p:spPr>
          <a:xfrm>
            <a:off x="564947" y="2077888"/>
            <a:ext cx="2845417" cy="2421633"/>
          </a:xfrm>
          <a:prstGeom prst="rect">
            <a:avLst/>
          </a:prstGeom>
          <a:ln w="12700">
            <a:miter lim="400000"/>
          </a:ln>
        </p:spPr>
      </p:pic>
      <p:sp>
        <p:nvSpPr>
          <p:cNvPr id="54" name="Shape 42"/>
          <p:cNvSpPr txBox="1"/>
          <p:nvPr/>
        </p:nvSpPr>
        <p:spPr>
          <a:xfrm>
            <a:off x="3481382" y="2084068"/>
            <a:ext cx="5488693" cy="2214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latin typeface="+mn-lt"/>
                <a:ea typeface="+mn-ea"/>
                <a:cs typeface="+mn-cs"/>
                <a:sym typeface="Helvetica"/>
              </a:defRPr>
            </a:pPr>
            <a:r>
              <a:t>Corporal expression and dance,</a:t>
            </a:r>
            <a:r>
              <a:rPr b="0"/>
              <a:t> seek to activate, in students, the corporal echanisms. They are mechanisms through which feelings are expressed, emotions presented, tensions released and knowledge of one’s body is used in storytelling and freedom of movement is facilitated through rhythm and music.</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44"/>
          <p:cNvSpPr txBox="1">
            <a:spLocks noGrp="1"/>
          </p:cNvSpPr>
          <p:nvPr>
            <p:ph type="body" sz="quarter" idx="4294967295"/>
          </p:nvPr>
        </p:nvSpPr>
        <p:spPr>
          <a:xfrm>
            <a:off x="495300" y="1409700"/>
            <a:ext cx="7543800" cy="1471613"/>
          </a:xfrm>
          <a:prstGeom prst="rect">
            <a:avLst/>
          </a:prstGeom>
        </p:spPr>
        <p:txBody>
          <a:bodyPr lIns="0" tIns="0" rIns="0" bIns="0">
            <a:normAutofit/>
          </a:bodyPr>
          <a:lstStyle/>
          <a:p>
            <a:pPr algn="just">
              <a:spcBef>
                <a:spcPts val="400"/>
              </a:spcBef>
              <a:buSzTx/>
              <a:buNone/>
              <a:defRPr sz="1600" b="1"/>
            </a:pPr>
            <a:r>
              <a:t>	</a:t>
            </a:r>
            <a:r>
              <a:rPr sz="1800">
                <a:latin typeface="Arial"/>
                <a:ea typeface="Arial"/>
                <a:cs typeface="Arial"/>
                <a:sym typeface="Arial"/>
              </a:rPr>
              <a:t>Lastly, Sports,</a:t>
            </a:r>
            <a:r>
              <a:rPr sz="1800" b="0">
                <a:latin typeface="Arial"/>
                <a:ea typeface="Arial"/>
                <a:cs typeface="Arial"/>
                <a:sym typeface="Arial"/>
              </a:rPr>
              <a:t> the aim of which is as much enjoyment as the game itself, has undergone change in its regulation, competition and including aims. Today, this evolution is a social phenomenon. Sports has acquired a dimension that goes beyond the exercise itself and its cathartic and educational function, acquiring now a clear social impact.</a:t>
            </a:r>
          </a:p>
        </p:txBody>
      </p:sp>
      <p:pic>
        <p:nvPicPr>
          <p:cNvPr id="57" name="logodefinitivo.png" descr="logodefinitivo.png"/>
          <p:cNvPicPr>
            <a:picLocks noChangeAspect="1"/>
          </p:cNvPicPr>
          <p:nvPr/>
        </p:nvPicPr>
        <p:blipFill>
          <a:blip r:embed="rId2">
            <a:extLst/>
          </a:blip>
          <a:stretch>
            <a:fillRect/>
          </a:stretch>
        </p:blipFill>
        <p:spPr>
          <a:xfrm>
            <a:off x="8172450" y="6165850"/>
            <a:ext cx="863600" cy="552450"/>
          </a:xfrm>
          <a:prstGeom prst="rect">
            <a:avLst/>
          </a:prstGeom>
          <a:ln w="12700">
            <a:miter lim="400000"/>
          </a:ln>
        </p:spPr>
      </p:pic>
      <p:pic>
        <p:nvPicPr>
          <p:cNvPr id="58" name="baloncesto4.jpg" descr="baloncesto4.jpg"/>
          <p:cNvPicPr>
            <a:picLocks noChangeAspect="1"/>
          </p:cNvPicPr>
          <p:nvPr/>
        </p:nvPicPr>
        <p:blipFill>
          <a:blip r:embed="rId3">
            <a:extLst/>
          </a:blip>
          <a:stretch>
            <a:fillRect/>
          </a:stretch>
        </p:blipFill>
        <p:spPr>
          <a:xfrm>
            <a:off x="971103" y="3475752"/>
            <a:ext cx="2944815" cy="2247236"/>
          </a:xfrm>
          <a:prstGeom prst="rect">
            <a:avLst/>
          </a:prstGeom>
          <a:ln w="12700">
            <a:miter lim="400000"/>
          </a:ln>
        </p:spPr>
      </p:pic>
      <p:pic>
        <p:nvPicPr>
          <p:cNvPr id="59" name="discapacitado sentado.jpg" descr="discapacitado sentado.jpg"/>
          <p:cNvPicPr>
            <a:picLocks noChangeAspect="1"/>
          </p:cNvPicPr>
          <p:nvPr/>
        </p:nvPicPr>
        <p:blipFill>
          <a:blip r:embed="rId4">
            <a:extLst/>
          </a:blip>
          <a:stretch>
            <a:fillRect/>
          </a:stretch>
        </p:blipFill>
        <p:spPr>
          <a:xfrm>
            <a:off x="4500908" y="3238996"/>
            <a:ext cx="3458307" cy="250727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57"/>
                                        </p:tgtEl>
                                        <p:attrNameLst>
                                          <p:attrName>style.visibility</p:attrName>
                                        </p:attrNameLst>
                                      </p:cBhvr>
                                      <p:to>
                                        <p:strVal val="visible"/>
                                      </p:to>
                                    </p:set>
                                    <p:anim calcmode="lin" valueType="num">
                                      <p:cBhvr>
                                        <p:cTn id="7" dur="1000" fill="hold"/>
                                        <p:tgtEl>
                                          <p:spTgt spid="57"/>
                                        </p:tgtEl>
                                        <p:attrNameLst>
                                          <p:attrName>ppt_x</p:attrName>
                                        </p:attrNameLst>
                                      </p:cBhvr>
                                      <p:tavLst>
                                        <p:tav tm="0">
                                          <p:val>
                                            <p:strVal val="0-#ppt_w/2"/>
                                          </p:val>
                                        </p:tav>
                                        <p:tav tm="100000">
                                          <p:val>
                                            <p:strVal val="#ppt_x"/>
                                          </p:val>
                                        </p:tav>
                                      </p:tavLst>
                                    </p:anim>
                                    <p:anim calcmode="lin" valueType="num">
                                      <p:cBhvr>
                                        <p:cTn id="8" dur="10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49"/>
          <p:cNvSpPr txBox="1">
            <a:spLocks noGrp="1"/>
          </p:cNvSpPr>
          <p:nvPr>
            <p:ph type="body" sz="half" idx="4294967295"/>
          </p:nvPr>
        </p:nvSpPr>
        <p:spPr>
          <a:xfrm>
            <a:off x="611187" y="692150"/>
            <a:ext cx="4801246" cy="4391323"/>
          </a:xfrm>
          <a:prstGeom prst="rect">
            <a:avLst/>
          </a:prstGeom>
        </p:spPr>
        <p:txBody>
          <a:bodyPr lIns="0" tIns="0" rIns="0" bIns="0">
            <a:normAutofit/>
          </a:bodyPr>
          <a:lstStyle/>
          <a:p>
            <a:pPr marL="0" indent="0" defTabSz="859993">
              <a:spcBef>
                <a:spcPts val="400"/>
              </a:spcBef>
              <a:buSzTx/>
              <a:buNone/>
              <a:defRPr sz="2178"/>
            </a:pPr>
            <a:r>
              <a:rPr b="1"/>
              <a:t>POINT TO CONSIDER:</a:t>
            </a:r>
            <a:r>
              <a:t> </a:t>
            </a:r>
          </a:p>
          <a:p>
            <a:pPr marL="0" indent="0" algn="just" defTabSz="859993">
              <a:spcBef>
                <a:spcPts val="200"/>
              </a:spcBef>
              <a:buSzTx/>
              <a:buNone/>
              <a:defRPr sz="1485">
                <a:latin typeface="Arial"/>
                <a:ea typeface="Arial"/>
                <a:cs typeface="Arial"/>
                <a:sym typeface="Arial"/>
              </a:defRPr>
            </a:pPr>
            <a:r>
              <a:t>	</a:t>
            </a:r>
            <a:r>
              <a:rPr sz="1782"/>
              <a:t>PE, as a broader concept, incorporates diverse contents to develop properly. In secondary education (ESO), PE takes from the conceptual point of view or knowledge (applied theory) and procedural (theory applied to practise), concepts that complement it such as sports, gymnastics, games, and the systematic development of physical abilities and motor skills exercise.</a:t>
            </a:r>
          </a:p>
          <a:p>
            <a:pPr marL="0" indent="0" algn="just" defTabSz="859993">
              <a:spcBef>
                <a:spcPts val="200"/>
              </a:spcBef>
              <a:buSzTx/>
              <a:buNone/>
              <a:defRPr sz="1782">
                <a:latin typeface="Arial"/>
                <a:ea typeface="Arial"/>
                <a:cs typeface="Arial"/>
                <a:sym typeface="Arial"/>
              </a:defRPr>
            </a:pPr>
            <a:r>
              <a:t>	Expanding on the purpose of this unit, issues will be addressed that need to be studied, learned or discussed. Whether they are or not social events these concerns can be discussed in a rigorous debate that include a motion (topic), argumentation and evidence.</a:t>
            </a:r>
          </a:p>
        </p:txBody>
      </p:sp>
      <p:pic>
        <p:nvPicPr>
          <p:cNvPr id="62" name="logodefinitivo.png" descr="logodefinitivo.png"/>
          <p:cNvPicPr>
            <a:picLocks noChangeAspect="1"/>
          </p:cNvPicPr>
          <p:nvPr/>
        </p:nvPicPr>
        <p:blipFill>
          <a:blip r:embed="rId2">
            <a:extLst/>
          </a:blip>
          <a:stretch>
            <a:fillRect/>
          </a:stretch>
        </p:blipFill>
        <p:spPr>
          <a:xfrm>
            <a:off x="8172450" y="6165850"/>
            <a:ext cx="863600" cy="552450"/>
          </a:xfrm>
          <a:prstGeom prst="rect">
            <a:avLst/>
          </a:prstGeom>
          <a:ln w="12700">
            <a:miter lim="400000"/>
          </a:ln>
        </p:spPr>
      </p:pic>
      <p:pic>
        <p:nvPicPr>
          <p:cNvPr id="63" name="explicacion.jpg" descr="explicacion.jpg"/>
          <p:cNvPicPr>
            <a:picLocks noChangeAspect="1"/>
          </p:cNvPicPr>
          <p:nvPr/>
        </p:nvPicPr>
        <p:blipFill>
          <a:blip r:embed="rId3">
            <a:extLst/>
          </a:blip>
          <a:stretch>
            <a:fillRect/>
          </a:stretch>
        </p:blipFill>
        <p:spPr>
          <a:xfrm>
            <a:off x="5395664" y="1711655"/>
            <a:ext cx="3150899" cy="252072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62"/>
                                        </p:tgtEl>
                                        <p:attrNameLst>
                                          <p:attrName>style.visibility</p:attrName>
                                        </p:attrNameLst>
                                      </p:cBhvr>
                                      <p:to>
                                        <p:strVal val="visible"/>
                                      </p:to>
                                    </p:set>
                                    <p:anim calcmode="lin" valueType="num">
                                      <p:cBhvr>
                                        <p:cTn id="7" dur="1000" fill="hold"/>
                                        <p:tgtEl>
                                          <p:spTgt spid="62"/>
                                        </p:tgtEl>
                                        <p:attrNameLst>
                                          <p:attrName>ppt_x</p:attrName>
                                        </p:attrNameLst>
                                      </p:cBhvr>
                                      <p:tavLst>
                                        <p:tav tm="0">
                                          <p:val>
                                            <p:strVal val="0-#ppt_w/2"/>
                                          </p:val>
                                        </p:tav>
                                        <p:tav tm="100000">
                                          <p:val>
                                            <p:strVal val="#ppt_x"/>
                                          </p:val>
                                        </p:tav>
                                      </p:tavLst>
                                    </p:anim>
                                    <p:anim calcmode="lin" valueType="num">
                                      <p:cBhvr>
                                        <p:cTn id="8"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1"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1055</Words>
  <Application>Microsoft Office PowerPoint</Application>
  <PresentationFormat>Presentación en pantalla (4:3)</PresentationFormat>
  <Paragraphs>101</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Default</vt:lpstr>
      <vt:lpstr>Presentación de PowerPoint</vt:lpstr>
      <vt:lpstr>Objectives Point to Consider: Trends in Social, Cultural and Economic Policy in a Debate Organisation, Implementation and Evaluation of Activities Activities in Natural Environment Activities in an Artificial Environment Traditional and Autochthonous Activities  Further Education in the Field of Physical Activity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 conducting a debate it is important that the parties have learned some features of the issues well to obtain an objective evaluation. Aspects to consider </vt:lpstr>
      <vt:lpstr>ORGANISATION, IMPLEMENTATION AND EVALUATION OF ACTIVITIES</vt:lpstr>
      <vt:lpstr>Activities in Natural Surroundings  </vt:lpstr>
      <vt:lpstr>Activities in an Artificial Environment </vt:lpstr>
      <vt:lpstr>Traditional and Autochthonous Activities </vt:lpstr>
      <vt:lpstr>FURTHER EDUCATION IN THE FIELD OF PHYSICAL ACTIVITY</vt:lpstr>
      <vt:lpstr>FURTHER EDUCATION IN THE FIELD OF PHYSICAL ACTIVITY</vt:lpstr>
      <vt:lpstr>FURTHER EDUCATION IN THE FIELD OF PHYSICAL ACTIVITY</vt:lpstr>
      <vt:lpstr>FURTHER EDUCATION IN THE FIELD OF PHYSICAL ACTIVITY</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2021-09-02T08:31:07Z</dcterms:modified>
</cp:coreProperties>
</file>