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E572E-16DA-4482-9FFA-FB7781DF4F48}" v="6" dt="2021-08-03T17:23:51.14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091E572E-16DA-4482-9FFA-FB7781DF4F48}"/>
    <pc:docChg chg="undo redo custSel modSld">
      <pc:chgData name="mario.diaz@uam.es" userId="b18783af-88a7-4588-8d94-dc9c0dee9733" providerId="ADAL" clId="{091E572E-16DA-4482-9FFA-FB7781DF4F48}" dt="2021-08-03T17:30:22.452" v="114" actId="1076"/>
      <pc:docMkLst>
        <pc:docMk/>
      </pc:docMkLst>
      <pc:sldChg chg="modSp mod">
        <pc:chgData name="mario.diaz@uam.es" userId="b18783af-88a7-4588-8d94-dc9c0dee9733" providerId="ADAL" clId="{091E572E-16DA-4482-9FFA-FB7781DF4F48}" dt="2021-08-03T17:30:22.452" v="114" actId="1076"/>
        <pc:sldMkLst>
          <pc:docMk/>
          <pc:sldMk cId="0" sldId="257"/>
        </pc:sldMkLst>
        <pc:spChg chg="mod">
          <ac:chgData name="mario.diaz@uam.es" userId="b18783af-88a7-4588-8d94-dc9c0dee9733" providerId="ADAL" clId="{091E572E-16DA-4482-9FFA-FB7781DF4F48}" dt="2021-08-03T17:30:19.039" v="113" actId="6549"/>
          <ac:spMkLst>
            <pc:docMk/>
            <pc:sldMk cId="0" sldId="257"/>
            <ac:spMk id="26" creationId="{00000000-0000-0000-0000-000000000000}"/>
          </ac:spMkLst>
        </pc:spChg>
        <pc:picChg chg="mod">
          <ac:chgData name="mario.diaz@uam.es" userId="b18783af-88a7-4588-8d94-dc9c0dee9733" providerId="ADAL" clId="{091E572E-16DA-4482-9FFA-FB7781DF4F48}" dt="2021-08-03T17:30:22.452" v="114" actId="1076"/>
          <ac:picMkLst>
            <pc:docMk/>
            <pc:sldMk cId="0" sldId="257"/>
            <ac:picMk id="29" creationId="{00000000-0000-0000-0000-000000000000}"/>
          </ac:picMkLst>
        </pc:picChg>
      </pc:sldChg>
      <pc:sldChg chg="addSp delSp modSp mod">
        <pc:chgData name="mario.diaz@uam.es" userId="b18783af-88a7-4588-8d94-dc9c0dee9733" providerId="ADAL" clId="{091E572E-16DA-4482-9FFA-FB7781DF4F48}" dt="2021-08-03T17:14:49.878" v="66" actId="1076"/>
        <pc:sldMkLst>
          <pc:docMk/>
          <pc:sldMk cId="0" sldId="260"/>
        </pc:sldMkLst>
        <pc:picChg chg="add mod">
          <ac:chgData name="mario.diaz@uam.es" userId="b18783af-88a7-4588-8d94-dc9c0dee9733" providerId="ADAL" clId="{091E572E-16DA-4482-9FFA-FB7781DF4F48}" dt="2021-08-03T17:14:49.878" v="66" actId="1076"/>
          <ac:picMkLst>
            <pc:docMk/>
            <pc:sldMk cId="0" sldId="260"/>
            <ac:picMk id="3" creationId="{04BB04DA-3C0F-44A7-9AC3-3770F317DBE7}"/>
          </ac:picMkLst>
        </pc:picChg>
        <pc:picChg chg="del">
          <ac:chgData name="mario.diaz@uam.es" userId="b18783af-88a7-4588-8d94-dc9c0dee9733" providerId="ADAL" clId="{091E572E-16DA-4482-9FFA-FB7781DF4F48}" dt="2021-08-03T17:14:36.292" v="58" actId="478"/>
          <ac:picMkLst>
            <pc:docMk/>
            <pc:sldMk cId="0" sldId="260"/>
            <ac:picMk id="53" creationId="{00000000-0000-0000-0000-000000000000}"/>
          </ac:picMkLst>
        </pc:picChg>
      </pc:sldChg>
      <pc:sldChg chg="addSp delSp modSp mod">
        <pc:chgData name="mario.diaz@uam.es" userId="b18783af-88a7-4588-8d94-dc9c0dee9733" providerId="ADAL" clId="{091E572E-16DA-4482-9FFA-FB7781DF4F48}" dt="2021-08-03T17:14:18.997" v="57" actId="14100"/>
        <pc:sldMkLst>
          <pc:docMk/>
          <pc:sldMk cId="0" sldId="261"/>
        </pc:sldMkLst>
        <pc:picChg chg="add mod">
          <ac:chgData name="mario.diaz@uam.es" userId="b18783af-88a7-4588-8d94-dc9c0dee9733" providerId="ADAL" clId="{091E572E-16DA-4482-9FFA-FB7781DF4F48}" dt="2021-08-03T17:14:18.997" v="57" actId="14100"/>
          <ac:picMkLst>
            <pc:docMk/>
            <pc:sldMk cId="0" sldId="261"/>
            <ac:picMk id="3" creationId="{BD5929C1-C855-4182-A643-861B7FED6B80}"/>
          </ac:picMkLst>
        </pc:picChg>
        <pc:picChg chg="del">
          <ac:chgData name="mario.diaz@uam.es" userId="b18783af-88a7-4588-8d94-dc9c0dee9733" providerId="ADAL" clId="{091E572E-16DA-4482-9FFA-FB7781DF4F48}" dt="2021-08-03T17:14:08.482" v="54" actId="478"/>
          <ac:picMkLst>
            <pc:docMk/>
            <pc:sldMk cId="0" sldId="261"/>
            <ac:picMk id="58" creationId="{00000000-0000-0000-0000-000000000000}"/>
          </ac:picMkLst>
        </pc:picChg>
      </pc:sldChg>
      <pc:sldChg chg="addSp delSp modSp mod">
        <pc:chgData name="mario.diaz@uam.es" userId="b18783af-88a7-4588-8d94-dc9c0dee9733" providerId="ADAL" clId="{091E572E-16DA-4482-9FFA-FB7781DF4F48}" dt="2021-08-03T17:15:14.134" v="75" actId="1076"/>
        <pc:sldMkLst>
          <pc:docMk/>
          <pc:sldMk cId="0" sldId="262"/>
        </pc:sldMkLst>
        <pc:picChg chg="add mod">
          <ac:chgData name="mario.diaz@uam.es" userId="b18783af-88a7-4588-8d94-dc9c0dee9733" providerId="ADAL" clId="{091E572E-16DA-4482-9FFA-FB7781DF4F48}" dt="2021-08-03T17:15:14.134" v="75" actId="1076"/>
          <ac:picMkLst>
            <pc:docMk/>
            <pc:sldMk cId="0" sldId="262"/>
            <ac:picMk id="3" creationId="{B0ADECF7-A1E1-4FA6-AFC2-7C91D95F6A90}"/>
          </ac:picMkLst>
        </pc:picChg>
        <pc:picChg chg="del">
          <ac:chgData name="mario.diaz@uam.es" userId="b18783af-88a7-4588-8d94-dc9c0dee9733" providerId="ADAL" clId="{091E572E-16DA-4482-9FFA-FB7781DF4F48}" dt="2021-08-03T17:15:00.617" v="67" actId="478"/>
          <ac:picMkLst>
            <pc:docMk/>
            <pc:sldMk cId="0" sldId="262"/>
            <ac:picMk id="63" creationId="{00000000-0000-0000-0000-000000000000}"/>
          </ac:picMkLst>
        </pc:picChg>
      </pc:sldChg>
      <pc:sldChg chg="addSp delSp modSp mod">
        <pc:chgData name="mario.diaz@uam.es" userId="b18783af-88a7-4588-8d94-dc9c0dee9733" providerId="ADAL" clId="{091E572E-16DA-4482-9FFA-FB7781DF4F48}" dt="2021-08-03T17:15:35.341" v="84" actId="1076"/>
        <pc:sldMkLst>
          <pc:docMk/>
          <pc:sldMk cId="0" sldId="263"/>
        </pc:sldMkLst>
        <pc:picChg chg="add mod">
          <ac:chgData name="mario.diaz@uam.es" userId="b18783af-88a7-4588-8d94-dc9c0dee9733" providerId="ADAL" clId="{091E572E-16DA-4482-9FFA-FB7781DF4F48}" dt="2021-08-03T17:15:35.341" v="84" actId="1076"/>
          <ac:picMkLst>
            <pc:docMk/>
            <pc:sldMk cId="0" sldId="263"/>
            <ac:picMk id="3" creationId="{EA579309-C283-4D0C-8F8C-33B5071D6635}"/>
          </ac:picMkLst>
        </pc:picChg>
        <pc:picChg chg="del">
          <ac:chgData name="mario.diaz@uam.es" userId="b18783af-88a7-4588-8d94-dc9c0dee9733" providerId="ADAL" clId="{091E572E-16DA-4482-9FFA-FB7781DF4F48}" dt="2021-08-03T17:15:23.960" v="76" actId="478"/>
          <ac:picMkLst>
            <pc:docMk/>
            <pc:sldMk cId="0" sldId="263"/>
            <ac:picMk id="68" creationId="{00000000-0000-0000-0000-000000000000}"/>
          </ac:picMkLst>
        </pc:picChg>
      </pc:sldChg>
      <pc:sldChg chg="addSp delSp modSp mod">
        <pc:chgData name="mario.diaz@uam.es" userId="b18783af-88a7-4588-8d94-dc9c0dee9733" providerId="ADAL" clId="{091E572E-16DA-4482-9FFA-FB7781DF4F48}" dt="2021-08-03T17:15:54.301" v="91" actId="1076"/>
        <pc:sldMkLst>
          <pc:docMk/>
          <pc:sldMk cId="0" sldId="264"/>
        </pc:sldMkLst>
        <pc:picChg chg="add mod">
          <ac:chgData name="mario.diaz@uam.es" userId="b18783af-88a7-4588-8d94-dc9c0dee9733" providerId="ADAL" clId="{091E572E-16DA-4482-9FFA-FB7781DF4F48}" dt="2021-08-03T17:15:54.301" v="91" actId="1076"/>
          <ac:picMkLst>
            <pc:docMk/>
            <pc:sldMk cId="0" sldId="264"/>
            <ac:picMk id="3" creationId="{529B5434-5CFC-43B6-BB2D-5F9FAA1F3613}"/>
          </ac:picMkLst>
        </pc:picChg>
        <pc:picChg chg="del">
          <ac:chgData name="mario.diaz@uam.es" userId="b18783af-88a7-4588-8d94-dc9c0dee9733" providerId="ADAL" clId="{091E572E-16DA-4482-9FFA-FB7781DF4F48}" dt="2021-08-03T17:15:44.165" v="85" actId="478"/>
          <ac:picMkLst>
            <pc:docMk/>
            <pc:sldMk cId="0" sldId="264"/>
            <ac:picMk id="75" creationId="{00000000-0000-0000-0000-000000000000}"/>
          </ac:picMkLst>
        </pc:picChg>
      </pc:sldChg>
      <pc:sldChg chg="addSp delSp modSp mod">
        <pc:chgData name="mario.diaz@uam.es" userId="b18783af-88a7-4588-8d94-dc9c0dee9733" providerId="ADAL" clId="{091E572E-16DA-4482-9FFA-FB7781DF4F48}" dt="2021-08-03T17:16:43.774" v="98" actId="1076"/>
        <pc:sldMkLst>
          <pc:docMk/>
          <pc:sldMk cId="0" sldId="265"/>
        </pc:sldMkLst>
        <pc:picChg chg="add mod">
          <ac:chgData name="mario.diaz@uam.es" userId="b18783af-88a7-4588-8d94-dc9c0dee9733" providerId="ADAL" clId="{091E572E-16DA-4482-9FFA-FB7781DF4F48}" dt="2021-08-03T17:16:43.774" v="98" actId="1076"/>
          <ac:picMkLst>
            <pc:docMk/>
            <pc:sldMk cId="0" sldId="265"/>
            <ac:picMk id="3" creationId="{D2ECDAB1-E633-42CC-B15F-D7790C1B9250}"/>
          </ac:picMkLst>
        </pc:picChg>
        <pc:picChg chg="del">
          <ac:chgData name="mario.diaz@uam.es" userId="b18783af-88a7-4588-8d94-dc9c0dee9733" providerId="ADAL" clId="{091E572E-16DA-4482-9FFA-FB7781DF4F48}" dt="2021-08-03T17:16:33.370" v="92" actId="478"/>
          <ac:picMkLst>
            <pc:docMk/>
            <pc:sldMk cId="0" sldId="265"/>
            <ac:picMk id="79" creationId="{00000000-0000-0000-0000-000000000000}"/>
          </ac:picMkLst>
        </pc:picChg>
      </pc:sldChg>
      <pc:sldChg chg="addSp delSp modSp mod">
        <pc:chgData name="mario.diaz@uam.es" userId="b18783af-88a7-4588-8d94-dc9c0dee9733" providerId="ADAL" clId="{091E572E-16DA-4482-9FFA-FB7781DF4F48}" dt="2021-08-03T17:24:19.686" v="112" actId="1076"/>
        <pc:sldMkLst>
          <pc:docMk/>
          <pc:sldMk cId="0" sldId="266"/>
        </pc:sldMkLst>
        <pc:graphicFrameChg chg="add del mod">
          <ac:chgData name="mario.diaz@uam.es" userId="b18783af-88a7-4588-8d94-dc9c0dee9733" providerId="ADAL" clId="{091E572E-16DA-4482-9FFA-FB7781DF4F48}" dt="2021-08-03T17:17:23.043" v="104" actId="478"/>
          <ac:graphicFrameMkLst>
            <pc:docMk/>
            <pc:sldMk cId="0" sldId="266"/>
            <ac:graphicFrameMk id="2" creationId="{6E59CB74-D0E6-47EE-804A-F55EA2F22317}"/>
          </ac:graphicFrameMkLst>
        </pc:graphicFrameChg>
        <pc:graphicFrameChg chg="add del mod">
          <ac:chgData name="mario.diaz@uam.es" userId="b18783af-88a7-4588-8d94-dc9c0dee9733" providerId="ADAL" clId="{091E572E-16DA-4482-9FFA-FB7781DF4F48}" dt="2021-08-03T17:17:21.511" v="103" actId="478"/>
          <ac:graphicFrameMkLst>
            <pc:docMk/>
            <pc:sldMk cId="0" sldId="266"/>
            <ac:graphicFrameMk id="3" creationId="{7B61E62C-E532-475A-8CC9-8E5D75D3A741}"/>
          </ac:graphicFrameMkLst>
        </pc:graphicFrameChg>
        <pc:picChg chg="add mod">
          <ac:chgData name="mario.diaz@uam.es" userId="b18783af-88a7-4588-8d94-dc9c0dee9733" providerId="ADAL" clId="{091E572E-16DA-4482-9FFA-FB7781DF4F48}" dt="2021-08-03T17:24:19.686" v="112" actId="1076"/>
          <ac:picMkLst>
            <pc:docMk/>
            <pc:sldMk cId="0" sldId="266"/>
            <ac:picMk id="7" creationId="{44A97742-E111-4A9B-AB43-821E774B44D3}"/>
          </ac:picMkLst>
        </pc:picChg>
        <pc:picChg chg="del">
          <ac:chgData name="mario.diaz@uam.es" userId="b18783af-88a7-4588-8d94-dc9c0dee9733" providerId="ADAL" clId="{091E572E-16DA-4482-9FFA-FB7781DF4F48}" dt="2021-08-03T17:16:51.465" v="99" actId="478"/>
          <ac:picMkLst>
            <pc:docMk/>
            <pc:sldMk cId="0" sldId="266"/>
            <ac:picMk id="8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25914235"/>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4" y="6245225"/>
            <a:ext cx="301906"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pPr>
            <a:endParaRPr/>
          </a:p>
        </p:txBody>
      </p:sp>
      <p:pic>
        <p:nvPicPr>
          <p:cNvPr id="21" name="sherrero4.jpeg" descr="sherrero4.jpeg"/>
          <p:cNvPicPr>
            <a:picLocks noChangeAspect="1"/>
          </p:cNvPicPr>
          <p:nvPr/>
        </p:nvPicPr>
        <p:blipFill>
          <a:blip r:embed="rId2"/>
          <a:stretch>
            <a:fillRect/>
          </a:stretch>
        </p:blipFill>
        <p:spPr>
          <a:xfrm>
            <a:off x="0" y="0"/>
            <a:ext cx="9144000" cy="6859589"/>
          </a:xfrm>
          <a:prstGeom prst="rect">
            <a:avLst/>
          </a:prstGeom>
          <a:ln w="50800">
            <a:solidFill>
              <a:srgbClr val="006600"/>
            </a:solidFill>
          </a:ln>
        </p:spPr>
      </p:pic>
      <p:sp>
        <p:nvSpPr>
          <p:cNvPr id="22" name="Shape 10"/>
          <p:cNvSpPr txBox="1"/>
          <p:nvPr/>
        </p:nvSpPr>
        <p:spPr>
          <a:xfrm>
            <a:off x="179386" y="5949950"/>
            <a:ext cx="8532815" cy="733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200">
                <a:solidFill>
                  <a:srgbClr val="FFFB00"/>
                </a:solidFill>
                <a:latin typeface="Tempus Sans ITC"/>
                <a:ea typeface="Tempus Sans ITC"/>
                <a:cs typeface="Tempus Sans ITC"/>
                <a:sym typeface="Tempus Sans ITC"/>
              </a:defRPr>
            </a:lvl1pPr>
          </a:lstStyle>
          <a:p>
            <a:r>
              <a:t>Physical Activity and Organic Systems</a:t>
            </a:r>
          </a:p>
        </p:txBody>
      </p:sp>
      <p:sp>
        <p:nvSpPr>
          <p:cNvPr id="23" name="Shape 11"/>
          <p:cNvSpPr txBox="1"/>
          <p:nvPr/>
        </p:nvSpPr>
        <p:spPr>
          <a:xfrm>
            <a:off x="-2" y="1889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24"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65"/>
          <p:cNvSpPr txBox="1">
            <a:spLocks noGrp="1"/>
          </p:cNvSpPr>
          <p:nvPr>
            <p:ph type="title" idx="4294967295"/>
          </p:nvPr>
        </p:nvSpPr>
        <p:spPr>
          <a:xfrm>
            <a:off x="1278334" y="173037"/>
            <a:ext cx="6587332" cy="487711"/>
          </a:xfrm>
          <a:prstGeom prst="rect">
            <a:avLst/>
          </a:prstGeom>
        </p:spPr>
        <p:txBody>
          <a:bodyPr lIns="0" tIns="0" rIns="0" bIns="0">
            <a:normAutofit/>
          </a:bodyPr>
          <a:lstStyle>
            <a:lvl1pPr>
              <a:defRPr sz="2500"/>
            </a:lvl1pPr>
          </a:lstStyle>
          <a:p>
            <a:r>
              <a:t>Anterior human body muscles</a:t>
            </a:r>
          </a:p>
        </p:txBody>
      </p:sp>
      <p:pic>
        <p:nvPicPr>
          <p:cNvPr id="78" name="logodefinitivo.png" descr="logodefinitivo.png"/>
          <p:cNvPicPr>
            <a:picLocks noChangeAspect="1"/>
          </p:cNvPicPr>
          <p:nvPr/>
        </p:nvPicPr>
        <p:blipFill>
          <a:blip r:embed="rId2"/>
          <a:stretch>
            <a:fillRect/>
          </a:stretch>
        </p:blipFill>
        <p:spPr>
          <a:xfrm>
            <a:off x="8101011" y="6092825"/>
            <a:ext cx="889002" cy="565150"/>
          </a:xfrm>
          <a:prstGeom prst="rect">
            <a:avLst/>
          </a:prstGeom>
          <a:ln w="34925">
            <a:solidFill>
              <a:srgbClr val="FFFFFF"/>
            </a:solidFill>
          </a:ln>
          <a:effectLst>
            <a:outerShdw blurRad="63500" rotWithShape="0">
              <a:srgbClr val="000000">
                <a:alpha val="42999"/>
              </a:srgbClr>
            </a:outerShdw>
          </a:effectLst>
        </p:spPr>
      </p:pic>
      <p:pic>
        <p:nvPicPr>
          <p:cNvPr id="3" name="Imagen 2" descr="Diagrama&#10;&#10;Descripción generada automáticamente">
            <a:extLst>
              <a:ext uri="{FF2B5EF4-FFF2-40B4-BE49-F238E27FC236}">
                <a16:creationId xmlns:a16="http://schemas.microsoft.com/office/drawing/2014/main" xmlns="" id="{D2ECDAB1-E633-42CC-B15F-D7790C1B9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147" y="882047"/>
            <a:ext cx="5039361" cy="59759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cover/>
      </p:transition>
    </mc:Choice>
    <mc:Fallback xmlns="" xmlns:m="http://schemas.openxmlformats.org/officeDocument/2006/math" xmlns:a14="http://schemas.microsoft.com/office/drawing/2010/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69"/>
          <p:cNvSpPr txBox="1">
            <a:spLocks noGrp="1"/>
          </p:cNvSpPr>
          <p:nvPr>
            <p:ph type="sldNum" sz="quarter" idx="4294967295"/>
          </p:nvPr>
        </p:nvSpPr>
        <p:spPr>
          <a:xfrm>
            <a:off x="8398090" y="6245225"/>
            <a:ext cx="288711" cy="2888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
        <p:nvSpPr>
          <p:cNvPr id="82" name="Shape 71"/>
          <p:cNvSpPr txBox="1"/>
          <p:nvPr/>
        </p:nvSpPr>
        <p:spPr>
          <a:xfrm>
            <a:off x="2200829" y="207123"/>
            <a:ext cx="4462942" cy="4493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ctr">
              <a:defRPr sz="2500">
                <a:latin typeface="Arial"/>
                <a:ea typeface="Arial"/>
                <a:cs typeface="Arial"/>
                <a:sym typeface="Arial"/>
              </a:defRPr>
            </a:lvl1pPr>
          </a:lstStyle>
          <a:p>
            <a:r>
              <a:t>Posterior human body muscles</a:t>
            </a:r>
          </a:p>
        </p:txBody>
      </p:sp>
      <p:pic>
        <p:nvPicPr>
          <p:cNvPr id="7" name="Imagen 6" descr="Diagrama&#10;&#10;Descripción generada automáticamente">
            <a:extLst>
              <a:ext uri="{FF2B5EF4-FFF2-40B4-BE49-F238E27FC236}">
                <a16:creationId xmlns:a16="http://schemas.microsoft.com/office/drawing/2014/main" xmlns="" id="{44A97742-E111-4A9B-AB43-821E774B44D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90109" y="803629"/>
            <a:ext cx="5365602" cy="5634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cover/>
      </p:transition>
    </mc:Choice>
    <mc:Fallback xmlns="" xmlns:m="http://schemas.openxmlformats.org/officeDocument/2006/math" xmlns:a14="http://schemas.microsoft.com/office/drawing/2010/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73"/>
          <p:cNvSpPr txBox="1">
            <a:spLocks noGrp="1"/>
          </p:cNvSpPr>
          <p:nvPr>
            <p:ph type="title" idx="4294967295"/>
          </p:nvPr>
        </p:nvSpPr>
        <p:spPr>
          <a:xfrm>
            <a:off x="546100" y="274637"/>
            <a:ext cx="8229600" cy="1143001"/>
          </a:xfrm>
          <a:prstGeom prst="rect">
            <a:avLst/>
          </a:prstGeom>
        </p:spPr>
        <p:txBody>
          <a:bodyPr lIns="0" tIns="0" rIns="0" bIns="0">
            <a:normAutofit/>
          </a:bodyPr>
          <a:lstStyle>
            <a:lvl1pPr>
              <a:defRPr sz="3000"/>
            </a:lvl1pPr>
          </a:lstStyle>
          <a:p>
            <a:r>
              <a:t>Osteoarticular System</a:t>
            </a:r>
          </a:p>
        </p:txBody>
      </p:sp>
      <p:pic>
        <p:nvPicPr>
          <p:cNvPr id="86" name="logodefinitivo.png" descr="logodefinitivo.png"/>
          <p:cNvPicPr>
            <a:picLocks noChangeAspect="1"/>
          </p:cNvPicPr>
          <p:nvPr/>
        </p:nvPicPr>
        <p:blipFill>
          <a:blip r:embed="rId2"/>
          <a:stretch>
            <a:fillRect/>
          </a:stretch>
        </p:blipFill>
        <p:spPr>
          <a:xfrm>
            <a:off x="8027986" y="6092825"/>
            <a:ext cx="889002" cy="565150"/>
          </a:xfrm>
          <a:prstGeom prst="rect">
            <a:avLst/>
          </a:prstGeom>
          <a:ln w="34925">
            <a:solidFill>
              <a:srgbClr val="FFFFFF"/>
            </a:solidFill>
          </a:ln>
          <a:effectLst>
            <a:outerShdw blurRad="63500" rotWithShape="0">
              <a:srgbClr val="000000">
                <a:alpha val="42999"/>
              </a:srgbClr>
            </a:outerShdw>
          </a:effectLst>
        </p:spPr>
      </p:pic>
      <p:sp>
        <p:nvSpPr>
          <p:cNvPr id="87" name="Shape 77"/>
          <p:cNvSpPr txBox="1"/>
          <p:nvPr/>
        </p:nvSpPr>
        <p:spPr>
          <a:xfrm>
            <a:off x="137008" y="1350135"/>
            <a:ext cx="3806404" cy="5072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30000"/>
              </a:lnSpc>
              <a:spcBef>
                <a:spcPts val="1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It is a system comprising the skeleton, which is the hard part of the body, and joints, with its possibility of movement. The human skeleton consists of 206 bones at birth; some of which are found in cartilaginous phase.</a:t>
            </a:r>
          </a:p>
          <a:p>
            <a:pPr defTabSz="457200">
              <a:lnSpc>
                <a:spcPct val="120000"/>
              </a:lnSpc>
              <a:spcBef>
                <a:spcPts val="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j-lt"/>
                <a:ea typeface="+mj-ea"/>
                <a:cs typeface="+mj-cs"/>
                <a:sym typeface="Helvetica"/>
              </a:defRPr>
            </a:pPr>
            <a:r>
              <a:t>Bone Types</a:t>
            </a:r>
          </a:p>
          <a:p>
            <a:pP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The bones that make up the skeleton are classified into physical aspects:</a:t>
            </a:r>
          </a:p>
          <a:p>
            <a:pP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b="1"/>
              <a:t>long bones</a:t>
            </a:r>
            <a:r>
              <a:t> (generally thin and long some examples are femur, clavicle, tibia), </a:t>
            </a:r>
          </a:p>
          <a:p>
            <a:pP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b="1"/>
              <a:t>short bones </a:t>
            </a:r>
            <a:r>
              <a:t>(small, short and solid some examples are the bones in the wrist or ankle), </a:t>
            </a:r>
          </a:p>
          <a:p>
            <a:pP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b="1"/>
              <a:t>flat bones</a:t>
            </a:r>
            <a:r>
              <a:t> (some examples are the shoulder blades, knee cap), and</a:t>
            </a:r>
          </a:p>
          <a:p>
            <a:pPr defTabSz="457200">
              <a:lnSpc>
                <a:spcPct val="130000"/>
              </a:lnSpc>
              <a:spcBef>
                <a:spcPts val="14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b="1"/>
              <a:t>irregular bones </a:t>
            </a:r>
            <a:r>
              <a:t>(such classic examples are vertebrae of spine or vertebral column).</a:t>
            </a:r>
          </a:p>
        </p:txBody>
      </p:sp>
      <p:pic>
        <p:nvPicPr>
          <p:cNvPr id="88" name="troncohuesos.jpg" descr="troncohuesos.jpg"/>
          <p:cNvPicPr>
            <a:picLocks noChangeAspect="1"/>
          </p:cNvPicPr>
          <p:nvPr/>
        </p:nvPicPr>
        <p:blipFill>
          <a:blip r:embed="rId3"/>
          <a:stretch>
            <a:fillRect/>
          </a:stretch>
        </p:blipFill>
        <p:spPr>
          <a:xfrm>
            <a:off x="4478254" y="1807169"/>
            <a:ext cx="4004106" cy="3243662"/>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79"/>
          <p:cNvSpPr txBox="1">
            <a:spLocks noGrp="1"/>
          </p:cNvSpPr>
          <p:nvPr>
            <p:ph type="sldNum" sz="quarter" idx="4294967295"/>
          </p:nvPr>
        </p:nvSpPr>
        <p:spPr>
          <a:xfrm>
            <a:off x="8384894" y="6245225"/>
            <a:ext cx="301907" cy="2888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91" name="Shape 81"/>
          <p:cNvSpPr txBox="1"/>
          <p:nvPr/>
        </p:nvSpPr>
        <p:spPr>
          <a:xfrm>
            <a:off x="4504264" y="1652028"/>
            <a:ext cx="4064931" cy="3929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90500" indent="-152400" defTabSz="457200">
              <a:lnSpc>
                <a:spcPct val="130000"/>
              </a:lnSpc>
              <a:spcBef>
                <a:spcPts val="500"/>
              </a:spcBef>
              <a:buSzPct val="100000"/>
              <a:buFont typeface="Helvetica"/>
              <a:buAutoNum type="arabicPeriod"/>
              <a:tabLst>
                <a:tab pos="254000" algn="l"/>
              </a:tabLst>
              <a:defRPr sz="1400">
                <a:latin typeface="+mj-lt"/>
                <a:ea typeface="+mj-ea"/>
                <a:cs typeface="+mj-cs"/>
                <a:sym typeface="Helvetica"/>
              </a:defRPr>
            </a:pPr>
            <a:r>
              <a:rPr b="1"/>
              <a:t>Bones </a:t>
            </a:r>
            <a:r>
              <a:t>are those which move.</a:t>
            </a:r>
          </a:p>
          <a:p>
            <a:pPr marL="190500" indent="-152400" defTabSz="457200">
              <a:lnSpc>
                <a:spcPct val="130000"/>
              </a:lnSpc>
              <a:spcBef>
                <a:spcPts val="500"/>
              </a:spcBef>
              <a:buSzPct val="100000"/>
              <a:buFont typeface="Helvetica"/>
              <a:buAutoNum type="arabicPeriod"/>
              <a:tabLst>
                <a:tab pos="254000" algn="l"/>
              </a:tabLst>
              <a:defRPr sz="1400">
                <a:latin typeface="+mj-lt"/>
                <a:ea typeface="+mj-ea"/>
                <a:cs typeface="+mj-cs"/>
                <a:sym typeface="Helvetica"/>
              </a:defRPr>
            </a:pPr>
            <a:r>
              <a:rPr b="1"/>
              <a:t>Joint interface</a:t>
            </a:r>
            <a:r>
              <a:t> is the area where the bones are attached.</a:t>
            </a:r>
          </a:p>
          <a:p>
            <a:pPr marL="190500" indent="-152400" algn="just" defTabSz="457200">
              <a:lnSpc>
                <a:spcPct val="130000"/>
              </a:lnSpc>
              <a:spcBef>
                <a:spcPts val="500"/>
              </a:spcBef>
              <a:buSzPct val="100000"/>
              <a:buFont typeface="Helvetica"/>
              <a:buAutoNum type="arabicPeriod"/>
              <a:tabLst>
                <a:tab pos="254000" algn="l"/>
              </a:tabLst>
              <a:defRPr sz="1400">
                <a:latin typeface="+mj-lt"/>
                <a:ea typeface="+mj-ea"/>
                <a:cs typeface="+mj-cs"/>
                <a:sym typeface="Helvetica"/>
              </a:defRPr>
            </a:pPr>
            <a:r>
              <a:rPr b="1"/>
              <a:t>Articular </a:t>
            </a:r>
            <a:r>
              <a:t>cartilage is the coating on the interfaces of the bones, so wearing does not occur as a result of friction.</a:t>
            </a:r>
          </a:p>
          <a:p>
            <a:pPr marL="190500" indent="-152400" defTabSz="457200">
              <a:lnSpc>
                <a:spcPct val="130000"/>
              </a:lnSpc>
              <a:spcBef>
                <a:spcPts val="500"/>
              </a:spcBef>
              <a:buSzPct val="100000"/>
              <a:buFont typeface="Helvetica"/>
              <a:buAutoNum type="arabicPeriod"/>
              <a:tabLst>
                <a:tab pos="254000" algn="l"/>
              </a:tabLst>
              <a:defRPr sz="1400">
                <a:latin typeface="+mj-lt"/>
                <a:ea typeface="+mj-ea"/>
                <a:cs typeface="+mj-cs"/>
                <a:sym typeface="Helvetica"/>
              </a:defRPr>
            </a:pPr>
            <a:r>
              <a:rPr b="1"/>
              <a:t>Articular capsule</a:t>
            </a:r>
            <a:r>
              <a:t> is the connective tissue surrounding the entire joint.There are two layers: an outer fibrous membrane and an inner synovial membrane containing a liquid that bears its name.</a:t>
            </a:r>
          </a:p>
          <a:p>
            <a:pPr marL="190500" indent="-152400" defTabSz="457200">
              <a:lnSpc>
                <a:spcPct val="130000"/>
              </a:lnSpc>
              <a:spcBef>
                <a:spcPts val="500"/>
              </a:spcBef>
              <a:buSzPct val="100000"/>
              <a:buFont typeface="Helvetica"/>
              <a:buAutoNum type="arabicPeriod"/>
              <a:tabLst>
                <a:tab pos="254000" algn="l"/>
              </a:tabLst>
              <a:defRPr sz="1400">
                <a:latin typeface="+mj-lt"/>
                <a:ea typeface="+mj-ea"/>
                <a:cs typeface="+mj-cs"/>
                <a:sym typeface="Helvetica"/>
              </a:defRPr>
            </a:pPr>
            <a:r>
              <a:rPr b="1"/>
              <a:t>Ligaments</a:t>
            </a:r>
            <a:r>
              <a:t> connect the bones and reinforce the joint capsule. </a:t>
            </a:r>
          </a:p>
        </p:txBody>
      </p:sp>
      <p:sp>
        <p:nvSpPr>
          <p:cNvPr id="92" name="Shape 82"/>
          <p:cNvSpPr txBox="1">
            <a:spLocks noGrp="1"/>
          </p:cNvSpPr>
          <p:nvPr>
            <p:ph type="title" idx="4294967295"/>
          </p:nvPr>
        </p:nvSpPr>
        <p:spPr>
          <a:xfrm>
            <a:off x="546100" y="274637"/>
            <a:ext cx="8229600" cy="1143001"/>
          </a:xfrm>
          <a:prstGeom prst="rect">
            <a:avLst/>
          </a:prstGeom>
        </p:spPr>
        <p:txBody>
          <a:bodyPr lIns="0" tIns="0" rIns="0" bIns="0">
            <a:normAutofit/>
          </a:bodyPr>
          <a:lstStyle>
            <a:lvl1pPr>
              <a:defRPr sz="3000"/>
            </a:lvl1pPr>
          </a:lstStyle>
          <a:p>
            <a:r>
              <a:t>Articular System</a:t>
            </a:r>
          </a:p>
        </p:txBody>
      </p:sp>
      <p:pic>
        <p:nvPicPr>
          <p:cNvPr id="93" name="parts of the joint.jpg" descr="parts of the joint.jpg"/>
          <p:cNvPicPr>
            <a:picLocks noChangeAspect="1"/>
          </p:cNvPicPr>
          <p:nvPr/>
        </p:nvPicPr>
        <p:blipFill>
          <a:blip r:embed="rId2"/>
          <a:stretch>
            <a:fillRect/>
          </a:stretch>
        </p:blipFill>
        <p:spPr>
          <a:xfrm>
            <a:off x="371127" y="1932830"/>
            <a:ext cx="3777436" cy="3180998"/>
          </a:xfrm>
          <a:prstGeom prst="rect">
            <a:avLst/>
          </a:prstGeom>
          <a:ln w="12700">
            <a:miter lim="400000"/>
          </a:ln>
          <a:effectLst>
            <a:outerShdw blurRad="254000" dist="127000" dir="16200000"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cover/>
      </p:transition>
    </mc:Choice>
    <mc:Fallback xmlns="" xmlns:m="http://schemas.openxmlformats.org/officeDocument/2006/math"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logodefinitivo.png" descr="logodefinitivo.png"/>
          <p:cNvPicPr>
            <a:picLocks noChangeAspect="1"/>
          </p:cNvPicPr>
          <p:nvPr/>
        </p:nvPicPr>
        <p:blipFill>
          <a:blip r:embed="rId2"/>
          <a:stretch>
            <a:fillRect/>
          </a:stretch>
        </p:blipFill>
        <p:spPr>
          <a:xfrm>
            <a:off x="8027986" y="6092825"/>
            <a:ext cx="889002" cy="565150"/>
          </a:xfrm>
          <a:prstGeom prst="rect">
            <a:avLst/>
          </a:prstGeom>
          <a:ln w="34925">
            <a:solidFill>
              <a:srgbClr val="FFFFFF"/>
            </a:solidFill>
          </a:ln>
          <a:effectLst>
            <a:outerShdw blurRad="63500" rotWithShape="0">
              <a:srgbClr val="000000">
                <a:alpha val="42999"/>
              </a:srgbClr>
            </a:outerShdw>
          </a:effectLst>
        </p:spPr>
      </p:pic>
      <p:sp>
        <p:nvSpPr>
          <p:cNvPr id="96" name="Shape 86"/>
          <p:cNvSpPr txBox="1"/>
          <p:nvPr/>
        </p:nvSpPr>
        <p:spPr>
          <a:xfrm>
            <a:off x="6087176" y="2315180"/>
            <a:ext cx="2889733" cy="8390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latin typeface="Arial"/>
                <a:ea typeface="Arial"/>
                <a:cs typeface="Arial"/>
                <a:sym typeface="Arial"/>
              </a:defRPr>
            </a:pPr>
            <a:r>
              <a:t>Some bones</a:t>
            </a:r>
          </a:p>
          <a:p>
            <a:pP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latin typeface="Arial"/>
                <a:ea typeface="Arial"/>
                <a:cs typeface="Arial"/>
                <a:sym typeface="Arial"/>
              </a:defRPr>
            </a:pPr>
            <a:r>
              <a:t>of the human body</a:t>
            </a:r>
          </a:p>
        </p:txBody>
      </p:sp>
      <p:pic>
        <p:nvPicPr>
          <p:cNvPr id="97" name="skeleton.jpg" descr="skeleton.jpg"/>
          <p:cNvPicPr>
            <a:picLocks noChangeAspect="1"/>
          </p:cNvPicPr>
          <p:nvPr/>
        </p:nvPicPr>
        <p:blipFill>
          <a:blip r:embed="rId3"/>
          <a:stretch>
            <a:fillRect/>
          </a:stretch>
        </p:blipFill>
        <p:spPr>
          <a:xfrm>
            <a:off x="613549" y="220166"/>
            <a:ext cx="5059418" cy="6098789"/>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logodefinitivo.png" descr="logodefinitivo.png"/>
          <p:cNvPicPr>
            <a:picLocks noChangeAspect="1"/>
          </p:cNvPicPr>
          <p:nvPr/>
        </p:nvPicPr>
        <p:blipFill>
          <a:blip r:embed="rId2"/>
          <a:stretch>
            <a:fillRect/>
          </a:stretch>
        </p:blipFill>
        <p:spPr>
          <a:xfrm>
            <a:off x="8027986" y="6021387"/>
            <a:ext cx="889002" cy="565152"/>
          </a:xfrm>
          <a:prstGeom prst="rect">
            <a:avLst/>
          </a:prstGeom>
          <a:ln w="34925">
            <a:solidFill>
              <a:srgbClr val="FFFFFF"/>
            </a:solidFill>
          </a:ln>
          <a:effectLst>
            <a:outerShdw blurRad="63500" rotWithShape="0">
              <a:srgbClr val="000000">
                <a:alpha val="42999"/>
              </a:srgbClr>
            </a:outerShdw>
          </a:effectLst>
        </p:spPr>
      </p:pic>
      <p:sp>
        <p:nvSpPr>
          <p:cNvPr id="100" name="Shape 91"/>
          <p:cNvSpPr txBox="1"/>
          <p:nvPr/>
        </p:nvSpPr>
        <p:spPr>
          <a:xfrm>
            <a:off x="3941290" y="1887588"/>
            <a:ext cx="4731345" cy="27491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a:latin typeface="Arial"/>
                <a:ea typeface="Arial"/>
                <a:cs typeface="Arial"/>
                <a:sym typeface="Arial"/>
              </a:defRPr>
            </a:pPr>
            <a:endParaRPr/>
          </a:p>
          <a:p>
            <a:pPr marL="12700" algn="just" defTabSz="457200">
              <a:lnSpc>
                <a:spcPct val="110000"/>
              </a:lnSpc>
              <a:buClr>
                <a:srgbClr val="000000"/>
              </a:buClr>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rPr>
                <a:latin typeface="Arial"/>
                <a:ea typeface="Arial"/>
                <a:cs typeface="Arial"/>
                <a:sym typeface="Arial"/>
              </a:rPr>
              <a:t>Facilitate joint activity and consequently their mobility, promote capillarisation of articular cartilage and deceleration of the onset of joint disease such as arthritis. </a:t>
            </a:r>
          </a:p>
          <a:p>
            <a:pPr marL="12700" algn="just" defTabSz="457200">
              <a:lnSpc>
                <a:spcPct val="110000"/>
              </a:lnSpc>
              <a:buClr>
                <a:srgbClr val="000000"/>
              </a:buClr>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rPr>
                <a:latin typeface="Arial"/>
                <a:ea typeface="Arial"/>
                <a:cs typeface="Arial"/>
                <a:sym typeface="Arial"/>
              </a:rPr>
              <a:t> Prevent osteoporosis by enriching osteoblasts (bone forming cells).</a:t>
            </a:r>
          </a:p>
          <a:p>
            <a:pPr marL="12700" algn="just" defTabSz="457200">
              <a:lnSpc>
                <a:spcPct val="110000"/>
              </a:lnSpc>
              <a:buClr>
                <a:srgbClr val="000000"/>
              </a:buClr>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rPr>
                <a:latin typeface="Arial"/>
                <a:ea typeface="Arial"/>
                <a:cs typeface="Arial"/>
                <a:sym typeface="Arial"/>
              </a:rPr>
              <a:t> Impede bone fractures, and</a:t>
            </a:r>
          </a:p>
          <a:p>
            <a:pPr marL="12700" algn="just" defTabSz="457200">
              <a:lnSpc>
                <a:spcPct val="110000"/>
              </a:lnSpc>
              <a:buClr>
                <a:srgbClr val="000000"/>
              </a:buClr>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rPr>
                <a:latin typeface="Arial"/>
                <a:ea typeface="Arial"/>
                <a:cs typeface="Arial"/>
                <a:sym typeface="Arial"/>
              </a:rPr>
              <a:t> Improve absorption of calcium and potassium, which strengthen the skeletal structure.</a:t>
            </a:r>
          </a:p>
        </p:txBody>
      </p:sp>
      <p:pic>
        <p:nvPicPr>
          <p:cNvPr id="101" name="vertebral column.jpg" descr="vertebral column.jpg"/>
          <p:cNvPicPr>
            <a:picLocks noChangeAspect="1"/>
          </p:cNvPicPr>
          <p:nvPr/>
        </p:nvPicPr>
        <p:blipFill>
          <a:blip r:embed="rId3"/>
          <a:stretch>
            <a:fillRect/>
          </a:stretch>
        </p:blipFill>
        <p:spPr>
          <a:xfrm>
            <a:off x="519039" y="302220"/>
            <a:ext cx="2963260" cy="2968738"/>
          </a:xfrm>
          <a:prstGeom prst="rect">
            <a:avLst/>
          </a:prstGeom>
          <a:ln w="12700">
            <a:miter lim="400000"/>
          </a:ln>
        </p:spPr>
      </p:pic>
      <p:pic>
        <p:nvPicPr>
          <p:cNvPr id="102" name="troncohuesos.jpg" descr="troncohuesos.jpg"/>
          <p:cNvPicPr>
            <a:picLocks noChangeAspect="1"/>
          </p:cNvPicPr>
          <p:nvPr/>
        </p:nvPicPr>
        <p:blipFill>
          <a:blip r:embed="rId4"/>
          <a:stretch>
            <a:fillRect/>
          </a:stretch>
        </p:blipFill>
        <p:spPr>
          <a:xfrm>
            <a:off x="505172" y="3690011"/>
            <a:ext cx="2990995" cy="2422957"/>
          </a:xfrm>
          <a:prstGeom prst="rect">
            <a:avLst/>
          </a:prstGeom>
          <a:ln w="12700">
            <a:miter lim="400000"/>
          </a:ln>
        </p:spPr>
      </p:pic>
      <p:sp>
        <p:nvSpPr>
          <p:cNvPr id="103" name="The Osteoarticular System during Exercise:"/>
          <p:cNvSpPr txBox="1"/>
          <p:nvPr/>
        </p:nvSpPr>
        <p:spPr>
          <a:xfrm>
            <a:off x="4018844" y="669220"/>
            <a:ext cx="4919138" cy="617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b="1">
                <a:latin typeface="Arial"/>
                <a:ea typeface="Arial"/>
                <a:cs typeface="Arial"/>
                <a:sym typeface="Arial"/>
              </a:defRPr>
            </a:lvl1pPr>
          </a:lstStyle>
          <a:p>
            <a:r>
              <a:t>The Osteoarticular System during Exercise:</a:t>
            </a:r>
          </a:p>
        </p:txBody>
      </p:sp>
    </p:spTree>
  </p:cSld>
  <p:clrMapOvr>
    <a:masterClrMapping/>
  </p:clrMapOvr>
  <mc:AlternateContent xmlns:mc="http://schemas.openxmlformats.org/markup-compatibility/2006" xmlns:p14="http://schemas.microsoft.com/office/powerpoint/2010/main">
    <mc:Choice Requires="p14">
      <p:transition spd="slow">
        <p:cover/>
      </p:transition>
    </mc:Choice>
    <mc:Fallback xmlns="" xmlns:m="http://schemas.openxmlformats.org/officeDocument/2006/math" xmlns:a14="http://schemas.microsoft.com/office/drawing/2010/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93"/>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3000"/>
            </a:lvl1pPr>
          </a:lstStyle>
          <a:p>
            <a:r>
              <a:t>Nervous System </a:t>
            </a:r>
          </a:p>
        </p:txBody>
      </p:sp>
      <p:pic>
        <p:nvPicPr>
          <p:cNvPr id="106" name="logodefinitivo.png" descr="logodefinitivo.png"/>
          <p:cNvPicPr>
            <a:picLocks noChangeAspect="1"/>
          </p:cNvPicPr>
          <p:nvPr/>
        </p:nvPicPr>
        <p:blipFill>
          <a:blip r:embed="rId2"/>
          <a:stretch>
            <a:fillRect/>
          </a:stretch>
        </p:blipFill>
        <p:spPr>
          <a:xfrm>
            <a:off x="8101011" y="6021387"/>
            <a:ext cx="889002" cy="565152"/>
          </a:xfrm>
          <a:prstGeom prst="rect">
            <a:avLst/>
          </a:prstGeom>
          <a:ln w="34925">
            <a:solidFill>
              <a:srgbClr val="FFFFFF"/>
            </a:solidFill>
          </a:ln>
          <a:effectLst>
            <a:outerShdw blurRad="63500" rotWithShape="0">
              <a:srgbClr val="000000">
                <a:alpha val="42999"/>
              </a:srgbClr>
            </a:outerShdw>
          </a:effectLst>
        </p:spPr>
      </p:pic>
      <p:sp>
        <p:nvSpPr>
          <p:cNvPr id="107" name="Shape 96"/>
          <p:cNvSpPr txBox="1"/>
          <p:nvPr/>
        </p:nvSpPr>
        <p:spPr>
          <a:xfrm>
            <a:off x="4407880" y="1467049"/>
            <a:ext cx="3924175" cy="4312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30000"/>
              </a:lnSpc>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This system is the most important in regard to control and communications by the body. It is in charge of receiving different information from outside and relaying it to a central nervous system. Once analysed there, these stimuli are sent to the various organs for the most appropriate response. The information from the exterior is received by the sensory receptors, transported by neurons and responses are produced by the effectors.</a:t>
            </a:r>
          </a:p>
          <a:p>
            <a:pPr algn="just" defTabSz="457200">
              <a:lnSpc>
                <a:spcPct val="130000"/>
              </a:lnSpc>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The structural and functional unit of the nervous system is the neuron. It may be sensory if nerve impulses are transmitted from the receptor to the nerve centre and motor if it is sent from the nerve centre to the effector. </a:t>
            </a:r>
          </a:p>
        </p:txBody>
      </p:sp>
      <p:pic>
        <p:nvPicPr>
          <p:cNvPr id="108" name="neuron.jpg" descr="neuron.jpg"/>
          <p:cNvPicPr>
            <a:picLocks noChangeAspect="1"/>
          </p:cNvPicPr>
          <p:nvPr/>
        </p:nvPicPr>
        <p:blipFill>
          <a:blip r:embed="rId3"/>
          <a:stretch>
            <a:fillRect/>
          </a:stretch>
        </p:blipFill>
        <p:spPr>
          <a:xfrm>
            <a:off x="351081" y="1665259"/>
            <a:ext cx="3747545" cy="3527482"/>
          </a:xfrm>
          <a:prstGeom prst="rect">
            <a:avLst/>
          </a:prstGeom>
          <a:ln w="12700">
            <a:miter lim="400000"/>
          </a:ln>
          <a:effectLst>
            <a:outerShdw blurRad="254000" dist="127000" dir="16200000"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cover/>
      </p:transition>
    </mc:Choice>
    <mc:Fallback xmlns="" xmlns:m="http://schemas.openxmlformats.org/officeDocument/2006/math" xmlns:a14="http://schemas.microsoft.com/office/drawing/2010/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logodefinitivo.png" descr="logodefinitivo.png"/>
          <p:cNvPicPr>
            <a:picLocks noChangeAspect="1"/>
          </p:cNvPicPr>
          <p:nvPr/>
        </p:nvPicPr>
        <p:blipFill>
          <a:blip r:embed="rId2"/>
          <a:stretch>
            <a:fillRect/>
          </a:stretch>
        </p:blipFill>
        <p:spPr>
          <a:xfrm>
            <a:off x="8101011" y="6021387"/>
            <a:ext cx="889002" cy="565152"/>
          </a:xfrm>
          <a:prstGeom prst="rect">
            <a:avLst/>
          </a:prstGeom>
          <a:ln w="34925">
            <a:solidFill>
              <a:srgbClr val="FFFFFF"/>
            </a:solidFill>
          </a:ln>
          <a:effectLst>
            <a:outerShdw blurRad="63500" rotWithShape="0">
              <a:srgbClr val="000000">
                <a:alpha val="42999"/>
              </a:srgbClr>
            </a:outerShdw>
          </a:effectLst>
        </p:spPr>
      </p:pic>
      <p:sp>
        <p:nvSpPr>
          <p:cNvPr id="111" name="Shape 100"/>
          <p:cNvSpPr txBox="1"/>
          <p:nvPr/>
        </p:nvSpPr>
        <p:spPr>
          <a:xfrm>
            <a:off x="3730930" y="410644"/>
            <a:ext cx="5076231" cy="36190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Arial"/>
                <a:ea typeface="Arial"/>
                <a:cs typeface="Arial"/>
                <a:sym typeface="Arial"/>
              </a:defRPr>
            </a:pPr>
            <a:r>
              <a:t>Composition of the Nervous System</a:t>
            </a:r>
          </a:p>
          <a:p>
            <a:pP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pPr>
            <a:endParaRPr/>
          </a:p>
          <a:p>
            <a:pPr marL="190500" indent="-177800" algn="just" defTabSz="457200">
              <a:lnSpc>
                <a:spcPct val="130000"/>
              </a:lnSpc>
              <a:spcBef>
                <a:spcPts val="600"/>
              </a:spcBef>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b="1"/>
              <a:t>Central Nervous System (CNS). </a:t>
            </a:r>
            <a:r>
              <a:t>The place where the integration of stimuli and responses originate. The following are components of the CNS: brain, and spinal cord.</a:t>
            </a:r>
          </a:p>
          <a:p>
            <a:pPr marL="190500" indent="-177800" algn="just" defTabSz="457200">
              <a:lnSpc>
                <a:spcPct val="130000"/>
              </a:lnSpc>
              <a:spcBef>
                <a:spcPts val="600"/>
              </a:spcBef>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a:t>
            </a:r>
            <a:r>
              <a:rPr b="1"/>
              <a:t>Peripheral Nervous System (PNS)</a:t>
            </a:r>
            <a:r>
              <a:t>. It connects the nerve centres with receptors and effectors. It consists essentially of nerves.</a:t>
            </a:r>
          </a:p>
          <a:p>
            <a:pPr marL="190500" indent="-177800" algn="just" defTabSz="457200">
              <a:lnSpc>
                <a:spcPct val="130000"/>
              </a:lnSpc>
              <a:spcBef>
                <a:spcPts val="1000"/>
              </a:spcBef>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b="1"/>
              <a:t>Automatic Nervous System</a:t>
            </a:r>
            <a:r>
              <a:t>. It connects the nerve centres with the spinal cord, but its role is to innervate the viscera, etc. </a:t>
            </a:r>
          </a:p>
        </p:txBody>
      </p:sp>
      <p:pic>
        <p:nvPicPr>
          <p:cNvPr id="112" name="peripheral nervous.jpg" descr="peripheral nervous.jpg"/>
          <p:cNvPicPr>
            <a:picLocks noChangeAspect="1"/>
          </p:cNvPicPr>
          <p:nvPr/>
        </p:nvPicPr>
        <p:blipFill>
          <a:blip r:embed="rId3"/>
          <a:stretch>
            <a:fillRect/>
          </a:stretch>
        </p:blipFill>
        <p:spPr>
          <a:xfrm>
            <a:off x="34382" y="351285"/>
            <a:ext cx="3583299" cy="4321597"/>
          </a:xfrm>
          <a:prstGeom prst="rect">
            <a:avLst/>
          </a:prstGeom>
          <a:ln w="12700">
            <a:miter lim="400000"/>
          </a:ln>
        </p:spPr>
      </p:pic>
      <p:sp>
        <p:nvSpPr>
          <p:cNvPr id="113" name="The Nervous System during Exercise:"/>
          <p:cNvSpPr txBox="1"/>
          <p:nvPr/>
        </p:nvSpPr>
        <p:spPr>
          <a:xfrm>
            <a:off x="233073" y="4824095"/>
            <a:ext cx="3453863" cy="715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just" defTabSz="457200">
              <a:lnSpc>
                <a:spcPct val="13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j-lt"/>
                <a:ea typeface="+mj-ea"/>
                <a:cs typeface="+mj-cs"/>
                <a:sym typeface="Helvetica"/>
              </a:defRPr>
            </a:lvl1pPr>
          </a:lstStyle>
          <a:p>
            <a:r>
              <a:t> The Nervous System during Exercise: </a:t>
            </a:r>
          </a:p>
        </p:txBody>
      </p:sp>
      <p:sp>
        <p:nvSpPr>
          <p:cNvPr id="114" name="Improve the neural connection providing quicker responses.…"/>
          <p:cNvSpPr txBox="1"/>
          <p:nvPr/>
        </p:nvSpPr>
        <p:spPr>
          <a:xfrm>
            <a:off x="1250335" y="5185535"/>
            <a:ext cx="5474930" cy="10744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marL="12700" defTabSz="457200">
              <a:lnSpc>
                <a:spcPct val="11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t> Improve the neural connection providing quicker responses.</a:t>
            </a:r>
          </a:p>
          <a:p>
            <a:pPr marL="12700" defTabSz="457200">
              <a:lnSpc>
                <a:spcPct val="11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t> Analyse perception much more effectively.</a:t>
            </a:r>
          </a:p>
          <a:p>
            <a:pPr marL="12700" defTabSz="457200">
              <a:lnSpc>
                <a:spcPct val="11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t> Strengthen movements as muscle orders improve, and</a:t>
            </a:r>
          </a:p>
          <a:p>
            <a:pPr marL="12700" defTabSz="457200">
              <a:lnSpc>
                <a:spcPct val="11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t> Increase substantially the fine and gross motor co-ordination.</a:t>
            </a:r>
          </a:p>
        </p:txBody>
      </p:sp>
    </p:spTree>
  </p:cSld>
  <p:clrMapOvr>
    <a:masterClrMapping/>
  </p:clrMapOvr>
  <mc:AlternateContent xmlns:mc="http://schemas.openxmlformats.org/markup-compatibility/2006" xmlns:p14="http://schemas.microsoft.com/office/powerpoint/2010/main">
    <mc:Choice Requires="p14">
      <p:transition spd="slow">
        <p:cover/>
      </p:transition>
    </mc:Choice>
    <mc:Fallback xmlns="" xmlns:m="http://schemas.openxmlformats.org/officeDocument/2006/math" xmlns:a14="http://schemas.microsoft.com/office/drawing/2010/main">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02"/>
          <p:cNvSpPr txBox="1">
            <a:spLocks noGrp="1"/>
          </p:cNvSpPr>
          <p:nvPr>
            <p:ph type="sldNum" sz="quarter" idx="4294967295"/>
          </p:nvPr>
        </p:nvSpPr>
        <p:spPr>
          <a:xfrm>
            <a:off x="8384894" y="6245225"/>
            <a:ext cx="301907" cy="2888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117" name="Shape 104"/>
          <p:cNvSpPr txBox="1"/>
          <p:nvPr/>
        </p:nvSpPr>
        <p:spPr>
          <a:xfrm>
            <a:off x="1650014" y="248523"/>
            <a:ext cx="5313400" cy="63609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i="1" u="sng">
                <a:uFill>
                  <a:solidFill>
                    <a:srgbClr val="000000"/>
                  </a:solidFill>
                </a:uFill>
                <a:latin typeface="Arial"/>
                <a:ea typeface="Arial"/>
                <a:cs typeface="Arial"/>
                <a:sym typeface="Arial"/>
              </a:defRPr>
            </a:pPr>
            <a:r>
              <a:t>Function of the Peripheral Nervous System</a:t>
            </a:r>
            <a:r>
              <a:rPr i="0" u="none"/>
              <a:t> </a:t>
            </a:r>
          </a:p>
          <a:p>
            <a:pPr algn="just" defTabSz="457200">
              <a:lnSpc>
                <a:spcPct val="130000"/>
              </a:lnSpc>
              <a:spcBef>
                <a:spcPts val="1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latin typeface="+mj-lt"/>
                <a:ea typeface="+mj-ea"/>
                <a:cs typeface="+mj-cs"/>
                <a:sym typeface="Helvetica"/>
              </a:defRPr>
            </a:pPr>
            <a:r>
              <a:t>Transmission of nerve impulses is performed by neurons as we know, and in this regard this system performs basically three types of movements: </a:t>
            </a:r>
          </a:p>
          <a:p>
            <a:pPr algn="just" defTabSz="457200">
              <a:lnSpc>
                <a:spcPct val="130000"/>
              </a:lnSpc>
              <a:spcBef>
                <a:spcPts val="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latin typeface="+mj-lt"/>
                <a:ea typeface="+mj-ea"/>
                <a:cs typeface="+mj-cs"/>
                <a:sym typeface="Helvetica"/>
              </a:defRPr>
            </a:pPr>
            <a:r>
              <a:rPr b="1"/>
              <a:t>Reflex</a:t>
            </a:r>
            <a:r>
              <a:t>. This type of movement is done unconsciously, that is, upon receiving the stimulus it responds. Its execution cannot be modified or stopped. Reflex centres are mainly in the spinal cord, the brain does not intervene.</a:t>
            </a:r>
          </a:p>
          <a:p>
            <a:pPr algn="just" defTabSz="457200">
              <a:lnSpc>
                <a:spcPct val="13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latin typeface="+mj-lt"/>
                <a:ea typeface="+mj-ea"/>
                <a:cs typeface="+mj-cs"/>
                <a:sym typeface="Helvetica"/>
              </a:defRPr>
            </a:pPr>
            <a:r>
              <a:t>There are many cases of reflex movements, for example, the plantar reflex, muscle reaction to bring warmth to the skin, the patellar or knee-jerk reflex, etc. </a:t>
            </a:r>
          </a:p>
          <a:p>
            <a:pPr algn="just" defTabSz="457200">
              <a:lnSpc>
                <a:spcPct val="13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latin typeface="+mj-lt"/>
                <a:ea typeface="+mj-ea"/>
                <a:cs typeface="+mj-cs"/>
                <a:sym typeface="Helvetica"/>
              </a:defRPr>
            </a:pPr>
            <a:r>
              <a:rPr b="1"/>
              <a:t>Voluntary</a:t>
            </a:r>
            <a:r>
              <a:t>. Conscious movement is controlled and co-ordinated by a number of specific muscles, according to motor planning and organisation. The nerve impulse, picked up by receptors or sense organs, is sent to the spinal cord and then to the cerebral cortex, where it becomes conscious. Here the response by pyramidal beams is conducted to the bone, where facing the effector (muscle), the resulting movement is made. </a:t>
            </a:r>
          </a:p>
          <a:p>
            <a:pPr algn="just" defTabSz="457200">
              <a:lnSpc>
                <a:spcPct val="130000"/>
              </a:lnSpc>
              <a:spcBef>
                <a:spcPts val="1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latin typeface="+mj-lt"/>
                <a:ea typeface="+mj-ea"/>
                <a:cs typeface="+mj-cs"/>
                <a:sym typeface="Helvetica"/>
              </a:defRPr>
            </a:pPr>
            <a:r>
              <a:rPr b="1"/>
              <a:t>Automatic</a:t>
            </a:r>
            <a:r>
              <a:t>. It is the produced after many repetitions. At first, it is a voluntary movement which becomes automatic after being repeated, i.e., a very co-ordinated and controlled movement, which sometimes emerges without the intervention of consciousness or attention.</a:t>
            </a:r>
          </a:p>
        </p:txBody>
      </p:sp>
      <p:pic>
        <p:nvPicPr>
          <p:cNvPr id="118" name="image20.jpeg" descr="image20.jpeg"/>
          <p:cNvPicPr>
            <a:picLocks noChangeAspect="1"/>
          </p:cNvPicPr>
          <p:nvPr/>
        </p:nvPicPr>
        <p:blipFill>
          <a:blip r:embed="rId2">
            <a:alphaModFix amt="9835"/>
          </a:blip>
          <a:srcRect l="9306" t="16032"/>
          <a:stretch>
            <a:fillRect/>
          </a:stretch>
        </p:blipFill>
        <p:spPr>
          <a:xfrm>
            <a:off x="407814" y="366156"/>
            <a:ext cx="6807201" cy="53213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over/>
      </p:transition>
    </mc:Choice>
    <mc:Fallback xmlns="" xmlns:m="http://schemas.openxmlformats.org/officeDocument/2006/math"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07"/>
          <p:cNvSpPr txBox="1">
            <a:spLocks noGrp="1"/>
          </p:cNvSpPr>
          <p:nvPr>
            <p:ph type="sldNum" sz="quarter" idx="4294967295"/>
          </p:nvPr>
        </p:nvSpPr>
        <p:spPr>
          <a:xfrm>
            <a:off x="8384894" y="6245225"/>
            <a:ext cx="301907" cy="28882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
        <p:nvSpPr>
          <p:cNvPr id="121" name="Shape 108"/>
          <p:cNvSpPr txBox="1"/>
          <p:nvPr/>
        </p:nvSpPr>
        <p:spPr>
          <a:xfrm>
            <a:off x="715269" y="600680"/>
            <a:ext cx="8214863"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Arial"/>
                <a:ea typeface="Arial"/>
                <a:cs typeface="Arial"/>
                <a:sym typeface="Arial"/>
              </a:defRPr>
            </a:lvl1pPr>
          </a:lstStyle>
          <a:p>
            <a:r>
              <a:t>QUESTIONNAIRE AND ACTIVITIES</a:t>
            </a:r>
          </a:p>
        </p:txBody>
      </p:sp>
      <p:sp>
        <p:nvSpPr>
          <p:cNvPr id="122" name="Shape 109"/>
          <p:cNvSpPr txBox="1"/>
          <p:nvPr/>
        </p:nvSpPr>
        <p:spPr>
          <a:xfrm>
            <a:off x="1542498" y="1814607"/>
            <a:ext cx="6255606" cy="40183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381000" indent="-381000" defTabSz="457200">
              <a:lnSpc>
                <a:spcPct val="200000"/>
              </a:lnSpc>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pPr>
            <a:r>
              <a:t>	1.	Briefly describe how the circulatory system functions.</a:t>
            </a:r>
          </a:p>
          <a:p>
            <a:pPr marL="381000" indent="-381000" defTabSz="457200">
              <a:lnSpc>
                <a:spcPct val="200000"/>
              </a:lnSpc>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pPr>
            <a:r>
              <a:t>	2.	Briefly describe how the respiratory system functions.</a:t>
            </a:r>
          </a:p>
          <a:p>
            <a:pPr marL="381000" indent="-381000" defTabSz="457200">
              <a:lnSpc>
                <a:spcPct val="200000"/>
              </a:lnSpc>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pPr>
            <a:r>
              <a:t>	3.	How does the circulatory system react when we exercise?</a:t>
            </a:r>
          </a:p>
          <a:p>
            <a:pPr marL="381000" indent="-381000" defTabSz="457200">
              <a:lnSpc>
                <a:spcPct val="200000"/>
              </a:lnSpc>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pPr>
            <a:r>
              <a:t>	4.	What is your maximum heart rate?</a:t>
            </a:r>
          </a:p>
          <a:p>
            <a:pPr marL="381000" indent="-381000" defTabSz="457200">
              <a:lnSpc>
                <a:spcPct val="200000"/>
              </a:lnSpc>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pPr>
            <a:r>
              <a:t>	5.	Identify the respiratory symptoms experienced with strenuous exercise. </a:t>
            </a:r>
          </a:p>
          <a:p>
            <a:pPr marL="381000" indent="-381000" defTabSz="457200">
              <a:lnSpc>
                <a:spcPct val="200000"/>
              </a:lnSpc>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pPr>
            <a:r>
              <a:t>	6.	What is the function of the agonist muscle?</a:t>
            </a:r>
          </a:p>
          <a:p>
            <a:pPr marL="381000" indent="-381000" defTabSz="457200">
              <a:lnSpc>
                <a:spcPct val="200000"/>
              </a:lnSpc>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pPr>
            <a:r>
              <a:t>	7.	Do you know what flight-or-fight response is about?</a:t>
            </a:r>
          </a:p>
          <a:p>
            <a:pPr marL="381000" indent="-381000" defTabSz="457200">
              <a:lnSpc>
                <a:spcPct val="200000"/>
              </a:lnSpc>
              <a:tabLst>
                <a:tab pos="12700" algn="l"/>
                <a:tab pos="3937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pPr>
            <a:r>
              <a:t>	8.	Write down in your notebook unknown vocabulary from this unit.</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pPr>
            <a:endParaRP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pPr>
            <a:endParaRPr/>
          </a:p>
        </p:txBody>
      </p:sp>
      <p:pic>
        <p:nvPicPr>
          <p:cNvPr id="123" name="12.jpg" descr="12.jpg"/>
          <p:cNvPicPr>
            <a:picLocks noChangeAspect="1"/>
          </p:cNvPicPr>
          <p:nvPr/>
        </p:nvPicPr>
        <p:blipFill>
          <a:blip r:embed="rId2">
            <a:alphaModFix amt="23038"/>
          </a:blip>
          <a:srcRect b="37175"/>
          <a:stretch>
            <a:fillRect/>
          </a:stretch>
        </p:blipFill>
        <p:spPr>
          <a:xfrm>
            <a:off x="-523880" y="1607192"/>
            <a:ext cx="9836159" cy="364917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14"/>
          <p:cNvSpPr txBox="1"/>
          <p:nvPr/>
        </p:nvSpPr>
        <p:spPr>
          <a:xfrm>
            <a:off x="949325" y="1307114"/>
            <a:ext cx="7143750" cy="5062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lvl="5">
              <a:lnSpc>
                <a:spcPct val="150000"/>
              </a:lnSpc>
              <a:spcAft>
                <a:spcPts val="600"/>
              </a:spcAft>
              <a:tabLst>
                <a:tab pos="457200" algn="l"/>
              </a:tabLst>
              <a:defRPr sz="1400">
                <a:latin typeface="Comic Sans MS"/>
                <a:ea typeface="Comic Sans MS"/>
                <a:cs typeface="Comic Sans MS"/>
                <a:sym typeface="Comic Sans MS"/>
              </a:defRPr>
            </a:pPr>
            <a:r>
              <a:rPr dirty="0"/>
              <a:t>1. Objectives </a:t>
            </a:r>
            <a:br>
              <a:rPr dirty="0"/>
            </a:br>
            <a:r>
              <a:rPr dirty="0"/>
              <a:t>2. Basic Principles of Organic Systems</a:t>
            </a:r>
          </a:p>
          <a:p>
            <a:pPr marL="358775" lvl="3">
              <a:spcBef>
                <a:spcPts val="600"/>
              </a:spcBef>
              <a:spcAft>
                <a:spcPts val="600"/>
              </a:spcAft>
              <a:tabLst>
                <a:tab pos="457200" algn="l"/>
              </a:tabLst>
              <a:defRPr sz="1400">
                <a:latin typeface="Comic Sans MS"/>
                <a:ea typeface="Comic Sans MS"/>
                <a:cs typeface="Comic Sans MS"/>
                <a:sym typeface="Comic Sans MS"/>
              </a:defRPr>
            </a:pPr>
            <a:r>
              <a:rPr dirty="0"/>
              <a:t>Circulatory System</a:t>
            </a:r>
          </a:p>
          <a:p>
            <a:pPr marL="358775" lvl="1">
              <a:spcBef>
                <a:spcPts val="600"/>
              </a:spcBef>
              <a:spcAft>
                <a:spcPts val="600"/>
              </a:spcAft>
              <a:tabLst>
                <a:tab pos="457200" algn="l"/>
              </a:tabLst>
              <a:defRPr sz="1400">
                <a:latin typeface="Comic Sans MS"/>
                <a:ea typeface="Comic Sans MS"/>
                <a:cs typeface="Comic Sans MS"/>
                <a:sym typeface="Comic Sans MS"/>
              </a:defRPr>
            </a:pPr>
            <a:r>
              <a:rPr dirty="0"/>
              <a:t>Respiratory System</a:t>
            </a:r>
          </a:p>
          <a:p>
            <a:pPr marL="358775" lvl="1">
              <a:spcBef>
                <a:spcPts val="600"/>
              </a:spcBef>
              <a:spcAft>
                <a:spcPts val="600"/>
              </a:spcAft>
              <a:tabLst>
                <a:tab pos="457200" algn="l"/>
              </a:tabLst>
              <a:defRPr sz="1400">
                <a:latin typeface="Comic Sans MS"/>
                <a:ea typeface="Comic Sans MS"/>
                <a:cs typeface="Comic Sans MS"/>
                <a:sym typeface="Comic Sans MS"/>
              </a:defRPr>
            </a:pPr>
            <a:r>
              <a:rPr dirty="0"/>
              <a:t>Muscular System</a:t>
            </a:r>
          </a:p>
          <a:p>
            <a:pPr marL="358775" lvl="1">
              <a:spcBef>
                <a:spcPts val="600"/>
              </a:spcBef>
              <a:spcAft>
                <a:spcPts val="600"/>
              </a:spcAft>
              <a:tabLst>
                <a:tab pos="457200" algn="l"/>
              </a:tabLst>
              <a:defRPr sz="1400">
                <a:latin typeface="Comic Sans MS"/>
                <a:ea typeface="Comic Sans MS"/>
                <a:cs typeface="Comic Sans MS"/>
                <a:sym typeface="Comic Sans MS"/>
              </a:defRPr>
            </a:pPr>
            <a:r>
              <a:rPr dirty="0"/>
              <a:t>Skeletal System</a:t>
            </a:r>
            <a:endParaRPr lang="es-ES" dirty="0"/>
          </a:p>
          <a:p>
            <a:pPr marL="358775" lvl="1">
              <a:spcBef>
                <a:spcPts val="600"/>
              </a:spcBef>
              <a:spcAft>
                <a:spcPts val="600"/>
              </a:spcAft>
              <a:tabLst>
                <a:tab pos="457200" algn="l"/>
              </a:tabLst>
              <a:defRPr sz="1400">
                <a:latin typeface="Comic Sans MS"/>
                <a:ea typeface="Comic Sans MS"/>
                <a:cs typeface="Comic Sans MS"/>
                <a:sym typeface="Comic Sans MS"/>
              </a:defRPr>
            </a:pPr>
            <a:r>
              <a:rPr dirty="0"/>
              <a:t>Nervous System </a:t>
            </a:r>
            <a:endParaRPr lang="es-ES" dirty="0"/>
          </a:p>
          <a:p>
            <a:pPr marL="358775" lvl="1" indent="-358775">
              <a:spcBef>
                <a:spcPts val="600"/>
              </a:spcBef>
              <a:spcAft>
                <a:spcPts val="600"/>
              </a:spcAft>
              <a:tabLst>
                <a:tab pos="457200" algn="l"/>
              </a:tabLst>
              <a:defRPr sz="1400">
                <a:latin typeface="Comic Sans MS"/>
                <a:ea typeface="Comic Sans MS"/>
                <a:cs typeface="Comic Sans MS"/>
                <a:sym typeface="Comic Sans MS"/>
              </a:defRPr>
            </a:pPr>
            <a:r>
              <a:rPr dirty="0"/>
              <a:t>3. Basic and Fundamental Changes that Occur in</a:t>
            </a:r>
          </a:p>
          <a:p>
            <a:pPr marL="358775" lvl="8">
              <a:spcBef>
                <a:spcPts val="600"/>
              </a:spcBef>
              <a:spcAft>
                <a:spcPts val="600"/>
              </a:spcAft>
              <a:tabLst>
                <a:tab pos="457200" algn="l"/>
              </a:tabLst>
              <a:defRPr sz="1400">
                <a:latin typeface="Comic Sans MS"/>
                <a:ea typeface="Comic Sans MS"/>
                <a:cs typeface="Comic Sans MS"/>
                <a:sym typeface="Comic Sans MS"/>
              </a:defRPr>
            </a:pPr>
            <a:r>
              <a:rPr dirty="0"/>
              <a:t>Different Systems with Continuous and Systematic</a:t>
            </a:r>
          </a:p>
          <a:p>
            <a:pPr marL="358775" lvl="8">
              <a:spcBef>
                <a:spcPts val="600"/>
              </a:spcBef>
              <a:spcAft>
                <a:spcPts val="600"/>
              </a:spcAft>
              <a:tabLst>
                <a:tab pos="457200" algn="l"/>
              </a:tabLst>
              <a:defRPr sz="1400">
                <a:latin typeface="Comic Sans MS"/>
                <a:ea typeface="Comic Sans MS"/>
                <a:cs typeface="Comic Sans MS"/>
                <a:sym typeface="Comic Sans MS"/>
              </a:defRPr>
            </a:pPr>
            <a:r>
              <a:rPr dirty="0"/>
              <a:t>Practice of Physical Activity </a:t>
            </a:r>
            <a:endParaRPr lang="es-ES" dirty="0"/>
          </a:p>
          <a:p>
            <a:pPr marL="358775" lvl="8" indent="-358775">
              <a:spcBef>
                <a:spcPts val="600"/>
              </a:spcBef>
              <a:spcAft>
                <a:spcPts val="600"/>
              </a:spcAft>
              <a:tabLst>
                <a:tab pos="457200" algn="l"/>
              </a:tabLst>
              <a:defRPr sz="1400">
                <a:latin typeface="Comic Sans MS"/>
                <a:ea typeface="Comic Sans MS"/>
                <a:cs typeface="Comic Sans MS"/>
                <a:sym typeface="Comic Sans MS"/>
              </a:defRPr>
            </a:pPr>
            <a:r>
              <a:rPr lang="es-ES" dirty="0"/>
              <a:t>4. </a:t>
            </a:r>
            <a:r>
              <a:rPr lang="es-ES" dirty="0" err="1"/>
              <a:t>Questionnaire</a:t>
            </a:r>
            <a:r>
              <a:rPr lang="es-ES" dirty="0"/>
              <a:t> and </a:t>
            </a:r>
            <a:r>
              <a:rPr lang="es-ES" dirty="0" err="1"/>
              <a:t>Activities</a:t>
            </a:r>
            <a:endParaRPr lang="es-ES" dirty="0"/>
          </a:p>
          <a:p>
            <a:pPr marL="358775" lvl="8" indent="-358775">
              <a:spcBef>
                <a:spcPts val="600"/>
              </a:spcBef>
              <a:spcAft>
                <a:spcPts val="600"/>
              </a:spcAft>
              <a:tabLst>
                <a:tab pos="457200" algn="l"/>
              </a:tabLst>
              <a:defRPr sz="1400">
                <a:latin typeface="Comic Sans MS"/>
                <a:ea typeface="Comic Sans MS"/>
                <a:cs typeface="Comic Sans MS"/>
                <a:sym typeface="Comic Sans MS"/>
              </a:defRPr>
            </a:pPr>
            <a:r>
              <a:rPr dirty="0"/>
              <a:t/>
            </a:r>
            <a:br>
              <a:rPr dirty="0"/>
            </a:br>
            <a:endParaRPr dirty="0"/>
          </a:p>
          <a:p>
            <a:pPr lvl="1" indent="571500">
              <a:tabLst>
                <a:tab pos="457200" algn="l"/>
              </a:tabLst>
              <a:defRPr sz="1400">
                <a:latin typeface="Comic Sans MS"/>
                <a:ea typeface="Comic Sans MS"/>
                <a:cs typeface="Comic Sans MS"/>
                <a:sym typeface="Comic Sans MS"/>
              </a:defRPr>
            </a:pPr>
            <a:endParaRPr dirty="0"/>
          </a:p>
          <a:p>
            <a:pPr lvl="1" indent="571500">
              <a:tabLst>
                <a:tab pos="457200" algn="l"/>
              </a:tabLst>
              <a:defRPr sz="1400">
                <a:latin typeface="Comic Sans MS"/>
                <a:ea typeface="Comic Sans MS"/>
                <a:cs typeface="Comic Sans MS"/>
                <a:sym typeface="Comic Sans MS"/>
              </a:defRPr>
            </a:pPr>
            <a:endParaRPr dirty="0"/>
          </a:p>
        </p:txBody>
      </p:sp>
      <p:sp>
        <p:nvSpPr>
          <p:cNvPr id="27" name="Shape 15"/>
          <p:cNvSpPr txBox="1"/>
          <p:nvPr/>
        </p:nvSpPr>
        <p:spPr>
          <a:xfrm>
            <a:off x="1214437" y="357186"/>
            <a:ext cx="4071938" cy="609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600">
                <a:latin typeface="Arial"/>
                <a:ea typeface="Arial"/>
                <a:cs typeface="Arial"/>
                <a:sym typeface="Arial"/>
              </a:defRPr>
            </a:lvl1pPr>
          </a:lstStyle>
          <a:p>
            <a:r>
              <a:t>Contents</a:t>
            </a:r>
          </a:p>
        </p:txBody>
      </p:sp>
      <p:pic>
        <p:nvPicPr>
          <p:cNvPr id="2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9" name="7 english.jpg" descr="7 english.jpg"/>
          <p:cNvPicPr>
            <a:picLocks noChangeAspect="1"/>
          </p:cNvPicPr>
          <p:nvPr/>
        </p:nvPicPr>
        <p:blipFill>
          <a:blip r:embed="rId3">
            <a:alphaModFix amt="14016"/>
          </a:blip>
          <a:stretch>
            <a:fillRect/>
          </a:stretch>
        </p:blipFill>
        <p:spPr>
          <a:xfrm>
            <a:off x="662509" y="1307114"/>
            <a:ext cx="7532166" cy="388377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over/>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19"/>
          <p:cNvSpPr txBox="1"/>
          <p:nvPr/>
        </p:nvSpPr>
        <p:spPr>
          <a:xfrm>
            <a:off x="5143499" y="1185862"/>
            <a:ext cx="2928939"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400">
                <a:latin typeface="Arial"/>
                <a:ea typeface="Arial"/>
                <a:cs typeface="Arial"/>
                <a:sym typeface="Arial"/>
              </a:defRPr>
            </a:lvl1pPr>
          </a:lstStyle>
          <a:p>
            <a:r>
              <a:t>OBJECTIVES</a:t>
            </a:r>
          </a:p>
        </p:txBody>
      </p:sp>
      <p:sp>
        <p:nvSpPr>
          <p:cNvPr id="32" name="Shape 20"/>
          <p:cNvSpPr txBox="1"/>
          <p:nvPr/>
        </p:nvSpPr>
        <p:spPr>
          <a:xfrm>
            <a:off x="4500562" y="2335972"/>
            <a:ext cx="4214813" cy="25591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marL="140368" indent="-140368" algn="just" defTabSz="457200">
              <a:lnSpc>
                <a:spcPct val="130000"/>
              </a:lnSpc>
              <a:buSzPct val="100000"/>
              <a:buChar char="-"/>
              <a:tabLst>
                <a:tab pos="1270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pPr>
            <a:r>
              <a:t>To learn the basic components of the organ systems and their functioning, and the effects of controlled, systematic and continuous physical activity on them.</a:t>
            </a:r>
          </a:p>
          <a:p>
            <a:pPr marL="127000" indent="-127000" algn="just" defTabSz="457200">
              <a:lnSpc>
                <a:spcPct val="130000"/>
              </a:lnSpc>
              <a:tabLst>
                <a:tab pos="1270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pPr>
            <a:endParaRPr/>
          </a:p>
          <a:p>
            <a:pPr marL="140368" indent="-140368" algn="just" defTabSz="457200">
              <a:lnSpc>
                <a:spcPct val="130000"/>
              </a:lnSpc>
              <a:buSzPct val="100000"/>
              <a:buChar char="-"/>
              <a:tabLst>
                <a:tab pos="1270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pPr>
            <a:r>
              <a:t>To view practical exercise as a suitable way to a healthy life.</a:t>
            </a:r>
          </a:p>
          <a:p>
            <a:pPr algn="just" defTabSz="457200">
              <a:lnSpc>
                <a:spcPct val="130000"/>
              </a:lnSpc>
              <a:tabLst>
                <a:tab pos="1270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pPr>
            <a:endParaRPr/>
          </a:p>
          <a:p>
            <a:pPr marL="140368" indent="-140368" algn="just" defTabSz="457200">
              <a:lnSpc>
                <a:spcPct val="130000"/>
              </a:lnSpc>
              <a:buSzPct val="100000"/>
              <a:buChar char="-"/>
              <a:tabLst>
                <a:tab pos="1270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pPr>
            <a:r>
              <a:t>To practise proper exercise to obtain secure benefits .</a:t>
            </a:r>
          </a:p>
        </p:txBody>
      </p:sp>
      <p:pic>
        <p:nvPicPr>
          <p:cNvPr id="3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4" name="skeleton.jpg" descr="skeleton.jpg"/>
          <p:cNvPicPr>
            <a:picLocks noChangeAspect="1"/>
          </p:cNvPicPr>
          <p:nvPr/>
        </p:nvPicPr>
        <p:blipFill>
          <a:blip r:embed="rId3"/>
          <a:stretch>
            <a:fillRect/>
          </a:stretch>
        </p:blipFill>
        <p:spPr>
          <a:xfrm>
            <a:off x="93230" y="550607"/>
            <a:ext cx="4317025" cy="5203883"/>
          </a:xfrm>
          <a:prstGeom prst="rect">
            <a:avLst/>
          </a:prstGeom>
          <a:ln w="34925">
            <a:solidFill>
              <a:srgbClr val="FFFFFF"/>
            </a:solidFill>
          </a:ln>
          <a:effectLst>
            <a:outerShdw blurRad="63500" rotWithShape="0">
              <a:srgbClr val="000000">
                <a:alpha val="42999"/>
              </a:srgbClr>
            </a:outerShdw>
          </a:effectLst>
        </p:spPr>
      </p:pic>
    </p:spTree>
  </p:cSld>
  <p:clrMapOvr>
    <a:masterClrMapping/>
  </p:clrMapOvr>
  <mc:AlternateContent xmlns:mc="http://schemas.openxmlformats.org/markup-compatibility/2006" xmlns:p14="http://schemas.microsoft.com/office/powerpoint/2010/main">
    <mc:Choice Requires="p14">
      <p:transition spd="slow">
        <p:cover/>
      </p:transition>
    </mc:Choice>
    <mc:Fallback xmlns="" xmlns:m="http://schemas.openxmlformats.org/officeDocument/2006/math"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24"/>
          <p:cNvSpPr txBox="1"/>
          <p:nvPr/>
        </p:nvSpPr>
        <p:spPr>
          <a:xfrm>
            <a:off x="1729828" y="460598"/>
            <a:ext cx="5625605" cy="345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ctr">
              <a:tabLst>
                <a:tab pos="876300" algn="l"/>
              </a:tabLst>
              <a:defRPr sz="2400" b="1">
                <a:latin typeface="Arial"/>
                <a:ea typeface="Arial"/>
                <a:cs typeface="Arial"/>
                <a:sym typeface="Arial"/>
              </a:defRPr>
            </a:lvl1pPr>
          </a:lstStyle>
          <a:p>
            <a:r>
              <a:t>Physical Activity and Organic Systems</a:t>
            </a:r>
          </a:p>
        </p:txBody>
      </p:sp>
      <p:sp>
        <p:nvSpPr>
          <p:cNvPr id="37" name="Shape 25"/>
          <p:cNvSpPr txBox="1"/>
          <p:nvPr/>
        </p:nvSpPr>
        <p:spPr>
          <a:xfrm>
            <a:off x="755649" y="3486714"/>
            <a:ext cx="1232162" cy="5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p>
            <a:pPr algn="ctr">
              <a:defRPr>
                <a:latin typeface="Arial"/>
                <a:ea typeface="Arial"/>
                <a:cs typeface="Arial"/>
                <a:sym typeface="Arial"/>
              </a:defRPr>
            </a:pPr>
            <a:r>
              <a:t>Circulatory </a:t>
            </a:r>
          </a:p>
          <a:p>
            <a:pPr algn="ctr">
              <a:defRPr>
                <a:latin typeface="Arial"/>
                <a:ea typeface="Arial"/>
                <a:cs typeface="Arial"/>
                <a:sym typeface="Arial"/>
              </a:defRPr>
            </a:pPr>
            <a:r>
              <a:t>System </a:t>
            </a:r>
          </a:p>
        </p:txBody>
      </p:sp>
      <p:sp>
        <p:nvSpPr>
          <p:cNvPr id="38" name="Shape 26"/>
          <p:cNvSpPr txBox="1"/>
          <p:nvPr/>
        </p:nvSpPr>
        <p:spPr>
          <a:xfrm>
            <a:off x="3276600" y="5718739"/>
            <a:ext cx="1728789" cy="5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tabLst>
                <a:tab pos="215900" algn="l"/>
                <a:tab pos="457200" algn="l"/>
              </a:tabLst>
              <a:defRPr>
                <a:latin typeface="Arial"/>
                <a:ea typeface="Arial"/>
                <a:cs typeface="Arial"/>
                <a:sym typeface="Arial"/>
              </a:defRPr>
            </a:lvl1pPr>
          </a:lstStyle>
          <a:p>
            <a:r>
              <a:t>Respiratory System  </a:t>
            </a:r>
          </a:p>
        </p:txBody>
      </p:sp>
      <p:sp>
        <p:nvSpPr>
          <p:cNvPr id="39" name="Shape 27"/>
          <p:cNvSpPr txBox="1"/>
          <p:nvPr/>
        </p:nvSpPr>
        <p:spPr>
          <a:xfrm>
            <a:off x="6372224" y="1243576"/>
            <a:ext cx="1765711" cy="2592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ctr">
              <a:tabLst>
                <a:tab pos="215900" algn="l"/>
                <a:tab pos="457200" algn="l"/>
              </a:tabLst>
              <a:defRPr>
                <a:latin typeface="Arial"/>
                <a:ea typeface="Arial"/>
                <a:cs typeface="Arial"/>
                <a:sym typeface="Arial"/>
              </a:defRPr>
            </a:lvl1pPr>
          </a:lstStyle>
          <a:p>
            <a:r>
              <a:t>Muscular System</a:t>
            </a:r>
          </a:p>
        </p:txBody>
      </p:sp>
      <p:sp>
        <p:nvSpPr>
          <p:cNvPr id="40" name="Shape 28"/>
          <p:cNvSpPr txBox="1"/>
          <p:nvPr/>
        </p:nvSpPr>
        <p:spPr>
          <a:xfrm>
            <a:off x="5942784" y="3669276"/>
            <a:ext cx="1530351" cy="5259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tabLst>
                <a:tab pos="215900" algn="l"/>
                <a:tab pos="457200" algn="l"/>
              </a:tabLst>
              <a:defRPr>
                <a:latin typeface="Arial"/>
                <a:ea typeface="Arial"/>
                <a:cs typeface="Arial"/>
                <a:sym typeface="Arial"/>
              </a:defRPr>
            </a:lvl1pPr>
          </a:lstStyle>
          <a:p>
            <a:r>
              <a:t>Nervous System </a:t>
            </a:r>
          </a:p>
        </p:txBody>
      </p:sp>
      <p:sp>
        <p:nvSpPr>
          <p:cNvPr id="41" name="Shape 29"/>
          <p:cNvSpPr txBox="1"/>
          <p:nvPr/>
        </p:nvSpPr>
        <p:spPr>
          <a:xfrm>
            <a:off x="598486" y="1764817"/>
            <a:ext cx="2261308" cy="2592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tabLst>
                <a:tab pos="215900" algn="l"/>
                <a:tab pos="457200" algn="l"/>
              </a:tabLst>
              <a:defRPr>
                <a:latin typeface="Arial"/>
                <a:ea typeface="Arial"/>
                <a:cs typeface="Arial"/>
                <a:sym typeface="Arial"/>
              </a:defRPr>
            </a:lvl1pPr>
          </a:lstStyle>
          <a:p>
            <a:r>
              <a:t>Osteoarticular System</a:t>
            </a:r>
          </a:p>
        </p:txBody>
      </p:sp>
      <p:pic>
        <p:nvPicPr>
          <p:cNvPr id="42"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43" name="5.jpg" descr="5.jpg"/>
          <p:cNvPicPr>
            <a:picLocks noChangeAspect="1"/>
          </p:cNvPicPr>
          <p:nvPr/>
        </p:nvPicPr>
        <p:blipFill>
          <a:blip r:embed="rId3"/>
          <a:stretch>
            <a:fillRect/>
          </a:stretch>
        </p:blipFill>
        <p:spPr>
          <a:xfrm>
            <a:off x="3160086" y="3086854"/>
            <a:ext cx="1811340" cy="2488392"/>
          </a:xfrm>
          <a:prstGeom prst="rect">
            <a:avLst/>
          </a:prstGeom>
          <a:ln w="12700">
            <a:miter lim="400000"/>
          </a:ln>
        </p:spPr>
      </p:pic>
      <p:pic>
        <p:nvPicPr>
          <p:cNvPr id="44" name="parts of the joint.jpg" descr="parts of the joint.jpg"/>
          <p:cNvPicPr>
            <a:picLocks noChangeAspect="1"/>
          </p:cNvPicPr>
          <p:nvPr/>
        </p:nvPicPr>
        <p:blipFill>
          <a:blip r:embed="rId4"/>
          <a:stretch>
            <a:fillRect/>
          </a:stretch>
        </p:blipFill>
        <p:spPr>
          <a:xfrm>
            <a:off x="2940836" y="1048759"/>
            <a:ext cx="2249840" cy="1894602"/>
          </a:xfrm>
          <a:prstGeom prst="rect">
            <a:avLst/>
          </a:prstGeom>
          <a:ln w="12700">
            <a:miter lim="400000"/>
          </a:ln>
        </p:spPr>
      </p:pic>
      <p:pic>
        <p:nvPicPr>
          <p:cNvPr id="45" name="9 english.jpg" descr="9 english.jpg"/>
          <p:cNvPicPr>
            <a:picLocks noChangeAspect="1"/>
          </p:cNvPicPr>
          <p:nvPr/>
        </p:nvPicPr>
        <p:blipFill>
          <a:blip r:embed="rId5"/>
          <a:stretch>
            <a:fillRect/>
          </a:stretch>
        </p:blipFill>
        <p:spPr>
          <a:xfrm>
            <a:off x="6057084" y="1705273"/>
            <a:ext cx="2381719" cy="1667624"/>
          </a:xfrm>
          <a:prstGeom prst="rect">
            <a:avLst/>
          </a:prstGeom>
          <a:ln w="12700">
            <a:miter lim="400000"/>
          </a:ln>
        </p:spPr>
      </p:pic>
      <p:pic>
        <p:nvPicPr>
          <p:cNvPr id="46" name="neuron.jpg" descr="neuron.jpg"/>
          <p:cNvPicPr>
            <a:picLocks noChangeAspect="1"/>
          </p:cNvPicPr>
          <p:nvPr/>
        </p:nvPicPr>
        <p:blipFill>
          <a:blip r:embed="rId6"/>
          <a:stretch>
            <a:fillRect/>
          </a:stretch>
        </p:blipFill>
        <p:spPr>
          <a:xfrm>
            <a:off x="5703093" y="4271943"/>
            <a:ext cx="2106615" cy="1982910"/>
          </a:xfrm>
          <a:prstGeom prst="rect">
            <a:avLst/>
          </a:prstGeom>
          <a:ln w="12700">
            <a:miter lim="400000"/>
          </a:ln>
        </p:spPr>
      </p:pic>
      <p:pic>
        <p:nvPicPr>
          <p:cNvPr id="47" name="17 english.jpg" descr="17 english.jpg"/>
          <p:cNvPicPr>
            <a:picLocks noChangeAspect="1"/>
          </p:cNvPicPr>
          <p:nvPr/>
        </p:nvPicPr>
        <p:blipFill>
          <a:blip r:embed="rId7"/>
          <a:stretch>
            <a:fillRect/>
          </a:stretch>
        </p:blipFill>
        <p:spPr>
          <a:xfrm>
            <a:off x="377389" y="4174765"/>
            <a:ext cx="1811339" cy="217726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over/>
      </p:transition>
    </mc:Choice>
    <mc:Fallback xmlns="" xmlns:m="http://schemas.openxmlformats.org/officeDocument/2006/math" xmlns:a14="http://schemas.microsoft.com/office/drawing/2010/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37"/>
          <p:cNvSpPr txBox="1">
            <a:spLocks noGrp="1"/>
          </p:cNvSpPr>
          <p:nvPr>
            <p:ph type="title" idx="4294967295"/>
          </p:nvPr>
        </p:nvSpPr>
        <p:spPr>
          <a:xfrm>
            <a:off x="457200" y="274637"/>
            <a:ext cx="4195713" cy="1143001"/>
          </a:xfrm>
          <a:prstGeom prst="rect">
            <a:avLst/>
          </a:prstGeom>
        </p:spPr>
        <p:txBody>
          <a:bodyPr lIns="0" tIns="0" rIns="0" bIns="0">
            <a:normAutofit/>
          </a:bodyPr>
          <a:lstStyle/>
          <a:p>
            <a:pPr>
              <a:defRPr sz="1800"/>
            </a:pPr>
            <a:r>
              <a:rPr sz="2400"/>
              <a:t>Circulatory System </a:t>
            </a:r>
            <a:r>
              <a:rPr sz="4000"/>
              <a:t> </a:t>
            </a:r>
          </a:p>
        </p:txBody>
      </p:sp>
      <p:pic>
        <p:nvPicPr>
          <p:cNvPr id="50" name="logodefinitivo.png" descr="logodefinitivo.png"/>
          <p:cNvPicPr>
            <a:picLocks noChangeAspect="1"/>
          </p:cNvPicPr>
          <p:nvPr/>
        </p:nvPicPr>
        <p:blipFill>
          <a:blip r:embed="rId2"/>
          <a:stretch>
            <a:fillRect/>
          </a:stretch>
        </p:blipFill>
        <p:spPr>
          <a:xfrm>
            <a:off x="7956550" y="5949950"/>
            <a:ext cx="889000" cy="565150"/>
          </a:xfrm>
          <a:prstGeom prst="rect">
            <a:avLst/>
          </a:prstGeom>
          <a:ln w="34925">
            <a:solidFill>
              <a:srgbClr val="FFFFFF"/>
            </a:solidFill>
          </a:ln>
          <a:effectLst>
            <a:outerShdw blurRad="63500" rotWithShape="0">
              <a:srgbClr val="000000">
                <a:alpha val="42999"/>
              </a:srgbClr>
            </a:outerShdw>
          </a:effectLst>
        </p:spPr>
      </p:pic>
      <p:pic>
        <p:nvPicPr>
          <p:cNvPr id="51" name="5.jpg" descr="5.jpg"/>
          <p:cNvPicPr>
            <a:picLocks noChangeAspect="1"/>
          </p:cNvPicPr>
          <p:nvPr/>
        </p:nvPicPr>
        <p:blipFill>
          <a:blip r:embed="rId3"/>
          <a:stretch>
            <a:fillRect/>
          </a:stretch>
        </p:blipFill>
        <p:spPr>
          <a:xfrm>
            <a:off x="6293594" y="701963"/>
            <a:ext cx="2307420" cy="3169900"/>
          </a:xfrm>
          <a:prstGeom prst="rect">
            <a:avLst/>
          </a:prstGeom>
          <a:ln w="12700">
            <a:miter lim="400000"/>
          </a:ln>
          <a:effectLst>
            <a:reflection stA="50000" endPos="40000" dir="5400000" sy="-100000" algn="bl" rotWithShape="0"/>
          </a:effectLst>
        </p:spPr>
      </p:pic>
      <p:sp>
        <p:nvSpPr>
          <p:cNvPr id="52" name="Shape 41"/>
          <p:cNvSpPr txBox="1"/>
          <p:nvPr/>
        </p:nvSpPr>
        <p:spPr>
          <a:xfrm>
            <a:off x="83164" y="3976370"/>
            <a:ext cx="7770230" cy="2045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15900" marR="88900" algn="just" defTabSz="457200">
              <a:lnSpc>
                <a:spcPct val="110000"/>
              </a:lnSpc>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dirty="0"/>
              <a:t>In short, it can be said that the path of the blood is as follows: </a:t>
            </a:r>
          </a:p>
          <a:p>
            <a:pPr marL="215900" marR="88900" algn="just" defTabSz="457200">
              <a:lnSpc>
                <a:spcPct val="110000"/>
              </a:lnSpc>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dirty="0"/>
              <a:t>from the left ventricle, blood departs via the aorta to the body, branching into many new arteries to irrigate the tissues, muscles, organs, etc.; blood passes from the arteries into the capillaries where there is an exchange of gas, O</a:t>
            </a:r>
            <a:r>
              <a:rPr sz="1100" dirty="0"/>
              <a:t>2</a:t>
            </a:r>
            <a:r>
              <a:rPr dirty="0"/>
              <a:t> is shed and CO</a:t>
            </a:r>
            <a:r>
              <a:rPr sz="1100" dirty="0"/>
              <a:t>2</a:t>
            </a:r>
            <a:r>
              <a:rPr dirty="0"/>
              <a:t> is absorbed, then moves through the veins; and back to the heart through the vena cava, which empties into the right atrium. As we know, the blood flows from the atrium to the ventricle, in this case the right to go through the mediation of the pulmonary artery into the lungs where it is oxygenated, returning to the heart through the pulmonary veins to the left atrium, and the process restarts.</a:t>
            </a:r>
          </a:p>
        </p:txBody>
      </p:sp>
      <p:pic>
        <p:nvPicPr>
          <p:cNvPr id="3" name="Imagen 2" descr="Diagrama&#10;&#10;Descripción generada automáticamente">
            <a:extLst>
              <a:ext uri="{FF2B5EF4-FFF2-40B4-BE49-F238E27FC236}">
                <a16:creationId xmlns:a16="http://schemas.microsoft.com/office/drawing/2014/main" xmlns="" id="{04BB04DA-3C0F-44A7-9AC3-3770F317DB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645" y="1522145"/>
            <a:ext cx="3967941" cy="20459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cover/>
      </p:transition>
    </mc:Choice>
    <mc:Fallback xmlns="" xmlns:m="http://schemas.openxmlformats.org/officeDocument/2006/math" xmlns:a14="http://schemas.microsoft.com/office/drawing/2010/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43"/>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500" b="1"/>
            </a:lvl1pPr>
          </a:lstStyle>
          <a:p>
            <a:r>
              <a:t>The Circulatory System during Exercise:</a:t>
            </a:r>
          </a:p>
        </p:txBody>
      </p:sp>
      <p:sp>
        <p:nvSpPr>
          <p:cNvPr id="56" name="Shape 44"/>
          <p:cNvSpPr txBox="1"/>
          <p:nvPr/>
        </p:nvSpPr>
        <p:spPr>
          <a:xfrm>
            <a:off x="263525" y="1606391"/>
            <a:ext cx="3689350" cy="4069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marL="190500" indent="-190500"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t>1. The heart chamber expands, allowing the heart to receive more blood, and consequently greater systolic volume. </a:t>
            </a:r>
          </a:p>
          <a:p>
            <a:pPr marL="190500" indent="-190500"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t>2. The walls of the heart are strengthened, allowing it to push more blood at each systole.</a:t>
            </a:r>
          </a:p>
          <a:p>
            <a:pPr marL="190500" indent="-190500"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t>3. The heart rate is lowered, which allows the heart to rest longer between systoles</a:t>
            </a:r>
          </a:p>
          <a:p>
            <a:pPr marL="190500" indent="-190500"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t>4. The capillary network is increased and improved, which allows for better blood supply, and </a:t>
            </a:r>
          </a:p>
          <a:p>
            <a:pPr marL="190500" indent="-190500"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t>5. The volume of blood is increased, such as red blood cells and haemoglobin, to carry more oxygen and nutritive substances. </a:t>
            </a:r>
          </a:p>
        </p:txBody>
      </p:sp>
      <p:pic>
        <p:nvPicPr>
          <p:cNvPr id="57" name="logodefinitivo.png" descr="logodefinitivo.png"/>
          <p:cNvPicPr>
            <a:picLocks noChangeAspect="1"/>
          </p:cNvPicPr>
          <p:nvPr/>
        </p:nvPicPr>
        <p:blipFill>
          <a:blip r:embed="rId2"/>
          <a:stretch>
            <a:fillRect/>
          </a:stretch>
        </p:blipFill>
        <p:spPr>
          <a:xfrm>
            <a:off x="8027986" y="6092825"/>
            <a:ext cx="889002" cy="565150"/>
          </a:xfrm>
          <a:prstGeom prst="rect">
            <a:avLst/>
          </a:prstGeom>
          <a:ln w="34925">
            <a:solidFill>
              <a:srgbClr val="FFFFFF"/>
            </a:solidFill>
          </a:ln>
          <a:effectLst>
            <a:outerShdw blurRad="63500" rotWithShape="0">
              <a:srgbClr val="000000">
                <a:alpha val="42999"/>
              </a:srgbClr>
            </a:outerShdw>
          </a:effectLst>
        </p:spPr>
      </p:pic>
      <p:pic>
        <p:nvPicPr>
          <p:cNvPr id="3" name="Imagen 2" descr="Diagrama, Esquemático&#10;&#10;Descripción generada automáticamente">
            <a:extLst>
              <a:ext uri="{FF2B5EF4-FFF2-40B4-BE49-F238E27FC236}">
                <a16:creationId xmlns:a16="http://schemas.microsoft.com/office/drawing/2014/main" xmlns="" id="{BD5929C1-C855-4182-A643-861B7FED6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649" y="1775637"/>
            <a:ext cx="3953838" cy="31153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cover/>
      </p:transition>
    </mc:Choice>
    <mc:Fallback xmlns="" xmlns:m="http://schemas.openxmlformats.org/officeDocument/2006/math" xmlns:a14="http://schemas.microsoft.com/office/drawing/2010/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48"/>
          <p:cNvSpPr txBox="1">
            <a:spLocks noGrp="1"/>
          </p:cNvSpPr>
          <p:nvPr>
            <p:ph type="title" idx="4294967295"/>
          </p:nvPr>
        </p:nvSpPr>
        <p:spPr>
          <a:xfrm>
            <a:off x="457200" y="274637"/>
            <a:ext cx="8229600" cy="1143001"/>
          </a:xfrm>
          <a:prstGeom prst="rect">
            <a:avLst/>
          </a:prstGeom>
        </p:spPr>
        <p:txBody>
          <a:bodyPr lIns="0" tIns="0" rIns="0" bIns="0">
            <a:normAutofit/>
          </a:bodyPr>
          <a:lstStyle/>
          <a:p>
            <a:r>
              <a:t>Respiratory System  </a:t>
            </a:r>
          </a:p>
        </p:txBody>
      </p:sp>
      <p:pic>
        <p:nvPicPr>
          <p:cNvPr id="61" name="logodefinitivo.png" descr="logodefinitivo.png"/>
          <p:cNvPicPr>
            <a:picLocks noChangeAspect="1"/>
          </p:cNvPicPr>
          <p:nvPr/>
        </p:nvPicPr>
        <p:blipFill>
          <a:blip r:embed="rId2"/>
          <a:stretch>
            <a:fillRect/>
          </a:stretch>
        </p:blipFill>
        <p:spPr>
          <a:xfrm>
            <a:off x="8101011" y="6092825"/>
            <a:ext cx="889002" cy="565150"/>
          </a:xfrm>
          <a:prstGeom prst="rect">
            <a:avLst/>
          </a:prstGeom>
          <a:ln w="34925">
            <a:solidFill>
              <a:srgbClr val="FFFFFF"/>
            </a:solidFill>
          </a:ln>
          <a:effectLst>
            <a:outerShdw blurRad="63500" rotWithShape="0">
              <a:srgbClr val="000000">
                <a:alpha val="42999"/>
              </a:srgbClr>
            </a:outerShdw>
          </a:effectLst>
        </p:spPr>
      </p:pic>
      <p:sp>
        <p:nvSpPr>
          <p:cNvPr id="62" name="Shape 51"/>
          <p:cNvSpPr txBox="1"/>
          <p:nvPr/>
        </p:nvSpPr>
        <p:spPr>
          <a:xfrm>
            <a:off x="4234258" y="2526029"/>
            <a:ext cx="4185842" cy="22952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pPr>
            <a:r>
              <a:t>Air entering through the nose goes through the parts listed above until the alveoli. The alveoli, which are carefully irrigated by numerous very narrow capillaries, are designated for gas exchange (O</a:t>
            </a:r>
            <a:r>
              <a:rPr sz="933" baseline="-5999"/>
              <a:t>2</a:t>
            </a:r>
            <a:r>
              <a:t>-CO</a:t>
            </a:r>
            <a:r>
              <a:rPr sz="933" baseline="-5999"/>
              <a:t>2</a:t>
            </a:r>
            <a:r>
              <a:t>) area. This is where the blood is enriched and waste is eliminated, which is released with expiration or exhaling.</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pPr>
            <a:r>
              <a:t>Blood rich in oxygen, recovers its direction to the heart, from where it will depart for the rest of the body.</a:t>
            </a:r>
          </a:p>
        </p:txBody>
      </p:sp>
      <p:pic>
        <p:nvPicPr>
          <p:cNvPr id="3" name="Imagen 2" descr="Diagrama&#10;&#10;Descripción generada automáticamente">
            <a:extLst>
              <a:ext uri="{FF2B5EF4-FFF2-40B4-BE49-F238E27FC236}">
                <a16:creationId xmlns:a16="http://schemas.microsoft.com/office/drawing/2014/main" xmlns="" id="{B0ADECF7-A1E1-4FA6-AFC2-7C91D95F6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72181"/>
            <a:ext cx="2990996" cy="35952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cover/>
      </p:transition>
    </mc:Choice>
    <mc:Fallback xmlns="" xmlns:m="http://schemas.openxmlformats.org/officeDocument/2006/math" xmlns:a14="http://schemas.microsoft.com/office/drawing/2010/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53"/>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500"/>
            </a:lvl1pPr>
          </a:lstStyle>
          <a:p>
            <a:r>
              <a:t>The respiratory system during exercise </a:t>
            </a:r>
          </a:p>
        </p:txBody>
      </p:sp>
      <p:sp>
        <p:nvSpPr>
          <p:cNvPr id="66" name="Shape 54"/>
          <p:cNvSpPr txBox="1"/>
          <p:nvPr/>
        </p:nvSpPr>
        <p:spPr>
          <a:xfrm>
            <a:off x="5232400" y="2549524"/>
            <a:ext cx="3276600" cy="2743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marL="224789" indent="-211454" algn="just" defTabSz="457200">
              <a:lnSpc>
                <a:spcPct val="11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t>Improvement in perfusion using greater number of alveoli in each breath.</a:t>
            </a:r>
          </a:p>
          <a:p>
            <a:pPr marL="224789" indent="-211454" algn="just" defTabSz="457200">
              <a:lnSpc>
                <a:spcPct val="11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t>Improved capacity increasing inspiratory air entering the lungs.</a:t>
            </a:r>
          </a:p>
          <a:p>
            <a:pPr marL="224789" indent="-211454" algn="just" defTabSz="457200">
              <a:lnSpc>
                <a:spcPct val="11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t>Increased dissemination of oxygen throughout the body, reducing residual volume.</a:t>
            </a:r>
          </a:p>
          <a:p>
            <a:pPr marL="203200" indent="-2032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t>4. Enhanced vital capacity, which is very important in sports performance recoveries. </a:t>
            </a:r>
          </a:p>
        </p:txBody>
      </p:sp>
      <p:pic>
        <p:nvPicPr>
          <p:cNvPr id="67" name="logodefinitivo.png" descr="logodefinitivo.png"/>
          <p:cNvPicPr>
            <a:picLocks noChangeAspect="1"/>
          </p:cNvPicPr>
          <p:nvPr/>
        </p:nvPicPr>
        <p:blipFill>
          <a:blip r:embed="rId2"/>
          <a:stretch>
            <a:fillRect/>
          </a:stretch>
        </p:blipFill>
        <p:spPr>
          <a:xfrm>
            <a:off x="8027986" y="6021387"/>
            <a:ext cx="889002" cy="565152"/>
          </a:xfrm>
          <a:prstGeom prst="rect">
            <a:avLst/>
          </a:prstGeom>
          <a:ln w="34925">
            <a:solidFill>
              <a:srgbClr val="FFFFFF"/>
            </a:solidFill>
          </a:ln>
          <a:effectLst>
            <a:outerShdw blurRad="63500" rotWithShape="0">
              <a:srgbClr val="000000">
                <a:alpha val="42999"/>
              </a:srgbClr>
            </a:outerShdw>
          </a:effectLst>
        </p:spPr>
      </p:pic>
      <p:pic>
        <p:nvPicPr>
          <p:cNvPr id="3" name="Imagen 2" descr="Diagrama&#10;&#10;Descripción generada automáticamente">
            <a:extLst>
              <a:ext uri="{FF2B5EF4-FFF2-40B4-BE49-F238E27FC236}">
                <a16:creationId xmlns:a16="http://schemas.microsoft.com/office/drawing/2014/main" xmlns="" id="{EA579309-C283-4D0C-8F8C-33B5071D6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403" y="2549524"/>
            <a:ext cx="4222597" cy="2743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cover/>
      </p:transition>
    </mc:Choice>
    <mc:Fallback xmlns="" xmlns:m="http://schemas.openxmlformats.org/officeDocument/2006/math" xmlns:a14="http://schemas.microsoft.com/office/drawing/2010/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58"/>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500"/>
            </a:lvl1pPr>
          </a:lstStyle>
          <a:p>
            <a:r>
              <a:t>Muscular System</a:t>
            </a:r>
          </a:p>
        </p:txBody>
      </p:sp>
      <p:sp>
        <p:nvSpPr>
          <p:cNvPr id="71" name="Shape 59"/>
          <p:cNvSpPr txBox="1"/>
          <p:nvPr/>
        </p:nvSpPr>
        <p:spPr>
          <a:xfrm>
            <a:off x="5329740" y="1397175"/>
            <a:ext cx="2837906"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a:latin typeface="Arial"/>
                <a:ea typeface="Arial"/>
                <a:cs typeface="Arial"/>
                <a:sym typeface="Arial"/>
              </a:defRPr>
            </a:lvl1pPr>
          </a:lstStyle>
          <a:p>
            <a:r>
              <a:t>Muscle structure</a:t>
            </a:r>
          </a:p>
        </p:txBody>
      </p:sp>
      <p:sp>
        <p:nvSpPr>
          <p:cNvPr id="72" name="Shape 60"/>
          <p:cNvSpPr txBox="1"/>
          <p:nvPr/>
        </p:nvSpPr>
        <p:spPr>
          <a:xfrm>
            <a:off x="1867743" y="4728210"/>
            <a:ext cx="6071357" cy="14909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p>
            <a:pPr>
              <a:defRPr sz="1700">
                <a:latin typeface="Arial"/>
                <a:ea typeface="Arial"/>
                <a:cs typeface="Arial"/>
                <a:sym typeface="Arial"/>
              </a:defRPr>
            </a:pPr>
            <a:r>
              <a:rPr dirty="0"/>
              <a:t>T</a:t>
            </a:r>
            <a:r>
              <a:rPr b="1" dirty="0"/>
              <a:t>he Muscular System during Exercise:</a:t>
            </a:r>
          </a:p>
          <a:p>
            <a:pPr>
              <a:defRPr sz="1700">
                <a:latin typeface="Arial"/>
                <a:ea typeface="Arial"/>
                <a:cs typeface="Arial"/>
                <a:sym typeface="Arial"/>
              </a:defRPr>
            </a:pPr>
            <a:endParaRPr b="1" dirty="0"/>
          </a:p>
          <a:p>
            <a:pPr marL="12700" algn="just" defTabSz="457200">
              <a:lnSpc>
                <a:spcPct val="11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rPr dirty="0"/>
              <a:t>The volume of the muscles involved increases.</a:t>
            </a:r>
          </a:p>
          <a:p>
            <a:pPr marL="12700" algn="just" defTabSz="457200">
              <a:lnSpc>
                <a:spcPct val="11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rPr dirty="0"/>
              <a:t> Mobility in the muscle groups due to increased irrigation is improved.</a:t>
            </a:r>
          </a:p>
          <a:p>
            <a:pPr marL="12700" algn="just" defTabSz="457200">
              <a:lnSpc>
                <a:spcPct val="11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rPr dirty="0"/>
              <a:t> The tendons, ligaments and muscle structure are strengthened, and</a:t>
            </a:r>
          </a:p>
          <a:p>
            <a:pPr marL="12700" algn="just" defTabSz="457200">
              <a:lnSpc>
                <a:spcPct val="11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mj-lt"/>
                <a:ea typeface="+mj-ea"/>
                <a:cs typeface="+mj-cs"/>
                <a:sym typeface="Helvetica"/>
              </a:defRPr>
            </a:pPr>
            <a:r>
              <a:rPr dirty="0"/>
              <a:t> Contraction of muscle </a:t>
            </a:r>
            <a:r>
              <a:rPr dirty="0" err="1"/>
              <a:t>fibres</a:t>
            </a:r>
            <a:r>
              <a:rPr dirty="0"/>
              <a:t> is facilitated.</a:t>
            </a:r>
          </a:p>
        </p:txBody>
      </p:sp>
      <p:pic>
        <p:nvPicPr>
          <p:cNvPr id="73" name="logodefinitivo.png" descr="logodefinitivo.png"/>
          <p:cNvPicPr>
            <a:picLocks noChangeAspect="1"/>
          </p:cNvPicPr>
          <p:nvPr/>
        </p:nvPicPr>
        <p:blipFill>
          <a:blip r:embed="rId2"/>
          <a:stretch>
            <a:fillRect/>
          </a:stretch>
        </p:blipFill>
        <p:spPr>
          <a:xfrm>
            <a:off x="8027986" y="6021387"/>
            <a:ext cx="889002" cy="565152"/>
          </a:xfrm>
          <a:prstGeom prst="rect">
            <a:avLst/>
          </a:prstGeom>
          <a:ln w="34925">
            <a:solidFill>
              <a:srgbClr val="FFFFFF"/>
            </a:solidFill>
          </a:ln>
          <a:effectLst>
            <a:outerShdw blurRad="63500" rotWithShape="0">
              <a:srgbClr val="000000">
                <a:alpha val="42999"/>
              </a:srgbClr>
            </a:outerShdw>
          </a:effectLst>
        </p:spPr>
      </p:pic>
      <p:sp>
        <p:nvSpPr>
          <p:cNvPr id="74" name="Shape 63"/>
          <p:cNvSpPr txBox="1"/>
          <p:nvPr/>
        </p:nvSpPr>
        <p:spPr>
          <a:xfrm>
            <a:off x="546098" y="2287276"/>
            <a:ext cx="3329785" cy="18633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i="1">
                <a:latin typeface="Arial"/>
                <a:ea typeface="Arial"/>
                <a:cs typeface="Arial"/>
                <a:sym typeface="Arial"/>
              </a:defRPr>
            </a:pPr>
            <a:r>
              <a:t>The muscle</a:t>
            </a:r>
            <a:r>
              <a:rPr b="0" i="0"/>
              <a:t>:</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Arial"/>
                <a:ea typeface="Arial"/>
                <a:cs typeface="Arial"/>
                <a:sym typeface="Arial"/>
              </a:defRPr>
            </a:pPr>
            <a:r>
              <a:t>Muscles are striated fibres. Its functions involve the movement of the bones and maintaining body posture. They are elastic and extensible and return to their original state after stretching. We have approximately 696 muscles.</a:t>
            </a:r>
          </a:p>
        </p:txBody>
      </p:sp>
      <p:pic>
        <p:nvPicPr>
          <p:cNvPr id="3" name="Imagen 2" descr="Diagrama&#10;&#10;Descripción generada automáticamente">
            <a:extLst>
              <a:ext uri="{FF2B5EF4-FFF2-40B4-BE49-F238E27FC236}">
                <a16:creationId xmlns:a16="http://schemas.microsoft.com/office/drawing/2014/main" xmlns="" id="{529B5434-5CFC-43B6-BB2D-5F9FAA1F36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800" y="1995260"/>
            <a:ext cx="3329785" cy="23314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cover/>
      </p:transition>
    </mc:Choice>
    <mc:Fallback xmlns="" xmlns:m="http://schemas.openxmlformats.org/officeDocument/2006/math" xmlns:a14="http://schemas.microsoft.com/office/drawing/2010/main">
      <p:transition spd="med">
        <p:fade/>
      </p:transition>
    </mc:Fallback>
  </mc:AlternateContent>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TotalTime>
  <Words>1337</Words>
  <Application>Microsoft Office PowerPoint</Application>
  <PresentationFormat>Presentación en pantalla (4:3)</PresentationFormat>
  <Paragraphs>110</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Default</vt:lpstr>
      <vt:lpstr>Presentación de PowerPoint</vt:lpstr>
      <vt:lpstr>Presentación de PowerPoint</vt:lpstr>
      <vt:lpstr>Presentación de PowerPoint</vt:lpstr>
      <vt:lpstr>Presentación de PowerPoint</vt:lpstr>
      <vt:lpstr>Circulatory System  </vt:lpstr>
      <vt:lpstr>The Circulatory System during Exercise:</vt:lpstr>
      <vt:lpstr>Respiratory System  </vt:lpstr>
      <vt:lpstr>The respiratory system during exercise </vt:lpstr>
      <vt:lpstr>Muscular System</vt:lpstr>
      <vt:lpstr>Anterior human body muscles</vt:lpstr>
      <vt:lpstr>Presentación de PowerPoint</vt:lpstr>
      <vt:lpstr>Osteoarticular System</vt:lpstr>
      <vt:lpstr>Articular System</vt:lpstr>
      <vt:lpstr>Presentación de PowerPoint</vt:lpstr>
      <vt:lpstr>Presentación de PowerPoint</vt:lpstr>
      <vt:lpstr>Nervous System </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2021-08-29T09:39:14Z</dcterms:modified>
</cp:coreProperties>
</file>