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.psd" ContentType="application/photoshop"/>
  <Override PartName="/ppt/media/image10.jpeg" ContentType="image/jpeg"/>
  <Override PartName="/ppt/media/image11.jpeg" ContentType="image/jpeg"/>
  <Override PartName="/ppt/media/image12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9144000" cy="6858000"/>
  <p:notesSz cx="6858000" cy="9144000"/>
  <p:defaultTextStyle>
    <a:lvl1pPr>
      <a:defRPr>
        <a:latin typeface="Arial"/>
        <a:ea typeface="Arial"/>
        <a:cs typeface="Arial"/>
        <a:sym typeface="Arial"/>
      </a:defRPr>
    </a:lvl1pPr>
    <a:lvl2pPr indent="457200">
      <a:defRPr>
        <a:latin typeface="Arial"/>
        <a:ea typeface="Arial"/>
        <a:cs typeface="Arial"/>
        <a:sym typeface="Arial"/>
      </a:defRPr>
    </a:lvl2pPr>
    <a:lvl3pPr indent="914400">
      <a:defRPr>
        <a:latin typeface="Arial"/>
        <a:ea typeface="Arial"/>
        <a:cs typeface="Arial"/>
        <a:sym typeface="Arial"/>
      </a:defRPr>
    </a:lvl3pPr>
    <a:lvl4pPr indent="1371600">
      <a:defRPr>
        <a:latin typeface="Arial"/>
        <a:ea typeface="Arial"/>
        <a:cs typeface="Arial"/>
        <a:sym typeface="Arial"/>
      </a:defRPr>
    </a:lvl4pPr>
    <a:lvl5pPr indent="1828800">
      <a:defRPr>
        <a:latin typeface="Arial"/>
        <a:ea typeface="Arial"/>
        <a:cs typeface="Arial"/>
        <a:sym typeface="Arial"/>
      </a:defRPr>
    </a:lvl5pPr>
    <a:lvl6pPr>
      <a:defRPr>
        <a:latin typeface="Arial"/>
        <a:ea typeface="Arial"/>
        <a:cs typeface="Arial"/>
        <a:sym typeface="Arial"/>
      </a:defRPr>
    </a:lvl6pPr>
    <a:lvl7pPr>
      <a:defRPr>
        <a:latin typeface="Arial"/>
        <a:ea typeface="Arial"/>
        <a:cs typeface="Arial"/>
        <a:sym typeface="Arial"/>
      </a:defRPr>
    </a:lvl7pPr>
    <a:lvl8pPr>
      <a:defRPr>
        <a:latin typeface="Arial"/>
        <a:ea typeface="Arial"/>
        <a:cs typeface="Arial"/>
        <a:sym typeface="Arial"/>
      </a:defRPr>
    </a:lvl8pPr>
    <a:lvl9pPr>
      <a:defRPr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7F3F4"/>
          </a:solidFill>
        </a:fill>
      </a:tcStyle>
    </a:wholeTbl>
    <a:band2H>
      <a:tcTxStyle b="def" i="def"/>
      <a:tcStyle>
        <a:tcBdr/>
        <a:fill>
          <a:solidFill>
            <a:srgbClr val="F3F9FA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CCCDA"/>
          </a:solidFill>
        </a:fill>
      </a:tcStyle>
    </a:wholeTbl>
    <a:band2H>
      <a:tcTxStyle b="def" i="def"/>
      <a:tcStyle>
        <a:tcBdr/>
        <a:fill>
          <a:solidFill>
            <a:srgbClr val="E7E7ED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BE0E3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BE0E3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6" name="Shape 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1pPr>
    <a:lvl2pPr indent="228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2pPr>
    <a:lvl3pPr indent="457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3pPr>
    <a:lvl4pPr indent="685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4pPr>
    <a:lvl5pPr indent="9144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5pPr>
    <a:lvl6pPr indent="11430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6pPr>
    <a:lvl7pPr indent="1371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7pPr>
    <a:lvl8pPr indent="1600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8pPr>
    <a:lvl9pPr indent="1828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C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sldNum" sz="quarter" idx="2"/>
          </p:nvPr>
        </p:nvSpPr>
        <p:spPr>
          <a:xfrm>
            <a:off x="6553200" y="6245225"/>
            <a:ext cx="2133600" cy="288824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defRPr sz="1400"/>
            </a:lvl1pPr>
          </a:lstStyle>
          <a:p>
            <a:pPr lvl="0"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  <p:transition spd="med" advClick="1"/>
  <p:txStyles>
    <p:titleStyle>
      <a:lvl1pPr algn="ctr">
        <a:defRPr sz="4400">
          <a:latin typeface="Arial"/>
          <a:ea typeface="Arial"/>
          <a:cs typeface="Arial"/>
          <a:sym typeface="Arial"/>
        </a:defRPr>
      </a:lvl1pPr>
      <a:lvl2pPr algn="ctr">
        <a:defRPr sz="4400">
          <a:latin typeface="Arial"/>
          <a:ea typeface="Arial"/>
          <a:cs typeface="Arial"/>
          <a:sym typeface="Arial"/>
        </a:defRPr>
      </a:lvl2pPr>
      <a:lvl3pPr algn="ctr">
        <a:defRPr sz="4400">
          <a:latin typeface="Arial"/>
          <a:ea typeface="Arial"/>
          <a:cs typeface="Arial"/>
          <a:sym typeface="Arial"/>
        </a:defRPr>
      </a:lvl3pPr>
      <a:lvl4pPr algn="ctr">
        <a:defRPr sz="4400">
          <a:latin typeface="Arial"/>
          <a:ea typeface="Arial"/>
          <a:cs typeface="Arial"/>
          <a:sym typeface="Arial"/>
        </a:defRPr>
      </a:lvl4pPr>
      <a:lvl5pPr algn="ctr">
        <a:defRPr sz="4400">
          <a:latin typeface="Arial"/>
          <a:ea typeface="Arial"/>
          <a:cs typeface="Arial"/>
          <a:sym typeface="Arial"/>
        </a:defRPr>
      </a:lvl5pPr>
      <a:lvl6pPr indent="457200" algn="ctr">
        <a:defRPr sz="4400">
          <a:latin typeface="Arial"/>
          <a:ea typeface="Arial"/>
          <a:cs typeface="Arial"/>
          <a:sym typeface="Arial"/>
        </a:defRPr>
      </a:lvl6pPr>
      <a:lvl7pPr indent="914400" algn="ctr">
        <a:defRPr sz="4400">
          <a:latin typeface="Arial"/>
          <a:ea typeface="Arial"/>
          <a:cs typeface="Arial"/>
          <a:sym typeface="Arial"/>
        </a:defRPr>
      </a:lvl7pPr>
      <a:lvl8pPr indent="1371600" algn="ctr">
        <a:defRPr sz="4400">
          <a:latin typeface="Arial"/>
          <a:ea typeface="Arial"/>
          <a:cs typeface="Arial"/>
          <a:sym typeface="Arial"/>
        </a:defRPr>
      </a:lvl8pPr>
      <a:lvl9pPr indent="1828800" algn="ctr">
        <a:defRPr sz="4400">
          <a:latin typeface="Arial"/>
          <a:ea typeface="Arial"/>
          <a:cs typeface="Arial"/>
          <a:sym typeface="Arial"/>
        </a:defRPr>
      </a:lvl9pPr>
    </p:titleStyle>
    <p:bodyStyle>
      <a:lvl1pPr marL="342900" indent="-342900">
        <a:spcBef>
          <a:spcPts val="700"/>
        </a:spcBef>
        <a:buSzPct val="100000"/>
        <a:buChar char="»"/>
        <a:defRPr sz="3200">
          <a:latin typeface="Arial"/>
          <a:ea typeface="Arial"/>
          <a:cs typeface="Arial"/>
          <a:sym typeface="Arial"/>
        </a:defRPr>
      </a:lvl1pPr>
      <a:lvl2pPr marL="783771" indent="-326571">
        <a:spcBef>
          <a:spcPts val="700"/>
        </a:spcBef>
        <a:buSzPct val="100000"/>
        <a:buChar char="–"/>
        <a:defRPr sz="3200">
          <a:latin typeface="Arial"/>
          <a:ea typeface="Arial"/>
          <a:cs typeface="Arial"/>
          <a:sym typeface="Arial"/>
        </a:defRPr>
      </a:lvl2pPr>
      <a:lvl3pPr marL="1219200" indent="-3048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3pPr>
      <a:lvl4pPr marL="1737360" indent="-365760">
        <a:spcBef>
          <a:spcPts val="700"/>
        </a:spcBef>
        <a:buSzPct val="100000"/>
        <a:buChar char="–"/>
        <a:defRPr sz="3200">
          <a:latin typeface="Arial"/>
          <a:ea typeface="Arial"/>
          <a:cs typeface="Arial"/>
          <a:sym typeface="Arial"/>
        </a:defRPr>
      </a:lvl4pPr>
      <a:lvl5pPr marL="2235200" indent="-406400">
        <a:spcBef>
          <a:spcPts val="700"/>
        </a:spcBef>
        <a:buSzPct val="100000"/>
        <a:buChar char="»"/>
        <a:defRPr sz="3200">
          <a:latin typeface="Arial"/>
          <a:ea typeface="Arial"/>
          <a:cs typeface="Arial"/>
          <a:sym typeface="Arial"/>
        </a:defRPr>
      </a:lvl5pPr>
      <a:lvl6pPr marL="26924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6pPr>
      <a:lvl7pPr marL="31496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7pPr>
      <a:lvl8pPr marL="36068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8pPr>
      <a:lvl9pPr marL="40640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9pPr>
    </p:bodyStyle>
    <p:otherStyle>
      <a:lvl1pPr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1pPr>
      <a:lvl2pPr indent="457200"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2pPr>
      <a:lvl3pPr indent="914400"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3pPr>
      <a:lvl4pPr indent="1371600"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4pPr>
      <a:lvl5pPr indent="1828800"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5pPr>
      <a:lvl6pPr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6pPr>
      <a:lvl7pPr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7pPr>
      <a:lvl8pPr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8pPr>
      <a:lvl9pPr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3.jpeg"/><Relationship Id="rId4" Type="http://schemas.openxmlformats.org/officeDocument/2006/relationships/image" Target="../media/image4.jpe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1.jpe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2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3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4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5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6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7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.psd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0.jpeg"/><Relationship Id="rId4" Type="http://schemas.openxmlformats.org/officeDocument/2006/relationships/image" Target="../media/image2.jpeg"/><Relationship Id="rId5" Type="http://schemas.openxmlformats.org/officeDocument/2006/relationships/image" Target="../media/image5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 idx="4294967295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rmAutofit fontScale="100000" lnSpcReduction="0"/>
          </a:bodyPr>
          <a:lstStyle/>
          <a:p>
            <a:pPr lvl="0"/>
          </a:p>
        </p:txBody>
      </p:sp>
      <p:sp>
        <p:nvSpPr>
          <p:cNvPr id="9" name="Shape 9"/>
          <p:cNvSpPr/>
          <p:nvPr>
            <p:ph type="body" idx="4294967295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lvl="0" marL="0" indent="0" algn="ctr">
              <a:buSzTx/>
              <a:buNone/>
            </a:pPr>
          </a:p>
        </p:txBody>
      </p:sp>
      <p:pic>
        <p:nvPicPr>
          <p:cNvPr id="10" name="sherrero4.jpeg" descr="sherrero4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9588"/>
          </a:xfrm>
          <a:prstGeom prst="rect">
            <a:avLst/>
          </a:prstGeom>
          <a:ln w="50800">
            <a:solidFill>
              <a:srgbClr val="006600"/>
            </a:solidFill>
            <a:round/>
          </a:ln>
        </p:spPr>
      </p:pic>
      <p:sp>
        <p:nvSpPr>
          <p:cNvPr id="11" name="Shape 11"/>
          <p:cNvSpPr/>
          <p:nvPr/>
        </p:nvSpPr>
        <p:spPr>
          <a:xfrm>
            <a:off x="323850" y="5589587"/>
            <a:ext cx="6696075" cy="7081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4400"/>
            </a:lvl1pPr>
          </a:lstStyle>
          <a:p>
            <a:pPr lvl="0">
              <a:defRPr sz="1800"/>
            </a:pPr>
            <a:r>
              <a:rPr sz="4400"/>
              <a:t>El hockey</a:t>
            </a:r>
          </a:p>
        </p:txBody>
      </p:sp>
      <p:sp>
        <p:nvSpPr>
          <p:cNvPr id="12" name="Shape 12"/>
          <p:cNvSpPr/>
          <p:nvPr/>
        </p:nvSpPr>
        <p:spPr>
          <a:xfrm>
            <a:off x="-1" y="188912"/>
            <a:ext cx="9144002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000"/>
              </a:spcBef>
              <a:defRPr>
                <a:latin typeface="Papyrus"/>
                <a:ea typeface="Papyrus"/>
                <a:cs typeface="Papyrus"/>
                <a:sym typeface="Papyrus"/>
              </a:defRPr>
            </a:lvl1pPr>
          </a:lstStyle>
          <a:p>
            <a:pPr lvl="0"/>
            <a:r>
              <a:t>Fundamentos para la ESO y el Bachillerato. Un aprendizaje comprensivo y vivencial</a:t>
            </a:r>
          </a:p>
        </p:txBody>
      </p:sp>
      <p:pic>
        <p:nvPicPr>
          <p:cNvPr id="13" name="logodefinitivo.png" descr="logodefinitivo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43875" y="6129337"/>
            <a:ext cx="785813" cy="593726"/>
          </a:xfrm>
          <a:prstGeom prst="rect">
            <a:avLst/>
          </a:prstGeom>
          <a:ln w="34925">
            <a:solidFill>
              <a:srgbClr val="FFFFFF"/>
            </a:solidFill>
            <a:round/>
          </a:ln>
          <a:effectLst>
            <a:outerShdw sx="100000" sy="100000" kx="0" ky="0" algn="b" rotWithShape="0" blurRad="63500" dist="0" dir="0">
              <a:srgbClr val="000000">
                <a:alpha val="42999"/>
              </a:srgbClr>
            </a:outerShdw>
          </a:effectLst>
        </p:spPr>
      </p:pic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type="title" idx="4294967295"/>
          </p:nvPr>
        </p:nvSpPr>
        <p:spPr>
          <a:xfrm>
            <a:off x="457200" y="274637"/>
            <a:ext cx="8229600" cy="993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 defTabSz="877823">
              <a:defRPr sz="1800"/>
            </a:pPr>
            <a:br>
              <a:rPr sz="4224"/>
            </a:br>
            <a:r>
              <a:rPr sz="1919">
                <a:solidFill>
                  <a:srgbClr val="FF9900"/>
                </a:solidFill>
              </a:rPr>
              <a:t> RECURSOS TÉCNICO-TÁCTICOS BÁSICOS       </a:t>
            </a:r>
            <a:r>
              <a:rPr sz="1919">
                <a:solidFill>
                  <a:srgbClr val="FF9900"/>
                </a:solidFill>
              </a:rPr>
              <a:t>EL HOCKEY</a:t>
            </a:r>
          </a:p>
        </p:txBody>
      </p:sp>
      <p:sp>
        <p:nvSpPr>
          <p:cNvPr id="65" name="Shape 65"/>
          <p:cNvSpPr/>
          <p:nvPr/>
        </p:nvSpPr>
        <p:spPr>
          <a:xfrm>
            <a:off x="1443037" y="1989137"/>
            <a:ext cx="1473201" cy="350662"/>
          </a:xfrm>
          <a:prstGeom prst="rect">
            <a:avLst/>
          </a:prstGeom>
          <a:solidFill>
            <a:srgbClr val="99CC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/>
            <a:r>
              <a:t>EL REGATE</a:t>
            </a:r>
          </a:p>
        </p:txBody>
      </p:sp>
      <p:sp>
        <p:nvSpPr>
          <p:cNvPr id="66" name="Shape 66"/>
          <p:cNvSpPr/>
          <p:nvPr/>
        </p:nvSpPr>
        <p:spPr>
          <a:xfrm flipH="1">
            <a:off x="1979612" y="2565400"/>
            <a:ext cx="431801" cy="7921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8653"/>
                </a:moveTo>
                <a:lnTo>
                  <a:pt x="5400" y="18653"/>
                </a:lnTo>
                <a:lnTo>
                  <a:pt x="5400" y="0"/>
                </a:lnTo>
                <a:lnTo>
                  <a:pt x="16200" y="0"/>
                </a:lnTo>
                <a:lnTo>
                  <a:pt x="16200" y="18653"/>
                </a:lnTo>
                <a:lnTo>
                  <a:pt x="21600" y="18653"/>
                </a:lnTo>
                <a:lnTo>
                  <a:pt x="10800" y="21600"/>
                </a:lnTo>
                <a:close/>
              </a:path>
            </a:pathLst>
          </a:custGeom>
          <a:solidFill>
            <a:srgbClr val="99CC0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67" name="Shape 67"/>
          <p:cNvSpPr/>
          <p:nvPr/>
        </p:nvSpPr>
        <p:spPr>
          <a:xfrm>
            <a:off x="5940425" y="2420937"/>
            <a:ext cx="431800" cy="863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6200"/>
                </a:moveTo>
                <a:lnTo>
                  <a:pt x="5400" y="162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6200"/>
                </a:lnTo>
                <a:lnTo>
                  <a:pt x="21600" y="1620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99CC0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68" name="logodefinitivo.png" descr="logodefinitivo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01012" y="6092825"/>
            <a:ext cx="785813" cy="503238"/>
          </a:xfrm>
          <a:prstGeom prst="rect">
            <a:avLst/>
          </a:prstGeom>
          <a:ln w="34925">
            <a:solidFill>
              <a:srgbClr val="FFFFFF"/>
            </a:solidFill>
            <a:round/>
          </a:ln>
          <a:effectLst>
            <a:outerShdw sx="100000" sy="100000" kx="0" ky="0" algn="b" rotWithShape="0" blurRad="63500" dist="0" dir="0">
              <a:srgbClr val="000000">
                <a:alpha val="42999"/>
              </a:srgbClr>
            </a:outerShdw>
          </a:effectLst>
        </p:spPr>
      </p:pic>
      <p:sp>
        <p:nvSpPr>
          <p:cNvPr id="69" name="Shape 69"/>
          <p:cNvSpPr/>
          <p:nvPr/>
        </p:nvSpPr>
        <p:spPr>
          <a:xfrm>
            <a:off x="5076825" y="2060575"/>
            <a:ext cx="2159000" cy="350662"/>
          </a:xfrm>
          <a:prstGeom prst="rect">
            <a:avLst/>
          </a:prstGeom>
          <a:solidFill>
            <a:srgbClr val="99CC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/>
            <a:r>
              <a:t>LANZAMIENTOS</a:t>
            </a:r>
          </a:p>
        </p:txBody>
      </p:sp>
      <p:pic>
        <p:nvPicPr>
          <p:cNvPr id="70" name="hockey 44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22319" y="3794422"/>
            <a:ext cx="2746387" cy="2268960"/>
          </a:xfrm>
          <a:prstGeom prst="rect">
            <a:avLst/>
          </a:prstGeom>
          <a:ln w="12700">
            <a:miter lim="400000"/>
          </a:ln>
        </p:spPr>
      </p:pic>
      <p:pic>
        <p:nvPicPr>
          <p:cNvPr id="71" name="hockey 99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592191" y="3549963"/>
            <a:ext cx="2746386" cy="27578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10" presetID="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10" presetID="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clickEffect" presetClass="entr" presetSubtype="4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7" grpId="3"/>
      <p:bldP build="whole" bldLvl="1" animBg="1" rev="0" advAuto="0" spid="69" grpId="4"/>
      <p:bldP build="whole" bldLvl="1" animBg="1" rev="0" advAuto="0" spid="66" grpId="2"/>
      <p:bldP build="whole" bldLvl="1" animBg="1" rev="0" advAuto="0" spid="6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/>
        </p:nvSpPr>
        <p:spPr>
          <a:xfrm>
            <a:off x="3132137" y="2184400"/>
            <a:ext cx="5654676" cy="3284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algn="just"/>
            <a:r>
              <a:t>¿Cómo nos podemos distribuir en el campo teniendo en cuenta la características de este deporte y coordinándonos los componentes del equipo?.</a:t>
            </a:r>
            <a:br/>
          </a:p>
          <a:p>
            <a:pPr lvl="0" algn="just"/>
            <a:r>
              <a:t>¿Cómo nos podemos distribuir en el campo teniendo en cuenta las características de este deporte y coordinándonos los componentes del equipo?</a:t>
            </a:r>
          </a:p>
          <a:p>
            <a:pPr lvl="0" algn="just"/>
          </a:p>
          <a:p>
            <a:pPr lvl="0" algn="just"/>
            <a:r>
              <a:t>La distribución en el campo, participando 5 jugadores en un campo de balonmano, sería de 2 defensas y 3 delanteros (2 : 3), o viceversa (3 : 2), dependiendo de nuestras peculiaridades y de las del otro equipo 	</a:t>
            </a:r>
          </a:p>
        </p:txBody>
      </p:sp>
      <p:sp>
        <p:nvSpPr>
          <p:cNvPr id="74" name="Shape 74"/>
          <p:cNvSpPr/>
          <p:nvPr/>
        </p:nvSpPr>
        <p:spPr>
          <a:xfrm>
            <a:off x="2071687" y="642937"/>
            <a:ext cx="5261383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/>
            </a:pPr>
            <a:r>
              <a:rPr sz="2800"/>
              <a:t>Organización táctica conjunta </a:t>
            </a:r>
          </a:p>
        </p:txBody>
      </p:sp>
      <p:pic>
        <p:nvPicPr>
          <p:cNvPr id="75" name="logodefinitivo.png" descr="logodefinitivo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78800" y="6148387"/>
            <a:ext cx="785813" cy="593726"/>
          </a:xfrm>
          <a:prstGeom prst="rect">
            <a:avLst/>
          </a:prstGeom>
          <a:ln w="34925">
            <a:solidFill>
              <a:srgbClr val="FFFFFF"/>
            </a:solidFill>
            <a:round/>
          </a:ln>
          <a:effectLst>
            <a:outerShdw sx="100000" sy="100000" kx="0" ky="0" algn="b" rotWithShape="0" blurRad="63500" dist="0" dir="0">
              <a:srgbClr val="000000">
                <a:alpha val="42999"/>
              </a:srgbClr>
            </a:outerShdw>
          </a:effectLst>
        </p:spPr>
      </p:pic>
      <p:pic>
        <p:nvPicPr>
          <p:cNvPr id="76" name="10 copia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94944" y="2355778"/>
            <a:ext cx="2139560" cy="32843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2400"/>
            </a:lvl1pPr>
          </a:lstStyle>
          <a:p>
            <a:pPr lvl="0">
              <a:defRPr sz="1800"/>
            </a:pPr>
            <a:r>
              <a:rPr sz="2400"/>
              <a:t>Si has estudiado, contestarás sin problema a las siguientes cuestiones.</a:t>
            </a:r>
          </a:p>
        </p:txBody>
      </p:sp>
      <p:sp>
        <p:nvSpPr>
          <p:cNvPr id="79" name="Shape 79"/>
          <p:cNvSpPr/>
          <p:nvPr>
            <p:ph type="body" idx="4294967295"/>
          </p:nvPr>
        </p:nvSpPr>
        <p:spPr>
          <a:xfrm rot="21329451">
            <a:off x="457200" y="1322387"/>
            <a:ext cx="8229600" cy="6143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buSzTx/>
              <a:buNone/>
              <a:defRPr sz="1800"/>
            </a:pPr>
            <a:r>
              <a:t>¿Podrías arbitrar un partido de  Hockey mientras juegan tus amigos?</a:t>
            </a:r>
            <a:r>
              <a:rPr sz="3200"/>
              <a:t> </a:t>
            </a:r>
          </a:p>
        </p:txBody>
      </p:sp>
      <p:sp>
        <p:nvSpPr>
          <p:cNvPr id="80" name="Shape 80"/>
          <p:cNvSpPr/>
          <p:nvPr/>
        </p:nvSpPr>
        <p:spPr>
          <a:xfrm rot="20803667">
            <a:off x="2423987" y="2332421"/>
            <a:ext cx="6696076" cy="617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t>¿Sabrías qué decisiones podrías tomar si estás en una situación de ataque dos contra uno y quieres lanzar a portería? </a:t>
            </a:r>
          </a:p>
        </p:txBody>
      </p:sp>
      <p:sp>
        <p:nvSpPr>
          <p:cNvPr id="81" name="Shape 81"/>
          <p:cNvSpPr/>
          <p:nvPr/>
        </p:nvSpPr>
        <p:spPr>
          <a:xfrm rot="20396199">
            <a:off x="222399" y="2307172"/>
            <a:ext cx="6429376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t>¿Describe las acciones de regate y marcaje </a:t>
            </a:r>
          </a:p>
        </p:txBody>
      </p:sp>
      <p:sp>
        <p:nvSpPr>
          <p:cNvPr id="82" name="Shape 82"/>
          <p:cNvSpPr/>
          <p:nvPr/>
        </p:nvSpPr>
        <p:spPr>
          <a:xfrm>
            <a:off x="1835150" y="3859212"/>
            <a:ext cx="7058025" cy="617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t>Comenta como situarías a los jugadores en el campo (de balonmano) y por qué. </a:t>
            </a:r>
          </a:p>
        </p:txBody>
      </p:sp>
      <p:sp>
        <p:nvSpPr>
          <p:cNvPr id="83" name="Shape 83"/>
          <p:cNvSpPr/>
          <p:nvPr/>
        </p:nvSpPr>
        <p:spPr>
          <a:xfrm>
            <a:off x="2074862" y="4697412"/>
            <a:ext cx="5334001" cy="8840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t>¿Sabrías qué decisiones podrías tomar si estás en una situación dos contra uno y tú eres el jugador defensor? </a:t>
            </a:r>
          </a:p>
        </p:txBody>
      </p:sp>
      <p:sp>
        <p:nvSpPr>
          <p:cNvPr id="84" name="Shape 84"/>
          <p:cNvSpPr/>
          <p:nvPr/>
        </p:nvSpPr>
        <p:spPr>
          <a:xfrm>
            <a:off x="571500" y="5786437"/>
            <a:ext cx="7858125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t>¿Has visto algún partido de Hockey Sala?. Coméntalo con un compañero </a:t>
            </a:r>
          </a:p>
        </p:txBody>
      </p:sp>
      <p:pic>
        <p:nvPicPr>
          <p:cNvPr id="85" name="logodefinitivo.png" descr="logodefinitivo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43875" y="6129337"/>
            <a:ext cx="785813" cy="593726"/>
          </a:xfrm>
          <a:prstGeom prst="rect">
            <a:avLst/>
          </a:prstGeom>
          <a:ln w="34925">
            <a:solidFill>
              <a:srgbClr val="FFFFFF"/>
            </a:solidFill>
            <a:round/>
          </a:ln>
          <a:effectLst>
            <a:outerShdw sx="100000" sy="100000" kx="0" ky="0" algn="b" rotWithShape="0" blurRad="63500" dist="0" dir="0">
              <a:srgbClr val="000000">
                <a:alpha val="42999"/>
              </a:srgbClr>
            </a:outerShdw>
          </a:effectLst>
        </p:spPr>
      </p:pic>
      <p:pic>
        <p:nvPicPr>
          <p:cNvPr id="86" name="hockey 99 copia.jpg"/>
          <p:cNvPicPr/>
          <p:nvPr/>
        </p:nvPicPr>
        <p:blipFill>
          <a:blip r:embed="rId3">
            <a:alphaModFix amt="29586"/>
            <a:extLst/>
          </a:blip>
          <a:stretch>
            <a:fillRect/>
          </a:stretch>
        </p:blipFill>
        <p:spPr>
          <a:xfrm>
            <a:off x="457200" y="1566677"/>
            <a:ext cx="8229600" cy="40977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16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7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nodeType="clickEffect" presetClass="entr" presetSubtype="10" presetID="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1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0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ntr" presetSubtype="16" presetID="4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2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presetClass="entr" presetSubtype="16" presetID="4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3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4" grpId="6"/>
      <p:bldP build="whole" bldLvl="1" animBg="1" rev="0" advAuto="0" spid="81" grpId="2"/>
      <p:bldP build="whole" bldLvl="1" animBg="1" rev="0" advAuto="0" spid="80" grpId="3"/>
      <p:bldP build="whole" bldLvl="1" animBg="1" rev="0" advAuto="0" spid="83" grpId="5"/>
      <p:bldP build="whole" bldLvl="1" animBg="1" rev="0" advAuto="0" spid="79" grpId="1"/>
      <p:bldP build="whole" bldLvl="1" animBg="1" rev="0" advAuto="0" spid="82" grpId="4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>
            <p:ph type="title" idx="4294967295"/>
          </p:nvPr>
        </p:nvSpPr>
        <p:spPr>
          <a:xfrm>
            <a:off x="457200" y="428625"/>
            <a:ext cx="8229600" cy="9890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 defTabSz="630936">
              <a:defRPr sz="1800"/>
            </a:pPr>
            <a:r>
              <a:rPr sz="3036"/>
              <a:t>El Hockey </a:t>
            </a:r>
            <a:br>
              <a:rPr sz="3036"/>
            </a:br>
          </a:p>
        </p:txBody>
      </p:sp>
      <p:sp>
        <p:nvSpPr>
          <p:cNvPr id="16" name="Shape 16"/>
          <p:cNvSpPr/>
          <p:nvPr>
            <p:ph type="body" idx="4294967295"/>
          </p:nvPr>
        </p:nvSpPr>
        <p:spPr>
          <a:xfrm>
            <a:off x="428625" y="2000250"/>
            <a:ext cx="5000625" cy="360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257175" indent="-257175">
              <a:spcBef>
                <a:spcPts val="1400"/>
              </a:spcBef>
              <a:buChar char="•"/>
              <a:defRPr sz="1800"/>
            </a:pPr>
            <a:r>
              <a:rPr sz="2400"/>
              <a:t>Objetivos</a:t>
            </a:r>
            <a:endParaRPr sz="2400"/>
          </a:p>
          <a:p>
            <a:pPr lvl="0" marL="257175" indent="-257175">
              <a:spcBef>
                <a:spcPts val="1400"/>
              </a:spcBef>
              <a:buChar char="•"/>
              <a:defRPr sz="1800"/>
            </a:pPr>
            <a:r>
              <a:rPr sz="2400"/>
              <a:t>Orígenes</a:t>
            </a:r>
            <a:endParaRPr sz="2400"/>
          </a:p>
          <a:p>
            <a:pPr lvl="0" marL="257175" indent="-257175">
              <a:spcBef>
                <a:spcPts val="1400"/>
              </a:spcBef>
              <a:buChar char="•"/>
              <a:defRPr sz="1800"/>
            </a:pPr>
            <a:r>
              <a:rPr sz="2400"/>
              <a:t>Reglamento básico</a:t>
            </a:r>
            <a:endParaRPr sz="2400"/>
          </a:p>
          <a:p>
            <a:pPr lvl="0" marL="257175" indent="-257175">
              <a:spcBef>
                <a:spcPts val="1400"/>
              </a:spcBef>
              <a:buChar char="•"/>
              <a:defRPr sz="1800"/>
            </a:pPr>
            <a:r>
              <a:rPr sz="2400"/>
              <a:t>Instalaciones</a:t>
            </a:r>
            <a:endParaRPr sz="2400"/>
          </a:p>
          <a:p>
            <a:pPr lvl="0" marL="257175" indent="-257175">
              <a:spcBef>
                <a:spcPts val="1400"/>
              </a:spcBef>
              <a:buChar char="•"/>
              <a:defRPr sz="1800"/>
            </a:pPr>
            <a:r>
              <a:rPr sz="2400"/>
              <a:t>Materiales</a:t>
            </a:r>
            <a:endParaRPr sz="2400"/>
          </a:p>
          <a:p>
            <a:pPr lvl="0" marL="257175" indent="-257175">
              <a:spcBef>
                <a:spcPts val="1400"/>
              </a:spcBef>
              <a:buChar char="•"/>
              <a:defRPr sz="1800"/>
            </a:pPr>
            <a:r>
              <a:rPr sz="2400"/>
              <a:t>Recursos técnico-tácticos básicos</a:t>
            </a:r>
          </a:p>
        </p:txBody>
      </p:sp>
      <p:pic>
        <p:nvPicPr>
          <p:cNvPr id="17" name="logodefinitivo.png" descr="logodefinitivo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43875" y="6129337"/>
            <a:ext cx="785813" cy="593726"/>
          </a:xfrm>
          <a:prstGeom prst="rect">
            <a:avLst/>
          </a:prstGeom>
          <a:ln w="34925">
            <a:solidFill>
              <a:srgbClr val="FFFFFF"/>
            </a:solidFill>
            <a:round/>
          </a:ln>
          <a:effectLst>
            <a:outerShdw sx="100000" sy="100000" kx="0" ky="0" algn="b" rotWithShape="0" blurRad="63500" dist="0" dir="0">
              <a:srgbClr val="000000">
                <a:alpha val="42999"/>
              </a:srgbClr>
            </a:outerShdw>
          </a:effectLst>
        </p:spPr>
      </p:pic>
      <p:pic>
        <p:nvPicPr>
          <p:cNvPr id="18" name="hockey 56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58121" y="1528167"/>
            <a:ext cx="3460042" cy="28634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title" idx="4294967295"/>
          </p:nvPr>
        </p:nvSpPr>
        <p:spPr>
          <a:xfrm>
            <a:off x="395287" y="549275"/>
            <a:ext cx="8229601" cy="5762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defTabSz="850391">
              <a:defRPr sz="3348"/>
            </a:lvl1pPr>
          </a:lstStyle>
          <a:p>
            <a:pPr lvl="0">
              <a:defRPr sz="1800"/>
            </a:pPr>
            <a:r>
              <a:rPr sz="3348"/>
              <a:t>Objetivos</a:t>
            </a:r>
          </a:p>
        </p:txBody>
      </p:sp>
      <p:sp>
        <p:nvSpPr>
          <p:cNvPr id="21" name="Shape 21"/>
          <p:cNvSpPr/>
          <p:nvPr>
            <p:ph type="body" idx="4294967295"/>
          </p:nvPr>
        </p:nvSpPr>
        <p:spPr>
          <a:xfrm>
            <a:off x="457200" y="1600200"/>
            <a:ext cx="793115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 marL="257175" indent="-257175" algn="just">
              <a:spcBef>
                <a:spcPts val="500"/>
              </a:spcBef>
              <a:buChar char="•"/>
              <a:defRPr sz="2400"/>
            </a:lvl1pPr>
          </a:lstStyle>
          <a:p>
            <a:pPr lvl="0">
              <a:defRPr sz="1800"/>
            </a:pPr>
            <a:r>
              <a:rPr sz="2400"/>
              <a:t>Conocer los elementos técnico-tácticos y reglamentarios básicos del Hockey, comprendiendo su aplicación en situaciones de juego real y colaborando con sus compañeros en la elaboración y puesta en práctica de las actividades.</a:t>
            </a:r>
          </a:p>
        </p:txBody>
      </p:sp>
      <p:pic>
        <p:nvPicPr>
          <p:cNvPr id="22" name="logodefinitivo.png" descr="logodefinitivo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43875" y="6129337"/>
            <a:ext cx="785813" cy="593726"/>
          </a:xfrm>
          <a:prstGeom prst="rect">
            <a:avLst/>
          </a:prstGeom>
          <a:ln w="34925">
            <a:solidFill>
              <a:srgbClr val="FFFFFF"/>
            </a:solidFill>
            <a:round/>
          </a:ln>
          <a:effectLst>
            <a:outerShdw sx="100000" sy="100000" kx="0" ky="0" algn="b" rotWithShape="0" blurRad="63500" dist="0" dir="0">
              <a:srgbClr val="000000">
                <a:alpha val="42999"/>
              </a:srgbClr>
            </a:outerShdw>
          </a:effectLst>
        </p:spPr>
      </p:pic>
      <p:pic>
        <p:nvPicPr>
          <p:cNvPr id="23" name="hockey 44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27535" y="3682950"/>
            <a:ext cx="3590480" cy="29663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>
            <a:off x="611187" y="1052512"/>
            <a:ext cx="3816351" cy="51512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t>Juegos con stick y bola datan de las épocas precristianas y se jugaban en Grecia, Persia, Egipto y Arabia. En el siglo XVI los indios Araucanos en Argentina tenían un juego El Cheuca”.</a:t>
            </a:r>
          </a:p>
          <a:p>
            <a:pPr lvl="0"/>
            <a:r>
              <a:t>En el siglo XIX se comienza a jugar en las escuelas  inglesas un juego parecido al hockey hierba moderno, evolucionando hacia reglas similares a las actuales a finales de siglo.</a:t>
            </a:r>
          </a:p>
          <a:p>
            <a:pPr lvl="0"/>
            <a:r>
              <a:t>El hochey fue incluido en los juegos olímpicos de 1908 para, en 1924 crearse la Federación Internacional de Hochey.</a:t>
            </a:r>
          </a:p>
          <a:p>
            <a:pPr lvl="0"/>
            <a:r>
              <a:t>India y Pakistán han sido los países que han dominado en este deporte desde 1928 hasta 1968. </a:t>
            </a:r>
          </a:p>
        </p:txBody>
      </p:sp>
      <p:pic>
        <p:nvPicPr>
          <p:cNvPr id="26" name="logodefinitivo.png" descr="logodefinitivo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43875" y="6129337"/>
            <a:ext cx="785813" cy="593726"/>
          </a:xfrm>
          <a:prstGeom prst="rect">
            <a:avLst/>
          </a:prstGeom>
          <a:ln w="34925">
            <a:solidFill>
              <a:srgbClr val="FFFFFF"/>
            </a:solidFill>
            <a:round/>
          </a:ln>
          <a:effectLst>
            <a:outerShdw sx="100000" sy="100000" kx="0" ky="0" algn="b" rotWithShape="0" blurRad="63500" dist="0" dir="0">
              <a:srgbClr val="000000">
                <a:alpha val="42999"/>
              </a:srgbClr>
            </a:outerShdw>
          </a:effectLst>
        </p:spPr>
      </p:pic>
      <p:sp>
        <p:nvSpPr>
          <p:cNvPr id="27" name="Shape 27"/>
          <p:cNvSpPr/>
          <p:nvPr/>
        </p:nvSpPr>
        <p:spPr>
          <a:xfrm>
            <a:off x="500062" y="357187"/>
            <a:ext cx="6553201" cy="43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  <a:defRPr sz="2400"/>
            </a:lvl1pPr>
          </a:lstStyle>
          <a:p>
            <a:pPr lvl="0">
              <a:defRPr sz="1800"/>
            </a:pPr>
            <a:r>
              <a:rPr sz="2400"/>
              <a:t>ORÍGENES</a:t>
            </a:r>
          </a:p>
        </p:txBody>
      </p:sp>
      <p:pic>
        <p:nvPicPr>
          <p:cNvPr id="28" name="hockey 99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36579" y="1650605"/>
            <a:ext cx="3011289" cy="30238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/>
        </p:nvSpPr>
        <p:spPr>
          <a:xfrm>
            <a:off x="428625" y="2184488"/>
            <a:ext cx="5367338" cy="3017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marL="1587" indent="-1587" algn="just"/>
            <a:r>
              <a:t>Tomaremos como referencia el hochey sobre hierba, aunque nuestra idea es que, en base a las instalaciones del Centro, lo puedáis practicar con asiduidad. Se puede jugar en un campo de balonmano o fútbol sala, e incluso utilizando patines si así lo deseáis.</a:t>
            </a:r>
          </a:p>
          <a:p>
            <a:pPr lvl="0" marL="1587" indent="-1587" algn="just"/>
            <a:r>
              <a:t>El Hockey es un juego colectivo en donde dos equipos, respetando las normas establecidas intentan, mediante impulsos sucesivos con el stick a la bola en juego, meter el mayor número de goles posible.</a:t>
            </a:r>
          </a:p>
        </p:txBody>
      </p:sp>
      <p:sp>
        <p:nvSpPr>
          <p:cNvPr id="31" name="Shape 31"/>
          <p:cNvSpPr/>
          <p:nvPr/>
        </p:nvSpPr>
        <p:spPr>
          <a:xfrm>
            <a:off x="500062" y="357187"/>
            <a:ext cx="6553201" cy="43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  <a:defRPr sz="2400"/>
            </a:lvl1pPr>
          </a:lstStyle>
          <a:p>
            <a:pPr lvl="0">
              <a:defRPr sz="1800"/>
            </a:pPr>
            <a:r>
              <a:rPr sz="2400"/>
              <a:t>REGLAMENTO BÁSICO</a:t>
            </a:r>
          </a:p>
        </p:txBody>
      </p:sp>
      <p:pic>
        <p:nvPicPr>
          <p:cNvPr id="32" name="logodefinitivo.png" descr="logodefinitivo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43875" y="6129337"/>
            <a:ext cx="785813" cy="593726"/>
          </a:xfrm>
          <a:prstGeom prst="rect">
            <a:avLst/>
          </a:prstGeom>
          <a:ln w="34925">
            <a:solidFill>
              <a:srgbClr val="FFFFFF"/>
            </a:solidFill>
            <a:round/>
          </a:ln>
          <a:effectLst>
            <a:outerShdw sx="100000" sy="100000" kx="0" ky="0" algn="b" rotWithShape="0" blurRad="63500" dist="0" dir="0">
              <a:srgbClr val="000000">
                <a:alpha val="42999"/>
              </a:srgbClr>
            </a:outerShdw>
          </a:effectLst>
        </p:spPr>
      </p:pic>
      <p:pic>
        <p:nvPicPr>
          <p:cNvPr id="33" name="hockey e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00800" y="1267618"/>
            <a:ext cx="2305066" cy="39799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logodefinitivo.png" descr="logodefinitivo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43875" y="6129337"/>
            <a:ext cx="785813" cy="593726"/>
          </a:xfrm>
          <a:prstGeom prst="rect">
            <a:avLst/>
          </a:prstGeom>
          <a:ln w="34925">
            <a:solidFill>
              <a:srgbClr val="FFFFFF"/>
            </a:solidFill>
            <a:round/>
          </a:ln>
          <a:effectLst>
            <a:outerShdw sx="100000" sy="100000" kx="0" ky="0" algn="b" rotWithShape="0" blurRad="63500" dist="0" dir="0">
              <a:srgbClr val="000000">
                <a:alpha val="42999"/>
              </a:srgbClr>
            </a:outerShdw>
          </a:effectLst>
        </p:spPr>
      </p:pic>
      <p:sp>
        <p:nvSpPr>
          <p:cNvPr id="36" name="Shape 36"/>
          <p:cNvSpPr/>
          <p:nvPr/>
        </p:nvSpPr>
        <p:spPr>
          <a:xfrm>
            <a:off x="468312" y="1869369"/>
            <a:ext cx="3960813" cy="3017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marL="365125" indent="-365125" algn="just">
              <a:buSzPct val="100000"/>
              <a:buChar char="•"/>
            </a:pPr>
            <a:r>
              <a:t>El partido tiene una duración de 35’ con 5’ ó 10’ de descanso.</a:t>
            </a:r>
          </a:p>
          <a:p>
            <a:pPr lvl="0" marL="365125" indent="-365125" algn="just">
              <a:buSzPct val="100000"/>
              <a:buChar char="•"/>
            </a:pPr>
            <a:r>
              <a:t>Se puede jugar con 5 jugadores po equipo en un campo de balonmano.</a:t>
            </a:r>
          </a:p>
          <a:p>
            <a:pPr lvl="0" marL="365125" indent="-365125" algn="just">
              <a:buSzPct val="100000"/>
              <a:buChar char="•"/>
            </a:pPr>
            <a:r>
              <a:t>No se puede soltar el stick de las manos no obstruir al contrario con el cuerpo ni el stick.</a:t>
            </a:r>
          </a:p>
          <a:p>
            <a:pPr lvl="0" marL="365125" indent="-365125" algn="just">
              <a:buSzPct val="100000"/>
              <a:buChar char="•"/>
            </a:pPr>
            <a:r>
              <a:t>solo se podrá golpear la bola con la cara plana del stick. </a:t>
            </a:r>
          </a:p>
        </p:txBody>
      </p:sp>
      <p:sp>
        <p:nvSpPr>
          <p:cNvPr id="37" name="Shape 37"/>
          <p:cNvSpPr/>
          <p:nvPr/>
        </p:nvSpPr>
        <p:spPr>
          <a:xfrm>
            <a:off x="4572000" y="1844675"/>
            <a:ext cx="4248150" cy="24842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174625" indent="-174625" algn="just">
              <a:buSzPct val="100000"/>
              <a:buChar char="•"/>
            </a:pPr>
            <a:r>
              <a:t>Las faltas involuntarias serán castigadas con </a:t>
            </a:r>
            <a:r>
              <a:rPr>
                <a:latin typeface="Arial Bold"/>
                <a:ea typeface="Arial Bold"/>
                <a:cs typeface="Arial Bold"/>
                <a:sym typeface="Arial Bold"/>
              </a:rPr>
              <a:t>golpe franco</a:t>
            </a:r>
            <a:r>
              <a:t> y se ejecutarán desde donde se hayan producido.</a:t>
            </a:r>
          </a:p>
          <a:p>
            <a:pPr lvl="0" marL="174625" indent="-174625" algn="just">
              <a:buSzPct val="100000"/>
              <a:buChar char="•"/>
            </a:pPr>
            <a:r>
              <a:t>Si la falta se produce dentro de la zona de lanzamiento se sanciona con penalti corner.</a:t>
            </a:r>
          </a:p>
          <a:p>
            <a:pPr lvl="0" marL="174625" indent="-174625" algn="just">
              <a:buSzPct val="100000"/>
              <a:buChar char="•"/>
            </a:pPr>
            <a:r>
              <a:t>Si la falta es voluntaria dentro de la zona de lanzamiento es penalti stroke.</a:t>
            </a:r>
          </a:p>
        </p:txBody>
      </p:sp>
      <p:pic>
        <p:nvPicPr>
          <p:cNvPr id="38" name="1 copia.jpg"/>
          <p:cNvPicPr/>
          <p:nvPr/>
        </p:nvPicPr>
        <p:blipFill>
          <a:blip r:embed="rId3">
            <a:alphaModFix amt="28633"/>
            <a:extLst/>
          </a:blip>
          <a:stretch>
            <a:fillRect/>
          </a:stretch>
        </p:blipFill>
        <p:spPr>
          <a:xfrm>
            <a:off x="638968" y="838905"/>
            <a:ext cx="7505701" cy="4495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539750" y="5042403"/>
            <a:ext cx="7848600" cy="1175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just"/>
            <a:r>
              <a:t>La pista es rectangular lisa y libre de obstáculos. El suelo puede ser de cemento, asfalto, parquet, césped artificial, etc. </a:t>
            </a:r>
          </a:p>
          <a:p>
            <a:pPr lvl="0" algn="just"/>
            <a:r>
              <a:t>La bola tendrá 22,4cm. de circunferencia y un peso de 165g.</a:t>
            </a:r>
            <a:endParaRPr sz="2000"/>
          </a:p>
        </p:txBody>
      </p:sp>
      <p:sp>
        <p:nvSpPr>
          <p:cNvPr id="41" name="Shape 41"/>
          <p:cNvSpPr/>
          <p:nvPr/>
        </p:nvSpPr>
        <p:spPr>
          <a:xfrm>
            <a:off x="3276600" y="0"/>
            <a:ext cx="3311525" cy="1155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just">
              <a:defRPr sz="32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/>
            </a:pPr>
            <a:r>
              <a:rPr sz="3200"/>
              <a:t>Instalaciones</a:t>
            </a:r>
            <a:endParaRPr sz="32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" name="logodefinitivo.png" descr="logodefinitivo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43875" y="6129337"/>
            <a:ext cx="785813" cy="593726"/>
          </a:xfrm>
          <a:prstGeom prst="rect">
            <a:avLst/>
          </a:prstGeom>
          <a:ln w="34925">
            <a:solidFill>
              <a:srgbClr val="FFFFFF"/>
            </a:solidFill>
            <a:round/>
          </a:ln>
          <a:effectLst>
            <a:outerShdw sx="100000" sy="100000" kx="0" ky="0" algn="b" rotWithShape="0" blurRad="63500" dist="0" dir="0">
              <a:srgbClr val="000000">
                <a:alpha val="42999"/>
              </a:srgbClr>
            </a:outerShdw>
          </a:effectLst>
        </p:spPr>
      </p:pic>
      <p:pic>
        <p:nvPicPr>
          <p:cNvPr id="43" name="Hokey-sala-Recuperado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36380" y="924780"/>
            <a:ext cx="5855340" cy="37769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>
            <p:ph type="title" idx="4294967295"/>
          </p:nvPr>
        </p:nvSpPr>
        <p:spPr>
          <a:xfrm>
            <a:off x="1812925" y="238125"/>
            <a:ext cx="4033838" cy="5222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defTabSz="685800">
              <a:defRPr sz="3000"/>
            </a:lvl1pPr>
          </a:lstStyle>
          <a:p>
            <a:pPr lvl="0">
              <a:defRPr sz="1800"/>
            </a:pPr>
            <a:r>
              <a:rPr sz="3000"/>
              <a:t>materiales</a:t>
            </a:r>
          </a:p>
        </p:txBody>
      </p:sp>
      <p:sp>
        <p:nvSpPr>
          <p:cNvPr id="46" name="Shape 46"/>
          <p:cNvSpPr/>
          <p:nvPr/>
        </p:nvSpPr>
        <p:spPr>
          <a:xfrm>
            <a:off x="214277" y="931020"/>
            <a:ext cx="6105526" cy="27509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t>- Portería: de 3 x 2m. y una tabla de 46cm de alta desde el suelo y desde la cual empieza la red.</a:t>
            </a:r>
          </a:p>
          <a:p>
            <a:pPr lvl="0"/>
            <a:r>
              <a:t>- bola: puede ser de cualquier material con o sin costura. No es aconsejable la de tenis.</a:t>
            </a:r>
          </a:p>
          <a:p>
            <a:pPr lvl="0"/>
            <a:r>
              <a:t>- sticks : uno por jugador. Dispone de  un mango y una pala, la cual tiene una superficie abultada y otra plana que es la que entra en contacto con la bola.</a:t>
            </a:r>
          </a:p>
          <a:p>
            <a:pPr lvl="0"/>
            <a:r>
              <a:t> - material del portero: casco con protector de nuca y gargantea, guantes, guardas, careta, stick</a:t>
            </a:r>
          </a:p>
          <a:p>
            <a:pPr lvl="0"/>
            <a:r>
              <a:t> </a:t>
            </a:r>
          </a:p>
        </p:txBody>
      </p:sp>
      <p:pic>
        <p:nvPicPr>
          <p:cNvPr id="47" name="logodefinitivo.png" descr="logodefinitivo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43875" y="6129337"/>
            <a:ext cx="785813" cy="593726"/>
          </a:xfrm>
          <a:prstGeom prst="rect">
            <a:avLst/>
          </a:prstGeom>
          <a:ln w="34925">
            <a:solidFill>
              <a:srgbClr val="FFFFFF"/>
            </a:solidFill>
            <a:round/>
          </a:ln>
          <a:effectLst>
            <a:outerShdw sx="100000" sy="100000" kx="0" ky="0" algn="b" rotWithShape="0" blurRad="63500" dist="0" dir="0">
              <a:srgbClr val="000000">
                <a:alpha val="42999"/>
              </a:srgbClr>
            </a:outerShdw>
          </a:effectLst>
        </p:spPr>
      </p:pic>
      <p:pic>
        <p:nvPicPr>
          <p:cNvPr id="48" name="4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15280" y="3680115"/>
            <a:ext cx="1834460" cy="2988030"/>
          </a:xfrm>
          <a:prstGeom prst="rect">
            <a:avLst/>
          </a:prstGeom>
          <a:ln w="12700">
            <a:miter lim="400000"/>
          </a:ln>
        </p:spPr>
      </p:pic>
      <p:pic>
        <p:nvPicPr>
          <p:cNvPr id="49" name="5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557520" y="4299070"/>
            <a:ext cx="1419041" cy="2369075"/>
          </a:xfrm>
          <a:prstGeom prst="rect">
            <a:avLst/>
          </a:prstGeom>
          <a:ln w="12700">
            <a:miter lim="400000"/>
          </a:ln>
        </p:spPr>
      </p:pic>
      <p:pic>
        <p:nvPicPr>
          <p:cNvPr id="50" name="porteria h.psd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284341" y="4043090"/>
            <a:ext cx="4271765" cy="194798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>
            <p:ph type="title" idx="4294967295"/>
          </p:nvPr>
        </p:nvSpPr>
        <p:spPr>
          <a:xfrm>
            <a:off x="457200" y="274637"/>
            <a:ext cx="8229600" cy="561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2000">
                <a:solidFill>
                  <a:srgbClr val="FF9900"/>
                </a:solidFill>
              </a:rPr>
              <a:t> RECURSOS TÉCNICO-TÁCTICOS BÁSICOS       </a:t>
            </a:r>
            <a:r>
              <a:rPr sz="2000">
                <a:solidFill>
                  <a:srgbClr val="FF9900"/>
                </a:solidFill>
              </a:rPr>
              <a:t>EL HOCKEY</a:t>
            </a:r>
          </a:p>
        </p:txBody>
      </p:sp>
      <p:sp>
        <p:nvSpPr>
          <p:cNvPr id="53" name="Shape 53"/>
          <p:cNvSpPr/>
          <p:nvPr/>
        </p:nvSpPr>
        <p:spPr>
          <a:xfrm>
            <a:off x="1619250" y="3040062"/>
            <a:ext cx="3379788" cy="350662"/>
          </a:xfrm>
          <a:prstGeom prst="rect">
            <a:avLst/>
          </a:prstGeom>
          <a:solidFill>
            <a:srgbClr val="99CC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/>
            <a:r>
              <a:t>PASES Y RECEPCIONES</a:t>
            </a:r>
          </a:p>
        </p:txBody>
      </p:sp>
      <p:sp>
        <p:nvSpPr>
          <p:cNvPr id="54" name="Shape 54"/>
          <p:cNvSpPr/>
          <p:nvPr/>
        </p:nvSpPr>
        <p:spPr>
          <a:xfrm>
            <a:off x="4262437" y="3378200"/>
            <a:ext cx="381001" cy="9874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355"/>
                </a:moveTo>
                <a:lnTo>
                  <a:pt x="5400" y="11355"/>
                </a:lnTo>
                <a:lnTo>
                  <a:pt x="5400" y="0"/>
                </a:lnTo>
                <a:lnTo>
                  <a:pt x="16200" y="0"/>
                </a:lnTo>
                <a:lnTo>
                  <a:pt x="16200" y="11355"/>
                </a:lnTo>
                <a:lnTo>
                  <a:pt x="21600" y="11355"/>
                </a:lnTo>
                <a:lnTo>
                  <a:pt x="10800" y="21600"/>
                </a:lnTo>
                <a:close/>
              </a:path>
            </a:pathLst>
          </a:custGeom>
          <a:solidFill>
            <a:srgbClr val="99CC0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55" name="Shape 55"/>
          <p:cNvSpPr/>
          <p:nvPr/>
        </p:nvSpPr>
        <p:spPr>
          <a:xfrm>
            <a:off x="1814512" y="3471862"/>
            <a:ext cx="381001" cy="698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585"/>
                </a:moveTo>
                <a:lnTo>
                  <a:pt x="5400" y="11585"/>
                </a:lnTo>
                <a:lnTo>
                  <a:pt x="5400" y="0"/>
                </a:lnTo>
                <a:lnTo>
                  <a:pt x="16200" y="0"/>
                </a:lnTo>
                <a:lnTo>
                  <a:pt x="16200" y="11585"/>
                </a:lnTo>
                <a:lnTo>
                  <a:pt x="21600" y="11585"/>
                </a:lnTo>
                <a:lnTo>
                  <a:pt x="10800" y="21600"/>
                </a:lnTo>
                <a:close/>
              </a:path>
            </a:pathLst>
          </a:custGeom>
          <a:solidFill>
            <a:srgbClr val="99CC0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56" name="Shape 56"/>
          <p:cNvSpPr/>
          <p:nvPr/>
        </p:nvSpPr>
        <p:spPr>
          <a:xfrm>
            <a:off x="5867400" y="2986087"/>
            <a:ext cx="2665413" cy="350662"/>
          </a:xfrm>
          <a:prstGeom prst="rect">
            <a:avLst/>
          </a:prstGeom>
          <a:solidFill>
            <a:srgbClr val="99CC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/>
            <a:r>
              <a:t>DESPLAZAMIENTOS</a:t>
            </a:r>
          </a:p>
        </p:txBody>
      </p:sp>
      <p:sp>
        <p:nvSpPr>
          <p:cNvPr id="57" name="Shape 57"/>
          <p:cNvSpPr/>
          <p:nvPr/>
        </p:nvSpPr>
        <p:spPr>
          <a:xfrm flipH="1">
            <a:off x="6877050" y="3325812"/>
            <a:ext cx="431800" cy="2159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6200"/>
                </a:moveTo>
                <a:lnTo>
                  <a:pt x="5400" y="162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6200"/>
                </a:lnTo>
                <a:lnTo>
                  <a:pt x="21600" y="1620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99CC0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58" name="logodefinitivo.png" descr="logodefinitivo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250237" y="6148387"/>
            <a:ext cx="785813" cy="593726"/>
          </a:xfrm>
          <a:prstGeom prst="rect">
            <a:avLst/>
          </a:prstGeom>
          <a:ln w="34925">
            <a:solidFill>
              <a:srgbClr val="FFFFFF"/>
            </a:solidFill>
            <a:round/>
          </a:ln>
          <a:effectLst>
            <a:outerShdw sx="100000" sy="100000" kx="0" ky="0" algn="b" rotWithShape="0" blurRad="63500" dist="0" dir="0">
              <a:srgbClr val="000000">
                <a:alpha val="42999"/>
              </a:srgbClr>
            </a:outerShdw>
          </a:effectLst>
        </p:spPr>
      </p:pic>
      <p:sp>
        <p:nvSpPr>
          <p:cNvPr id="59" name="Shape 59"/>
          <p:cNvSpPr/>
          <p:nvPr/>
        </p:nvSpPr>
        <p:spPr>
          <a:xfrm>
            <a:off x="539750" y="1196975"/>
            <a:ext cx="7993063" cy="1072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just">
              <a:lnSpc>
                <a:spcPct val="90000"/>
              </a:lnSpc>
            </a:lvl1pPr>
          </a:lstStyle>
          <a:p>
            <a:pPr lvl="0"/>
            <a:r>
              <a:t>Los recursos técnico-tácticos básicos del hockey son los mismos que los del balonmano, baloncesto… con una diferencia importante, en este deporte los pases y recepciones, los regates y conducciones, se realizan con el stick mediante golpeos. </a:t>
            </a:r>
          </a:p>
        </p:txBody>
      </p:sp>
      <p:pic>
        <p:nvPicPr>
          <p:cNvPr id="60" name="hockey c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75628" y="4445376"/>
            <a:ext cx="1551687" cy="2146425"/>
          </a:xfrm>
          <a:prstGeom prst="rect">
            <a:avLst/>
          </a:prstGeom>
          <a:ln w="12700">
            <a:miter lim="400000"/>
          </a:ln>
        </p:spPr>
      </p:pic>
      <p:pic>
        <p:nvPicPr>
          <p:cNvPr id="61" name="hockey 56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059589" y="4569417"/>
            <a:ext cx="2293830" cy="1898343"/>
          </a:xfrm>
          <a:prstGeom prst="rect">
            <a:avLst/>
          </a:prstGeom>
          <a:ln w="12700">
            <a:miter lim="400000"/>
          </a:ln>
        </p:spPr>
      </p:pic>
      <p:pic>
        <p:nvPicPr>
          <p:cNvPr id="62" name="hockey e.jp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288801" y="4052866"/>
            <a:ext cx="1400923" cy="24188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10" presetID="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nodeType="clickEffect" presetClass="entr" presetSubtype="10" presetID="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10" presetID="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ntr" presetSubtype="10" presetID="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5" grpId="2"/>
      <p:bldP build="whole" bldLvl="1" animBg="1" rev="0" advAuto="0" spid="56" grpId="4"/>
      <p:bldP build="whole" bldLvl="1" animBg="1" rev="0" advAuto="0" spid="54" grpId="3"/>
      <p:bldP build="whole" bldLvl="1" animBg="1" rev="0" advAuto="0" spid="53" grpId="1"/>
      <p:bldP build="whole" bldLvl="1" animBg="1" rev="0" advAuto="0" spid="57" grpId="5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8ECED"/>
      </a:accent5>
      <a:accent6>
        <a:srgbClr val="2E2E8B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BBE0E3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BBE0E3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8ECED"/>
      </a:accent5>
      <a:accent6>
        <a:srgbClr val="2E2E8B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BBE0E3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BBE0E3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