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9EAA8-3176-45FA-B4E6-2253AC815D59}" v="1" dt="2021-08-04T09:54:18.319"/>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0"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FB29EAA8-3176-45FA-B4E6-2253AC815D59}"/>
    <pc:docChg chg="custSel modSld">
      <pc:chgData name="mario.diaz@uam.es" userId="b18783af-88a7-4588-8d94-dc9c0dee9733" providerId="ADAL" clId="{FB29EAA8-3176-45FA-B4E6-2253AC815D59}" dt="2021-08-04T09:57:45.909" v="28" actId="1076"/>
      <pc:docMkLst>
        <pc:docMk/>
      </pc:docMkLst>
      <pc:sldChg chg="modSp mod">
        <pc:chgData name="mario.diaz@uam.es" userId="b18783af-88a7-4588-8d94-dc9c0dee9733" providerId="ADAL" clId="{FB29EAA8-3176-45FA-B4E6-2253AC815D59}" dt="2021-08-04T09:54:11.095" v="6" actId="1076"/>
        <pc:sldMkLst>
          <pc:docMk/>
          <pc:sldMk cId="0" sldId="266"/>
        </pc:sldMkLst>
        <pc:picChg chg="mod">
          <ac:chgData name="mario.diaz@uam.es" userId="b18783af-88a7-4588-8d94-dc9c0dee9733" providerId="ADAL" clId="{FB29EAA8-3176-45FA-B4E6-2253AC815D59}" dt="2021-08-04T09:54:11.095" v="6" actId="1076"/>
          <ac:picMkLst>
            <pc:docMk/>
            <pc:sldMk cId="0" sldId="266"/>
            <ac:picMk id="76" creationId="{00000000-0000-0000-0000-000000000000}"/>
          </ac:picMkLst>
        </pc:picChg>
      </pc:sldChg>
      <pc:sldChg chg="addSp delSp modSp mod">
        <pc:chgData name="mario.diaz@uam.es" userId="b18783af-88a7-4588-8d94-dc9c0dee9733" providerId="ADAL" clId="{FB29EAA8-3176-45FA-B4E6-2253AC815D59}" dt="2021-08-04T09:54:33.340" v="10" actId="1076"/>
        <pc:sldMkLst>
          <pc:docMk/>
          <pc:sldMk cId="0" sldId="267"/>
        </pc:sldMkLst>
        <pc:spChg chg="mod">
          <ac:chgData name="mario.diaz@uam.es" userId="b18783af-88a7-4588-8d94-dc9c0dee9733" providerId="ADAL" clId="{FB29EAA8-3176-45FA-B4E6-2253AC815D59}" dt="2021-08-04T09:53:38.096" v="1" actId="1076"/>
          <ac:spMkLst>
            <pc:docMk/>
            <pc:sldMk cId="0" sldId="267"/>
            <ac:spMk id="79" creationId="{00000000-0000-0000-0000-000000000000}"/>
          </ac:spMkLst>
        </pc:spChg>
        <pc:picChg chg="add mod">
          <ac:chgData name="mario.diaz@uam.es" userId="b18783af-88a7-4588-8d94-dc9c0dee9733" providerId="ADAL" clId="{FB29EAA8-3176-45FA-B4E6-2253AC815D59}" dt="2021-08-04T09:54:33.340" v="10" actId="1076"/>
          <ac:picMkLst>
            <pc:docMk/>
            <pc:sldMk cId="0" sldId="267"/>
            <ac:picMk id="6" creationId="{422FB3AC-CE30-4F10-BC4D-4B5E4498DF8B}"/>
          </ac:picMkLst>
        </pc:picChg>
        <pc:picChg chg="del mod">
          <ac:chgData name="mario.diaz@uam.es" userId="b18783af-88a7-4588-8d94-dc9c0dee9733" providerId="ADAL" clId="{FB29EAA8-3176-45FA-B4E6-2253AC815D59}" dt="2021-08-04T09:54:06.939" v="5" actId="478"/>
          <ac:picMkLst>
            <pc:docMk/>
            <pc:sldMk cId="0" sldId="267"/>
            <ac:picMk id="81" creationId="{00000000-0000-0000-0000-000000000000}"/>
          </ac:picMkLst>
        </pc:picChg>
      </pc:sldChg>
      <pc:sldChg chg="modSp mod">
        <pc:chgData name="mario.diaz@uam.es" userId="b18783af-88a7-4588-8d94-dc9c0dee9733" providerId="ADAL" clId="{FB29EAA8-3176-45FA-B4E6-2253AC815D59}" dt="2021-08-04T09:56:31.613" v="23" actId="948"/>
        <pc:sldMkLst>
          <pc:docMk/>
          <pc:sldMk cId="0" sldId="269"/>
        </pc:sldMkLst>
        <pc:spChg chg="mod">
          <ac:chgData name="mario.diaz@uam.es" userId="b18783af-88a7-4588-8d94-dc9c0dee9733" providerId="ADAL" clId="{FB29EAA8-3176-45FA-B4E6-2253AC815D59}" dt="2021-08-04T09:56:31.613" v="23" actId="948"/>
          <ac:spMkLst>
            <pc:docMk/>
            <pc:sldMk cId="0" sldId="269"/>
            <ac:spMk id="88" creationId="{00000000-0000-0000-0000-000000000000}"/>
          </ac:spMkLst>
        </pc:spChg>
      </pc:sldChg>
      <pc:sldChg chg="modSp mod">
        <pc:chgData name="mario.diaz@uam.es" userId="b18783af-88a7-4588-8d94-dc9c0dee9733" providerId="ADAL" clId="{FB29EAA8-3176-45FA-B4E6-2253AC815D59}" dt="2021-08-04T09:56:54.697" v="25" actId="948"/>
        <pc:sldMkLst>
          <pc:docMk/>
          <pc:sldMk cId="0" sldId="270"/>
        </pc:sldMkLst>
        <pc:spChg chg="mod">
          <ac:chgData name="mario.diaz@uam.es" userId="b18783af-88a7-4588-8d94-dc9c0dee9733" providerId="ADAL" clId="{FB29EAA8-3176-45FA-B4E6-2253AC815D59}" dt="2021-08-04T09:56:54.697" v="25" actId="948"/>
          <ac:spMkLst>
            <pc:docMk/>
            <pc:sldMk cId="0" sldId="270"/>
            <ac:spMk id="93" creationId="{00000000-0000-0000-0000-000000000000}"/>
          </ac:spMkLst>
        </pc:spChg>
      </pc:sldChg>
      <pc:sldChg chg="modSp mod">
        <pc:chgData name="mario.diaz@uam.es" userId="b18783af-88a7-4588-8d94-dc9c0dee9733" providerId="ADAL" clId="{FB29EAA8-3176-45FA-B4E6-2253AC815D59}" dt="2021-08-04T09:57:35.160" v="27" actId="1076"/>
        <pc:sldMkLst>
          <pc:docMk/>
          <pc:sldMk cId="0" sldId="272"/>
        </pc:sldMkLst>
        <pc:spChg chg="mod">
          <ac:chgData name="mario.diaz@uam.es" userId="b18783af-88a7-4588-8d94-dc9c0dee9733" providerId="ADAL" clId="{FB29EAA8-3176-45FA-B4E6-2253AC815D59}" dt="2021-08-04T09:57:35.160" v="27" actId="1076"/>
          <ac:spMkLst>
            <pc:docMk/>
            <pc:sldMk cId="0" sldId="272"/>
            <ac:spMk id="103" creationId="{00000000-0000-0000-0000-000000000000}"/>
          </ac:spMkLst>
        </pc:spChg>
        <pc:picChg chg="mod">
          <ac:chgData name="mario.diaz@uam.es" userId="b18783af-88a7-4588-8d94-dc9c0dee9733" providerId="ADAL" clId="{FB29EAA8-3176-45FA-B4E6-2253AC815D59}" dt="2021-08-04T09:57:32.552" v="26" actId="1076"/>
          <ac:picMkLst>
            <pc:docMk/>
            <pc:sldMk cId="0" sldId="272"/>
            <ac:picMk id="105" creationId="{00000000-0000-0000-0000-000000000000}"/>
          </ac:picMkLst>
        </pc:picChg>
      </pc:sldChg>
      <pc:sldChg chg="modSp mod">
        <pc:chgData name="mario.diaz@uam.es" userId="b18783af-88a7-4588-8d94-dc9c0dee9733" providerId="ADAL" clId="{FB29EAA8-3176-45FA-B4E6-2253AC815D59}" dt="2021-08-04T09:57:45.909" v="28" actId="1076"/>
        <pc:sldMkLst>
          <pc:docMk/>
          <pc:sldMk cId="0" sldId="273"/>
        </pc:sldMkLst>
        <pc:spChg chg="mod">
          <ac:chgData name="mario.diaz@uam.es" userId="b18783af-88a7-4588-8d94-dc9c0dee9733" providerId="ADAL" clId="{FB29EAA8-3176-45FA-B4E6-2253AC815D59}" dt="2021-08-04T09:57:45.909" v="28" actId="1076"/>
          <ac:spMkLst>
            <pc:docMk/>
            <pc:sldMk cId="0" sldId="273"/>
            <ac:spMk id="10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46494476"/>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kpToOzdU59k&amp;feature=related"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errero4.jpeg" descr="sherrero4.jpeg"/>
          <p:cNvPicPr>
            <a:picLocks noChangeAspect="1"/>
          </p:cNvPicPr>
          <p:nvPr/>
        </p:nvPicPr>
        <p:blipFill>
          <a:blip r:embed="rId2"/>
          <a:stretch>
            <a:fillRect/>
          </a:stretch>
        </p:blipFill>
        <p:spPr>
          <a:xfrm>
            <a:off x="0" y="0"/>
            <a:ext cx="9144000" cy="6858000"/>
          </a:xfrm>
          <a:prstGeom prst="rect">
            <a:avLst/>
          </a:prstGeom>
          <a:ln w="50800">
            <a:solidFill>
              <a:srgbClr val="006600"/>
            </a:solidFill>
          </a:ln>
        </p:spPr>
      </p:pic>
      <p:sp>
        <p:nvSpPr>
          <p:cNvPr id="21" name="Shape 9"/>
          <p:cNvSpPr txBox="1"/>
          <p:nvPr/>
        </p:nvSpPr>
        <p:spPr>
          <a:xfrm>
            <a:off x="-1" y="6096000"/>
            <a:ext cx="8247065" cy="1343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t>Physical Activity and Nutrition </a:t>
            </a:r>
          </a:p>
        </p:txBody>
      </p:sp>
      <p:sp>
        <p:nvSpPr>
          <p:cNvPr id="22" name="Shape 10"/>
          <p:cNvSpPr txBox="1"/>
          <p:nvPr/>
        </p:nvSpPr>
        <p:spPr>
          <a:xfrm>
            <a:off x="-2" y="285750"/>
            <a:ext cx="9144004" cy="802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3" name="logodefinitivo.png" descr="logodefinitivo.png"/>
          <p:cNvPicPr>
            <a:picLocks noChangeAspect="1"/>
          </p:cNvPicPr>
          <p:nvPr/>
        </p:nvPicPr>
        <p:blipFill>
          <a:blip r:embed="rId3"/>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55"/>
          <p:cNvSpPr txBox="1"/>
          <p:nvPr/>
        </p:nvSpPr>
        <p:spPr>
          <a:xfrm>
            <a:off x="6471691" y="704850"/>
            <a:ext cx="2735264"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200" b="1">
                <a:latin typeface="Arial"/>
                <a:ea typeface="Arial"/>
                <a:cs typeface="Arial"/>
                <a:sym typeface="Arial"/>
              </a:defRPr>
            </a:lvl1pPr>
          </a:lstStyle>
          <a:p>
            <a:r>
              <a:t>Vitamins</a:t>
            </a:r>
          </a:p>
        </p:txBody>
      </p:sp>
      <p:sp>
        <p:nvSpPr>
          <p:cNvPr id="68" name="Shape 56"/>
          <p:cNvSpPr txBox="1"/>
          <p:nvPr/>
        </p:nvSpPr>
        <p:spPr>
          <a:xfrm>
            <a:off x="6769049" y="2576283"/>
            <a:ext cx="2374951" cy="2659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tabLst>
                <a:tab pos="228600" algn="l"/>
              </a:tabLst>
              <a:defRPr>
                <a:latin typeface="Arial"/>
                <a:ea typeface="Arial"/>
                <a:cs typeface="Arial"/>
                <a:sym typeface="Arial"/>
              </a:defRPr>
            </a:lvl1pPr>
          </a:lstStyle>
          <a:p>
            <a:r>
              <a:t>Vitamins are found in food, and although they provide no energy, they are vital to our body. To study them, they are divided into two groups: water soluble or hydrosoluble and fat soluble or liposolubIe. </a:t>
            </a:r>
          </a:p>
        </p:txBody>
      </p:sp>
      <p:pic>
        <p:nvPicPr>
          <p:cNvPr id="69"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70" name="23.jpg" descr="23.jpg"/>
          <p:cNvPicPr>
            <a:picLocks noChangeAspect="1"/>
          </p:cNvPicPr>
          <p:nvPr/>
        </p:nvPicPr>
        <p:blipFill>
          <a:blip r:embed="rId3">
            <a:alphaModFix amt="17703"/>
          </a:blip>
          <a:stretch>
            <a:fillRect/>
          </a:stretch>
        </p:blipFill>
        <p:spPr>
          <a:xfrm>
            <a:off x="0" y="591763"/>
            <a:ext cx="9144000" cy="5333162"/>
          </a:xfrm>
          <a:prstGeom prst="rect">
            <a:avLst/>
          </a:prstGeom>
          <a:ln w="12700">
            <a:miter lim="400000"/>
          </a:ln>
        </p:spPr>
      </p:pic>
      <p:graphicFrame>
        <p:nvGraphicFramePr>
          <p:cNvPr id="71" name="Table"/>
          <p:cNvGraphicFramePr/>
          <p:nvPr/>
        </p:nvGraphicFramePr>
        <p:xfrm>
          <a:off x="69850" y="279400"/>
          <a:ext cx="6629497" cy="6853125"/>
        </p:xfrm>
        <a:graphic>
          <a:graphicData uri="http://schemas.openxmlformats.org/drawingml/2006/table">
            <a:tbl>
              <a:tblPr bandRow="1">
                <a:tableStyleId>{4C3C2611-4C71-4FC5-86AE-919BDF0F9419}</a:tableStyleId>
              </a:tblPr>
              <a:tblGrid>
                <a:gridCol w="1353578">
                  <a:extLst>
                    <a:ext uri="{9D8B030D-6E8A-4147-A177-3AD203B41FA5}">
                      <a16:colId xmlns:a16="http://schemas.microsoft.com/office/drawing/2014/main" xmlns="" val="20000"/>
                    </a:ext>
                  </a:extLst>
                </a:gridCol>
                <a:gridCol w="1697448">
                  <a:extLst>
                    <a:ext uri="{9D8B030D-6E8A-4147-A177-3AD203B41FA5}">
                      <a16:colId xmlns:a16="http://schemas.microsoft.com/office/drawing/2014/main" xmlns="" val="20001"/>
                    </a:ext>
                  </a:extLst>
                </a:gridCol>
                <a:gridCol w="1644586">
                  <a:extLst>
                    <a:ext uri="{9D8B030D-6E8A-4147-A177-3AD203B41FA5}">
                      <a16:colId xmlns:a16="http://schemas.microsoft.com/office/drawing/2014/main" xmlns="" val="20002"/>
                    </a:ext>
                  </a:extLst>
                </a:gridCol>
                <a:gridCol w="1933885">
                  <a:extLst>
                    <a:ext uri="{9D8B030D-6E8A-4147-A177-3AD203B41FA5}">
                      <a16:colId xmlns:a16="http://schemas.microsoft.com/office/drawing/2014/main" xmlns="" val="20003"/>
                    </a:ext>
                  </a:extLst>
                </a:gridCol>
              </a:tblGrid>
              <a:tr h="354012">
                <a:tc gridSpan="4">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solidFill>
                            <a:srgbClr val="444444"/>
                          </a:solidFill>
                          <a:sym typeface="Helvetica"/>
                        </a:rPr>
                        <a:t>VITAMINS</a:t>
                      </a:r>
                    </a:p>
                  </a:txBody>
                  <a:tcPr marL="63500" marR="63500" marT="63500" marB="63500" anchor="ctr" horzOverflow="overflow">
                    <a:lnL w="12700">
                      <a:solidFill>
                        <a:srgbClr val="AAAAAA">
                          <a:alpha val="85000"/>
                        </a:srgbClr>
                      </a:solidFill>
                      <a:miter lim="400000"/>
                    </a:lnL>
                    <a:lnT w="12700">
                      <a:solidFill>
                        <a:srgbClr val="AAAAAA">
                          <a:alpha val="85000"/>
                        </a:srgbClr>
                      </a:solidFill>
                      <a:miter lim="400000"/>
                    </a:lnT>
                    <a:lnB>
                      <a:solidFill>
                        <a:srgbClr val="AAAAAA">
                          <a:alpha val="85000"/>
                        </a:srgbClr>
                      </a:solidFill>
                      <a:miter lim="400000"/>
                    </a:lnB>
                    <a:solidFill>
                      <a:srgbClr val="00FDFF">
                        <a:alpha val="13000"/>
                      </a:srgb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310057">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HIDROSOLUBLE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INVOLVED IN...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FOUND IN...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THEIR LACK CAN...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extLst>
                  <a:ext uri="{0D108BD9-81ED-4DB2-BD59-A6C34878D82A}">
                    <a16:rowId xmlns:a16="http://schemas.microsoft.com/office/drawing/2014/main" xmlns="" val="10001"/>
                  </a:ext>
                </a:extLst>
              </a:tr>
              <a:tr h="539917">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Vitamin C</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Bone formation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Fruits and salads</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Cause bleeding gums, or slow healing</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extLst>
                  <a:ext uri="{0D108BD9-81ED-4DB2-BD59-A6C34878D82A}">
                    <a16:rowId xmlns:a16="http://schemas.microsoft.com/office/drawing/2014/main" xmlns="" val="10002"/>
                  </a:ext>
                </a:extLst>
              </a:tr>
              <a:tr h="769777">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Vitamin B-1 or Thiamine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The transformation of carbohydrates and fats into energy</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Pulses, vegetables, liver and meat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dirty="0">
                          <a:latin typeface="Helvetica Neue"/>
                          <a:ea typeface="Helvetica Neue"/>
                          <a:cs typeface="Helvetica Neue"/>
                          <a:sym typeface="Helvetica Neue"/>
                        </a:rPr>
                        <a:t>... Cause tiredness, apathy, etc.</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extLst>
                  <a:ext uri="{0D108BD9-81ED-4DB2-BD59-A6C34878D82A}">
                    <a16:rowId xmlns:a16="http://schemas.microsoft.com/office/drawing/2014/main" xmlns="" val="10003"/>
                  </a:ext>
                </a:extLst>
              </a:tr>
              <a:tr h="999637">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Vitamin B-12</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The formation of red blood cells and the prop- er functioning of the nervous system</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Dairy products, vegetables, meat, fish and egg yolk</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Cause anaemia, general fatigue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extLst>
                  <a:ext uri="{0D108BD9-81ED-4DB2-BD59-A6C34878D82A}">
                    <a16:rowId xmlns:a16="http://schemas.microsoft.com/office/drawing/2014/main" xmlns="" val="10004"/>
                  </a:ext>
                </a:extLst>
              </a:tr>
              <a:tr h="597413">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LIPOSOLUBLE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INVOLVED IN...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FOUND IN...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THEIR LACK CAN...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26000"/>
                      </a:srgbClr>
                    </a:solidFill>
                  </a:tcPr>
                </a:tc>
                <a:extLst>
                  <a:ext uri="{0D108BD9-81ED-4DB2-BD59-A6C34878D82A}">
                    <a16:rowId xmlns:a16="http://schemas.microsoft.com/office/drawing/2014/main" xmlns="" val="10005"/>
                  </a:ext>
                </a:extLst>
              </a:tr>
              <a:tr h="860079">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Vitamin A</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The growth mechanism of vision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Egg yolks, butter, carrot, pepper and milk</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Cause dry skin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extLst>
                  <a:ext uri="{0D108BD9-81ED-4DB2-BD59-A6C34878D82A}">
                    <a16:rowId xmlns:a16="http://schemas.microsoft.com/office/drawing/2014/main" xmlns="" val="10006"/>
                  </a:ext>
                </a:extLst>
              </a:tr>
              <a:tr h="539917">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Vitamin D</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Regulate metabolism ...</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Olive oil, butter and cod</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Cause decreased muscle tone, tooth decay</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extLst>
                  <a:ext uri="{0D108BD9-81ED-4DB2-BD59-A6C34878D82A}">
                    <a16:rowId xmlns:a16="http://schemas.microsoft.com/office/drawing/2014/main" xmlns="" val="10007"/>
                  </a:ext>
                </a:extLst>
              </a:tr>
              <a:tr h="769777">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Vitamin 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Muscle activity</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Wheat germ, lettuce and vegetable oils</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Cause weakness in muscle spasm</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0000"/>
                      </a:srgbClr>
                    </a:solidFill>
                  </a:tcPr>
                </a:tc>
                <a:extLst>
                  <a:ext uri="{0D108BD9-81ED-4DB2-BD59-A6C34878D82A}">
                    <a16:rowId xmlns:a16="http://schemas.microsoft.com/office/drawing/2014/main" xmlns="" val="10008"/>
                  </a:ext>
                </a:extLst>
              </a:tr>
              <a:tr h="861667">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Vitamin K</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Clotting mechanisms</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latin typeface="Helvetica Neue"/>
                          <a:ea typeface="Helvetica Neue"/>
                          <a:cs typeface="Helvetica Neue"/>
                          <a:sym typeface="Helvetica Neue"/>
                        </a:rPr>
                        <a:t>... Cabbage, spinach and tomato</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11993">
                        <a:alpha val="1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dirty="0">
                          <a:latin typeface="Helvetica Neue"/>
                          <a:ea typeface="Helvetica Neue"/>
                          <a:cs typeface="Helvetica Neue"/>
                          <a:sym typeface="Helvetica Neue"/>
                        </a:rPr>
                        <a:t>... Cause </a:t>
                      </a:r>
                      <a:r>
                        <a:rPr sz="1200" dirty="0" err="1">
                          <a:latin typeface="Helvetica Neue"/>
                          <a:ea typeface="Helvetica Neue"/>
                          <a:cs typeface="Helvetica Neue"/>
                          <a:sym typeface="Helvetica Neue"/>
                        </a:rPr>
                        <a:t>anaemia</a:t>
                      </a:r>
                      <a:r>
                        <a:rPr sz="1200" dirty="0">
                          <a:latin typeface="Helvetica Neue"/>
                          <a:ea typeface="Helvetica Neue"/>
                          <a:cs typeface="Helvetica Neue"/>
                          <a:sym typeface="Helvetica Neue"/>
                        </a:rPr>
                        <a:t>, or difficulties in coagulation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11993">
                        <a:alpha val="10000"/>
                      </a:srgbClr>
                    </a:solidFill>
                  </a:tcPr>
                </a:tc>
                <a:extLst>
                  <a:ext uri="{0D108BD9-81ED-4DB2-BD59-A6C34878D82A}">
                    <a16:rowId xmlns:a16="http://schemas.microsoft.com/office/drawing/2014/main" xmlns="" val="10009"/>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61"/>
          <p:cNvSpPr txBox="1">
            <a:spLocks noGrp="1"/>
          </p:cNvSpPr>
          <p:nvPr>
            <p:ph type="body" idx="4294967295"/>
          </p:nvPr>
        </p:nvSpPr>
        <p:spPr>
          <a:xfrm>
            <a:off x="457200" y="2082800"/>
            <a:ext cx="8229600" cy="4525963"/>
          </a:xfrm>
          <a:prstGeom prst="rect">
            <a:avLst/>
          </a:prstGeom>
        </p:spPr>
        <p:txBody>
          <a:bodyPr lIns="0" tIns="0" rIns="0" bIns="0">
            <a:normAutofit/>
          </a:bodyPr>
          <a:lstStyle/>
          <a:p>
            <a:pPr>
              <a:lnSpc>
                <a:spcPct val="80000"/>
              </a:lnSpc>
              <a:spcBef>
                <a:spcPts val="400"/>
              </a:spcBef>
              <a:buSzTx/>
              <a:buNone/>
              <a:defRPr sz="1800"/>
            </a:pPr>
            <a:r>
              <a:t>	Mineral elements fulfil the function in growth.</a:t>
            </a:r>
          </a:p>
          <a:p>
            <a:pPr>
              <a:lnSpc>
                <a:spcPct val="80000"/>
              </a:lnSpc>
              <a:spcBef>
                <a:spcPts val="400"/>
              </a:spcBef>
              <a:buSzTx/>
              <a:buNone/>
              <a:defRPr sz="1800" b="1" i="1"/>
            </a:pPr>
            <a:endParaRPr/>
          </a:p>
          <a:p>
            <a:pPr marL="192880" indent="-192880" algn="just">
              <a:lnSpc>
                <a:spcPct val="80000"/>
              </a:lnSpc>
              <a:spcBef>
                <a:spcPts val="400"/>
              </a:spcBef>
              <a:buChar char="•"/>
              <a:defRPr sz="1800" b="1" i="1"/>
            </a:pPr>
            <a:r>
              <a:t>Calcium: </a:t>
            </a:r>
            <a:r>
              <a:rPr b="0" i="0"/>
              <a:t>It forms the basis of the human skeleton and teeth. Calcium has regulatory functions e.g. clotting and muscle contraction.</a:t>
            </a:r>
          </a:p>
          <a:p>
            <a:pPr marL="0" indent="0">
              <a:lnSpc>
                <a:spcPct val="80000"/>
              </a:lnSpc>
              <a:spcBef>
                <a:spcPts val="400"/>
              </a:spcBef>
              <a:buSzTx/>
              <a:buNone/>
              <a:defRPr sz="1800" b="1" i="1"/>
            </a:pPr>
            <a:endParaRPr b="0" i="0"/>
          </a:p>
          <a:p>
            <a:pPr marL="192880" indent="-192880" algn="just">
              <a:lnSpc>
                <a:spcPct val="80000"/>
              </a:lnSpc>
              <a:spcBef>
                <a:spcPts val="400"/>
              </a:spcBef>
              <a:buChar char="•"/>
              <a:defRPr sz="1800" b="1" i="1"/>
            </a:pPr>
            <a:r>
              <a:t>Iron: </a:t>
            </a:r>
            <a:r>
              <a:rPr b="0" i="0"/>
              <a:t>We have 4 to 5 gr. of this mineral in our body. It is involved in the peristaltic movements of the intestines, an element of haemoglobin, and you can get them from pulses, nuts, shellfish, etc. Its deficiency can cause anaemia, constipation, etc.</a:t>
            </a:r>
          </a:p>
          <a:p>
            <a:pPr>
              <a:lnSpc>
                <a:spcPct val="80000"/>
              </a:lnSpc>
              <a:spcBef>
                <a:spcPts val="400"/>
              </a:spcBef>
              <a:buChar char="•"/>
              <a:defRPr sz="1800" b="1" i="1"/>
            </a:pPr>
            <a:endParaRPr b="0" i="0"/>
          </a:p>
          <a:p>
            <a:pPr marL="192880" indent="-192880">
              <a:lnSpc>
                <a:spcPct val="80000"/>
              </a:lnSpc>
              <a:spcBef>
                <a:spcPts val="400"/>
              </a:spcBef>
              <a:buChar char="•"/>
              <a:defRPr sz="1800" b="1" i="1"/>
            </a:pPr>
            <a:r>
              <a:t>Iodine: </a:t>
            </a:r>
            <a:r>
              <a:rPr b="0" i="0"/>
              <a:t>It is essential for the production of the hormone produced by the thyroid gland.</a:t>
            </a:r>
          </a:p>
        </p:txBody>
      </p:sp>
      <p:sp>
        <p:nvSpPr>
          <p:cNvPr id="74" name="Shape 62"/>
          <p:cNvSpPr txBox="1"/>
          <p:nvPr/>
        </p:nvSpPr>
        <p:spPr>
          <a:xfrm>
            <a:off x="3276600" y="765175"/>
            <a:ext cx="1752956"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80000"/>
              </a:lnSpc>
              <a:spcBef>
                <a:spcPts val="700"/>
              </a:spcBef>
              <a:defRPr sz="3200" b="1">
                <a:latin typeface="Arial"/>
                <a:ea typeface="Arial"/>
                <a:cs typeface="Arial"/>
                <a:sym typeface="Arial"/>
              </a:defRPr>
            </a:lvl1pPr>
          </a:lstStyle>
          <a:p>
            <a:r>
              <a:t>Minerals</a:t>
            </a:r>
          </a:p>
        </p:txBody>
      </p:sp>
      <p:pic>
        <p:nvPicPr>
          <p:cNvPr id="75"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76" name="24.jpg" descr="24.jpg"/>
          <p:cNvPicPr>
            <a:picLocks noChangeAspect="1"/>
          </p:cNvPicPr>
          <p:nvPr/>
        </p:nvPicPr>
        <p:blipFill>
          <a:blip r:embed="rId3">
            <a:alphaModFix amt="11876"/>
          </a:blip>
          <a:srcRect l="9966"/>
          <a:stretch>
            <a:fillRect/>
          </a:stretch>
        </p:blipFill>
        <p:spPr>
          <a:xfrm>
            <a:off x="285750" y="765175"/>
            <a:ext cx="8467436" cy="547689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66"/>
          <p:cNvSpPr txBox="1">
            <a:spLocks noGrp="1"/>
          </p:cNvSpPr>
          <p:nvPr>
            <p:ph type="body" sz="quarter" idx="4294967295"/>
          </p:nvPr>
        </p:nvSpPr>
        <p:spPr>
          <a:xfrm>
            <a:off x="3276600" y="333375"/>
            <a:ext cx="2303464" cy="576263"/>
          </a:xfrm>
          <a:prstGeom prst="rect">
            <a:avLst/>
          </a:prstGeom>
        </p:spPr>
        <p:txBody>
          <a:bodyPr lIns="0" tIns="0" rIns="0" bIns="0">
            <a:normAutofit/>
          </a:bodyPr>
          <a:lstStyle>
            <a:lvl1pPr>
              <a:lnSpc>
                <a:spcPct val="80000"/>
              </a:lnSpc>
              <a:buSzTx/>
              <a:buNone/>
              <a:defRPr b="1"/>
            </a:lvl1pPr>
          </a:lstStyle>
          <a:p>
            <a:r>
              <a:t>Minerales</a:t>
            </a:r>
          </a:p>
        </p:txBody>
      </p:sp>
      <p:sp>
        <p:nvSpPr>
          <p:cNvPr id="79" name="Shape 67"/>
          <p:cNvSpPr txBox="1"/>
          <p:nvPr/>
        </p:nvSpPr>
        <p:spPr>
          <a:xfrm>
            <a:off x="551692" y="1370010"/>
            <a:ext cx="8229600" cy="2410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lnSpc>
                <a:spcPct val="80000"/>
              </a:lnSpc>
              <a:spcBef>
                <a:spcPts val="600"/>
              </a:spcBef>
              <a:defRPr sz="2800">
                <a:latin typeface="Arial"/>
                <a:ea typeface="Arial"/>
                <a:cs typeface="Arial"/>
                <a:sym typeface="Arial"/>
              </a:defRPr>
            </a:pPr>
            <a:r>
              <a:rPr dirty="0"/>
              <a:t>	</a:t>
            </a:r>
            <a:r>
              <a:rPr sz="1800" dirty="0"/>
              <a:t>Let us talk about minerals that perform such important functions as the above: trace minerals. Deficiency is rare because any diet will provide the small amount we need.</a:t>
            </a:r>
          </a:p>
          <a:p>
            <a:pPr marL="342900" indent="-342900">
              <a:lnSpc>
                <a:spcPct val="80000"/>
              </a:lnSpc>
              <a:spcBef>
                <a:spcPts val="600"/>
              </a:spcBef>
              <a:defRPr>
                <a:latin typeface="Arial"/>
                <a:ea typeface="Arial"/>
                <a:cs typeface="Arial"/>
                <a:sym typeface="Arial"/>
              </a:defRPr>
            </a:pPr>
            <a:endParaRPr sz="1800" dirty="0"/>
          </a:p>
          <a:p>
            <a:pPr marL="342900" indent="-342900">
              <a:lnSpc>
                <a:spcPct val="80000"/>
              </a:lnSpc>
              <a:spcBef>
                <a:spcPts val="600"/>
              </a:spcBef>
              <a:defRPr b="1" i="1">
                <a:latin typeface="Arial"/>
                <a:ea typeface="Arial"/>
                <a:cs typeface="Arial"/>
                <a:sym typeface="Arial"/>
              </a:defRPr>
            </a:pPr>
            <a:endParaRPr sz="1800" dirty="0"/>
          </a:p>
          <a:p>
            <a:pPr marL="39991" indent="-39991" algn="just">
              <a:lnSpc>
                <a:spcPct val="80000"/>
              </a:lnSpc>
              <a:spcBef>
                <a:spcPts val="600"/>
              </a:spcBef>
              <a:buSzPct val="100000"/>
              <a:buChar char="•"/>
              <a:defRPr b="1" i="1">
                <a:latin typeface="Arial"/>
                <a:ea typeface="Arial"/>
                <a:cs typeface="Arial"/>
                <a:sym typeface="Arial"/>
              </a:defRPr>
            </a:pPr>
            <a:r>
              <a:rPr dirty="0"/>
              <a:t>Sodium, Potassium, Copper, Cobalt, Zinc and Magnesium: </a:t>
            </a:r>
            <a:r>
              <a:rPr b="0" i="0" dirty="0"/>
              <a:t>Primarily they are vital components in the formation of bone tissue as well as key ingredients in chlorophyll, which is found in plant-based elements. Our bodies have 25 gr. of magnesium, and a lack of magnesium, although rare, may cause weak bones.</a:t>
            </a:r>
          </a:p>
        </p:txBody>
      </p:sp>
      <p:pic>
        <p:nvPicPr>
          <p:cNvPr id="80"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6" name="24.jpg" descr="24.jpg">
            <a:extLst>
              <a:ext uri="{FF2B5EF4-FFF2-40B4-BE49-F238E27FC236}">
                <a16:creationId xmlns:a16="http://schemas.microsoft.com/office/drawing/2014/main" xmlns="" id="{422FB3AC-CE30-4F10-BC4D-4B5E4498DF8B}"/>
              </a:ext>
            </a:extLst>
          </p:cNvPr>
          <p:cNvPicPr>
            <a:picLocks noChangeAspect="1"/>
          </p:cNvPicPr>
          <p:nvPr/>
        </p:nvPicPr>
        <p:blipFill>
          <a:blip r:embed="rId3">
            <a:alphaModFix amt="11876"/>
          </a:blip>
          <a:srcRect l="9966"/>
          <a:stretch>
            <a:fillRect/>
          </a:stretch>
        </p:blipFill>
        <p:spPr>
          <a:xfrm>
            <a:off x="551692" y="819127"/>
            <a:ext cx="8467436" cy="547689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71"/>
          <p:cNvSpPr txBox="1">
            <a:spLocks noGrp="1"/>
          </p:cNvSpPr>
          <p:nvPr>
            <p:ph type="title" idx="4294967295"/>
          </p:nvPr>
        </p:nvSpPr>
        <p:spPr>
          <a:xfrm>
            <a:off x="317500" y="1100137"/>
            <a:ext cx="8229600" cy="1143001"/>
          </a:xfrm>
          <a:prstGeom prst="rect">
            <a:avLst/>
          </a:prstGeom>
        </p:spPr>
        <p:txBody>
          <a:bodyPr lIns="0" tIns="0" rIns="0" bIns="0">
            <a:normAutofit/>
          </a:bodyPr>
          <a:lstStyle>
            <a:lvl1pPr defTabSz="841247">
              <a:defRPr sz="3600" b="1"/>
            </a:lvl1pPr>
          </a:lstStyle>
          <a:p>
            <a:r>
              <a:t>Water</a:t>
            </a:r>
          </a:p>
        </p:txBody>
      </p:sp>
      <p:sp>
        <p:nvSpPr>
          <p:cNvPr id="84" name="Shape 72"/>
          <p:cNvSpPr txBox="1">
            <a:spLocks noGrp="1"/>
          </p:cNvSpPr>
          <p:nvPr>
            <p:ph type="body" idx="4294967295"/>
          </p:nvPr>
        </p:nvSpPr>
        <p:spPr>
          <a:xfrm>
            <a:off x="114300" y="2815133"/>
            <a:ext cx="8229600" cy="3272930"/>
          </a:xfrm>
          <a:prstGeom prst="rect">
            <a:avLst/>
          </a:prstGeom>
        </p:spPr>
        <p:txBody>
          <a:bodyPr lIns="0" tIns="0" rIns="0" bIns="0">
            <a:normAutofit/>
          </a:bodyPr>
          <a:lstStyle>
            <a:lvl1pPr>
              <a:lnSpc>
                <a:spcPct val="90000"/>
              </a:lnSpc>
              <a:spcBef>
                <a:spcPts val="500"/>
              </a:spcBef>
              <a:buChar char="•"/>
              <a:defRPr sz="1800"/>
            </a:lvl1pPr>
          </a:lstStyle>
          <a:p>
            <a:r>
              <a:t>Water is essential for life and the body. It is due to water that all chemical reactions are produced, as well as transport dissolved nutrients and wastes. It constitutes 70% of body weight.</a:t>
            </a:r>
          </a:p>
        </p:txBody>
      </p:sp>
      <p:pic>
        <p:nvPicPr>
          <p:cNvPr id="85"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86" name="25.jpg" descr="25.jpg"/>
          <p:cNvPicPr>
            <a:picLocks noChangeAspect="1"/>
          </p:cNvPicPr>
          <p:nvPr/>
        </p:nvPicPr>
        <p:blipFill>
          <a:blip r:embed="rId3">
            <a:alphaModFix amt="29302"/>
          </a:blip>
          <a:stretch>
            <a:fillRect/>
          </a:stretch>
        </p:blipFill>
        <p:spPr>
          <a:xfrm>
            <a:off x="936171" y="797717"/>
            <a:ext cx="6585858" cy="452596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76"/>
          <p:cNvSpPr txBox="1">
            <a:spLocks noGrp="1"/>
          </p:cNvSpPr>
          <p:nvPr>
            <p:ph type="body" idx="4294967295"/>
          </p:nvPr>
        </p:nvSpPr>
        <p:spPr>
          <a:xfrm>
            <a:off x="638312" y="1255146"/>
            <a:ext cx="5986465" cy="4971110"/>
          </a:xfrm>
          <a:prstGeom prst="rect">
            <a:avLst/>
          </a:prstGeom>
        </p:spPr>
        <p:txBody>
          <a:bodyPr lIns="0" tIns="0" rIns="0" bIns="0">
            <a:normAutofit lnSpcReduction="10000"/>
          </a:bodyPr>
          <a:lstStyle/>
          <a:p>
            <a:pPr>
              <a:lnSpc>
                <a:spcPct val="80000"/>
              </a:lnSpc>
              <a:spcBef>
                <a:spcPts val="600"/>
              </a:spcBef>
              <a:buChar char="•"/>
              <a:defRPr sz="1600" b="1"/>
            </a:pPr>
            <a:endParaRPr sz="1400" dirty="0"/>
          </a:p>
          <a:p>
            <a:pPr>
              <a:spcBef>
                <a:spcPts val="300"/>
              </a:spcBef>
              <a:buSzTx/>
              <a:buNone/>
              <a:defRPr sz="1600"/>
            </a:pPr>
            <a:r>
              <a:rPr sz="1500" dirty="0"/>
              <a:t>Nutrients in an athlete's diet:</a:t>
            </a:r>
          </a:p>
          <a:p>
            <a:pPr>
              <a:spcBef>
                <a:spcPts val="600"/>
              </a:spcBef>
              <a:buSzTx/>
              <a:buNone/>
              <a:defRPr sz="1600" b="1"/>
            </a:pPr>
            <a:endParaRPr sz="1500" dirty="0"/>
          </a:p>
          <a:p>
            <a:pPr marL="195942" indent="-195942" algn="just">
              <a:spcBef>
                <a:spcPts val="300"/>
              </a:spcBef>
              <a:spcAft>
                <a:spcPts val="600"/>
              </a:spcAft>
              <a:buChar char="•"/>
              <a:defRPr sz="1600" b="1"/>
            </a:pPr>
            <a:r>
              <a:rPr sz="1500" dirty="0"/>
              <a:t>Calories: </a:t>
            </a:r>
            <a:r>
              <a:rPr sz="1500" b="0" dirty="0"/>
              <a:t>While for those who everyday consume between 1,600 and 3,000 </a:t>
            </a:r>
            <a:r>
              <a:rPr sz="1500" b="0" dirty="0" err="1"/>
              <a:t>cal</a:t>
            </a:r>
            <a:r>
              <a:rPr sz="1500" b="0" dirty="0"/>
              <a:t> per day, depending on the degree of activity of the each person and their weight, the athlete needs 400-2000 extra calories per day. </a:t>
            </a:r>
          </a:p>
          <a:p>
            <a:pPr marL="195942" indent="-195942" algn="just">
              <a:spcBef>
                <a:spcPts val="300"/>
              </a:spcBef>
              <a:spcAft>
                <a:spcPts val="600"/>
              </a:spcAft>
              <a:buChar char="•"/>
              <a:defRPr sz="1600" b="1"/>
            </a:pPr>
            <a:r>
              <a:rPr sz="1500" dirty="0"/>
              <a:t>Proteins:</a:t>
            </a:r>
            <a:r>
              <a:rPr sz="1500" b="0" dirty="0"/>
              <a:t> On the consumption of protein we can point two prevailing trends. One is the mistaken belief that their consumption is inevitably involved in improving muscle contraction, and the other, with a scientific base, is known for their involvement in the development of muscle tissue, which is why their intake during growth is fundamental.</a:t>
            </a:r>
          </a:p>
          <a:p>
            <a:pPr marL="195942" indent="-195942" algn="just">
              <a:spcBef>
                <a:spcPts val="300"/>
              </a:spcBef>
              <a:spcAft>
                <a:spcPts val="600"/>
              </a:spcAft>
              <a:buChar char="•"/>
              <a:defRPr sz="1600" b="1"/>
            </a:pPr>
            <a:r>
              <a:rPr sz="1500" dirty="0"/>
              <a:t>Fats: </a:t>
            </a:r>
            <a:r>
              <a:rPr sz="1500" b="0" dirty="0"/>
              <a:t>A certain amount is needed to give necessary </a:t>
            </a:r>
            <a:r>
              <a:rPr sz="1500" b="0" dirty="0" err="1"/>
              <a:t>flavour</a:t>
            </a:r>
            <a:r>
              <a:rPr sz="1500" b="0" dirty="0"/>
              <a:t> to your diet. Their lack or excess consumption can be detrimental to the athlete for the loss or gain of body weight as there is a direct effect on their involvement in performance.</a:t>
            </a:r>
          </a:p>
          <a:p>
            <a:pPr marL="195942" indent="-195942" algn="just">
              <a:spcBef>
                <a:spcPts val="300"/>
              </a:spcBef>
              <a:spcAft>
                <a:spcPts val="600"/>
              </a:spcAft>
              <a:buChar char="•"/>
              <a:defRPr sz="1600" b="1"/>
            </a:pPr>
            <a:r>
              <a:rPr sz="1500" dirty="0"/>
              <a:t>Carbohydrates: </a:t>
            </a:r>
            <a:r>
              <a:rPr sz="1500" b="0" dirty="0"/>
              <a:t>The influence of a diet rich in carbohydrates on exercise, is based on very solid foundations, since scientific research supports a diet rich in carbohydrates provides, prior to prolonged exercise, an increase in endurance.</a:t>
            </a:r>
          </a:p>
        </p:txBody>
      </p:sp>
      <p:sp>
        <p:nvSpPr>
          <p:cNvPr id="89" name="Shape 77"/>
          <p:cNvSpPr txBox="1"/>
          <p:nvPr/>
        </p:nvSpPr>
        <p:spPr>
          <a:xfrm>
            <a:off x="1722436" y="539750"/>
            <a:ext cx="5903914"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200">
                <a:latin typeface="Arial"/>
                <a:ea typeface="Arial"/>
                <a:cs typeface="Arial"/>
                <a:sym typeface="Arial"/>
              </a:defRPr>
            </a:lvl1pPr>
          </a:lstStyle>
          <a:p>
            <a:r>
              <a:t>NUTRITION AND EXERCISE</a:t>
            </a:r>
          </a:p>
        </p:txBody>
      </p:sp>
      <p:pic>
        <p:nvPicPr>
          <p:cNvPr id="90"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91" name="nutricion.jpg" descr="nutricion.jpg"/>
          <p:cNvPicPr>
            <a:picLocks noChangeAspect="1"/>
          </p:cNvPicPr>
          <p:nvPr/>
        </p:nvPicPr>
        <p:blipFill>
          <a:blip r:embed="rId3"/>
          <a:stretch>
            <a:fillRect/>
          </a:stretch>
        </p:blipFill>
        <p:spPr>
          <a:xfrm>
            <a:off x="6853236" y="1696554"/>
            <a:ext cx="1741770" cy="339857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81"/>
          <p:cNvSpPr txBox="1">
            <a:spLocks noGrp="1"/>
          </p:cNvSpPr>
          <p:nvPr>
            <p:ph type="body" idx="4294967295"/>
          </p:nvPr>
        </p:nvSpPr>
        <p:spPr>
          <a:xfrm>
            <a:off x="496955" y="709654"/>
            <a:ext cx="5714308" cy="4525963"/>
          </a:xfrm>
          <a:prstGeom prst="rect">
            <a:avLst/>
          </a:prstGeom>
        </p:spPr>
        <p:txBody>
          <a:bodyPr lIns="0" tIns="0" rIns="0" bIns="0">
            <a:normAutofit lnSpcReduction="10000"/>
          </a:bodyPr>
          <a:lstStyle/>
          <a:p>
            <a:pPr algn="just">
              <a:spcBef>
                <a:spcPts val="300"/>
              </a:spcBef>
              <a:spcAft>
                <a:spcPts val="600"/>
              </a:spcAft>
              <a:buChar char="•"/>
              <a:defRPr sz="1600" b="1"/>
            </a:pPr>
            <a:r>
              <a:rPr dirty="0"/>
              <a:t>Vitamins.</a:t>
            </a:r>
            <a:r>
              <a:rPr b="0" i="1" dirty="0"/>
              <a:t> </a:t>
            </a:r>
            <a:r>
              <a:rPr b="0" dirty="0"/>
              <a:t>In truth nothing has been proven on the question of vitamin supplement for the athlete.</a:t>
            </a:r>
          </a:p>
          <a:p>
            <a:pPr algn="just">
              <a:spcBef>
                <a:spcPts val="300"/>
              </a:spcBef>
              <a:spcAft>
                <a:spcPts val="600"/>
              </a:spcAft>
              <a:buChar char="•"/>
              <a:defRPr sz="1600" b="1"/>
            </a:pPr>
            <a:r>
              <a:rPr dirty="0"/>
              <a:t>Minerals:</a:t>
            </a:r>
            <a:r>
              <a:rPr b="0" i="1" dirty="0"/>
              <a:t> </a:t>
            </a:r>
            <a:r>
              <a:rPr b="0" dirty="0"/>
              <a:t>It does not justify its additional incorporation in food.</a:t>
            </a:r>
          </a:p>
          <a:p>
            <a:pPr algn="just">
              <a:spcBef>
                <a:spcPts val="300"/>
              </a:spcBef>
              <a:spcAft>
                <a:spcPts val="600"/>
              </a:spcAft>
              <a:buChar char="•"/>
              <a:defRPr sz="1600" b="1"/>
            </a:pPr>
            <a:r>
              <a:rPr dirty="0"/>
              <a:t>Water.</a:t>
            </a:r>
            <a:r>
              <a:rPr b="0" i="1" dirty="0"/>
              <a:t> W</a:t>
            </a:r>
            <a:r>
              <a:rPr b="0" dirty="0"/>
              <a:t>hen exercise is prolonged, such as in medium intensity efforts, more than 30 minutes or performed in high temperatures, intake should be 250cc before exercise, as it will facilitate the maintenance of body temperature and slow dehydration. During this type of taxing effort and under similar conditions, it is advisable to drink fluids every 15 minutes or so to delay or even prevent any type of pathology caused by the heat. </a:t>
            </a:r>
          </a:p>
          <a:p>
            <a:pPr marL="0" indent="0" algn="just">
              <a:spcBef>
                <a:spcPts val="300"/>
              </a:spcBef>
              <a:buSzTx/>
              <a:buNone/>
              <a:defRPr sz="1600" b="1"/>
            </a:pPr>
            <a:endParaRPr b="0" dirty="0"/>
          </a:p>
          <a:p>
            <a:pPr marL="0" indent="0" algn="just">
              <a:spcBef>
                <a:spcPts val="300"/>
              </a:spcBef>
              <a:buSzTx/>
              <a:buNone/>
              <a:defRPr sz="1600" b="1"/>
            </a:pPr>
            <a:r>
              <a:rPr b="0" dirty="0"/>
              <a:t>Beware of excessive fluid loss, replenish water and it will be enough. In strenuous activities surpassing one hour, it is recommended that the athlete drink isotonic beverages. Above 5% of our body weight loss can cause important illnesses and disorders or sometimes result in death.</a:t>
            </a:r>
          </a:p>
        </p:txBody>
      </p:sp>
      <p:pic>
        <p:nvPicPr>
          <p:cNvPr id="94"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95" name="nutricion.jpg" descr="nutricion.jpg"/>
          <p:cNvPicPr>
            <a:picLocks noChangeAspect="1"/>
          </p:cNvPicPr>
          <p:nvPr/>
        </p:nvPicPr>
        <p:blipFill>
          <a:blip r:embed="rId3"/>
          <a:stretch>
            <a:fillRect/>
          </a:stretch>
        </p:blipFill>
        <p:spPr>
          <a:xfrm>
            <a:off x="6477396" y="1439762"/>
            <a:ext cx="1894342" cy="369627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85"/>
          <p:cNvSpPr txBox="1">
            <a:spLocks noGrp="1"/>
          </p:cNvSpPr>
          <p:nvPr>
            <p:ph type="body" idx="4294967295"/>
          </p:nvPr>
        </p:nvSpPr>
        <p:spPr>
          <a:xfrm>
            <a:off x="535780" y="1138237"/>
            <a:ext cx="5115721" cy="5472113"/>
          </a:xfrm>
          <a:prstGeom prst="rect">
            <a:avLst/>
          </a:prstGeom>
        </p:spPr>
        <p:txBody>
          <a:bodyPr lIns="0" tIns="0" rIns="0" bIns="0">
            <a:normAutofit/>
          </a:bodyPr>
          <a:lstStyle/>
          <a:p>
            <a:pPr>
              <a:lnSpc>
                <a:spcPct val="80000"/>
              </a:lnSpc>
              <a:spcBef>
                <a:spcPts val="200"/>
              </a:spcBef>
              <a:buSzTx/>
              <a:buNone/>
              <a:defRPr sz="1800"/>
            </a:pPr>
            <a:r>
              <a:t>    </a:t>
            </a:r>
            <a:endParaRPr sz="1200"/>
          </a:p>
          <a:p>
            <a:pPr>
              <a:lnSpc>
                <a:spcPct val="80000"/>
              </a:lnSpc>
              <a:spcBef>
                <a:spcPts val="600"/>
              </a:spcBef>
              <a:buSzTx/>
              <a:buNone/>
              <a:defRPr sz="1500" b="1"/>
            </a:pPr>
            <a:endParaRPr sz="1200"/>
          </a:p>
          <a:p>
            <a:pPr>
              <a:lnSpc>
                <a:spcPct val="80000"/>
              </a:lnSpc>
              <a:spcBef>
                <a:spcPts val="200"/>
              </a:spcBef>
              <a:buSzTx/>
              <a:buNone/>
              <a:defRPr sz="1500" b="1"/>
            </a:pPr>
            <a:r>
              <a:t>	Anorexia Nervosa </a:t>
            </a:r>
          </a:p>
          <a:p>
            <a:pPr>
              <a:lnSpc>
                <a:spcPct val="80000"/>
              </a:lnSpc>
              <a:spcBef>
                <a:spcPts val="200"/>
              </a:spcBef>
              <a:buSzTx/>
              <a:buNone/>
              <a:defRPr sz="1200"/>
            </a:pPr>
            <a:endParaRPr/>
          </a:p>
          <a:p>
            <a:pPr algn="just">
              <a:spcBef>
                <a:spcPts val="200"/>
              </a:spcBef>
              <a:buSzTx/>
              <a:buNone/>
              <a:defRPr sz="1400"/>
            </a:pPr>
            <a:r>
              <a:t>	In this challenging and demanding environment, young people and adolescents are becoming absorbed by a dangerous pressure; fashion, incessant information on dieting, magazines, being in shape (bigorexia), the perfect bodies, disregard for overweight people, etc., lead to certain anxieties that push youths to take such dangerous risks as dramatic weight loss, and fear of gaining weight, which are the first symptoms of anorexia nervosa.</a:t>
            </a:r>
            <a:endParaRPr sz="1200"/>
          </a:p>
          <a:p>
            <a:pPr>
              <a:lnSpc>
                <a:spcPct val="80000"/>
              </a:lnSpc>
              <a:spcBef>
                <a:spcPts val="600"/>
              </a:spcBef>
              <a:buSzTx/>
              <a:buNone/>
              <a:defRPr sz="1500"/>
            </a:pPr>
            <a:endParaRPr sz="1200"/>
          </a:p>
          <a:p>
            <a:pPr>
              <a:lnSpc>
                <a:spcPct val="80000"/>
              </a:lnSpc>
              <a:spcBef>
                <a:spcPts val="200"/>
              </a:spcBef>
              <a:buSzTx/>
              <a:buNone/>
              <a:defRPr sz="1500" b="1"/>
            </a:pPr>
            <a:r>
              <a:t>	Bulimia Nervosa</a:t>
            </a:r>
            <a:r>
              <a:rPr sz="1200"/>
              <a:t> </a:t>
            </a:r>
          </a:p>
          <a:p>
            <a:pPr>
              <a:lnSpc>
                <a:spcPct val="80000"/>
              </a:lnSpc>
              <a:spcBef>
                <a:spcPts val="200"/>
              </a:spcBef>
              <a:buSzTx/>
              <a:buNone/>
              <a:defRPr sz="1200" b="1"/>
            </a:pPr>
            <a:endParaRPr sz="1200"/>
          </a:p>
          <a:p>
            <a:pPr algn="just">
              <a:spcBef>
                <a:spcPts val="200"/>
              </a:spcBef>
              <a:buSzTx/>
              <a:buNone/>
              <a:defRPr sz="1200" b="1"/>
            </a:pPr>
            <a:r>
              <a:t>      </a:t>
            </a:r>
            <a:r>
              <a:rPr sz="1400" b="0"/>
              <a:t>Their weight ranges between five and ten kilos more or five less; they can vomit after their binges, but not always, not to point of obesity, despite this their appearance can be healthy at all times. An important feature of bulimia is that patients eat alone and in secret even waiting for family or friends to leave, in record time, they may ingest a lot of calories. </a:t>
            </a:r>
          </a:p>
        </p:txBody>
      </p:sp>
      <p:sp>
        <p:nvSpPr>
          <p:cNvPr id="98" name="Shape 86"/>
          <p:cNvSpPr txBox="1"/>
          <p:nvPr/>
        </p:nvSpPr>
        <p:spPr>
          <a:xfrm>
            <a:off x="2484436" y="476250"/>
            <a:ext cx="2424295"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80000"/>
              </a:lnSpc>
              <a:spcBef>
                <a:spcPts val="400"/>
              </a:spcBef>
              <a:defRPr>
                <a:latin typeface="Arial"/>
                <a:ea typeface="Arial"/>
                <a:cs typeface="Arial"/>
                <a:sym typeface="Arial"/>
              </a:defRPr>
            </a:lvl1pPr>
          </a:lstStyle>
          <a:p>
            <a:r>
              <a:t>EATING DISORDERS </a:t>
            </a:r>
          </a:p>
        </p:txBody>
      </p:sp>
      <p:pic>
        <p:nvPicPr>
          <p:cNvPr id="99"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100" name="nutricion 2.jpg" descr="nutricion 2.jpg"/>
          <p:cNvPicPr>
            <a:picLocks noChangeAspect="1"/>
          </p:cNvPicPr>
          <p:nvPr/>
        </p:nvPicPr>
        <p:blipFill>
          <a:blip r:embed="rId3"/>
          <a:stretch>
            <a:fillRect/>
          </a:stretch>
        </p:blipFill>
        <p:spPr>
          <a:xfrm>
            <a:off x="6042321" y="3461892"/>
            <a:ext cx="2096512" cy="2329457"/>
          </a:xfrm>
          <a:prstGeom prst="rect">
            <a:avLst/>
          </a:prstGeom>
          <a:ln w="12700">
            <a:miter lim="400000"/>
          </a:ln>
        </p:spPr>
      </p:pic>
      <p:pic>
        <p:nvPicPr>
          <p:cNvPr id="101" name="nutricion 1.jpg" descr="nutricion 1.jpg"/>
          <p:cNvPicPr>
            <a:picLocks noChangeAspect="1"/>
          </p:cNvPicPr>
          <p:nvPr/>
        </p:nvPicPr>
        <p:blipFill>
          <a:blip r:embed="rId4"/>
          <a:stretch>
            <a:fillRect/>
          </a:stretch>
        </p:blipFill>
        <p:spPr>
          <a:xfrm>
            <a:off x="6953853" y="575334"/>
            <a:ext cx="1453972" cy="269462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91"/>
          <p:cNvSpPr txBox="1">
            <a:spLocks noGrp="1"/>
          </p:cNvSpPr>
          <p:nvPr>
            <p:ph type="body" sz="half" idx="4294967295"/>
          </p:nvPr>
        </p:nvSpPr>
        <p:spPr>
          <a:xfrm>
            <a:off x="425394" y="1000005"/>
            <a:ext cx="4757888" cy="4601371"/>
          </a:xfrm>
          <a:prstGeom prst="rect">
            <a:avLst/>
          </a:prstGeom>
        </p:spPr>
        <p:txBody>
          <a:bodyPr lIns="0" tIns="0" rIns="0" bIns="0">
            <a:normAutofit/>
          </a:bodyPr>
          <a:lstStyle/>
          <a:p>
            <a:pPr>
              <a:lnSpc>
                <a:spcPct val="80000"/>
              </a:lnSpc>
              <a:spcBef>
                <a:spcPts val="300"/>
              </a:spcBef>
              <a:buSzTx/>
              <a:buNone/>
              <a:defRPr sz="1400" b="1"/>
            </a:pPr>
            <a:r>
              <a:rPr dirty="0"/>
              <a:t>	Overweight and Obesity</a:t>
            </a:r>
          </a:p>
          <a:p>
            <a:pPr>
              <a:lnSpc>
                <a:spcPct val="80000"/>
              </a:lnSpc>
              <a:spcBef>
                <a:spcPts val="600"/>
              </a:spcBef>
              <a:buSzTx/>
              <a:buNone/>
              <a:defRPr sz="1400"/>
            </a:pPr>
            <a:endParaRPr dirty="0"/>
          </a:p>
          <a:p>
            <a:pPr algn="just">
              <a:spcBef>
                <a:spcPts val="300"/>
              </a:spcBef>
              <a:buSzTx/>
              <a:buNone/>
              <a:defRPr sz="1400"/>
            </a:pPr>
            <a:r>
              <a:rPr dirty="0"/>
              <a:t>	Excess weight and obesity are disorders and sicknesses that originate fundamentally as a result of an inadequate diet combined with a sedentary lifestyle. In Spain obesity is growing</a:t>
            </a:r>
            <a:br>
              <a:rPr dirty="0"/>
            </a:br>
            <a:r>
              <a:rPr dirty="0"/>
              <a:t>among children at an alarming rate. 18% of Spanish people between the ages of 2 and 17 are overweight, with girls being the most affected, and 9% rate of obesity among boys.</a:t>
            </a:r>
            <a:br>
              <a:rPr dirty="0"/>
            </a:br>
            <a:r>
              <a:rPr dirty="0"/>
              <a:t>However, recent studies show that this is </a:t>
            </a:r>
            <a:r>
              <a:rPr dirty="0" err="1"/>
              <a:t>stabilising</a:t>
            </a:r>
            <a:r>
              <a:rPr dirty="0"/>
              <a:t>. Both are factors in other illnesses that are equally if not more dangerous and can have dangerous effects such as cardiovascular or circulatory alterations, hypertension, and according to experts one out of every seven people ends up becoming diabetic. Due to this we should monitor our weight and our diet with an eye specifically on nutritional and metabolic (endocrinology) problems.</a:t>
            </a:r>
          </a:p>
        </p:txBody>
      </p:sp>
      <p:pic>
        <p:nvPicPr>
          <p:cNvPr id="104"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105" name="1111.jpg" descr="1111.jpg"/>
          <p:cNvPicPr>
            <a:picLocks noChangeAspect="1"/>
          </p:cNvPicPr>
          <p:nvPr/>
        </p:nvPicPr>
        <p:blipFill>
          <a:blip r:embed="rId3"/>
          <a:stretch>
            <a:fillRect/>
          </a:stretch>
        </p:blipFill>
        <p:spPr>
          <a:xfrm>
            <a:off x="5946966" y="1524792"/>
            <a:ext cx="3070761" cy="289907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95"/>
          <p:cNvSpPr txBox="1"/>
          <p:nvPr/>
        </p:nvSpPr>
        <p:spPr>
          <a:xfrm>
            <a:off x="2555875" y="549275"/>
            <a:ext cx="3695063"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latin typeface="Arial"/>
                <a:ea typeface="Arial"/>
                <a:cs typeface="Arial"/>
                <a:sym typeface="Arial"/>
              </a:defRPr>
            </a:lvl1pPr>
          </a:lstStyle>
          <a:p>
            <a:r>
              <a:t>A BALANCED DIET</a:t>
            </a:r>
          </a:p>
        </p:txBody>
      </p:sp>
      <p:sp>
        <p:nvSpPr>
          <p:cNvPr id="108" name="Shape 96"/>
          <p:cNvSpPr txBox="1"/>
          <p:nvPr/>
        </p:nvSpPr>
        <p:spPr>
          <a:xfrm>
            <a:off x="83023" y="1708149"/>
            <a:ext cx="8640765" cy="3441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tabLst>
                <a:tab pos="228600" algn="l"/>
              </a:tabLst>
              <a:defRPr sz="1900">
                <a:latin typeface="Arial"/>
                <a:ea typeface="Arial"/>
                <a:cs typeface="Arial"/>
                <a:sym typeface="Arial"/>
              </a:defRPr>
            </a:pPr>
            <a:r>
              <a:rPr dirty="0"/>
              <a:t>It is hard to know what to do or what not to do. In principle it is reasonable to restore balance and remember that everything we eat is useful, since it could be </a:t>
            </a:r>
            <a:r>
              <a:rPr dirty="0" err="1"/>
              <a:t>categorised</a:t>
            </a:r>
            <a:r>
              <a:rPr dirty="0"/>
              <a:t> more or less into any of the three essentials: proteins (15%), carbohydrates (60%) and fat (20-25%). </a:t>
            </a:r>
          </a:p>
          <a:p>
            <a:pPr algn="just">
              <a:tabLst>
                <a:tab pos="228600" algn="l"/>
              </a:tabLst>
              <a:defRPr sz="1900">
                <a:latin typeface="Arial"/>
                <a:ea typeface="Arial"/>
                <a:cs typeface="Arial"/>
                <a:sym typeface="Arial"/>
              </a:defRPr>
            </a:pPr>
            <a:endParaRPr dirty="0"/>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The diet must also be ingested in average quantities, diverse and several times. It must be taken in at least four to five meals during the day and in which each performs its role. The first one, breakfast, should never be forgotten. It should be composed of the basic nutrients: proteins (e.g. milk, cheese, eggs, yoghurt, etc.), carbohydrates (e.g. biscuits, bread, jam, chocolate, etc.), fats (e.g. butter, margarine, etc.), vitamins (found in fruits) and provided with few aromatic essences as they constitute the first calories of the day (25% of total).</a:t>
            </a:r>
          </a:p>
        </p:txBody>
      </p:sp>
      <p:pic>
        <p:nvPicPr>
          <p:cNvPr id="109"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04"/>
          <p:cNvSpPr txBox="1">
            <a:spLocks noGrp="1"/>
          </p:cNvSpPr>
          <p:nvPr>
            <p:ph type="sldNum" sz="quarter" idx="4294967295"/>
          </p:nvPr>
        </p:nvSpPr>
        <p:spPr>
          <a:xfrm>
            <a:off x="8384894" y="6245225"/>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112" name="Shape 105"/>
          <p:cNvSpPr txBox="1"/>
          <p:nvPr/>
        </p:nvSpPr>
        <p:spPr>
          <a:xfrm>
            <a:off x="2303636" y="688268"/>
            <a:ext cx="382592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QUESTIONNAIRE AND ACTIVITIES</a:t>
            </a:r>
          </a:p>
        </p:txBody>
      </p:sp>
      <p:sp>
        <p:nvSpPr>
          <p:cNvPr id="113" name="Shape 106"/>
          <p:cNvSpPr txBox="1"/>
          <p:nvPr/>
        </p:nvSpPr>
        <p:spPr>
          <a:xfrm>
            <a:off x="1198736" y="1539169"/>
            <a:ext cx="7461623" cy="5056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00526" indent="-200526" defTabSz="457200">
              <a:lnSpc>
                <a:spcPct val="130000"/>
              </a:lnSpc>
              <a:buSzPct val="100000"/>
              <a:buAutoNum type="arabicPeriod"/>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What are the problems in nutrition today?</a:t>
            </a:r>
          </a:p>
          <a:p>
            <a:pPr marL="200526" indent="-200526" defTabSz="457200">
              <a:lnSpc>
                <a:spcPct val="130000"/>
              </a:lnSpc>
              <a:buSzPct val="100000"/>
              <a:buAutoNum type="arabicPeriod"/>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How many nutritional principles do you know?</a:t>
            </a:r>
          </a:p>
          <a:p>
            <a:pPr marL="200526" indent="-200526" defTabSz="457200">
              <a:lnSpc>
                <a:spcPct val="130000"/>
              </a:lnSpc>
              <a:buSzPct val="100000"/>
              <a:buAutoNum type="arabicPeriod"/>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What proportion of protein should be in your diet?</a:t>
            </a:r>
          </a:p>
          <a:p>
            <a:pPr marL="200526" indent="-200526" defTabSz="457200">
              <a:lnSpc>
                <a:spcPct val="130000"/>
              </a:lnSpc>
              <a:buSzPct val="100000"/>
              <a:buAutoNum type="arabicPeriod"/>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What types of lipids do you know?</a:t>
            </a:r>
          </a:p>
          <a:p>
            <a:pPr marL="200526" indent="-200526" defTabSz="457200">
              <a:lnSpc>
                <a:spcPct val="130000"/>
              </a:lnSpc>
              <a:buSzPct val="100000"/>
              <a:buAutoNum type="arabicPeriod"/>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What can cause insufficient iodine in the body?</a:t>
            </a:r>
          </a:p>
          <a:p>
            <a:pPr marL="200526" indent="-200526" defTabSz="457200">
              <a:lnSpc>
                <a:spcPct val="130000"/>
              </a:lnSpc>
              <a:buSzPct val="100000"/>
              <a:buAutoNum type="arabicPeriod"/>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When we exercise, does it increase our caloric need? </a:t>
            </a:r>
          </a:p>
          <a:p>
            <a:pPr marL="165100" indent="-16510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7. Do you know the term "fast-food” and “slow-food"? What about the Mediterranean diet? Find out about them and reach your conclusions. </a:t>
            </a:r>
          </a:p>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8. Can you make some recommendations that relate to food before exercise? </a:t>
            </a:r>
          </a:p>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9. What do you mean by a “balanced diet?” </a:t>
            </a:r>
          </a:p>
          <a:p>
            <a:pPr marL="228600" indent="-22860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10. Examine your diet and prepare a weekly list of available sources of energy. Check with your classmates to check the results, contrast his food plan and make adjustments to it to improve it.</a:t>
            </a:r>
          </a:p>
          <a:p>
            <a:pPr marL="228600" indent="-22860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11. Write down in your notebook unknown vocabulary from this unit.</a:t>
            </a:r>
          </a:p>
          <a:p>
            <a:pPr marL="228600" indent="-22860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endParaRPr>
              <a:latin typeface="Arial"/>
              <a:ea typeface="Arial"/>
              <a:cs typeface="Arial"/>
              <a:sym typeface="Arial"/>
            </a:endParaRPr>
          </a:p>
          <a:p>
            <a:pPr>
              <a:defRPr>
                <a:latin typeface="Arial"/>
                <a:ea typeface="Arial"/>
                <a:cs typeface="Arial"/>
                <a:sym typeface="Arial"/>
              </a:defRPr>
            </a:pPr>
            <a:endParaRPr>
              <a:latin typeface="Arial"/>
              <a:ea typeface="Arial"/>
              <a:cs typeface="Arial"/>
              <a:sym typeface="Arial"/>
            </a:endParaRPr>
          </a:p>
        </p:txBody>
      </p:sp>
      <p:pic>
        <p:nvPicPr>
          <p:cNvPr id="114" name="leer.jpg" descr="leer.jpg"/>
          <p:cNvPicPr>
            <a:picLocks noChangeAspect="1"/>
          </p:cNvPicPr>
          <p:nvPr/>
        </p:nvPicPr>
        <p:blipFill>
          <a:blip r:embed="rId2">
            <a:alphaModFix amt="14595"/>
          </a:blip>
          <a:stretch>
            <a:fillRect/>
          </a:stretch>
        </p:blipFill>
        <p:spPr>
          <a:xfrm>
            <a:off x="982965" y="-1"/>
            <a:ext cx="6858002" cy="685800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3"/>
          <p:cNvSpPr txBox="1"/>
          <p:nvPr/>
        </p:nvSpPr>
        <p:spPr>
          <a:xfrm>
            <a:off x="900111" y="2708881"/>
            <a:ext cx="3816353" cy="21704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240631" indent="-240631">
              <a:lnSpc>
                <a:spcPct val="120000"/>
              </a:lnSpc>
              <a:buSzPct val="100000"/>
              <a:buAutoNum type="arabicPeriod"/>
              <a:defRPr>
                <a:latin typeface="Arial"/>
                <a:ea typeface="Arial"/>
                <a:cs typeface="Arial"/>
                <a:sym typeface="Arial"/>
              </a:defRPr>
            </a:pPr>
            <a:r>
              <a:t> Objectives</a:t>
            </a:r>
          </a:p>
          <a:p>
            <a:pPr marL="240631" indent="-240631">
              <a:lnSpc>
                <a:spcPct val="120000"/>
              </a:lnSpc>
              <a:buSzPct val="100000"/>
              <a:buAutoNum type="arabicPeriod"/>
              <a:defRPr>
                <a:latin typeface="Arial"/>
                <a:ea typeface="Arial"/>
                <a:cs typeface="Arial"/>
                <a:sym typeface="Arial"/>
              </a:defRPr>
            </a:pPr>
            <a:r>
              <a:t> A Brief History</a:t>
            </a:r>
          </a:p>
          <a:p>
            <a:pPr marL="240631" indent="-240631">
              <a:lnSpc>
                <a:spcPct val="120000"/>
              </a:lnSpc>
              <a:buSzPct val="100000"/>
              <a:buAutoNum type="arabicPeriod"/>
              <a:defRPr>
                <a:latin typeface="Arial"/>
                <a:ea typeface="Arial"/>
                <a:cs typeface="Arial"/>
                <a:sym typeface="Arial"/>
              </a:defRPr>
            </a:pPr>
            <a:r>
              <a:t> Principles in Nutrition</a:t>
            </a:r>
          </a:p>
          <a:p>
            <a:pPr marL="240631" indent="-240631">
              <a:lnSpc>
                <a:spcPct val="120000"/>
              </a:lnSpc>
              <a:buSzPct val="100000"/>
              <a:buAutoNum type="arabicPeriod"/>
              <a:defRPr>
                <a:latin typeface="Arial"/>
                <a:ea typeface="Arial"/>
                <a:cs typeface="Arial"/>
                <a:sym typeface="Arial"/>
              </a:defRPr>
            </a:pPr>
            <a:r>
              <a:t> Nutrition and Exercise</a:t>
            </a:r>
          </a:p>
          <a:p>
            <a:pPr marL="240631" indent="-240631">
              <a:lnSpc>
                <a:spcPct val="120000"/>
              </a:lnSpc>
              <a:buSzPct val="100000"/>
              <a:buAutoNum type="arabicPeriod"/>
              <a:defRPr>
                <a:latin typeface="Arial"/>
                <a:ea typeface="Arial"/>
                <a:cs typeface="Arial"/>
                <a:sym typeface="Arial"/>
              </a:defRPr>
            </a:pPr>
            <a:r>
              <a:t> Eating Disorders</a:t>
            </a:r>
          </a:p>
          <a:p>
            <a:pPr marL="240631" indent="-240631">
              <a:lnSpc>
                <a:spcPct val="120000"/>
              </a:lnSpc>
              <a:buSzPct val="100000"/>
              <a:buAutoNum type="arabicPeriod"/>
              <a:defRPr>
                <a:latin typeface="Arial"/>
                <a:ea typeface="Arial"/>
                <a:cs typeface="Arial"/>
                <a:sym typeface="Arial"/>
              </a:defRPr>
            </a:pPr>
            <a:r>
              <a:t> A Balanced Diet</a:t>
            </a:r>
          </a:p>
          <a:p>
            <a:pPr marL="240631" indent="-240631">
              <a:lnSpc>
                <a:spcPct val="120000"/>
              </a:lnSpc>
              <a:buSzPct val="100000"/>
              <a:buAutoNum type="arabicPeriod"/>
              <a:defRPr>
                <a:latin typeface="Arial"/>
                <a:ea typeface="Arial"/>
                <a:cs typeface="Arial"/>
                <a:sym typeface="Arial"/>
              </a:defRPr>
            </a:pPr>
            <a:r>
              <a:t>Questionnaire and Activities</a:t>
            </a:r>
          </a:p>
        </p:txBody>
      </p:sp>
      <p:sp>
        <p:nvSpPr>
          <p:cNvPr id="26" name="Shape 14"/>
          <p:cNvSpPr txBox="1"/>
          <p:nvPr/>
        </p:nvSpPr>
        <p:spPr>
          <a:xfrm>
            <a:off x="900112" y="620712"/>
            <a:ext cx="6624638"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65">
                <a:solidFill>
                  <a:srgbClr val="444444"/>
                </a:solidFill>
              </a:defRPr>
            </a:lvl1pPr>
          </a:lstStyle>
          <a:p>
            <a:r>
              <a:t>Physical Activity and Nutrition </a:t>
            </a:r>
          </a:p>
        </p:txBody>
      </p:sp>
      <p:pic>
        <p:nvPicPr>
          <p:cNvPr id="27"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28" name="nutrición 7.jpg" descr="nutrición 7.jpg"/>
          <p:cNvPicPr>
            <a:picLocks noChangeAspect="1"/>
          </p:cNvPicPr>
          <p:nvPr/>
        </p:nvPicPr>
        <p:blipFill>
          <a:blip r:embed="rId3"/>
          <a:stretch>
            <a:fillRect/>
          </a:stretch>
        </p:blipFill>
        <p:spPr>
          <a:xfrm>
            <a:off x="4872732" y="1994833"/>
            <a:ext cx="2181642" cy="359858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18"/>
          <p:cNvSpPr txBox="1"/>
          <p:nvPr/>
        </p:nvSpPr>
        <p:spPr>
          <a:xfrm>
            <a:off x="611186" y="260350"/>
            <a:ext cx="7704140" cy="646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2400"/>
              </a:spcBef>
              <a:defRPr sz="4000">
                <a:latin typeface="Arial"/>
                <a:ea typeface="Arial"/>
                <a:cs typeface="Arial"/>
                <a:sym typeface="Arial"/>
              </a:defRPr>
            </a:pPr>
            <a:r>
              <a:t>OBJECTIVES</a:t>
            </a:r>
            <a:r>
              <a:rPr>
                <a:solidFill>
                  <a:srgbClr val="232323"/>
                </a:solidFill>
              </a:rPr>
              <a:t> </a:t>
            </a:r>
          </a:p>
        </p:txBody>
      </p:sp>
      <p:sp>
        <p:nvSpPr>
          <p:cNvPr id="31" name="Shape 19"/>
          <p:cNvSpPr txBox="1"/>
          <p:nvPr/>
        </p:nvSpPr>
        <p:spPr>
          <a:xfrm>
            <a:off x="500359" y="1812448"/>
            <a:ext cx="5841605" cy="2682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200526" indent="-200526" defTabSz="457200">
              <a:lnSpc>
                <a:spcPct val="13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To appreciate your body accepting it as it is, and not give in to stereotyping.</a:t>
            </a:r>
          </a:p>
          <a:p>
            <a:pPr marL="152400" indent="-15240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 </a:t>
            </a:r>
          </a:p>
          <a:p>
            <a:pPr marL="177800" indent="-17780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 To understand the elements and factors that are part of a balanced diet, preparing a sample diet and implementing it under the supervision of an expert. </a:t>
            </a:r>
          </a:p>
        </p:txBody>
      </p:sp>
      <p:pic>
        <p:nvPicPr>
          <p:cNvPr id="32"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33" name="nutricion.jpg" descr="nutricion.jpg"/>
          <p:cNvPicPr>
            <a:picLocks noChangeAspect="1"/>
          </p:cNvPicPr>
          <p:nvPr/>
        </p:nvPicPr>
        <p:blipFill>
          <a:blip r:embed="rId3"/>
          <a:stretch>
            <a:fillRect/>
          </a:stretch>
        </p:blipFill>
        <p:spPr>
          <a:xfrm>
            <a:off x="6718696" y="1198623"/>
            <a:ext cx="2003820" cy="390989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0"/>
                                        </p:tgtEl>
                                        <p:attrNameLst>
                                          <p:attrName>style.visibility</p:attrName>
                                        </p:attrNameLst>
                                      </p:cBhvr>
                                      <p:to>
                                        <p:strVal val="visible"/>
                                      </p:to>
                                    </p:set>
                                    <p:animEffect transition="in" filter="dissolve">
                                      <p:cBhvr>
                                        <p:cTn id="7"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3">
            <a:hlinkClick r:id="rId2"/>
          </p:cNvPr>
          <p:cNvSpPr/>
          <p:nvPr/>
        </p:nvSpPr>
        <p:spPr>
          <a:xfrm>
            <a:off x="9828213" y="4941887"/>
            <a:ext cx="485775" cy="414338"/>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49"/>
                </a:lnTo>
                <a:lnTo>
                  <a:pt x="17475" y="21600"/>
                </a:lnTo>
                <a:lnTo>
                  <a:pt x="10800" y="16501"/>
                </a:lnTo>
                <a:lnTo>
                  <a:pt x="4125" y="21600"/>
                </a:lnTo>
                <a:lnTo>
                  <a:pt x="6675" y="13349"/>
                </a:lnTo>
                <a:close/>
              </a:path>
            </a:pathLst>
          </a:custGeom>
          <a:solidFill>
            <a:srgbClr val="FF0000"/>
          </a:solidFill>
          <a:ln w="25400">
            <a:solidFill>
              <a:srgbClr val="89A4A7"/>
            </a:solidFill>
          </a:ln>
        </p:spPr>
        <p:txBody>
          <a:bodyPr lIns="45718" tIns="45718" rIns="45718" bIns="45718" anchor="ctr"/>
          <a:lstStyle/>
          <a:p>
            <a:pPr>
              <a:defRPr>
                <a:latin typeface="Arial"/>
                <a:ea typeface="Arial"/>
                <a:cs typeface="Arial"/>
                <a:sym typeface="Arial"/>
              </a:defRPr>
            </a:pPr>
            <a:endParaRPr/>
          </a:p>
        </p:txBody>
      </p:sp>
      <p:sp>
        <p:nvSpPr>
          <p:cNvPr id="36" name="Shape 24"/>
          <p:cNvSpPr txBox="1"/>
          <p:nvPr/>
        </p:nvSpPr>
        <p:spPr>
          <a:xfrm>
            <a:off x="2627311" y="260350"/>
            <a:ext cx="3672641"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latin typeface="Arial"/>
                <a:ea typeface="Arial"/>
                <a:cs typeface="Arial"/>
                <a:sym typeface="Arial"/>
              </a:defRPr>
            </a:lvl1pPr>
          </a:lstStyle>
          <a:p>
            <a:r>
              <a:t>A BRIEF HISTORY </a:t>
            </a:r>
          </a:p>
        </p:txBody>
      </p:sp>
      <p:sp>
        <p:nvSpPr>
          <p:cNvPr id="37" name="Shape 25"/>
          <p:cNvSpPr txBox="1"/>
          <p:nvPr/>
        </p:nvSpPr>
        <p:spPr>
          <a:xfrm>
            <a:off x="250825" y="1196975"/>
            <a:ext cx="5473700" cy="5342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1600">
                <a:latin typeface="Arial"/>
                <a:ea typeface="Arial"/>
                <a:cs typeface="Arial"/>
                <a:sym typeface="Arial"/>
              </a:defRPr>
            </a:pPr>
            <a:r>
              <a:t>Food, in the beginning, was something linked to survival; mankind depended on hunting and fishing. Later, humans began to cultivate land and became farmers, which meant they stopped wandering from one place to another. They became sedentary, and stayed in fertile regions such as riverbanks, where they were guaranteed, by their own labour, their primary food production.</a:t>
            </a:r>
          </a:p>
          <a:p>
            <a:pPr algn="just">
              <a:defRPr sz="1600">
                <a:latin typeface="Arial"/>
                <a:ea typeface="Arial"/>
                <a:cs typeface="Arial"/>
                <a:sym typeface="Arial"/>
              </a:defRPr>
            </a:pPr>
            <a:endParaRPr/>
          </a:p>
          <a:p>
            <a:pPr algn="just">
              <a:buSzPct val="100000"/>
              <a:buChar char="•"/>
              <a:defRPr sz="1600">
                <a:latin typeface="Arial"/>
                <a:ea typeface="Arial"/>
                <a:cs typeface="Arial"/>
                <a:sym typeface="Arial"/>
              </a:defRPr>
            </a:pPr>
            <a:r>
              <a:t> In ancient Egypt food went hand in hand with religious and funeral practices because, according to their beliefs, they had to be fed even after death.</a:t>
            </a:r>
          </a:p>
          <a:p>
            <a:pPr algn="just">
              <a:buSzPct val="100000"/>
              <a:buChar char="•"/>
              <a:defRPr sz="1600">
                <a:latin typeface="Arial"/>
                <a:ea typeface="Arial"/>
                <a:cs typeface="Arial"/>
                <a:sym typeface="Arial"/>
              </a:defRPr>
            </a:pPr>
            <a:r>
              <a:t> By contrast, the Romans became true artists in eating and drinking. Food became something pleasant, even creating gods to justify it..</a:t>
            </a:r>
          </a:p>
          <a:p>
            <a:pPr algn="just">
              <a:buSzPct val="100000"/>
              <a:buChar char="•"/>
              <a:defRPr sz="1600">
                <a:latin typeface="Arial"/>
                <a:ea typeface="Arial"/>
                <a:cs typeface="Arial"/>
                <a:sym typeface="Arial"/>
              </a:defRPr>
            </a:pPr>
            <a:r>
              <a:t> The Roman Empire fell and the barbarians, initially established culinary traditions like raw meat and fermented milk.</a:t>
            </a:r>
          </a:p>
          <a:p>
            <a:pPr algn="just">
              <a:buSzPct val="100000"/>
              <a:buChar char="•"/>
              <a:defRPr sz="1600">
                <a:latin typeface="Arial"/>
                <a:ea typeface="Arial"/>
                <a:cs typeface="Arial"/>
                <a:sym typeface="Arial"/>
              </a:defRPr>
            </a:pPr>
            <a:r>
              <a:t> Charlemagne or Charles the Great equated food with health, and severely punished excesses in eating and drinking.</a:t>
            </a:r>
          </a:p>
          <a:p>
            <a:pPr algn="just">
              <a:buSzPct val="100000"/>
              <a:buChar char="•"/>
              <a:defRPr sz="1600">
                <a:latin typeface="Arial"/>
                <a:ea typeface="Arial"/>
                <a:cs typeface="Arial"/>
                <a:sym typeface="Arial"/>
              </a:defRPr>
            </a:pPr>
            <a:r>
              <a:t> The Medieval period was characterized by pestilence and famine that ravaged unchecked and led to great malnutrition and death throughout Europe.</a:t>
            </a:r>
          </a:p>
        </p:txBody>
      </p:sp>
      <p:pic>
        <p:nvPicPr>
          <p:cNvPr id="38" name="logodefinitivo.png" descr="logodefinitivo.png"/>
          <p:cNvPicPr>
            <a:picLocks noChangeAspect="1"/>
          </p:cNvPicPr>
          <p:nvPr/>
        </p:nvPicPr>
        <p:blipFill>
          <a:blip r:embed="rId3"/>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39" name="romano.jpg" descr="romano.jpg"/>
          <p:cNvPicPr>
            <a:picLocks noChangeAspect="1"/>
          </p:cNvPicPr>
          <p:nvPr/>
        </p:nvPicPr>
        <p:blipFill>
          <a:blip r:embed="rId4"/>
          <a:stretch>
            <a:fillRect/>
          </a:stretch>
        </p:blipFill>
        <p:spPr>
          <a:xfrm>
            <a:off x="6073328" y="2228600"/>
            <a:ext cx="2606017" cy="262791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29"/>
          <p:cNvSpPr txBox="1"/>
          <p:nvPr/>
        </p:nvSpPr>
        <p:spPr>
          <a:xfrm>
            <a:off x="212725" y="1009198"/>
            <a:ext cx="5616575" cy="5455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The appearance in the XVII and XVIII century of new foods, such as potatoes, spices, tea, coffee, corn, etc., elevated food to world class in European countries. However.</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 Nutrition as a science appeared in the early nineteenth century, along with studies of Calorimetry and the introduction of novel ideas regarding proteins. Discussion erupted about the essential principles of life.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Today nutrition paradoxically involves two significant problems: </a:t>
            </a:r>
          </a:p>
          <a:p>
            <a:pPr marL="180473" indent="-180473" algn="just" defTabSz="457200">
              <a:lnSpc>
                <a:spcPct val="13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There is still malnutrition in parts of the world. </a:t>
            </a:r>
          </a:p>
          <a:p>
            <a:pPr marL="180473" indent="-180473" algn="just" defTabSz="457200">
              <a:lnSpc>
                <a:spcPct val="13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There exists a pathology of either deficient or abusive eating with consequences such as obesity, hypertension and heart attacks among others. </a:t>
            </a:r>
          </a:p>
        </p:txBody>
      </p:sp>
      <p:sp>
        <p:nvSpPr>
          <p:cNvPr id="42" name="Shape 30"/>
          <p:cNvSpPr txBox="1"/>
          <p:nvPr/>
        </p:nvSpPr>
        <p:spPr>
          <a:xfrm>
            <a:off x="2471736" y="219075"/>
            <a:ext cx="3672641"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latin typeface="Arial"/>
                <a:ea typeface="Arial"/>
                <a:cs typeface="Arial"/>
                <a:sym typeface="Arial"/>
              </a:defRPr>
            </a:lvl1pPr>
          </a:lstStyle>
          <a:p>
            <a:r>
              <a:t>A BRIEF HISTORY </a:t>
            </a:r>
          </a:p>
        </p:txBody>
      </p:sp>
      <p:pic>
        <p:nvPicPr>
          <p:cNvPr id="43"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44" name="Sin título-2.jpg" descr="Sin título-2.jpg"/>
          <p:cNvPicPr>
            <a:picLocks noChangeAspect="1"/>
          </p:cNvPicPr>
          <p:nvPr/>
        </p:nvPicPr>
        <p:blipFill>
          <a:blip r:embed="rId3"/>
          <a:stretch>
            <a:fillRect/>
          </a:stretch>
        </p:blipFill>
        <p:spPr>
          <a:xfrm>
            <a:off x="5867236" y="2866725"/>
            <a:ext cx="3125543" cy="224886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34"/>
          <p:cNvSpPr txBox="1"/>
          <p:nvPr/>
        </p:nvSpPr>
        <p:spPr>
          <a:xfrm>
            <a:off x="1763711" y="4182833"/>
            <a:ext cx="4537078" cy="1592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defRPr>
                <a:latin typeface="Arial"/>
                <a:ea typeface="Arial"/>
                <a:cs typeface="Arial"/>
                <a:sym typeface="Arial"/>
              </a:defRPr>
            </a:lvl1pPr>
          </a:lstStyle>
          <a:p>
            <a:r>
              <a:t>The food we eat every day is responsible for providing different nutrients to our body after suffering multiple internal transformations i.e. metabolism. Furthermore, they provide enough energy to maintain all our bodily functions perfectly. </a:t>
            </a:r>
          </a:p>
        </p:txBody>
      </p:sp>
      <p:sp>
        <p:nvSpPr>
          <p:cNvPr id="47" name="Shape 35"/>
          <p:cNvSpPr txBox="1"/>
          <p:nvPr/>
        </p:nvSpPr>
        <p:spPr>
          <a:xfrm>
            <a:off x="1692275" y="404811"/>
            <a:ext cx="4751388"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latin typeface="Arial"/>
                <a:ea typeface="Arial"/>
                <a:cs typeface="Arial"/>
                <a:sym typeface="Arial"/>
              </a:defRPr>
            </a:lvl1pPr>
          </a:lstStyle>
          <a:p>
            <a:r>
              <a:t>PRINCIPLES IN NUTRITION</a:t>
            </a:r>
          </a:p>
        </p:txBody>
      </p:sp>
      <p:pic>
        <p:nvPicPr>
          <p:cNvPr id="48"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49" name="nutrición 7.jpg" descr="nutrición 7.jpg"/>
          <p:cNvPicPr>
            <a:picLocks noChangeAspect="1"/>
          </p:cNvPicPr>
          <p:nvPr/>
        </p:nvPicPr>
        <p:blipFill>
          <a:blip r:embed="rId3">
            <a:alphaModFix amt="12774"/>
          </a:blip>
          <a:stretch>
            <a:fillRect/>
          </a:stretch>
        </p:blipFill>
        <p:spPr>
          <a:xfrm>
            <a:off x="1358155" y="36509"/>
            <a:ext cx="4865590" cy="802571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39"/>
          <p:cNvSpPr txBox="1">
            <a:spLocks noGrp="1"/>
          </p:cNvSpPr>
          <p:nvPr>
            <p:ph type="body" sz="half" idx="4294967295"/>
          </p:nvPr>
        </p:nvSpPr>
        <p:spPr>
          <a:xfrm>
            <a:off x="457200" y="1484311"/>
            <a:ext cx="4186238" cy="4641853"/>
          </a:xfrm>
          <a:prstGeom prst="rect">
            <a:avLst/>
          </a:prstGeom>
        </p:spPr>
        <p:txBody>
          <a:bodyPr lIns="0" tIns="0" rIns="0" bIns="0">
            <a:normAutofit/>
          </a:bodyPr>
          <a:lstStyle/>
          <a:p>
            <a:pPr marL="267461" indent="-267461" defTabSz="713231">
              <a:lnSpc>
                <a:spcPct val="80000"/>
              </a:lnSpc>
              <a:spcBef>
                <a:spcPts val="400"/>
              </a:spcBef>
              <a:buChar char="•"/>
              <a:defRPr sz="1403"/>
            </a:pPr>
            <a:endParaRPr/>
          </a:p>
          <a:p>
            <a:pPr marL="118871" indent="-118871" algn="just" defTabSz="356615">
              <a:lnSpc>
                <a:spcPct val="110000"/>
              </a:lnSpc>
              <a:spcBef>
                <a:spcPts val="0"/>
              </a:spcBef>
              <a:buSzTx/>
              <a:buNone/>
              <a:tabLst>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1482">
                <a:latin typeface="+mj-lt"/>
                <a:ea typeface="+mj-ea"/>
                <a:cs typeface="+mj-cs"/>
                <a:sym typeface="Helvetica"/>
              </a:defRPr>
            </a:pPr>
            <a:r>
              <a:t>- It is the immediate quintessential principle from a calorific point of view, in a balanced diet 60% of calories should come from them (1g of carbohydrate contributes four calories, i.e., 1 lump of sugar is about 20 cal).</a:t>
            </a:r>
          </a:p>
          <a:p>
            <a:pPr marL="118871" indent="-118871" algn="just" defTabSz="356615">
              <a:lnSpc>
                <a:spcPct val="110000"/>
              </a:lnSpc>
              <a:spcBef>
                <a:spcPts val="0"/>
              </a:spcBef>
              <a:buSzTx/>
              <a:buNone/>
              <a:tabLst>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1482">
                <a:latin typeface="+mj-lt"/>
                <a:ea typeface="+mj-ea"/>
                <a:cs typeface="+mj-cs"/>
                <a:sym typeface="Helvetica"/>
              </a:defRPr>
            </a:pPr>
            <a:endParaRPr/>
          </a:p>
          <a:p>
            <a:pPr marL="118871" indent="-118871" algn="just" defTabSz="356615">
              <a:lnSpc>
                <a:spcPct val="110000"/>
              </a:lnSpc>
              <a:spcBef>
                <a:spcPts val="0"/>
              </a:spcBef>
              <a:buSzTx/>
              <a:buNone/>
              <a:tabLst>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1482">
                <a:latin typeface="+mj-lt"/>
                <a:ea typeface="+mj-ea"/>
                <a:cs typeface="+mj-cs"/>
                <a:sym typeface="Helvetica"/>
              </a:defRPr>
            </a:pPr>
            <a:r>
              <a:t>- Starches or sugars are also known as carbohydrates. They are divided into several groups, and the most important are the monosaccharides (glucose), disaccharides (sucrose) and polysaccharides (starch and cellulose). Emergency energy reserves are stored in the liver and muscles as glycogen. The source of carbohydrates is in bread, potatoes, rice, beans, pasta and sweets in general. </a:t>
            </a:r>
          </a:p>
          <a:p>
            <a:pPr marL="118871" indent="-118871" algn="just" defTabSz="356615">
              <a:lnSpc>
                <a:spcPct val="110000"/>
              </a:lnSpc>
              <a:spcBef>
                <a:spcPts val="0"/>
              </a:spcBef>
              <a:buSzTx/>
              <a:buNone/>
              <a:tabLst>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1482">
                <a:latin typeface="+mj-lt"/>
                <a:ea typeface="+mj-ea"/>
                <a:cs typeface="+mj-cs"/>
                <a:sym typeface="Helvetica"/>
              </a:defRPr>
            </a:pPr>
            <a:endParaRPr/>
          </a:p>
          <a:p>
            <a:pPr marL="118871" indent="-118871" algn="just" defTabSz="356615">
              <a:lnSpc>
                <a:spcPct val="110000"/>
              </a:lnSpc>
              <a:spcBef>
                <a:spcPts val="0"/>
              </a:spcBef>
              <a:buSzTx/>
              <a:buNone/>
              <a:tabLst>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1482">
                <a:latin typeface="+mj-lt"/>
                <a:ea typeface="+mj-ea"/>
                <a:cs typeface="+mj-cs"/>
                <a:sym typeface="Helvetica"/>
              </a:defRPr>
            </a:pPr>
            <a:r>
              <a:t>- A diet that overindulges in this nutrient can cause tooth decay, obesity or diabetes. </a:t>
            </a:r>
          </a:p>
        </p:txBody>
      </p:sp>
      <p:sp>
        <p:nvSpPr>
          <p:cNvPr id="52" name="Shape 40"/>
          <p:cNvSpPr txBox="1"/>
          <p:nvPr/>
        </p:nvSpPr>
        <p:spPr>
          <a:xfrm>
            <a:off x="5661025" y="1928123"/>
            <a:ext cx="3085265" cy="548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b="1">
                <a:latin typeface="Arial"/>
                <a:ea typeface="Arial"/>
                <a:cs typeface="Arial"/>
                <a:sym typeface="Arial"/>
              </a:defRPr>
            </a:lvl1pPr>
          </a:lstStyle>
          <a:p>
            <a:r>
              <a:t>Carbohydrates </a:t>
            </a:r>
          </a:p>
        </p:txBody>
      </p:sp>
      <p:pic>
        <p:nvPicPr>
          <p:cNvPr id="53"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sp>
        <p:nvSpPr>
          <p:cNvPr id="54" name="Shape 42"/>
          <p:cNvSpPr txBox="1"/>
          <p:nvPr/>
        </p:nvSpPr>
        <p:spPr>
          <a:xfrm>
            <a:off x="971549" y="674458"/>
            <a:ext cx="5946702" cy="259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just">
              <a:defRPr>
                <a:latin typeface="Arial"/>
                <a:ea typeface="Arial"/>
                <a:cs typeface="Arial"/>
                <a:sym typeface="Arial"/>
              </a:defRPr>
            </a:lvl1pPr>
          </a:lstStyle>
          <a:p>
            <a:r>
              <a:t>The following are the nutrients that are implicit in our food: </a:t>
            </a:r>
          </a:p>
        </p:txBody>
      </p:sp>
      <p:pic>
        <p:nvPicPr>
          <p:cNvPr id="55" name="nutricion 4.jpg" descr="nutricion 4.jpg"/>
          <p:cNvPicPr>
            <a:picLocks noChangeAspect="1"/>
          </p:cNvPicPr>
          <p:nvPr/>
        </p:nvPicPr>
        <p:blipFill>
          <a:blip r:embed="rId3"/>
          <a:stretch>
            <a:fillRect/>
          </a:stretch>
        </p:blipFill>
        <p:spPr>
          <a:xfrm>
            <a:off x="5067300" y="2969983"/>
            <a:ext cx="3845774" cy="167050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45"/>
          <p:cNvSpPr txBox="1">
            <a:spLocks noGrp="1"/>
          </p:cNvSpPr>
          <p:nvPr>
            <p:ph type="body" sz="half" idx="4294967295"/>
          </p:nvPr>
        </p:nvSpPr>
        <p:spPr>
          <a:xfrm>
            <a:off x="339724" y="1565275"/>
            <a:ext cx="4835527" cy="4579938"/>
          </a:xfrm>
          <a:prstGeom prst="rect">
            <a:avLst/>
          </a:prstGeom>
        </p:spPr>
        <p:txBody>
          <a:bodyPr lIns="0" tIns="0" rIns="0" bIns="0">
            <a:normAutofit/>
          </a:bodyPr>
          <a:lstStyle/>
          <a:p>
            <a:pPr>
              <a:lnSpc>
                <a:spcPct val="80000"/>
              </a:lnSpc>
              <a:spcBef>
                <a:spcPts val="600"/>
              </a:spcBef>
              <a:buChar char="•"/>
              <a:defRPr sz="1600"/>
            </a:pPr>
            <a:endParaRPr/>
          </a:p>
          <a:p>
            <a:pPr marL="195942" indent="-195942">
              <a:lnSpc>
                <a:spcPct val="80000"/>
              </a:lnSpc>
              <a:spcBef>
                <a:spcPts val="300"/>
              </a:spcBef>
              <a:buChar char="•"/>
              <a:defRPr sz="1600"/>
            </a:pPr>
            <a:r>
              <a:t>They provide 15% of the calories in a balanced diet, and yet it is the most important food in a balanced diet.</a:t>
            </a:r>
          </a:p>
          <a:p>
            <a:pPr marL="0" indent="0">
              <a:lnSpc>
                <a:spcPct val="80000"/>
              </a:lnSpc>
              <a:spcBef>
                <a:spcPts val="300"/>
              </a:spcBef>
              <a:buSzTx/>
              <a:buNone/>
              <a:defRPr sz="1600"/>
            </a:pPr>
            <a:endParaRPr/>
          </a:p>
          <a:p>
            <a:pPr marL="195942" indent="-195942">
              <a:lnSpc>
                <a:spcPct val="80000"/>
              </a:lnSpc>
              <a:spcBef>
                <a:spcPts val="300"/>
              </a:spcBef>
              <a:buChar char="•"/>
              <a:defRPr sz="1600"/>
            </a:pPr>
            <a:r>
              <a:t>Its main component is amino acids of the 20 existing, eight are called essential and are obtained through food (1 gr. of proteins provides 4 cal).</a:t>
            </a:r>
          </a:p>
          <a:p>
            <a:pPr marL="0" indent="0">
              <a:lnSpc>
                <a:spcPct val="80000"/>
              </a:lnSpc>
              <a:spcBef>
                <a:spcPts val="300"/>
              </a:spcBef>
              <a:buSzTx/>
              <a:buNone/>
              <a:defRPr sz="1600"/>
            </a:pPr>
            <a:endParaRPr/>
          </a:p>
          <a:p>
            <a:pPr marL="195942" indent="-195942">
              <a:lnSpc>
                <a:spcPct val="80000"/>
              </a:lnSpc>
              <a:spcBef>
                <a:spcPts val="300"/>
              </a:spcBef>
              <a:buChar char="•"/>
              <a:defRPr sz="1600"/>
            </a:pPr>
            <a:r>
              <a:t>No organ in the body has a reservoir of special proteins.</a:t>
            </a:r>
          </a:p>
          <a:p>
            <a:pPr marL="0" indent="0">
              <a:lnSpc>
                <a:spcPct val="80000"/>
              </a:lnSpc>
              <a:spcBef>
                <a:spcPts val="300"/>
              </a:spcBef>
              <a:buSzTx/>
              <a:buNone/>
              <a:defRPr sz="1600"/>
            </a:pPr>
            <a:endParaRPr/>
          </a:p>
          <a:p>
            <a:pPr marL="195942" indent="-195942">
              <a:lnSpc>
                <a:spcPct val="80000"/>
              </a:lnSpc>
              <a:spcBef>
                <a:spcPts val="300"/>
              </a:spcBef>
              <a:buChar char="•"/>
              <a:defRPr sz="1600"/>
            </a:pPr>
            <a:r>
              <a:t>They have two different origins, vegetable or animal.</a:t>
            </a:r>
          </a:p>
          <a:p>
            <a:pPr marL="0" indent="0">
              <a:lnSpc>
                <a:spcPct val="80000"/>
              </a:lnSpc>
              <a:spcBef>
                <a:spcPts val="300"/>
              </a:spcBef>
              <a:buSzTx/>
              <a:buNone/>
              <a:defRPr sz="1600"/>
            </a:pPr>
            <a:endParaRPr/>
          </a:p>
          <a:p>
            <a:pPr marL="195942" indent="-195942">
              <a:lnSpc>
                <a:spcPct val="80000"/>
              </a:lnSpc>
              <a:spcBef>
                <a:spcPts val="300"/>
              </a:spcBef>
              <a:buChar char="•"/>
              <a:defRPr sz="1600"/>
            </a:pPr>
            <a:r>
              <a:t>The deficiency of these nutrients is one of the world's ills today, leading to malnutrition.</a:t>
            </a:r>
          </a:p>
        </p:txBody>
      </p:sp>
      <p:sp>
        <p:nvSpPr>
          <p:cNvPr id="58" name="Shape 46"/>
          <p:cNvSpPr txBox="1"/>
          <p:nvPr/>
        </p:nvSpPr>
        <p:spPr>
          <a:xfrm>
            <a:off x="6156325" y="1557337"/>
            <a:ext cx="1730135"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b="1">
                <a:latin typeface="Arial"/>
                <a:ea typeface="Arial"/>
                <a:cs typeface="Arial"/>
                <a:sym typeface="Arial"/>
              </a:defRPr>
            </a:lvl1pPr>
          </a:lstStyle>
          <a:p>
            <a:r>
              <a:t>Proteins</a:t>
            </a:r>
          </a:p>
        </p:txBody>
      </p:sp>
      <p:pic>
        <p:nvPicPr>
          <p:cNvPr id="59"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60" name="nutricion 6.jpg" descr="nutricion 6.jpg"/>
          <p:cNvPicPr>
            <a:picLocks noChangeAspect="1"/>
          </p:cNvPicPr>
          <p:nvPr/>
        </p:nvPicPr>
        <p:blipFill>
          <a:blip r:embed="rId3"/>
          <a:stretch>
            <a:fillRect/>
          </a:stretch>
        </p:blipFill>
        <p:spPr>
          <a:xfrm>
            <a:off x="5558780" y="2663931"/>
            <a:ext cx="3295802" cy="179724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50"/>
          <p:cNvSpPr txBox="1">
            <a:spLocks noGrp="1"/>
          </p:cNvSpPr>
          <p:nvPr>
            <p:ph type="title" idx="4294967295"/>
          </p:nvPr>
        </p:nvSpPr>
        <p:spPr>
          <a:xfrm>
            <a:off x="5435600" y="1916111"/>
            <a:ext cx="2987675" cy="504827"/>
          </a:xfrm>
          <a:prstGeom prst="rect">
            <a:avLst/>
          </a:prstGeom>
        </p:spPr>
        <p:txBody>
          <a:bodyPr lIns="0" tIns="0" rIns="0" bIns="0">
            <a:normAutofit/>
          </a:bodyPr>
          <a:lstStyle>
            <a:lvl1pPr defTabSz="832103">
              <a:defRPr sz="2900" b="1"/>
            </a:lvl1pPr>
          </a:lstStyle>
          <a:p>
            <a:r>
              <a:t>Lipids</a:t>
            </a:r>
          </a:p>
        </p:txBody>
      </p:sp>
      <p:sp>
        <p:nvSpPr>
          <p:cNvPr id="63" name="Shape 51"/>
          <p:cNvSpPr txBox="1">
            <a:spLocks noGrp="1"/>
          </p:cNvSpPr>
          <p:nvPr>
            <p:ph type="body" idx="4294967295"/>
          </p:nvPr>
        </p:nvSpPr>
        <p:spPr>
          <a:xfrm>
            <a:off x="365125" y="1657350"/>
            <a:ext cx="4546600" cy="6913563"/>
          </a:xfrm>
          <a:prstGeom prst="rect">
            <a:avLst/>
          </a:prstGeom>
        </p:spPr>
        <p:txBody>
          <a:bodyPr lIns="0" tIns="0" rIns="0" bIns="0">
            <a:normAutofit/>
          </a:bodyPr>
          <a:lstStyle/>
          <a:p>
            <a:pPr marL="183695" indent="-183695">
              <a:lnSpc>
                <a:spcPct val="80000"/>
              </a:lnSpc>
              <a:spcBef>
                <a:spcPts val="300"/>
              </a:spcBef>
              <a:buChar char="•"/>
              <a:defRPr sz="1500"/>
            </a:pPr>
            <a:r>
              <a:t>Fat intake is essential, and in a balanced diet provides 25% of the calories.</a:t>
            </a:r>
          </a:p>
          <a:p>
            <a:pPr marL="0" indent="0">
              <a:lnSpc>
                <a:spcPct val="80000"/>
              </a:lnSpc>
              <a:spcBef>
                <a:spcPts val="300"/>
              </a:spcBef>
              <a:buSzTx/>
              <a:buNone/>
              <a:defRPr sz="1500"/>
            </a:pPr>
            <a:endParaRPr/>
          </a:p>
          <a:p>
            <a:pPr marL="183695" indent="-183695">
              <a:lnSpc>
                <a:spcPct val="80000"/>
              </a:lnSpc>
              <a:spcBef>
                <a:spcPts val="300"/>
              </a:spcBef>
              <a:buChar char="•"/>
              <a:defRPr sz="1500"/>
            </a:pPr>
            <a:r>
              <a:t>Consumption is vital because they play a dual role: </a:t>
            </a:r>
          </a:p>
          <a:p>
            <a:pPr marL="0" lvl="1" indent="228600">
              <a:lnSpc>
                <a:spcPct val="80000"/>
              </a:lnSpc>
              <a:spcBef>
                <a:spcPts val="300"/>
              </a:spcBef>
              <a:buSzTx/>
              <a:buNone/>
              <a:defRPr sz="1500"/>
            </a:pPr>
            <a:r>
              <a:t>caloric (1 gr. of lipid or fat provides 9 cal), and the transport of fatty acid and fat soluble vitamins.</a:t>
            </a:r>
          </a:p>
          <a:p>
            <a:pPr marL="183695" indent="-183695">
              <a:lnSpc>
                <a:spcPct val="80000"/>
              </a:lnSpc>
              <a:spcBef>
                <a:spcPts val="300"/>
              </a:spcBef>
              <a:buChar char="•"/>
              <a:defRPr sz="1500"/>
            </a:pPr>
            <a:endParaRPr/>
          </a:p>
          <a:p>
            <a:pPr marL="183695" indent="-183695">
              <a:lnSpc>
                <a:spcPct val="80000"/>
              </a:lnSpc>
              <a:spcBef>
                <a:spcPts val="300"/>
              </a:spcBef>
              <a:buChar char="•"/>
              <a:defRPr sz="1500"/>
            </a:pPr>
            <a:r>
              <a:t>Fats can be of animal origin of which lard, bacon and butter are the most consumed, or plant origin, whose representative is olive oil.</a:t>
            </a:r>
          </a:p>
          <a:p>
            <a:pPr>
              <a:lnSpc>
                <a:spcPct val="80000"/>
              </a:lnSpc>
              <a:spcBef>
                <a:spcPts val="300"/>
              </a:spcBef>
              <a:buChar char="•"/>
              <a:defRPr sz="1500"/>
            </a:pPr>
            <a:endParaRPr/>
          </a:p>
          <a:p>
            <a:pPr marL="183695" indent="-183695">
              <a:lnSpc>
                <a:spcPct val="80000"/>
              </a:lnSpc>
              <a:spcBef>
                <a:spcPts val="300"/>
              </a:spcBef>
              <a:buChar char="•"/>
              <a:defRPr sz="1500"/>
            </a:pPr>
            <a:r>
              <a:t>The use of fats is almost complete and makes up, along with glucose, the most important source of energy storage.</a:t>
            </a:r>
          </a:p>
          <a:p>
            <a:pPr>
              <a:lnSpc>
                <a:spcPct val="80000"/>
              </a:lnSpc>
              <a:spcBef>
                <a:spcPts val="600"/>
              </a:spcBef>
              <a:buChar char="•"/>
              <a:defRPr sz="1500"/>
            </a:pPr>
            <a:endParaRPr/>
          </a:p>
          <a:p>
            <a:pPr marL="183695" indent="-183695">
              <a:lnSpc>
                <a:spcPct val="80000"/>
              </a:lnSpc>
              <a:spcBef>
                <a:spcPts val="300"/>
              </a:spcBef>
              <a:buChar char="•"/>
              <a:defRPr sz="1500"/>
            </a:pPr>
            <a:r>
              <a:t>Ketogenic diets have harmful effects on the health of individuals, which may result in obesity, increased cholesterol or the occurrence of atherosclerosis</a:t>
            </a:r>
            <a:r>
              <a:rPr>
                <a:solidFill>
                  <a:srgbClr val="444444"/>
                </a:solidFill>
              </a:rPr>
              <a:t>. </a:t>
            </a:r>
          </a:p>
        </p:txBody>
      </p:sp>
      <p:pic>
        <p:nvPicPr>
          <p:cNvPr id="64" name="logodefinitivo.png" descr="logodefinitivo.png"/>
          <p:cNvPicPr>
            <a:picLocks noChangeAspect="1"/>
          </p:cNvPicPr>
          <p:nvPr/>
        </p:nvPicPr>
        <p:blipFill>
          <a:blip r:embed="rId2"/>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65" name="nutrición 3.jpg" descr="nutrición 3.jpg"/>
          <p:cNvPicPr>
            <a:picLocks noChangeAspect="1"/>
          </p:cNvPicPr>
          <p:nvPr/>
        </p:nvPicPr>
        <p:blipFill>
          <a:blip r:embed="rId3"/>
          <a:stretch>
            <a:fillRect/>
          </a:stretch>
        </p:blipFill>
        <p:spPr>
          <a:xfrm>
            <a:off x="5188594" y="2989033"/>
            <a:ext cx="3683895" cy="188799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1785</Words>
  <Application>Microsoft Office PowerPoint</Application>
  <PresentationFormat>Presentación en pantalla (4:3)</PresentationFormat>
  <Paragraphs>157</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Lipids</vt:lpstr>
      <vt:lpstr>Presentación de PowerPoint</vt:lpstr>
      <vt:lpstr>Presentación de PowerPoint</vt:lpstr>
      <vt:lpstr>Presentación de PowerPoint</vt:lpstr>
      <vt:lpstr>Water</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2021-09-01T11:17:49Z</dcterms:modified>
</cp:coreProperties>
</file>