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6.jpeg"/><Relationship Id="rId6" Type="http://schemas.openxmlformats.org/officeDocument/2006/relationships/image" Target="../media/image2.jpeg"/><Relationship Id="rId7" Type="http://schemas.openxmlformats.org/officeDocument/2006/relationships/image" Target="../media/image2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1.jpeg"/><Relationship Id="rId4" Type="http://schemas.openxmlformats.org/officeDocument/2006/relationships/image" Target="../media/image3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4.jpeg"/><Relationship Id="rId4" Type="http://schemas.openxmlformats.org/officeDocument/2006/relationships/image" Target="../media/image35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1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2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pPr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487487" y="3900487"/>
            <a:ext cx="6169026" cy="176212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250825" y="5157787"/>
            <a:ext cx="6913563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000"/>
                </a:solidFill>
              </a:rPr>
              <a:t>La evaluación de la propia condición física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rgbClr val="FFC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C000"/>
                </a:solidFill>
              </a:rP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1900"/>
              </a:spcBef>
              <a:defRPr sz="3200"/>
            </a:lvl1pPr>
          </a:lstStyle>
          <a:p>
            <a:pPr lvl="0">
              <a:defRPr sz="1800"/>
            </a:pPr>
            <a:r>
              <a:rPr sz="3200"/>
              <a:t>TEST DE RUFFIER</a:t>
            </a:r>
          </a:p>
        </p:txBody>
      </p:sp>
      <p:pic>
        <p:nvPicPr>
          <p:cNvPr id="5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5805487"/>
            <a:ext cx="889001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58" name="Shape 58"/>
          <p:cNvSpPr/>
          <p:nvPr/>
        </p:nvSpPr>
        <p:spPr>
          <a:xfrm>
            <a:off x="468312" y="1412875"/>
            <a:ext cx="4176713" cy="368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800"/>
              </a:spcBef>
            </a:pPr>
            <a:r>
              <a:rPr sz="1400"/>
              <a:t>30</a:t>
            </a:r>
            <a:r>
              <a:rPr sz="1400">
                <a:latin typeface="Tempus Sans ITC"/>
                <a:ea typeface="Tempus Sans ITC"/>
                <a:cs typeface="Tempus Sans ITC"/>
                <a:sym typeface="Tempus Sans ITC"/>
              </a:rPr>
              <a:t> </a:t>
            </a:r>
            <a:r>
              <a:rPr sz="1400"/>
              <a:t>FLEXIONES DE PIERNAS EN 45”</a:t>
            </a:r>
          </a:p>
        </p:txBody>
      </p:sp>
      <p:sp>
        <p:nvSpPr>
          <p:cNvPr id="59" name="Shape 59"/>
          <p:cNvSpPr/>
          <p:nvPr/>
        </p:nvSpPr>
        <p:spPr>
          <a:xfrm>
            <a:off x="250825" y="4292600"/>
            <a:ext cx="4968875" cy="229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</a:pPr>
            <a:r>
              <a:t>				</a:t>
            </a:r>
          </a:p>
          <a:p>
            <a:pPr lvl="0">
              <a:spcBef>
                <a:spcPts val="1000"/>
              </a:spcBef>
            </a:pPr>
            <a:r>
              <a:rPr sz="400"/>
              <a:t>									</a:t>
            </a:r>
            <a:r>
              <a:t>	                                                                           		    (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PR+PE+PRE) - 200</a:t>
            </a: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</a:pPr>
            <a:r>
              <a:t>Índice de Ruffier= </a:t>
            </a:r>
          </a:p>
          <a:p>
            <a:pPr lvl="0">
              <a:spcBef>
                <a:spcPts val="1000"/>
              </a:spcBef>
            </a:pPr>
            <a:r>
              <a:t>			10</a:t>
            </a:r>
          </a:p>
        </p:txBody>
      </p:sp>
      <p:sp>
        <p:nvSpPr>
          <p:cNvPr id="60" name="Shape 60"/>
          <p:cNvSpPr/>
          <p:nvPr/>
        </p:nvSpPr>
        <p:spPr>
          <a:xfrm>
            <a:off x="2195512" y="5949950"/>
            <a:ext cx="2303463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539750" y="1844675"/>
            <a:ext cx="3527425" cy="233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900"/>
              </a:spcBef>
            </a:pPr>
            <a:r>
              <a:rPr sz="1600"/>
              <a:t>Al tener en cuenta las pulsaciones en reposo (PR), las de esfuerzo (PE) y las de recuperación (PRE) nos dará información sobre el estado de nuestro sistema cardiorespiratorio frente a un esfuerzo suave y prolongado (aeróbico). </a:t>
            </a:r>
            <a:endParaRPr sz="1600"/>
          </a:p>
          <a:p>
            <a:pPr lvl="0">
              <a:lnSpc>
                <a:spcPct val="75000"/>
              </a:lnSpc>
              <a:spcBef>
                <a:spcPts val="900"/>
              </a:spcBef>
            </a:pPr>
            <a:r>
              <a:rPr sz="1600"/>
              <a:t>Aplicaremos la siguiente fórmula</a:t>
            </a:r>
            <a:endParaRPr sz="1600"/>
          </a:p>
          <a:p>
            <a:pPr lvl="0">
              <a:lnSpc>
                <a:spcPct val="75000"/>
              </a:lnSpc>
              <a:spcBef>
                <a:spcPts val="900"/>
              </a:spcBef>
            </a:pPr>
            <a:r>
              <a:rPr sz="1600"/>
              <a:t>para conocer su resultado:</a:t>
            </a:r>
          </a:p>
        </p:txBody>
      </p:sp>
      <p:pic>
        <p:nvPicPr>
          <p:cNvPr id="62" name="eval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8572" y="2000656"/>
            <a:ext cx="1464053" cy="2856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eva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9490" y="2429623"/>
            <a:ext cx="1665369" cy="2330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val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1723" y="2162975"/>
            <a:ext cx="1319818" cy="2575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555875" y="260349"/>
            <a:ext cx="3960813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/>
            </a:lvl1pPr>
          </a:lstStyle>
          <a:p>
            <a:pPr lvl="0">
              <a:defRPr sz="1800"/>
            </a:pPr>
            <a:r>
              <a:rPr sz="3200"/>
              <a:t>TEST DE BURPEE</a:t>
            </a:r>
          </a:p>
        </p:txBody>
      </p:sp>
      <p:sp>
        <p:nvSpPr>
          <p:cNvPr id="67" name="Shape 67"/>
          <p:cNvSpPr/>
          <p:nvPr/>
        </p:nvSpPr>
        <p:spPr>
          <a:xfrm>
            <a:off x="6300787" y="4292600"/>
            <a:ext cx="2665413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/>
            </a:lvl1pPr>
          </a:lstStyle>
          <a:p>
            <a:pPr lvl="0">
              <a:defRPr sz="1800"/>
            </a:pPr>
            <a:r>
              <a:rPr sz="2000"/>
              <a:t>Durante un minuto realizar tantas veces como puedas el siguiente ejercicio</a:t>
            </a:r>
          </a:p>
        </p:txBody>
      </p:sp>
      <p:sp>
        <p:nvSpPr>
          <p:cNvPr id="68" name="Shape 68"/>
          <p:cNvSpPr/>
          <p:nvPr/>
        </p:nvSpPr>
        <p:spPr>
          <a:xfrm>
            <a:off x="684212" y="4149725"/>
            <a:ext cx="4318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1</a:t>
            </a:r>
          </a:p>
        </p:txBody>
      </p:sp>
      <p:sp>
        <p:nvSpPr>
          <p:cNvPr id="69" name="Shape 69"/>
          <p:cNvSpPr/>
          <p:nvPr/>
        </p:nvSpPr>
        <p:spPr>
          <a:xfrm>
            <a:off x="2987675" y="3284537"/>
            <a:ext cx="431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2</a:t>
            </a:r>
          </a:p>
        </p:txBody>
      </p:sp>
      <p:sp>
        <p:nvSpPr>
          <p:cNvPr id="70" name="Shape 70"/>
          <p:cNvSpPr/>
          <p:nvPr/>
        </p:nvSpPr>
        <p:spPr>
          <a:xfrm>
            <a:off x="6084887" y="3357562"/>
            <a:ext cx="4318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3</a:t>
            </a:r>
          </a:p>
        </p:txBody>
      </p:sp>
      <p:sp>
        <p:nvSpPr>
          <p:cNvPr id="71" name="Shape 71"/>
          <p:cNvSpPr/>
          <p:nvPr/>
        </p:nvSpPr>
        <p:spPr>
          <a:xfrm>
            <a:off x="3058318" y="6092825"/>
            <a:ext cx="4318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4</a:t>
            </a:r>
          </a:p>
        </p:txBody>
      </p:sp>
      <p:sp>
        <p:nvSpPr>
          <p:cNvPr id="72" name="Shape 72"/>
          <p:cNvSpPr/>
          <p:nvPr/>
        </p:nvSpPr>
        <p:spPr>
          <a:xfrm>
            <a:off x="5702416" y="6250869"/>
            <a:ext cx="4318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5</a:t>
            </a:r>
          </a:p>
        </p:txBody>
      </p:sp>
      <p:pic>
        <p:nvPicPr>
          <p:cNvPr id="7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74" name="Shape 74"/>
          <p:cNvSpPr/>
          <p:nvPr/>
        </p:nvSpPr>
        <p:spPr>
          <a:xfrm flipV="1">
            <a:off x="1590675" y="4967287"/>
            <a:ext cx="0" cy="115093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5" name="Res 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436" y="1322626"/>
            <a:ext cx="1046482" cy="2602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Res. f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5331" y="1596872"/>
            <a:ext cx="2122767" cy="163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Re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56730" y="1562125"/>
            <a:ext cx="2380534" cy="1632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Res. f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5755" y="4236785"/>
            <a:ext cx="2015640" cy="1550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Res 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2425" y="3709930"/>
            <a:ext cx="971783" cy="2416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395287" y="836612"/>
            <a:ext cx="4752976" cy="506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900"/>
              </a:spcBef>
            </a:pPr>
            <a:r>
              <a:rPr sz="1600"/>
              <a:t>TEST DEL KILÓMETRO</a:t>
            </a:r>
            <a:endParaRPr sz="1600"/>
          </a:p>
          <a:p>
            <a:pPr lvl="0">
              <a:spcBef>
                <a:spcPts val="900"/>
              </a:spcBef>
            </a:pPr>
            <a:r>
              <a:rPr sz="1600"/>
              <a:t>Recorrer un kilómetro y medir el tiempo empleado</a:t>
            </a:r>
            <a:endParaRPr sz="1600"/>
          </a:p>
          <a:p>
            <a:pPr lvl="0">
              <a:spcBef>
                <a:spcPts val="1000"/>
              </a:spcBef>
            </a:pPr>
            <a:endParaRPr sz="1600"/>
          </a:p>
          <a:p>
            <a:pPr lvl="0">
              <a:spcBef>
                <a:spcPts val="1000"/>
              </a:spcBef>
            </a:pPr>
            <a:endParaRPr sz="1600"/>
          </a:p>
          <a:p>
            <a:pPr lvl="0">
              <a:spcBef>
                <a:spcPts val="1000"/>
              </a:spcBef>
            </a:pPr>
            <a:endParaRPr sz="1600"/>
          </a:p>
          <a:p>
            <a:pPr lvl="0">
              <a:spcBef>
                <a:spcPts val="900"/>
              </a:spcBef>
            </a:pPr>
            <a:r>
              <a:rPr sz="1600"/>
              <a:t>TEST DE COOPER</a:t>
            </a:r>
            <a:endParaRPr sz="1600"/>
          </a:p>
          <a:p>
            <a:pPr lvl="0">
              <a:spcBef>
                <a:spcPts val="900"/>
              </a:spcBef>
            </a:pPr>
            <a:r>
              <a:rPr sz="1600"/>
              <a:t>Correr 12´ o 9´ y  medir la distancia recorrida</a:t>
            </a:r>
            <a:endParaRPr sz="1600"/>
          </a:p>
          <a:p>
            <a:pPr lvl="0">
              <a:spcBef>
                <a:spcPts val="1000"/>
              </a:spcBef>
            </a:pPr>
            <a:endParaRPr sz="1600"/>
          </a:p>
          <a:p>
            <a:pPr lvl="0">
              <a:spcBef>
                <a:spcPts val="1000"/>
              </a:spcBef>
            </a:pPr>
            <a:endParaRPr sz="1600"/>
          </a:p>
          <a:p>
            <a:pPr lvl="0">
              <a:spcBef>
                <a:spcPts val="1000"/>
              </a:spcBef>
            </a:pPr>
            <a:endParaRPr sz="1600"/>
          </a:p>
          <a:p>
            <a:pPr lvl="0">
              <a:spcBef>
                <a:spcPts val="900"/>
              </a:spcBef>
            </a:pPr>
            <a:r>
              <a:rPr sz="1600"/>
              <a:t>TEST DE LA </a:t>
            </a:r>
            <a:endParaRPr sz="1600"/>
          </a:p>
          <a:p>
            <a:pPr lvl="0">
              <a:spcBef>
                <a:spcPts val="900"/>
              </a:spcBef>
            </a:pPr>
            <a:r>
              <a:rPr sz="1600"/>
              <a:t>COURSE NAVETTE</a:t>
            </a:r>
            <a:endParaRPr sz="1600"/>
          </a:p>
          <a:p>
            <a:pPr lvl="0">
              <a:spcBef>
                <a:spcPts val="900"/>
              </a:spcBef>
            </a:pPr>
            <a:r>
              <a:rPr sz="1600"/>
              <a:t>Recorrer 20m. ida  y vuelta  al ritmo que va marcando una grabación y aguantar tantos recorridos como se pueda</a:t>
            </a:r>
          </a:p>
        </p:txBody>
      </p:sp>
      <p:pic>
        <p:nvPicPr>
          <p:cNvPr id="8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7625" y="5734050"/>
            <a:ext cx="889000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83" name="11111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7871" y="2261843"/>
            <a:ext cx="3105988" cy="2217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1" y="5084762"/>
            <a:ext cx="91440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DE VELOCIDAD</a:t>
            </a:r>
          </a:p>
        </p:txBody>
      </p:sp>
      <p:sp>
        <p:nvSpPr>
          <p:cNvPr id="86" name="Shape 8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TEST DE APTITUD FÍSICA</a:t>
            </a:r>
          </a:p>
        </p:txBody>
      </p:sp>
      <p:pic>
        <p:nvPicPr>
          <p:cNvPr id="8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987" y="6092825"/>
            <a:ext cx="889001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88" name="fuerza1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60" y="1712813"/>
            <a:ext cx="4166377" cy="2714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539750" y="3500437"/>
            <a:ext cx="33829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/>
            </a:lvl1pPr>
          </a:lstStyle>
          <a:p>
            <a:pPr lvl="0">
              <a:defRPr sz="1800"/>
            </a:pPr>
            <a:r>
              <a:rPr sz="1600"/>
              <a:t>Velocidad de traslación 50m.</a:t>
            </a:r>
          </a:p>
        </p:txBody>
      </p:sp>
      <p:sp>
        <p:nvSpPr>
          <p:cNvPr id="91" name="Shape 91"/>
          <p:cNvSpPr/>
          <p:nvPr/>
        </p:nvSpPr>
        <p:spPr>
          <a:xfrm>
            <a:off x="5292725" y="3284537"/>
            <a:ext cx="34559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/>
            </a:lvl1pPr>
          </a:lstStyle>
          <a:p>
            <a:pPr lvl="0">
              <a:defRPr sz="1800"/>
            </a:pPr>
            <a:r>
              <a:rPr sz="1400"/>
              <a:t>Velocidad de traslación 40m. lanzados</a:t>
            </a:r>
          </a:p>
        </p:txBody>
      </p:sp>
      <p:sp>
        <p:nvSpPr>
          <p:cNvPr id="92" name="Shape 92"/>
          <p:cNvSpPr/>
          <p:nvPr/>
        </p:nvSpPr>
        <p:spPr>
          <a:xfrm>
            <a:off x="468312" y="6092825"/>
            <a:ext cx="352742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/>
            </a:lvl1pPr>
          </a:lstStyle>
          <a:p>
            <a:pPr lvl="0">
              <a:defRPr sz="1800"/>
            </a:pPr>
            <a:r>
              <a:rPr sz="1400"/>
              <a:t>Velocidad de segmentación. Plate tapping</a:t>
            </a:r>
          </a:p>
        </p:txBody>
      </p:sp>
      <p:sp>
        <p:nvSpPr>
          <p:cNvPr id="93" name="Shape 93"/>
          <p:cNvSpPr/>
          <p:nvPr/>
        </p:nvSpPr>
        <p:spPr>
          <a:xfrm>
            <a:off x="5219700" y="5661025"/>
            <a:ext cx="338455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/>
            </a:lvl1pPr>
          </a:lstStyle>
          <a:p>
            <a:pPr lvl="0">
              <a:defRPr sz="1800"/>
            </a:pPr>
            <a:r>
              <a:rPr sz="1400"/>
              <a:t>Velocidad de reacción. Test de Letwin</a:t>
            </a:r>
          </a:p>
        </p:txBody>
      </p:sp>
      <p:pic>
        <p:nvPicPr>
          <p:cNvPr id="9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50" y="602138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95" name="136363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5661" y="401938"/>
            <a:ext cx="4072628" cy="2522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velocidad 13 copi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8358" y="3848027"/>
            <a:ext cx="1745453" cy="221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velocidad 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415" y="406350"/>
            <a:ext cx="3243632" cy="274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in título-1 copia copia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8964" y="3681096"/>
            <a:ext cx="2991962" cy="1872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550" y="5876925"/>
            <a:ext cx="889000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01" name="Shape 101"/>
          <p:cNvSpPr/>
          <p:nvPr/>
        </p:nvSpPr>
        <p:spPr>
          <a:xfrm>
            <a:off x="250825" y="404812"/>
            <a:ext cx="83534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TEST DE APTITUD FÍSICA</a:t>
            </a:r>
          </a:p>
        </p:txBody>
      </p:sp>
      <p:sp>
        <p:nvSpPr>
          <p:cNvPr id="102" name="Shape 102"/>
          <p:cNvSpPr/>
          <p:nvPr/>
        </p:nvSpPr>
        <p:spPr>
          <a:xfrm>
            <a:off x="3779837" y="4437062"/>
            <a:ext cx="3816351" cy="102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DE FUERZA</a:t>
            </a:r>
            <a:endParaRPr sz="2800"/>
          </a:p>
        </p:txBody>
      </p:sp>
      <p:pic>
        <p:nvPicPr>
          <p:cNvPr id="103" name="fuerza1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518" y="1890078"/>
            <a:ext cx="2455512" cy="3864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323850" y="2565400"/>
            <a:ext cx="31686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Abdominales 30”</a:t>
            </a:r>
          </a:p>
        </p:txBody>
      </p:sp>
      <p:sp>
        <p:nvSpPr>
          <p:cNvPr id="106" name="Shape 106"/>
          <p:cNvSpPr/>
          <p:nvPr/>
        </p:nvSpPr>
        <p:spPr>
          <a:xfrm>
            <a:off x="468312" y="5589587"/>
            <a:ext cx="20161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Salto horizontal</a:t>
            </a:r>
          </a:p>
        </p:txBody>
      </p:sp>
      <p:sp>
        <p:nvSpPr>
          <p:cNvPr id="107" name="Shape 107"/>
          <p:cNvSpPr/>
          <p:nvPr/>
        </p:nvSpPr>
        <p:spPr>
          <a:xfrm>
            <a:off x="7019925" y="3429000"/>
            <a:ext cx="16557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Salto vertical</a:t>
            </a:r>
          </a:p>
        </p:txBody>
      </p:sp>
      <p:sp>
        <p:nvSpPr>
          <p:cNvPr id="108" name="Shape 108"/>
          <p:cNvSpPr/>
          <p:nvPr/>
        </p:nvSpPr>
        <p:spPr>
          <a:xfrm>
            <a:off x="3348037" y="3357562"/>
            <a:ext cx="31686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Flexión mantenida en barra</a:t>
            </a:r>
          </a:p>
        </p:txBody>
      </p:sp>
      <p:pic>
        <p:nvPicPr>
          <p:cNvPr id="10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10" name="Shape 110"/>
          <p:cNvSpPr/>
          <p:nvPr/>
        </p:nvSpPr>
        <p:spPr>
          <a:xfrm>
            <a:off x="5151437" y="5478462"/>
            <a:ext cx="35274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Lanzamiento de balón de 3 Kg</a:t>
            </a:r>
          </a:p>
        </p:txBody>
      </p:sp>
      <p:pic>
        <p:nvPicPr>
          <p:cNvPr id="111" name="fuerza1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8534" y="205978"/>
            <a:ext cx="1697932" cy="3087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velociad 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35" y="3172916"/>
            <a:ext cx="2822080" cy="2376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eval 8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9225" y="413509"/>
            <a:ext cx="3277900" cy="189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eval 5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24300" y="322206"/>
            <a:ext cx="2016125" cy="2854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eval 7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84636" y="3888890"/>
            <a:ext cx="1784183" cy="2854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Test de aptitud física</a:t>
            </a:r>
          </a:p>
        </p:txBody>
      </p:sp>
      <p:pic>
        <p:nvPicPr>
          <p:cNvPr id="11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550" y="5876925"/>
            <a:ext cx="889000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19" name="Shape 119"/>
          <p:cNvSpPr/>
          <p:nvPr/>
        </p:nvSpPr>
        <p:spPr>
          <a:xfrm>
            <a:off x="1547812" y="5734050"/>
            <a:ext cx="500380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DE FLEXIBILIDAD</a:t>
            </a:r>
          </a:p>
        </p:txBody>
      </p:sp>
      <p:pic>
        <p:nvPicPr>
          <p:cNvPr id="120" name="flex 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5044" y="2021767"/>
            <a:ext cx="3289406" cy="2814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68312" y="2852737"/>
            <a:ext cx="345598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/>
            </a:lvl1pPr>
          </a:lstStyle>
          <a:p>
            <a:pPr lvl="0">
              <a:defRPr sz="1800"/>
            </a:pPr>
            <a:r>
              <a:rPr sz="1600"/>
              <a:t>Test de la flexión anterior</a:t>
            </a:r>
          </a:p>
        </p:txBody>
      </p:sp>
      <p:sp>
        <p:nvSpPr>
          <p:cNvPr id="123" name="Shape 123"/>
          <p:cNvSpPr/>
          <p:nvPr/>
        </p:nvSpPr>
        <p:spPr>
          <a:xfrm>
            <a:off x="179387" y="5589587"/>
            <a:ext cx="4175126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/>
            </a:lvl1pPr>
          </a:lstStyle>
          <a:p>
            <a:pPr lvl="0">
              <a:defRPr sz="1800"/>
            </a:pPr>
            <a:r>
              <a:rPr sz="1600"/>
              <a:t>Aparato para el Test de la flexión anterior</a:t>
            </a:r>
          </a:p>
        </p:txBody>
      </p:sp>
      <p:sp>
        <p:nvSpPr>
          <p:cNvPr id="124" name="Shape 124"/>
          <p:cNvSpPr/>
          <p:nvPr/>
        </p:nvSpPr>
        <p:spPr>
          <a:xfrm>
            <a:off x="4643437" y="5445125"/>
            <a:ext cx="45005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/>
            </a:lvl1pPr>
          </a:lstStyle>
          <a:p>
            <a:pPr lvl="0">
              <a:defRPr sz="1800"/>
            </a:pPr>
            <a:r>
              <a:rPr sz="1600"/>
              <a:t>Aparato para el Test de la flexión profunda</a:t>
            </a:r>
          </a:p>
        </p:txBody>
      </p:sp>
      <p:pic>
        <p:nvPicPr>
          <p:cNvPr id="12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550" y="6021387"/>
            <a:ext cx="889000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26" name="Shape 126"/>
          <p:cNvSpPr/>
          <p:nvPr/>
        </p:nvSpPr>
        <p:spPr>
          <a:xfrm>
            <a:off x="4859337" y="2852737"/>
            <a:ext cx="345598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/>
            </a:lvl1pPr>
          </a:lstStyle>
          <a:p>
            <a:pPr lvl="0">
              <a:defRPr sz="1800"/>
            </a:pPr>
            <a:r>
              <a:rPr sz="1600"/>
              <a:t>Test de la flexión profunda</a:t>
            </a:r>
          </a:p>
        </p:txBody>
      </p:sp>
      <p:pic>
        <p:nvPicPr>
          <p:cNvPr id="127" name="flex 1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416" y="142762"/>
            <a:ext cx="3048486" cy="2518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flex 15 copi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1708" y="332672"/>
            <a:ext cx="2794623" cy="22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444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0825" y="3187815"/>
            <a:ext cx="3045668" cy="2257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196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99546" y="3429000"/>
            <a:ext cx="2975571" cy="1983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68312" y="260350"/>
            <a:ext cx="813593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TEST DE APTITUD FÍSICA</a:t>
            </a:r>
          </a:p>
        </p:txBody>
      </p:sp>
      <p:pic>
        <p:nvPicPr>
          <p:cNvPr id="13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2087" y="5876925"/>
            <a:ext cx="889001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34" name="Shape 134"/>
          <p:cNvSpPr/>
          <p:nvPr/>
        </p:nvSpPr>
        <p:spPr>
          <a:xfrm>
            <a:off x="971550" y="5589587"/>
            <a:ext cx="5257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DE EQUILIBRIO</a:t>
            </a:r>
          </a:p>
        </p:txBody>
      </p:sp>
      <p:pic>
        <p:nvPicPr>
          <p:cNvPr id="135" name="cf -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3162" y="1463824"/>
            <a:ext cx="2435655" cy="3408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411412" y="476250"/>
            <a:ext cx="1800226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pPr lvl="0">
              <a:defRPr sz="1800"/>
            </a:pPr>
            <a:r>
              <a:rPr sz="4000"/>
              <a:t>Índice</a:t>
            </a:r>
          </a:p>
        </p:txBody>
      </p:sp>
      <p:pic>
        <p:nvPicPr>
          <p:cNvPr id="1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7" name="Shape 17"/>
          <p:cNvSpPr/>
          <p:nvPr/>
        </p:nvSpPr>
        <p:spPr>
          <a:xfrm>
            <a:off x="539750" y="1844675"/>
            <a:ext cx="4968875" cy="2599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/>
              <a:t>1. Objetivos</a:t>
            </a:r>
            <a:endParaRPr sz="1600"/>
          </a:p>
          <a:p>
            <a:pPr lvl="0"/>
            <a:r>
              <a:rPr sz="1600"/>
              <a:t>2. Concepto y clases de Evaluación.</a:t>
            </a:r>
            <a:endParaRPr sz="1600"/>
          </a:p>
          <a:p>
            <a:pPr lvl="0"/>
            <a:r>
              <a:rPr sz="1600"/>
              <a:t>3. Objetivos de la Evaluación.</a:t>
            </a:r>
            <a:endParaRPr sz="1600"/>
          </a:p>
          <a:p>
            <a:pPr lvl="0"/>
            <a:r>
              <a:rPr sz="1600"/>
              <a:t>	En cuanto al programa</a:t>
            </a:r>
            <a:endParaRPr sz="1600"/>
          </a:p>
          <a:p>
            <a:pPr lvl="0"/>
            <a:r>
              <a:rPr sz="1600"/>
              <a:t>	En cuanto al individuo.</a:t>
            </a:r>
            <a:endParaRPr sz="1600"/>
          </a:p>
          <a:p>
            <a:pPr lvl="0"/>
            <a:r>
              <a:rPr sz="1600"/>
              <a:t>4. Datos y requisitos que ha de reunir un test motor.</a:t>
            </a:r>
            <a:endParaRPr sz="1600"/>
          </a:p>
          <a:p>
            <a:pPr lvl="0"/>
            <a:r>
              <a:rPr sz="1600"/>
              <a:t>5. Ventajas de las pruebas de Evaluación. 	Frecuencia en su aplicación.</a:t>
            </a:r>
            <a:endParaRPr sz="1600"/>
          </a:p>
          <a:p>
            <a:pPr lvl="0"/>
            <a:r>
              <a:rPr sz="1600"/>
              <a:t>6. Ejemplos de test.</a:t>
            </a:r>
            <a:endParaRPr sz="1600"/>
          </a:p>
          <a:p>
            <a:pPr lvl="0"/>
            <a:r>
              <a:rPr sz="1600"/>
              <a:t>	Pruebas de Aptitud Física.</a:t>
            </a:r>
            <a:endParaRPr sz="1600"/>
          </a:p>
          <a:p>
            <a:pPr lvl="0"/>
            <a:r>
              <a:rPr sz="1600"/>
              <a:t>	Pruebas de Rendimiento Deportivo.</a:t>
            </a:r>
          </a:p>
        </p:txBody>
      </p:sp>
      <p:pic>
        <p:nvPicPr>
          <p:cNvPr id="18" name="eval 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8733" y="1874180"/>
            <a:ext cx="2056484" cy="2911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187450" y="6237287"/>
            <a:ext cx="19446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Test de Elmar</a:t>
            </a:r>
          </a:p>
        </p:txBody>
      </p:sp>
      <p:sp>
        <p:nvSpPr>
          <p:cNvPr id="138" name="Shape 138"/>
          <p:cNvSpPr/>
          <p:nvPr/>
        </p:nvSpPr>
        <p:spPr>
          <a:xfrm>
            <a:off x="5435600" y="3789362"/>
            <a:ext cx="33845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Test de la barra de equilibrio</a:t>
            </a:r>
          </a:p>
        </p:txBody>
      </p:sp>
      <p:sp>
        <p:nvSpPr>
          <p:cNvPr id="139" name="Shape 139"/>
          <p:cNvSpPr/>
          <p:nvPr/>
        </p:nvSpPr>
        <p:spPr>
          <a:xfrm>
            <a:off x="5651500" y="3069907"/>
            <a:ext cx="2449513" cy="1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6372225" y="3284537"/>
            <a:ext cx="10810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3,60m.</a:t>
            </a:r>
          </a:p>
        </p:txBody>
      </p:sp>
      <p:sp>
        <p:nvSpPr>
          <p:cNvPr id="141" name="Shape 141"/>
          <p:cNvSpPr/>
          <p:nvPr/>
        </p:nvSpPr>
        <p:spPr>
          <a:xfrm flipV="1">
            <a:off x="5219700" y="2565400"/>
            <a:ext cx="215901" cy="21590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4643437" y="2420937"/>
            <a:ext cx="7921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15cm</a:t>
            </a:r>
          </a:p>
        </p:txBody>
      </p:sp>
      <p:pic>
        <p:nvPicPr>
          <p:cNvPr id="14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2087" y="5876925"/>
            <a:ext cx="889001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44" name="eval 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4603" y="694861"/>
            <a:ext cx="2826544" cy="2160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eval 1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2707" y="2293491"/>
            <a:ext cx="2179206" cy="3113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TEST DE APTITUD FÍSICA</a:t>
            </a:r>
          </a:p>
        </p:txBody>
      </p:sp>
      <p:pic>
        <p:nvPicPr>
          <p:cNvPr id="14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2087" y="5805487"/>
            <a:ext cx="889001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49" name="Shape 149"/>
          <p:cNvSpPr/>
          <p:nvPr/>
        </p:nvSpPr>
        <p:spPr>
          <a:xfrm>
            <a:off x="250825" y="5661025"/>
            <a:ext cx="867568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DE COORDINACIÓN</a:t>
            </a:r>
          </a:p>
        </p:txBody>
      </p:sp>
      <p:pic>
        <p:nvPicPr>
          <p:cNvPr id="150" name="eval 3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0581" y="1843831"/>
            <a:ext cx="3523652" cy="2791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550" y="5949950"/>
            <a:ext cx="889000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53" name="Shape 153"/>
          <p:cNvSpPr/>
          <p:nvPr/>
        </p:nvSpPr>
        <p:spPr>
          <a:xfrm>
            <a:off x="250825" y="476250"/>
            <a:ext cx="4105275" cy="384756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sz="2000"/>
            </a:lvl1pPr>
          </a:lstStyle>
          <a:p>
            <a:pPr lvl="0">
              <a:defRPr sz="1800"/>
            </a:pPr>
            <a:r>
              <a:rPr sz="2000"/>
              <a:t>Coordinación óculo-manual</a:t>
            </a:r>
          </a:p>
        </p:txBody>
      </p:sp>
      <p:sp>
        <p:nvSpPr>
          <p:cNvPr id="154" name="Shape 154"/>
          <p:cNvSpPr/>
          <p:nvPr/>
        </p:nvSpPr>
        <p:spPr>
          <a:xfrm flipH="1">
            <a:off x="2195512" y="981075"/>
            <a:ext cx="360364" cy="100806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5148262" y="333375"/>
            <a:ext cx="3671888" cy="384756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sz="2000"/>
            </a:lvl1pPr>
          </a:lstStyle>
          <a:p>
            <a:pPr lvl="0">
              <a:defRPr sz="1800"/>
            </a:pPr>
            <a:r>
              <a:rPr sz="2000"/>
              <a:t>Coordinación óculo-pie</a:t>
            </a:r>
          </a:p>
        </p:txBody>
      </p:sp>
      <p:sp>
        <p:nvSpPr>
          <p:cNvPr id="156" name="Shape 156"/>
          <p:cNvSpPr/>
          <p:nvPr/>
        </p:nvSpPr>
        <p:spPr>
          <a:xfrm>
            <a:off x="6443662" y="765174"/>
            <a:ext cx="144464" cy="647702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827087" y="1989137"/>
            <a:ext cx="31686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Lanzamiento a diana</a:t>
            </a:r>
          </a:p>
        </p:txBody>
      </p:sp>
      <p:sp>
        <p:nvSpPr>
          <p:cNvPr id="158" name="Shape 158"/>
          <p:cNvSpPr/>
          <p:nvPr/>
        </p:nvSpPr>
        <p:spPr>
          <a:xfrm>
            <a:off x="6588125" y="1196975"/>
            <a:ext cx="23399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Zig – zag con balón</a:t>
            </a:r>
          </a:p>
        </p:txBody>
      </p:sp>
      <p:sp>
        <p:nvSpPr>
          <p:cNvPr id="159" name="Shape 159"/>
          <p:cNvSpPr/>
          <p:nvPr/>
        </p:nvSpPr>
        <p:spPr>
          <a:xfrm flipH="1" flipV="1">
            <a:off x="5508624" y="5157787"/>
            <a:ext cx="2016126" cy="576264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6227762" y="5876925"/>
            <a:ext cx="10810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4,50m.</a:t>
            </a:r>
          </a:p>
        </p:txBody>
      </p:sp>
      <p:pic>
        <p:nvPicPr>
          <p:cNvPr id="161" name="eval 1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786" y="3036842"/>
            <a:ext cx="2071237" cy="2769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eval 1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74539" y="2327610"/>
            <a:ext cx="2619335" cy="2769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7" y="5516562"/>
            <a:ext cx="889001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65" name="Shape 165"/>
          <p:cNvSpPr/>
          <p:nvPr/>
        </p:nvSpPr>
        <p:spPr>
          <a:xfrm>
            <a:off x="1619250" y="5589587"/>
            <a:ext cx="489585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DE AGILIDAD</a:t>
            </a:r>
          </a:p>
        </p:txBody>
      </p:sp>
      <p:sp>
        <p:nvSpPr>
          <p:cNvPr id="166" name="Shape 166"/>
          <p:cNvSpPr/>
          <p:nvPr/>
        </p:nvSpPr>
        <p:spPr>
          <a:xfrm>
            <a:off x="673100" y="818934"/>
            <a:ext cx="82296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800"/>
            </a:lvl1pPr>
          </a:lstStyle>
          <a:p>
            <a:pPr lvl="0">
              <a:defRPr sz="1800"/>
            </a:pPr>
            <a:r>
              <a:rPr sz="2800"/>
              <a:t>TEST DE APTITUD FÍSICA</a:t>
            </a:r>
          </a:p>
        </p:txBody>
      </p:sp>
      <p:pic>
        <p:nvPicPr>
          <p:cNvPr id="167" name="gimansia 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6133" y="2130953"/>
            <a:ext cx="2266173" cy="2596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pic>
        <p:nvPicPr>
          <p:cNvPr id="17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550" y="5805487"/>
            <a:ext cx="889000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71" name="Shape 171"/>
          <p:cNvSpPr/>
          <p:nvPr/>
        </p:nvSpPr>
        <p:spPr>
          <a:xfrm>
            <a:off x="827087" y="1196975"/>
            <a:ext cx="3097213" cy="360187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Carrera de obstáculos</a:t>
            </a:r>
          </a:p>
        </p:txBody>
      </p:sp>
      <p:sp>
        <p:nvSpPr>
          <p:cNvPr id="172" name="Shape 172"/>
          <p:cNvSpPr/>
          <p:nvPr/>
        </p:nvSpPr>
        <p:spPr>
          <a:xfrm>
            <a:off x="5148262" y="1412875"/>
            <a:ext cx="3097213" cy="360187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Carrera del 10 x 5</a:t>
            </a:r>
          </a:p>
        </p:txBody>
      </p:sp>
      <p:sp>
        <p:nvSpPr>
          <p:cNvPr id="173" name="Shape 173"/>
          <p:cNvSpPr/>
          <p:nvPr/>
        </p:nvSpPr>
        <p:spPr>
          <a:xfrm flipH="1">
            <a:off x="1763712" y="1773237"/>
            <a:ext cx="576263" cy="1150939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6156324" y="1989137"/>
            <a:ext cx="792164" cy="100806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75" name="164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6908" y="3038921"/>
            <a:ext cx="2356306" cy="3269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eval 1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7754" y="3206381"/>
            <a:ext cx="3778229" cy="2420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1" y="260350"/>
            <a:ext cx="914400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TEST DE RENDIMIENTO DEPORTIVO</a:t>
            </a:r>
          </a:p>
        </p:txBody>
      </p:sp>
      <p:sp>
        <p:nvSpPr>
          <p:cNvPr id="179" name="Shape 179"/>
          <p:cNvSpPr/>
          <p:nvPr/>
        </p:nvSpPr>
        <p:spPr>
          <a:xfrm flipH="1">
            <a:off x="2195512" y="692149"/>
            <a:ext cx="2016126" cy="649289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4211637" y="692150"/>
            <a:ext cx="2160588" cy="129698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1" name="Shape 181"/>
          <p:cNvSpPr/>
          <p:nvPr/>
        </p:nvSpPr>
        <p:spPr>
          <a:xfrm flipH="1">
            <a:off x="2411412" y="692150"/>
            <a:ext cx="1800226" cy="331311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2" name="Shape 182"/>
          <p:cNvSpPr/>
          <p:nvPr/>
        </p:nvSpPr>
        <p:spPr>
          <a:xfrm flipH="1">
            <a:off x="4211637" y="765175"/>
            <a:ext cx="1" cy="302418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4211637" y="692150"/>
            <a:ext cx="2305051" cy="3241675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8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5" name="atlet 1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6753" y="4077493"/>
            <a:ext cx="2484164" cy="199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beisbol 11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3095" y="4001460"/>
            <a:ext cx="2083964" cy="2674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alonkorf c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146" y="1090761"/>
            <a:ext cx="1972023" cy="302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f.sala -155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0249" y="4159448"/>
            <a:ext cx="1714849" cy="255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hockey 99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74707" y="1100290"/>
            <a:ext cx="2484164" cy="2494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 idx="4294967295"/>
          </p:nvPr>
        </p:nvSpPr>
        <p:spPr>
          <a:xfrm>
            <a:off x="250825" y="260349"/>
            <a:ext cx="86868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TEST DE RENDIMIENTO DEPORTIVO</a:t>
            </a:r>
          </a:p>
        </p:txBody>
      </p:sp>
      <p:sp>
        <p:nvSpPr>
          <p:cNvPr id="192" name="Shape 19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000"/>
              <a:t>	Podemos elaborar pruebas específicas con arreglo a la especialidad deportiva a valorar, podemos cuantificar las cualidades motrices y las capacidades físicas que intervienen en un determinado deporte, y podemos también hacer ejercicios con evaluaciones independientes o conjuntas pero siempre en conexión motriz con la especialidad. </a:t>
            </a:r>
            <a:endParaRPr sz="2000"/>
          </a:p>
          <a:p>
            <a:pPr lvl="0" algn="just">
              <a:lnSpc>
                <a:spcPct val="80000"/>
              </a:lnSpc>
              <a:buChar char="•"/>
              <a:defRPr sz="1800"/>
            </a:pPr>
            <a:endParaRPr sz="2000"/>
          </a:p>
          <a:p>
            <a:pPr lvl="0" algn="just">
              <a:lnSpc>
                <a:spcPct val="80000"/>
              </a:lnSpc>
              <a:buSzTx/>
              <a:buNone/>
              <a:defRPr sz="1800"/>
            </a:pPr>
            <a:endParaRPr sz="2000"/>
          </a:p>
          <a:p>
            <a:pPr lvl="0" marL="214312" indent="-214312" algn="just"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rPr sz="2000"/>
              <a:t>Si queremos valorar el rendimiento deportivo en Baloncesto, por ejemplo, podemos realizar:</a:t>
            </a:r>
            <a:endParaRPr sz="2000"/>
          </a:p>
          <a:p>
            <a:pPr lvl="0" algn="just">
              <a:lnSpc>
                <a:spcPct val="80000"/>
              </a:lnSpc>
              <a:buSzTx/>
              <a:buNone/>
              <a:defRPr sz="1800"/>
            </a:pPr>
            <a:endParaRPr sz="2000"/>
          </a:p>
          <a:p>
            <a:pPr lvl="0" marL="214312" indent="-214312" algn="just"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rPr sz="2000"/>
              <a:t>Pruebas que midan la velocidad de desplazamiento con balón, o el equilibrio con relación al tiro y rebote específicos.</a:t>
            </a:r>
            <a:endParaRPr sz="2000"/>
          </a:p>
          <a:p>
            <a:pPr lvl="0" marL="214312" indent="-214312" algn="just"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rPr sz="2000"/>
              <a:t>Podemos desarrollar un test que incluya todas las capacidades y cualidades para que nos de una información más completa e interrelacionada de nuestro rendimiento deportivo en dicho deporte.</a:t>
            </a:r>
          </a:p>
        </p:txBody>
      </p:sp>
      <p:pic>
        <p:nvPicPr>
          <p:cNvPr id="19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94" name="bici velocidad.jpg"/>
          <p:cNvPicPr/>
          <p:nvPr/>
        </p:nvPicPr>
        <p:blipFill>
          <a:blip r:embed="rId3">
            <a:alphaModFix amt="15086"/>
            <a:extLst/>
          </a:blip>
          <a:stretch>
            <a:fillRect/>
          </a:stretch>
        </p:blipFill>
        <p:spPr>
          <a:xfrm>
            <a:off x="508000" y="202207"/>
            <a:ext cx="8128000" cy="576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 idx="4294967295"/>
          </p:nvPr>
        </p:nvSpPr>
        <p:spPr>
          <a:xfrm>
            <a:off x="179387" y="260349"/>
            <a:ext cx="86868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TEST DE RENDIMIENTO DEPORTIVO</a:t>
            </a:r>
          </a:p>
        </p:txBody>
      </p:sp>
      <p:sp>
        <p:nvSpPr>
          <p:cNvPr id="197" name="Shape 197"/>
          <p:cNvSpPr/>
          <p:nvPr/>
        </p:nvSpPr>
        <p:spPr>
          <a:xfrm>
            <a:off x="5940425" y="1989137"/>
            <a:ext cx="2952750" cy="395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66700" indent="-266700">
              <a:spcBef>
                <a:spcPts val="800"/>
              </a:spcBef>
              <a:buSzPct val="100000"/>
              <a:buAutoNum type="arabicPeriod" startAt="1"/>
            </a:pPr>
            <a:r>
              <a:rPr sz="1400"/>
              <a:t>Tiro a canasta en apoyo</a:t>
            </a:r>
            <a:endParaRPr sz="1400"/>
          </a:p>
          <a:p>
            <a:pPr lvl="0" marL="266700" indent="-266700">
              <a:spcBef>
                <a:spcPts val="800"/>
              </a:spcBef>
              <a:buSzPct val="100000"/>
              <a:buAutoNum type="arabicPeriod" startAt="1"/>
            </a:pPr>
            <a:r>
              <a:rPr sz="1400"/>
              <a:t>Bote hacia la bandera</a:t>
            </a:r>
            <a:endParaRPr sz="1400"/>
          </a:p>
          <a:p>
            <a:pPr lvl="0" marL="266700" indent="-266700">
              <a:spcBef>
                <a:spcPts val="800"/>
              </a:spcBef>
              <a:buSzPct val="100000"/>
              <a:buAutoNum type="arabicPeriod" startAt="1"/>
            </a:pPr>
            <a:r>
              <a:rPr sz="1400"/>
              <a:t>Pase de pecho entre compañeros</a:t>
            </a:r>
            <a:endParaRPr sz="1400"/>
          </a:p>
          <a:p>
            <a:pPr lvl="0" marL="266700" indent="-266700">
              <a:spcBef>
                <a:spcPts val="800"/>
              </a:spcBef>
              <a:buSzPct val="100000"/>
              <a:buAutoNum type="arabicPeriod" startAt="1"/>
            </a:pPr>
            <a:r>
              <a:rPr sz="1400"/>
              <a:t>Bote de progresión y entrada a canasta</a:t>
            </a:r>
            <a:endParaRPr sz="1400"/>
          </a:p>
          <a:p>
            <a:pPr lvl="0" marL="266700" indent="-266700">
              <a:spcBef>
                <a:spcPts val="800"/>
              </a:spcBef>
              <a:buSzPct val="100000"/>
              <a:buAutoNum type="arabicPeriod" startAt="1"/>
            </a:pPr>
            <a:r>
              <a:rPr sz="1400"/>
              <a:t>Recepción pase de beisbol</a:t>
            </a:r>
            <a:endParaRPr sz="1400"/>
          </a:p>
          <a:p>
            <a:pPr lvl="0" marL="266700" indent="-266700">
              <a:spcBef>
                <a:spcPts val="800"/>
              </a:spcBef>
              <a:buSzPct val="100000"/>
              <a:buAutoNum type="arabicPeriod" startAt="1"/>
            </a:pPr>
            <a:r>
              <a:rPr sz="1400"/>
              <a:t>Ejercicios de manejo y control de balón</a:t>
            </a:r>
            <a:endParaRPr sz="1400"/>
          </a:p>
          <a:p>
            <a:pPr lvl="0" marL="266700" indent="-266700">
              <a:spcBef>
                <a:spcPts val="800"/>
              </a:spcBef>
              <a:buSzPct val="100000"/>
              <a:buAutoNum type="arabicPeriod" startAt="1"/>
            </a:pPr>
            <a:r>
              <a:rPr sz="1400"/>
              <a:t>Pase largo</a:t>
            </a:r>
            <a:endParaRPr sz="1400"/>
          </a:p>
          <a:p>
            <a:pPr lvl="0" marL="266700" indent="-266700">
              <a:spcBef>
                <a:spcPts val="800"/>
              </a:spcBef>
              <a:buSzPct val="100000"/>
              <a:buAutoNum type="arabicPeriod" startAt="1"/>
            </a:pPr>
            <a:r>
              <a:rPr sz="1400"/>
              <a:t>Recepción, bote, parada en un tiempo y tiro en suspensión.</a:t>
            </a:r>
            <a:endParaRPr sz="1400"/>
          </a:p>
          <a:p>
            <a:pPr lvl="0" marL="342900" indent="-342900">
              <a:spcBef>
                <a:spcPts val="1000"/>
              </a:spcBef>
              <a:buSzPct val="100000"/>
              <a:buAutoNum type="arabicPeriod" startAt="1"/>
            </a:pPr>
            <a:endParaRPr sz="1400"/>
          </a:p>
        </p:txBody>
      </p:sp>
      <p:pic>
        <p:nvPicPr>
          <p:cNvPr id="19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99" name="20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314" y="2072183"/>
            <a:ext cx="5366437" cy="3114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Vamos a ver si habéis estudiado</a:t>
            </a:r>
          </a:p>
        </p:txBody>
      </p:sp>
      <p:sp>
        <p:nvSpPr>
          <p:cNvPr id="202" name="Shape 20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400"/>
              </a:spcBef>
              <a:buSzTx/>
              <a:buNone/>
              <a:defRPr sz="1800"/>
            </a:pPr>
            <a:r>
              <a:t>1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.	</a:t>
            </a:r>
            <a:r>
              <a:t>¿Para qué nos sirve una evaluación de la condición física?</a:t>
            </a:r>
          </a:p>
          <a:p>
            <a:pPr lvl="0" marL="192881" indent="-192881">
              <a:spcBef>
                <a:spcPts val="400"/>
              </a:spcBef>
              <a:buAutoNum type="arabicPeriod" startAt="2"/>
              <a:defRPr sz="1800"/>
            </a:pPr>
            <a:r>
              <a:t>¿Cuál de estos ejercicios pondrías en un test de aptitud y cual en uno de rendimiento?:</a:t>
            </a:r>
          </a:p>
          <a:p>
            <a:pPr lvl="0" marL="192881" indent="-192881">
              <a:spcBef>
                <a:spcPts val="400"/>
              </a:spcBef>
              <a:buAutoNum type="alphaLcParenR" startAt="1"/>
              <a:defRPr sz="1800"/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t>Abdominales.</a:t>
            </a:r>
          </a:p>
          <a:p>
            <a:pPr lvl="0" marL="192881" indent="-192881">
              <a:spcBef>
                <a:spcPts val="400"/>
              </a:spcBef>
              <a:buAutoNum type="alphaLcParenR" startAt="1"/>
              <a:defRPr sz="1800"/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t>Flexión de brazos en barra.</a:t>
            </a:r>
          </a:p>
          <a:p>
            <a:pPr lvl="0" marL="192881" indent="-192881">
              <a:spcBef>
                <a:spcPts val="400"/>
              </a:spcBef>
              <a:buAutoNum type="alphaLcParenR" startAt="1"/>
              <a:defRPr sz="1800"/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t>Lanzamientos a canasta.</a:t>
            </a:r>
          </a:p>
          <a:p>
            <a:pPr lvl="0" marL="192881" indent="-192881">
              <a:spcBef>
                <a:spcPts val="400"/>
              </a:spcBef>
              <a:buAutoNum type="alphaLcParenR" startAt="1"/>
              <a:defRPr sz="1800"/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t>40 metros lanzados.</a:t>
            </a:r>
          </a:p>
          <a:p>
            <a:pPr lvl="0" marL="192881" indent="-192881">
              <a:spcBef>
                <a:spcPts val="400"/>
              </a:spcBef>
              <a:buAutoNum type="alphaLcParenR" startAt="1"/>
              <a:defRPr sz="1800"/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t>Conducir un balón en</a:t>
            </a:r>
          </a:p>
          <a:p>
            <a:pPr lvl="0" marL="192881" indent="-192881">
              <a:spcBef>
                <a:spcPts val="400"/>
              </a:spcBef>
              <a:buAutoNum type="alphaLcParenR" startAt="1"/>
              <a:defRPr sz="1800"/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t>Flexión profunda del tronco.</a:t>
            </a: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t>3.	¿De qué forma podemos evaluar a un individuo?</a:t>
            </a: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t>4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.	</a:t>
            </a:r>
            <a:r>
              <a:t>Anímate y compara tu forma física con la de otros compañeros realizando un test de Aptitud Física</a:t>
            </a: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t>5.	Busca nuevas formas de evaluar.</a:t>
            </a:r>
          </a:p>
        </p:txBody>
      </p:sp>
      <p:pic>
        <p:nvPicPr>
          <p:cNvPr id="20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 advClick="1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57200" y="1600200"/>
            <a:ext cx="8229600" cy="290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buChar char="-"/>
              <a:defRPr sz="1800"/>
            </a:pPr>
            <a:r>
              <a:rPr sz="2000"/>
              <a:t>Aprender a valorar e interpretar los resultados de las diferentes pruebas que se realicen, </a:t>
            </a:r>
            <a:endParaRPr sz="2000"/>
          </a:p>
          <a:p>
            <a:pPr lvl="0">
              <a:buChar char="•"/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buChar char="-"/>
              <a:defRPr sz="1800"/>
            </a:pPr>
            <a:r>
              <a:rPr sz="2000"/>
              <a:t>Practicar los diferentes “tests” que nos miden nuestra condición física.</a:t>
            </a:r>
            <a:endParaRPr sz="2000"/>
          </a:p>
          <a:p>
            <a:pPr lvl="0">
              <a:buChar char="•"/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buChar char="•"/>
              <a:defRPr sz="1800"/>
            </a:pPr>
            <a:r>
              <a:rPr sz="2000"/>
              <a:t>- Elaborar nuestra propia batería de ejercicios que evalúen nuestro rendimiento.</a:t>
            </a:r>
          </a:p>
        </p:txBody>
      </p:sp>
      <p:pic>
        <p:nvPicPr>
          <p:cNvPr id="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" name="1111111.jpg"/>
          <p:cNvPicPr/>
          <p:nvPr/>
        </p:nvPicPr>
        <p:blipFill>
          <a:blip r:embed="rId3">
            <a:alphaModFix amt="16174"/>
            <a:extLst/>
          </a:blip>
          <a:stretch>
            <a:fillRect/>
          </a:stretch>
        </p:blipFill>
        <p:spPr>
          <a:xfrm>
            <a:off x="819150" y="374650"/>
            <a:ext cx="7505700" cy="535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68312" y="333375"/>
            <a:ext cx="7920038" cy="193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spcBef>
                <a:spcPts val="1400"/>
              </a:spcBef>
            </a:pPr>
            <a:r>
              <a:rPr sz="2400"/>
              <a:t>Conjunto de procedimientos científicos o prácticos (pruebas deportivo-motoras) que sirven para medir las aptitudes básicas del sujeto que ha de realizar ejercicio en general, o cualquier actividad deportiva que exija esfuerzo</a:t>
            </a:r>
            <a:r>
              <a:rPr sz="24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26" name="Shape 26"/>
          <p:cNvSpPr/>
          <p:nvPr/>
        </p:nvSpPr>
        <p:spPr>
          <a:xfrm>
            <a:off x="5724525" y="2852737"/>
            <a:ext cx="3419475" cy="318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Los procedimientos se pueden agrupar en: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1000"/>
              </a:spcBef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1000"/>
              </a:spcBef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PRUEBAS DE APTITUD FÍSICA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1000"/>
              </a:spcBef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1000"/>
              </a:spcBef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PRUEBAS DE RENDIMIENTO DEPORTIVO</a:t>
            </a:r>
          </a:p>
        </p:txBody>
      </p:sp>
      <p:pic>
        <p:nvPicPr>
          <p:cNvPr id="2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5949950"/>
            <a:ext cx="889001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8" name="eval 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445" y="2836366"/>
            <a:ext cx="3894635" cy="2976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95287" y="333375"/>
            <a:ext cx="4105276" cy="12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pPr lvl="0">
              <a:defRPr sz="1800"/>
            </a:pPr>
            <a:r>
              <a:rPr sz="4000"/>
              <a:t>Objetivos de la evaluación</a:t>
            </a:r>
          </a:p>
        </p:txBody>
      </p:sp>
      <p:sp>
        <p:nvSpPr>
          <p:cNvPr id="31" name="Shape 31"/>
          <p:cNvSpPr/>
          <p:nvPr/>
        </p:nvSpPr>
        <p:spPr>
          <a:xfrm>
            <a:off x="827087" y="4652962"/>
            <a:ext cx="5508626" cy="15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El objetivo primordial de la evaluación es medir, y en lo que a nosotros nos afecta,  medir a la persona  y al programa.</a:t>
            </a:r>
          </a:p>
        </p:txBody>
      </p:sp>
      <p:pic>
        <p:nvPicPr>
          <p:cNvPr id="3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5734050"/>
            <a:ext cx="889001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3" name="flex 1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2816" y="964468"/>
            <a:ext cx="2646666" cy="3249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116012" y="4292600"/>
            <a:ext cx="3960813" cy="1838467"/>
          </a:xfrm>
          <a:prstGeom prst="rect">
            <a:avLst/>
          </a:prstGeom>
          <a:ln>
            <a:solidFill>
              <a:srgbClr val="0000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En cuanto al programa nos permite conocer:</a:t>
            </a: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</a:pP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buSzPct val="100000"/>
              <a:buChar char="-"/>
            </a:pPr>
            <a:r>
              <a:t>Si los objetivos se alcanzan</a:t>
            </a:r>
          </a:p>
          <a:p>
            <a:pPr lvl="0">
              <a:spcBef>
                <a:spcPts val="1000"/>
              </a:spcBef>
              <a:buSzPct val="100000"/>
              <a:buChar char="-"/>
            </a:pPr>
            <a:r>
              <a:t> Si debemos rectificarlo</a:t>
            </a:r>
          </a:p>
        </p:txBody>
      </p:sp>
      <p:sp>
        <p:nvSpPr>
          <p:cNvPr id="36" name="Shape 36"/>
          <p:cNvSpPr/>
          <p:nvPr/>
        </p:nvSpPr>
        <p:spPr>
          <a:xfrm>
            <a:off x="1042987" y="1052512"/>
            <a:ext cx="3960813" cy="2242327"/>
          </a:xfrm>
          <a:prstGeom prst="rect">
            <a:avLst/>
          </a:prstGeom>
          <a:ln>
            <a:solidFill>
              <a:srgbClr val="0000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En cuanto a la persona nos permite conocer:</a:t>
            </a: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</a:pPr>
            <a:r>
              <a:t>- Si los medios son los correctos</a:t>
            </a:r>
          </a:p>
          <a:p>
            <a:pPr lvl="0">
              <a:spcBef>
                <a:spcPts val="1000"/>
              </a:spcBef>
              <a:buSzPct val="100000"/>
              <a:buChar char="-"/>
            </a:pPr>
            <a:r>
              <a:t> Su condición física y orgánica</a:t>
            </a:r>
          </a:p>
          <a:p>
            <a:pPr lvl="0">
              <a:spcBef>
                <a:spcPts val="1000"/>
              </a:spcBef>
              <a:buSzPct val="100000"/>
              <a:buChar char="-"/>
            </a:pPr>
            <a:r>
              <a:t> Su relación con el grupo</a:t>
            </a:r>
          </a:p>
          <a:p>
            <a:pPr lvl="0">
              <a:spcBef>
                <a:spcPts val="1000"/>
              </a:spcBef>
              <a:buSzPct val="100000"/>
              <a:buChar char="-"/>
            </a:pPr>
            <a:r>
              <a:t> Su propio rendimiento y avance</a:t>
            </a:r>
          </a:p>
        </p:txBody>
      </p:sp>
      <p:pic>
        <p:nvPicPr>
          <p:cNvPr id="3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5805487"/>
            <a:ext cx="889000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8" name="eval 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4249" y="2053183"/>
            <a:ext cx="3085889" cy="1784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50825" y="404812"/>
            <a:ext cx="864235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/>
            </a:lvl1pPr>
          </a:lstStyle>
          <a:p>
            <a:pPr lvl="0">
              <a:defRPr sz="1800"/>
            </a:pPr>
            <a:r>
              <a:rPr sz="3200"/>
              <a:t>Datos y requisitos de un test motor</a:t>
            </a:r>
          </a:p>
        </p:txBody>
      </p:sp>
      <p:sp>
        <p:nvSpPr>
          <p:cNvPr id="41" name="Shape 41"/>
          <p:cNvSpPr/>
          <p:nvPr/>
        </p:nvSpPr>
        <p:spPr>
          <a:xfrm>
            <a:off x="1042987" y="1484312"/>
            <a:ext cx="3313113" cy="2746956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200"/>
              </a:spcBef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Un test debe reunir al menos los siguientes datos: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buSzPct val="100000"/>
              <a:buChar char="-"/>
            </a:pPr>
            <a:r>
              <a:rPr sz="2000"/>
              <a:t> Anatómicos</a:t>
            </a:r>
            <a:endParaRPr sz="2000"/>
          </a:p>
          <a:p>
            <a:pPr lvl="0">
              <a:spcBef>
                <a:spcPts val="1200"/>
              </a:spcBef>
              <a:buSzPct val="100000"/>
              <a:buChar char="-"/>
            </a:pPr>
            <a:r>
              <a:rPr sz="2000"/>
              <a:t> Fisiológicos</a:t>
            </a:r>
            <a:endParaRPr sz="2000"/>
          </a:p>
          <a:p>
            <a:pPr lvl="0">
              <a:spcBef>
                <a:spcPts val="1200"/>
              </a:spcBef>
              <a:buSzPct val="100000"/>
              <a:buChar char="-"/>
            </a:pPr>
            <a:r>
              <a:rPr sz="2000"/>
              <a:t> Motores</a:t>
            </a:r>
            <a:endParaRPr sz="2000"/>
          </a:p>
          <a:p>
            <a:pPr lvl="0">
              <a:spcBef>
                <a:spcPts val="1200"/>
              </a:spcBef>
              <a:buSzPct val="100000"/>
              <a:buChar char="-"/>
            </a:pPr>
            <a:r>
              <a:rPr sz="2000"/>
              <a:t> De habilidad o destreza</a:t>
            </a:r>
          </a:p>
        </p:txBody>
      </p:sp>
      <p:sp>
        <p:nvSpPr>
          <p:cNvPr id="42" name="Shape 42"/>
          <p:cNvSpPr/>
          <p:nvPr/>
        </p:nvSpPr>
        <p:spPr>
          <a:xfrm>
            <a:off x="900112" y="5373687"/>
            <a:ext cx="6119813" cy="829256"/>
          </a:xfrm>
          <a:prstGeom prst="rect">
            <a:avLst/>
          </a:prstGeom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200"/>
              </a:spcBef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Y los requisitos que se necesitan al menos son: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</a:pPr>
            <a:r>
              <a:rPr sz="2000"/>
              <a:t>Validez, Objetividad, Posibilidad y Fiabilidad</a:t>
            </a:r>
          </a:p>
        </p:txBody>
      </p:sp>
      <p:pic>
        <p:nvPicPr>
          <p:cNvPr id="4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5876925"/>
            <a:ext cx="889001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4" name="eval 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9199" y="1445673"/>
            <a:ext cx="2051115" cy="3430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1" y="476250"/>
            <a:ext cx="9144002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/>
            </a:lvl1pPr>
          </a:lstStyle>
          <a:p>
            <a:pPr lvl="0">
              <a:defRPr sz="1800"/>
            </a:pPr>
            <a:r>
              <a:rPr sz="3200"/>
              <a:t>Ventajas y frecuencia en su aplicación</a:t>
            </a:r>
          </a:p>
        </p:txBody>
      </p:sp>
      <p:sp>
        <p:nvSpPr>
          <p:cNvPr id="47" name="Shape 47"/>
          <p:cNvSpPr/>
          <p:nvPr/>
        </p:nvSpPr>
        <p:spPr>
          <a:xfrm>
            <a:off x="1187450" y="1700212"/>
            <a:ext cx="6192838" cy="3842527"/>
          </a:xfrm>
          <a:prstGeom prst="rect">
            <a:avLst/>
          </a:prstGeom>
          <a:ln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42900" indent="-342900">
              <a:spcBef>
                <a:spcPts val="1000"/>
              </a:spcBef>
            </a:pPr>
            <a:r>
              <a:t>Son varias las ventajas que obtenemos con el desarrollo de un test motor:</a:t>
            </a:r>
          </a:p>
          <a:p>
            <a:pPr lvl="0" marL="342900" indent="-342900">
              <a:spcBef>
                <a:spcPts val="1000"/>
              </a:spcBef>
              <a:buSzPct val="100000"/>
              <a:buChar char="•"/>
            </a:pPr>
            <a:r>
              <a:t>conocer y valorar nuestro estado de forma</a:t>
            </a:r>
          </a:p>
          <a:p>
            <a:pPr lvl="0" marL="342900" indent="-342900">
              <a:spcBef>
                <a:spcPts val="1000"/>
              </a:spcBef>
              <a:buSzPct val="100000"/>
              <a:buChar char="•"/>
            </a:pPr>
            <a:r>
              <a:t>dónde están nuestros puntos débiles y fuertes</a:t>
            </a:r>
          </a:p>
          <a:p>
            <a:pPr lvl="0" marL="342900" indent="-342900">
              <a:spcBef>
                <a:spcPts val="1000"/>
              </a:spcBef>
              <a:buSzPct val="100000"/>
              <a:buChar char="•"/>
            </a:pPr>
            <a:r>
              <a:t>contrastar los resultados con los obtenidos en población de nuestra misma edad y poder valorarnos con perspectiva.</a:t>
            </a:r>
          </a:p>
          <a:p>
            <a:pPr lvl="0" marL="342900" indent="-342900">
              <a:spcBef>
                <a:spcPts val="1000"/>
              </a:spcBef>
            </a:pPr>
            <a:r>
              <a:t>Por otra parte la evaluación de debe realizar al menos dos veces al año para ver si hemos alcanzado los objetivos, sin embargo podríamos realizarla varias veces a lo largo del año o temporada para corregir en la medida de lo posible el programa.</a:t>
            </a:r>
          </a:p>
        </p:txBody>
      </p:sp>
      <p:pic>
        <p:nvPicPr>
          <p:cNvPr id="4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550" y="5876925"/>
            <a:ext cx="889000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9" name="eval 33.jpg"/>
          <p:cNvPicPr/>
          <p:nvPr/>
        </p:nvPicPr>
        <p:blipFill>
          <a:blip r:embed="rId3">
            <a:alphaModFix amt="10219"/>
            <a:extLst/>
          </a:blip>
          <a:stretch>
            <a:fillRect/>
          </a:stretch>
        </p:blipFill>
        <p:spPr>
          <a:xfrm>
            <a:off x="723900" y="381000"/>
            <a:ext cx="76962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3708400" y="3644900"/>
            <a:ext cx="493077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DE RESISTENCIA</a:t>
            </a:r>
          </a:p>
        </p:txBody>
      </p:sp>
      <p:sp>
        <p:nvSpPr>
          <p:cNvPr id="52" name="Shape 52"/>
          <p:cNvSpPr/>
          <p:nvPr/>
        </p:nvSpPr>
        <p:spPr>
          <a:xfrm>
            <a:off x="179387" y="260349"/>
            <a:ext cx="878522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/>
            </a:lvl1pPr>
          </a:lstStyle>
          <a:p>
            <a:pPr lvl="0">
              <a:defRPr sz="1800"/>
            </a:pPr>
            <a:r>
              <a:rPr sz="3200"/>
              <a:t>TEST DE APTITUD FÍSICA</a:t>
            </a:r>
          </a:p>
        </p:txBody>
      </p:sp>
      <p:pic>
        <p:nvPicPr>
          <p:cNvPr id="5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1012" y="5949950"/>
            <a:ext cx="889001" cy="5651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54" name="Sin título-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636" y="1562730"/>
            <a:ext cx="3197784" cy="2188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ru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