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solidFill>
          <a:srgbClr val="5A5C6C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5A5C6C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5A5C6C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5A5C6C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5A5C6C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5A5C6C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5A5C6C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5A5C6C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5A5C6C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 b="def" i="def"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 b="def" i="def"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977891"/>
          <c:y val="0.0615756"/>
          <c:w val="0.365613"/>
          <c:h val="0.66625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Este</c:v>
                </c:pt>
              </c:strCache>
            </c:strRef>
          </c:tx>
          <c:spPr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</a:ln>
            <a:effectLst/>
          </c:spPr>
          <c:marker>
            <c:symbol val="diamond"/>
            <c:size val="4"/>
            <c:spPr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bevel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defRPr>
                </a:pPr>
                <a:r>
                  <a: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DE 0 a 10</c:v>
                </c:pt>
                <c:pt idx="1">
                  <c:v>de10 a 25</c:v>
                </c:pt>
                <c:pt idx="2">
                  <c:v>de 25 a 45</c:v>
                </c:pt>
                <c:pt idx="3">
                  <c:v>+ de 45</c:v>
                </c:pt>
              </c:strCache>
            </c:strRef>
          </c:cat>
          <c:val>
            <c:numRef>
              <c:f>Sheet1!$B$2:$E$2</c:f>
              <c:numCache>
                <c:ptCount val="0"/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 idx="0">
                  <c:v>PERSONA ENTRENADA</c:v>
                </c:pt>
              </c:strCache>
            </c:strRef>
          </c:tx>
          <c:spPr>
            <a:solidFill>
              <a:srgbClr val="FFFF00"/>
            </a:solidFill>
            <a:ln w="12700" cap="flat">
              <a:solidFill>
                <a:srgbClr val="FFFF00"/>
              </a:solidFill>
              <a:prstDash val="solid"/>
              <a:bevel/>
            </a:ln>
            <a:effectLst/>
          </c:spPr>
          <c:marker>
            <c:symbol val="square"/>
            <c:size val="4"/>
            <c:spPr>
              <a:solidFill>
                <a:srgbClr val="FFFF00"/>
              </a:solidFill>
              <a:ln w="12700" cap="flat">
                <a:solidFill>
                  <a:srgbClr val="FFFF00"/>
                </a:solidFill>
                <a:prstDash val="solid"/>
                <a:bevel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defRPr>
                </a:pPr>
                <a:r>
                  <a: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DE 0 a 10</c:v>
                </c:pt>
                <c:pt idx="1">
                  <c:v>de10 a 25</c:v>
                </c:pt>
                <c:pt idx="2">
                  <c:v>de 25 a 45</c:v>
                </c:pt>
                <c:pt idx="3">
                  <c:v>+ de 45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95.000000</c:v>
                </c:pt>
                <c:pt idx="1">
                  <c:v>85.000000</c:v>
                </c:pt>
                <c:pt idx="2">
                  <c:v>70.000000</c:v>
                </c:pt>
                <c:pt idx="3">
                  <c:v>40.000000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 idx="0">
                  <c:v>PERSONA   NO   ENTRENADA</c:v>
                </c:pt>
              </c:strCache>
            </c:strRef>
          </c:tx>
          <c:spPr>
            <a:solidFill>
              <a:srgbClr val="00FF00"/>
            </a:solidFill>
            <a:ln w="12700" cap="flat">
              <a:solidFill>
                <a:srgbClr val="00FF00"/>
              </a:solidFill>
              <a:prstDash val="solid"/>
              <a:bevel/>
            </a:ln>
            <a:effectLst/>
          </c:spPr>
          <c:marker>
            <c:symbol val="triangle"/>
            <c:size val="4"/>
            <c:spPr>
              <a:solidFill>
                <a:srgbClr val="00FF00"/>
              </a:solidFill>
              <a:ln w="12700" cap="flat">
                <a:solidFill>
                  <a:srgbClr val="00FF00"/>
                </a:solidFill>
                <a:prstDash val="solid"/>
                <a:bevel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defRPr>
                </a:pPr>
                <a:r>
                  <a:rPr b="0" i="0" strike="noStrike" sz="1314" u="none">
                    <a:solidFill>
                      <a:srgbClr val="FFFFFF"/>
                    </a:solidFill>
                    <a:effectLst/>
                    <a:latin typeface="Tahoma Negreta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DE 0 a 10</c:v>
                </c:pt>
                <c:pt idx="1">
                  <c:v>de10 a 25</c:v>
                </c:pt>
                <c:pt idx="2">
                  <c:v>de 25 a 45</c:v>
                </c:pt>
                <c:pt idx="3">
                  <c:v>+ de 45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90.000000</c:v>
                </c:pt>
                <c:pt idx="1">
                  <c:v>60.000000</c:v>
                </c:pt>
                <c:pt idx="2">
                  <c:v>30.000000</c:v>
                </c:pt>
                <c:pt idx="3">
                  <c:v>15.000000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FFFFFF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1314" u="none">
                <a:solidFill>
                  <a:srgbClr val="FFFFFF"/>
                </a:solidFill>
                <a:effectLst/>
                <a:latin typeface="Tahoma Negreta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bevel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1314" u="none">
                <a:solidFill>
                  <a:srgbClr val="FFFFFF"/>
                </a:solidFill>
                <a:effectLst/>
                <a:latin typeface="Tahoma Negreta"/>
              </a:defRPr>
            </a:pPr>
          </a:p>
        </c:txPr>
        <c:crossAx val="0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FFFFFF"/>
          </a:solidFill>
          <a:prstDash val="solid"/>
          <a:bevel/>
        </a:ln>
        <a:effectLst/>
      </c:spPr>
    </c:plotArea>
    <c:legend>
      <c:legendPos val="r"/>
      <c:layout>
        <c:manualLayout>
          <c:xMode val="edge"/>
          <c:yMode val="edge"/>
          <c:x val="0.585991"/>
          <c:y val="0.857606"/>
          <c:w val="0.414009"/>
          <c:h val="0.154894"/>
        </c:manualLayout>
      </c:layout>
      <c:overlay val="1"/>
      <c:spPr>
        <a:noFill/>
        <a:ln w="12700" cap="flat">
          <a:solidFill>
            <a:srgbClr val="FFFFFF"/>
          </a:solidFill>
          <a:prstDash val="solid"/>
          <a:bevel/>
        </a:ln>
        <a:effectLst/>
      </c:spPr>
      <c:txPr>
        <a:bodyPr/>
        <a:lstStyle/>
        <a:p>
          <a:pPr lvl="0">
            <a:defRPr b="0" i="0" strike="noStrike" sz="1014" u="none">
              <a:solidFill>
                <a:srgbClr val="FFFFFF"/>
              </a:solidFill>
              <a:effectLst/>
              <a:latin typeface="Tahoma Negreta"/>
            </a:defRPr>
          </a:pPr>
        </a:p>
      </c:txPr>
    </c:legend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553200" y="6248400"/>
            <a:ext cx="2286000" cy="24384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7" y="1422400"/>
            <a:ext cx="9143468" cy="5435600"/>
            <a:chOff x="0" y="0"/>
            <a:chExt cx="9143467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1" y="2217622"/>
              <a:ext cx="2193879" cy="2694461"/>
              <a:chOff x="0" y="0"/>
              <a:chExt cx="2193877" cy="2694460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7098" y="25218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8198" y="2509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7598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8">
                <a:off x="239973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4996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5723" y="25059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8098" y="25123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7298" y="25218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7823" y="24361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4948" y="247105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6" y="2331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1" y="23599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9111" y="23758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8" y="23980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7086" y="2204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6" y="22297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81361" y="22583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3" y="228690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4" y="2054340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6" y="2115459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1" y="21440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2" y="1797165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6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6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6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8" y="2834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6" y="2104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8" y="223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3" y="2326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1" y="251734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3" y="16283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2">
                <a:off x="1071823" y="1723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2">
                <a:off x="1121036" y="17870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8661" y="1850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596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4811" y="156484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16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18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2248" y="1755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2223" y="2104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6611" y="4041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100273" y="3533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0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8" y="146959"/>
                <a:ext cx="246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3" y="216809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4" y="463665"/>
                <a:ext cx="2746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4" y="627177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5"/>
                <a:ext cx="9526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7">
                <a:off x="1864779" y="1441565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0" y="1997913"/>
                <a:ext cx="105920" cy="10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92" y="1197090"/>
                <a:ext cx="350838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3" name="Shape 153"/>
          <p:cNvSpPr/>
          <p:nvPr>
            <p:ph type="sldNum" sz="quarter" idx="2"/>
          </p:nvPr>
        </p:nvSpPr>
        <p:spPr>
          <a:xfrm>
            <a:off x="6553200" y="6245225"/>
            <a:ext cx="2289175" cy="243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63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64" name="Shape 164"/>
          <p:cNvSpPr/>
          <p:nvPr/>
        </p:nvSpPr>
        <p:spPr>
          <a:xfrm>
            <a:off x="323850" y="5589587"/>
            <a:ext cx="669607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000"/>
                </a:solidFill>
              </a:rPr>
              <a:t>La flexibilidad</a:t>
            </a:r>
          </a:p>
        </p:txBody>
      </p:sp>
      <p:sp>
        <p:nvSpPr>
          <p:cNvPr id="165" name="Shape 165"/>
          <p:cNvSpPr/>
          <p:nvPr/>
        </p:nvSpPr>
        <p:spPr>
          <a:xfrm>
            <a:off x="-1" y="188912"/>
            <a:ext cx="914400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rgbClr val="FFC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C000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66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323850" y="620712"/>
            <a:ext cx="381635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A5C6C"/>
                </a:solidFill>
              </a:rPr>
              <a:t>Algunos estiramientos específicos para deportes de equipo, volei, baloncesto, balonmano, etc.</a:t>
            </a:r>
          </a:p>
        </p:txBody>
      </p:sp>
      <p:pic>
        <p:nvPicPr>
          <p:cNvPr id="232" name="3.jpg" descr="E:\cosicas\libro\aprendizaje comprensivo libro a imprenta\dibujos\flexibilidad\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1757362"/>
            <a:ext cx="2379663" cy="145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5.jpg" descr="E:\cosicas\libro\aprendizaje comprensivo libro a imprenta\dibujos\flexibilidad\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437" y="1500187"/>
            <a:ext cx="2343151" cy="180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6.jpg" descr="E:\cosicas\libro\aprendizaje comprensivo libro a imprenta\dibujos\flexibilidad\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0" y="1214437"/>
            <a:ext cx="1944688" cy="171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21.jpg" descr="E:\cosicas\libro\aprendizaje comprensivo libro a imprenta\dibujos\flexibilidad\2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71812" y="3929062"/>
            <a:ext cx="1500188" cy="253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24.jpg" descr="E:\cosicas\libro\aprendizaje comprensivo libro a imprenta\dibujos\flexibilidad\2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29500" y="4221162"/>
            <a:ext cx="1571625" cy="159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20.jpg" descr="E:\cosicas\libro\aprendizaje comprensivo libro a imprenta\dibujos\flexibilidad\20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0062" y="3786187"/>
            <a:ext cx="1357313" cy="243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12.jpg" descr="E:\cosicas\libro\aprendizaje comprensivo libro a imprenta\dibujos\flexibilidad\1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57812" y="3929062"/>
            <a:ext cx="1438276" cy="244792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214312" y="214312"/>
            <a:ext cx="878681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Algunos ejercicios que puedes hacer en clase con las indicaciones de tu profesora  o profesor. ¿Podrías identificar a qué grupo muscular y articulación afecta cada un de estos ejercicios?</a:t>
            </a:r>
          </a:p>
        </p:txBody>
      </p:sp>
      <p:pic>
        <p:nvPicPr>
          <p:cNvPr id="240" name="logodefinitivo.png" descr="logodefinitivo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nodeType="after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nodeType="after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  <p:bldP build="whole" bldLvl="1" animBg="1" rev="0" advAuto="0" spid="234" grpId="4"/>
      <p:bldP build="whole" bldLvl="1" animBg="1" rev="0" advAuto="0" spid="235" grpId="6"/>
      <p:bldP build="whole" bldLvl="1" animBg="1" rev="0" advAuto="0" spid="238" grpId="7"/>
      <p:bldP build="whole" bldLvl="1" animBg="1" rev="0" advAuto="0" spid="236" grpId="8"/>
      <p:bldP build="whole" bldLvl="1" animBg="1" rev="0" advAuto="0" spid="232" grpId="2"/>
      <p:bldP build="whole" bldLvl="1" animBg="1" rev="0" advAuto="0" spid="237" grpId="5"/>
      <p:bldP build="whole" bldLvl="1" animBg="1" rev="0" advAuto="0" spid="23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323850" y="260350"/>
            <a:ext cx="84963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92D05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2D050"/>
                </a:solidFill>
              </a:rPr>
              <a:t>VAMOS A REPASAR LO EXPLICADO CONTESTANDO ALGUNAS CUESTIONES.</a:t>
            </a:r>
          </a:p>
        </p:txBody>
      </p:sp>
      <p:sp>
        <p:nvSpPr>
          <p:cNvPr id="243" name="Shape 243"/>
          <p:cNvSpPr/>
          <p:nvPr/>
        </p:nvSpPr>
        <p:spPr>
          <a:xfrm rot="380413">
            <a:off x="374684" y="2024064"/>
            <a:ext cx="39592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1.  Define la flexibilidad</a:t>
            </a:r>
          </a:p>
        </p:txBody>
      </p:sp>
      <p:sp>
        <p:nvSpPr>
          <p:cNvPr id="244" name="Shape 244"/>
          <p:cNvSpPr/>
          <p:nvPr/>
        </p:nvSpPr>
        <p:spPr>
          <a:xfrm rot="20893136">
            <a:off x="467923" y="2271752"/>
            <a:ext cx="770413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2. Cita los dos factores intrínsecos de los que depende la flexibilidad</a:t>
            </a:r>
          </a:p>
        </p:txBody>
      </p:sp>
      <p:sp>
        <p:nvSpPr>
          <p:cNvPr id="245" name="Shape 245"/>
          <p:cNvSpPr/>
          <p:nvPr/>
        </p:nvSpPr>
        <p:spPr>
          <a:xfrm rot="917399">
            <a:off x="4091071" y="3386148"/>
            <a:ext cx="410527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3. ¿Y alguno extrínseco?</a:t>
            </a:r>
          </a:p>
        </p:txBody>
      </p:sp>
      <p:sp>
        <p:nvSpPr>
          <p:cNvPr id="246" name="Shape 246"/>
          <p:cNvSpPr/>
          <p:nvPr/>
        </p:nvSpPr>
        <p:spPr>
          <a:xfrm rot="21551246">
            <a:off x="1114420" y="4905375"/>
            <a:ext cx="770731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5. ¿En que consiste la prueba de la flexión profunda?</a:t>
            </a:r>
          </a:p>
        </p:txBody>
      </p:sp>
      <p:sp>
        <p:nvSpPr>
          <p:cNvPr id="247" name="Shape 247"/>
          <p:cNvSpPr/>
          <p:nvPr/>
        </p:nvSpPr>
        <p:spPr>
          <a:xfrm rot="21075645">
            <a:off x="495251" y="4111628"/>
            <a:ext cx="504031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4.Explica la elasticidad muscular</a:t>
            </a:r>
            <a:r>
              <a:rPr sz="24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48" name="Shape 248"/>
          <p:cNvSpPr/>
          <p:nvPr/>
        </p:nvSpPr>
        <p:spPr>
          <a:xfrm rot="885421">
            <a:off x="5100718" y="5835660"/>
            <a:ext cx="36369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6. ¿Qué es el  PNF?</a:t>
            </a:r>
          </a:p>
        </p:txBody>
      </p:sp>
      <p:sp>
        <p:nvSpPr>
          <p:cNvPr id="249" name="Shape 249"/>
          <p:cNvSpPr/>
          <p:nvPr/>
        </p:nvSpPr>
        <p:spPr>
          <a:xfrm rot="21035043">
            <a:off x="394975" y="5656288"/>
            <a:ext cx="395922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7. Sistemas de mejora de la flexibilidad</a:t>
            </a:r>
          </a:p>
        </p:txBody>
      </p:sp>
      <p:pic>
        <p:nvPicPr>
          <p:cNvPr id="25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whole" bldLvl="1" animBg="1" rev="0" advAuto="0" spid="243" grpId="2"/>
      <p:bldP build="whole" bldLvl="1" animBg="1" rev="0" advAuto="0" spid="249" grpId="8"/>
      <p:bldP build="whole" bldLvl="1" animBg="1" rev="0" advAuto="0" spid="245" grpId="4"/>
      <p:bldP build="whole" bldLvl="1" animBg="1" rev="0" advAuto="0" spid="246" grpId="6"/>
      <p:bldP build="whole" bldLvl="1" animBg="1" rev="0" advAuto="0" spid="247" grpId="5"/>
      <p:bldP build="whole" bldLvl="1" animBg="1" rev="0" advAuto="0" spid="248" grpId="7"/>
      <p:bldP build="whole" bldLvl="1" animBg="1" rev="0" advAuto="0" spid="2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B5D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762500" y="357187"/>
            <a:ext cx="409575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FFC000"/>
                </a:solidFill>
                <a:latin typeface="BLAST"/>
                <a:ea typeface="BLAST"/>
                <a:cs typeface="BLAST"/>
                <a:sym typeface="BLAS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C000"/>
                </a:solidFill>
              </a:rPr>
              <a:t>LA FLEXIBILIDAD</a:t>
            </a:r>
          </a:p>
        </p:txBody>
      </p:sp>
      <p:sp>
        <p:nvSpPr>
          <p:cNvPr id="169" name="Shape 169"/>
          <p:cNvSpPr/>
          <p:nvPr/>
        </p:nvSpPr>
        <p:spPr>
          <a:xfrm>
            <a:off x="5000625" y="2071687"/>
            <a:ext cx="3857625" cy="4012566"/>
          </a:xfrm>
          <a:prstGeom prst="rect">
            <a:avLst/>
          </a:prstGeom>
          <a:solidFill>
            <a:srgbClr val="9383B3"/>
          </a:solidFill>
          <a:ln>
            <a:solidFill>
              <a:srgbClr val="5E0D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2900" indent="-342900"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Objetivos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2.  Concepto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Factores intrínsecos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4. Factores extrínsecos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5. Medición de la flexibilidad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6. Sistemas de mejora 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7. Algunos ejercicios  de Flexibilidad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71" name="c.fisica 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172" y="2516425"/>
            <a:ext cx="3867151" cy="2755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Objetivos</a:t>
            </a: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Comprender la necesidad de adquirir cierto grado de flexibilidad para mantener una movilidad articular y una elasticidad en nuestros sistema muscular saludables.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buChar char="-"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 Utilizar el sistema más adecuado, practicando ejercicios variados y compensados permitiendo, asimismo, ayudar a mejorar la capacidad física de flexibilidad.</a:t>
            </a:r>
          </a:p>
        </p:txBody>
      </p:sp>
      <p:pic>
        <p:nvPicPr>
          <p:cNvPr id="175" name="flex 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3009" y="4151836"/>
            <a:ext cx="2454187" cy="2099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xfrm>
            <a:off x="4067175" y="1484312"/>
            <a:ext cx="4249738" cy="371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Es la capacidad física por la que los movimientos alcanzan su máximo grado de extensión o amplitud</a:t>
            </a:r>
          </a:p>
        </p:txBody>
      </p:sp>
      <p:pic>
        <p:nvPicPr>
          <p:cNvPr id="17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79" name="flex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216" y="1724607"/>
            <a:ext cx="2150069" cy="3621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50825" y="333375"/>
            <a:ext cx="871378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C000"/>
                </a:solidFill>
              </a:rPr>
              <a:t>TENER MÁS O MENOS FLEXIBILIDAD EN NUESTRAS ARTICULACIONES, VA A DEPENDER ESENCIALMENTE DE DOS FACTORES  (intrínsecos):</a:t>
            </a:r>
          </a:p>
        </p:txBody>
      </p:sp>
      <p:sp>
        <p:nvSpPr>
          <p:cNvPr id="182" name="Shape 182"/>
          <p:cNvSpPr/>
          <p:nvPr/>
        </p:nvSpPr>
        <p:spPr>
          <a:xfrm>
            <a:off x="428625" y="2000250"/>
            <a:ext cx="72009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1.  LA MOVILIDAD DE LAS ARTICULACIONES</a:t>
            </a:r>
            <a:r>
              <a:rPr>
                <a:solidFill>
                  <a:srgbClr val="E5E500"/>
                </a:solidFill>
              </a:rPr>
              <a:t> que vendrán determinadas por su construcción anatómica. De esa manera hay articulaciones que:</a:t>
            </a:r>
          </a:p>
        </p:txBody>
      </p:sp>
      <p:sp>
        <p:nvSpPr>
          <p:cNvPr id="183" name="Shape 183"/>
          <p:cNvSpPr/>
          <p:nvPr/>
        </p:nvSpPr>
        <p:spPr>
          <a:xfrm>
            <a:off x="500062" y="6072187"/>
            <a:ext cx="69850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2.  LA ELASTICIDAD Y LA EXTENSIBILIDAD MUSCULARES</a:t>
            </a:r>
            <a:r>
              <a:rPr>
                <a:solidFill>
                  <a:srgbClr val="E5E500"/>
                </a:solidFill>
              </a:rPr>
              <a:t> </a:t>
            </a:r>
          </a:p>
        </p:txBody>
      </p:sp>
      <p:sp>
        <p:nvSpPr>
          <p:cNvPr id="184" name="Shape 184"/>
          <p:cNvSpPr/>
          <p:nvPr/>
        </p:nvSpPr>
        <p:spPr>
          <a:xfrm>
            <a:off x="1619250" y="3068637"/>
            <a:ext cx="67691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Apenas tienen movimiento y se llaman SINARTROSIS. Un ejemplo de ellas son las articulaciones del cráneo</a:t>
            </a:r>
          </a:p>
        </p:txBody>
      </p:sp>
      <p:sp>
        <p:nvSpPr>
          <p:cNvPr id="185" name="Shape 185"/>
          <p:cNvSpPr/>
          <p:nvPr/>
        </p:nvSpPr>
        <p:spPr>
          <a:xfrm>
            <a:off x="1619250" y="3933825"/>
            <a:ext cx="67691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Tienen movimientos reducidos y se llaman ANFIARTROSIS. Un ejemplo de ellas son las articulaciones intervertebrales</a:t>
            </a:r>
          </a:p>
        </p:txBody>
      </p:sp>
      <p:sp>
        <p:nvSpPr>
          <p:cNvPr id="186" name="Shape 186"/>
          <p:cNvSpPr/>
          <p:nvPr/>
        </p:nvSpPr>
        <p:spPr>
          <a:xfrm>
            <a:off x="1619250" y="4797425"/>
            <a:ext cx="67691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Son articulaciones que poseen mucha amplitud de movimiento y se llaman DIARTROSIS. Un ejemplo claro de ellas es la articulación del hombro.</a:t>
            </a:r>
          </a:p>
        </p:txBody>
      </p:sp>
      <p:pic>
        <p:nvPicPr>
          <p:cNvPr id="18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8" name="flex 7.jpg"/>
          <p:cNvPicPr/>
          <p:nvPr/>
        </p:nvPicPr>
        <p:blipFill>
          <a:blip r:embed="rId3">
            <a:alphaModFix amt="15578"/>
            <a:extLst/>
          </a:blip>
          <a:srcRect l="0" t="0" r="0" b="16359"/>
          <a:stretch>
            <a:fillRect/>
          </a:stretch>
        </p:blipFill>
        <p:spPr>
          <a:xfrm>
            <a:off x="367853" y="1158557"/>
            <a:ext cx="8128001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4"/>
      <p:bldP build="whole" bldLvl="1" animBg="1" rev="0" advAuto="0" spid="185" grpId="5"/>
      <p:bldP build="whole" bldLvl="1" animBg="1" rev="0" advAuto="0" spid="181" grpId="1"/>
      <p:bldP build="whole" bldLvl="1" animBg="1" rev="0" advAuto="0" spid="186" grpId="6"/>
      <p:bldP build="whole" bldLvl="1" animBg="1" rev="0" advAuto="0" spid="182" grpId="2"/>
      <p:bldP build="whole" bldLvl="1" animBg="1" rev="0" advAuto="0" spid="18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285750" y="571500"/>
            <a:ext cx="84963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C0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C000"/>
                </a:solidFill>
              </a:rPr>
              <a:t>POR OTRA PARTE HAY OTRO TIPO DE FACTORES, (extrínsecos), QUE DE IGUAL MODO LIMITAN O INFLUYEN EN EL GRADO DE FLEXIBILIDAD QUE CUALQUIER PERSONA PUEDE TENER Y QUE SON:</a:t>
            </a:r>
          </a:p>
        </p:txBody>
      </p:sp>
      <p:sp>
        <p:nvSpPr>
          <p:cNvPr id="191" name="Shape 191"/>
          <p:cNvSpPr/>
          <p:nvPr/>
        </p:nvSpPr>
        <p:spPr>
          <a:xfrm>
            <a:off x="468312" y="2060575"/>
            <a:ext cx="15113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La herencia</a:t>
            </a:r>
          </a:p>
        </p:txBody>
      </p:sp>
      <p:sp>
        <p:nvSpPr>
          <p:cNvPr id="192" name="Shape 192"/>
          <p:cNvSpPr/>
          <p:nvPr/>
        </p:nvSpPr>
        <p:spPr>
          <a:xfrm>
            <a:off x="1187450" y="3141662"/>
            <a:ext cx="15113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El sexo</a:t>
            </a:r>
          </a:p>
        </p:txBody>
      </p:sp>
      <p:sp>
        <p:nvSpPr>
          <p:cNvPr id="193" name="Shape 193"/>
          <p:cNvSpPr/>
          <p:nvPr/>
        </p:nvSpPr>
        <p:spPr>
          <a:xfrm>
            <a:off x="3203575" y="4508500"/>
            <a:ext cx="1800225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La temperatura muscular</a:t>
            </a:r>
          </a:p>
        </p:txBody>
      </p:sp>
      <p:sp>
        <p:nvSpPr>
          <p:cNvPr id="194" name="Shape 194"/>
          <p:cNvSpPr/>
          <p:nvPr/>
        </p:nvSpPr>
        <p:spPr>
          <a:xfrm>
            <a:off x="6156325" y="5445125"/>
            <a:ext cx="2303463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El volumen muscular y/o adiposo</a:t>
            </a:r>
          </a:p>
        </p:txBody>
      </p:sp>
      <p:sp>
        <p:nvSpPr>
          <p:cNvPr id="195" name="Shape 195"/>
          <p:cNvSpPr/>
          <p:nvPr/>
        </p:nvSpPr>
        <p:spPr>
          <a:xfrm>
            <a:off x="2843212" y="5661025"/>
            <a:ext cx="1511301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La temperatura ambiente</a:t>
            </a:r>
          </a:p>
        </p:txBody>
      </p:sp>
      <p:sp>
        <p:nvSpPr>
          <p:cNvPr id="196" name="Shape 196"/>
          <p:cNvSpPr/>
          <p:nvPr/>
        </p:nvSpPr>
        <p:spPr>
          <a:xfrm>
            <a:off x="900112" y="4652962"/>
            <a:ext cx="15113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El tipo de trabajo</a:t>
            </a:r>
          </a:p>
        </p:txBody>
      </p:sp>
      <p:sp>
        <p:nvSpPr>
          <p:cNvPr id="197" name="Shape 197"/>
          <p:cNvSpPr/>
          <p:nvPr/>
        </p:nvSpPr>
        <p:spPr>
          <a:xfrm>
            <a:off x="3419475" y="2924175"/>
            <a:ext cx="15113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E5E5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E500"/>
                </a:solidFill>
              </a:rPr>
              <a:t>La edad</a:t>
            </a:r>
          </a:p>
        </p:txBody>
      </p:sp>
      <p:graphicFrame>
        <p:nvGraphicFramePr>
          <p:cNvPr id="198" name="Chart 198"/>
          <p:cNvGraphicFramePr/>
          <p:nvPr/>
        </p:nvGraphicFramePr>
        <p:xfrm>
          <a:off x="5349032" y="1341405"/>
          <a:ext cx="5460263" cy="330000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99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2925" y="6143625"/>
            <a:ext cx="766763" cy="579438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00" name="Shape 200"/>
          <p:cNvSpPr/>
          <p:nvPr/>
        </p:nvSpPr>
        <p:spPr>
          <a:xfrm flipV="1">
            <a:off x="4429124" y="3071812"/>
            <a:ext cx="500064" cy="71439"/>
          </a:xfrm>
          <a:prstGeom prst="line">
            <a:avLst/>
          </a:prstGeom>
          <a:ln>
            <a:solidFill>
              <a:srgbClr val="FFC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presetClass="entr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6"/>
      <p:bldP build="whole" bldLvl="1" animBg="1" rev="0" advAuto="0" spid="200" grpId="9"/>
      <p:bldP build="whole" bldLvl="1" animBg="1" rev="0" advAuto="0" spid="198" grpId="10"/>
      <p:bldP build="whole" bldLvl="1" animBg="1" rev="0" advAuto="0" spid="195" grpId="7"/>
      <p:bldP build="whole" bldLvl="1" animBg="1" rev="0" advAuto="0" spid="196" grpId="4"/>
      <p:bldP build="whole" bldLvl="1" animBg="1" rev="0" advAuto="0" spid="191" grpId="2"/>
      <p:bldP build="whole" bldLvl="1" animBg="1" rev="0" advAuto="0" spid="193" grpId="5"/>
      <p:bldP build="whole" bldLvl="1" animBg="1" rev="0" advAuto="0" spid="192" grpId="3"/>
      <p:bldP build="whole" bldLvl="1" animBg="1" rev="0" advAuto="0" spid="190" grpId="1"/>
      <p:bldP build="whole" bldLvl="1" animBg="1" rev="0" advAuto="0" spid="197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30212" y="1428750"/>
            <a:ext cx="8713788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1000"/>
              </a:spcBef>
              <a:defRPr>
                <a:solidFill>
                  <a:srgbClr val="FFFF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Al igual que en otras capacidades, las pruebas para medir esta capacidad son variadas y en alguna ocasión complejas. Algunas que podemos poner en práctica en las clases son:</a:t>
            </a:r>
          </a:p>
        </p:txBody>
      </p:sp>
      <p:sp>
        <p:nvSpPr>
          <p:cNvPr id="203" name="Shape 203"/>
          <p:cNvSpPr/>
          <p:nvPr/>
        </p:nvSpPr>
        <p:spPr>
          <a:xfrm>
            <a:off x="785812" y="3000375"/>
            <a:ext cx="7993063" cy="596265"/>
          </a:xfrm>
          <a:prstGeom prst="rect">
            <a:avLst/>
          </a:prstGeom>
          <a:ln>
            <a:solidFill>
              <a:srgbClr val="E5E500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ts val="1900"/>
              </a:spcBef>
              <a:buClr>
                <a:srgbClr val="FFC000"/>
              </a:buClr>
              <a:buSzPct val="100000"/>
              <a:buAutoNum type="arabicPeriod" startAt="1"/>
              <a:defRPr sz="32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Flexión anterior del tronco.</a:t>
            </a:r>
          </a:p>
        </p:txBody>
      </p:sp>
      <p:sp>
        <p:nvSpPr>
          <p:cNvPr id="204" name="Shape 204"/>
          <p:cNvSpPr/>
          <p:nvPr/>
        </p:nvSpPr>
        <p:spPr>
          <a:xfrm>
            <a:off x="500062" y="428625"/>
            <a:ext cx="7929563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MEDICIÓN DE LA FLEXIBILIDAD</a:t>
            </a:r>
          </a:p>
        </p:txBody>
      </p:sp>
      <p:pic>
        <p:nvPicPr>
          <p:cNvPr id="20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06" name="flex 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197" y="3934007"/>
            <a:ext cx="3293294" cy="2720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3"/>
      <p:bldP build="whole" bldLvl="1" animBg="1" rev="0" advAuto="0" spid="202" grpId="2"/>
      <p:bldP build="whole" bldLvl="1" animBg="1" rev="0" advAuto="0" spid="2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1678781" y="1250950"/>
            <a:ext cx="5786438" cy="596265"/>
          </a:xfrm>
          <a:prstGeom prst="rect">
            <a:avLst/>
          </a:prstGeom>
          <a:ln>
            <a:solidFill>
              <a:srgbClr val="FFC000">
                <a:alpha val="94900"/>
              </a:srgbClr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ts val="1900"/>
              </a:spcBef>
              <a:defRPr sz="32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2. Flexión profunda del cuerpo.</a:t>
            </a:r>
          </a:p>
        </p:txBody>
      </p:sp>
      <p:pic>
        <p:nvPicPr>
          <p:cNvPr id="20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10" name="flex 15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8139" y="2425287"/>
            <a:ext cx="4827722" cy="389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550" y="0"/>
            <a:ext cx="72009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C000"/>
                </a:solidFill>
              </a:rPr>
              <a:t>Una vez expuestos los test de medición y conocer tanto el concepto como los factores que de una forma u otra forma determinan la flexibilidad, pasemos a describir cómo mejorarla. </a:t>
            </a:r>
            <a:endParaRPr>
              <a:solidFill>
                <a:srgbClr val="FFC000"/>
              </a:solidFill>
            </a:endParaRPr>
          </a:p>
          <a:p>
            <a:pPr lvl="0" algn="ctr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C000"/>
                </a:solidFill>
              </a:rPr>
              <a:t>SISTEMAS DE MEJORA 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3" name="Shape 213"/>
          <p:cNvSpPr/>
          <p:nvPr/>
        </p:nvSpPr>
        <p:spPr>
          <a:xfrm flipH="1">
            <a:off x="827087" y="1341437"/>
            <a:ext cx="3384551" cy="503238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4" name="Shape 214"/>
          <p:cNvSpPr/>
          <p:nvPr/>
        </p:nvSpPr>
        <p:spPr>
          <a:xfrm flipH="1">
            <a:off x="2339975" y="1484312"/>
            <a:ext cx="1800225" cy="2016126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4284662" y="1484312"/>
            <a:ext cx="142876" cy="3240089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4356099" y="1341437"/>
            <a:ext cx="4319589" cy="647701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0" y="1989137"/>
            <a:ext cx="23050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33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u="none">
                <a:solidFill>
                  <a:srgbClr val="000000"/>
                </a:solidFill>
                <a:effectLst/>
              </a:defRPr>
            </a:pPr>
            <a:r>
              <a:rPr u="sng">
                <a:solidFill>
                  <a:srgbClr val="FF33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ACTIVO SIMPLE</a:t>
            </a:r>
          </a:p>
        </p:txBody>
      </p:sp>
      <p:sp>
        <p:nvSpPr>
          <p:cNvPr id="218" name="Shape 218"/>
          <p:cNvSpPr/>
          <p:nvPr/>
        </p:nvSpPr>
        <p:spPr>
          <a:xfrm>
            <a:off x="971550" y="3789362"/>
            <a:ext cx="25923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33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u="none">
                <a:solidFill>
                  <a:srgbClr val="000000"/>
                </a:solidFill>
                <a:effectLst/>
              </a:defRPr>
            </a:pPr>
            <a:r>
              <a:rPr u="sng">
                <a:solidFill>
                  <a:srgbClr val="FF33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CINÉTICO ó REBOTE</a:t>
            </a:r>
          </a:p>
        </p:txBody>
      </p:sp>
      <p:sp>
        <p:nvSpPr>
          <p:cNvPr id="219" name="Shape 219"/>
          <p:cNvSpPr/>
          <p:nvPr/>
        </p:nvSpPr>
        <p:spPr>
          <a:xfrm>
            <a:off x="3276600" y="4868862"/>
            <a:ext cx="23050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 u="sng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PASIVO </a:t>
            </a:r>
            <a:r>
              <a:rPr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SIMPLE</a:t>
            </a:r>
          </a:p>
        </p:txBody>
      </p:sp>
      <p:sp>
        <p:nvSpPr>
          <p:cNvPr id="220" name="Shape 220"/>
          <p:cNvSpPr/>
          <p:nvPr/>
        </p:nvSpPr>
        <p:spPr>
          <a:xfrm>
            <a:off x="7343775" y="2205037"/>
            <a:ext cx="18002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CC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u="none">
                <a:solidFill>
                  <a:srgbClr val="000000"/>
                </a:solidFill>
                <a:effectLst/>
              </a:defRPr>
            </a:pPr>
            <a:r>
              <a:rPr u="sng">
                <a:solidFill>
                  <a:srgbClr val="FFCC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STRETCHING</a:t>
            </a:r>
          </a:p>
        </p:txBody>
      </p:sp>
      <p:sp>
        <p:nvSpPr>
          <p:cNvPr id="221" name="Shape 221"/>
          <p:cNvSpPr/>
          <p:nvPr/>
        </p:nvSpPr>
        <p:spPr>
          <a:xfrm>
            <a:off x="6156325" y="3429000"/>
            <a:ext cx="230505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u="none">
                <a:solidFill>
                  <a:srgbClr val="000000"/>
                </a:solidFill>
                <a:effectLst/>
              </a:defRPr>
            </a:pPr>
            <a:r>
              <a:rPr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PNF</a:t>
            </a:r>
          </a:p>
        </p:txBody>
      </p:sp>
      <p:sp>
        <p:nvSpPr>
          <p:cNvPr id="222" name="Shape 222"/>
          <p:cNvSpPr/>
          <p:nvPr/>
        </p:nvSpPr>
        <p:spPr>
          <a:xfrm>
            <a:off x="4427537" y="1484312"/>
            <a:ext cx="2016126" cy="1944688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250825" y="2420937"/>
            <a:ext cx="144145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FC8D6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C8D6A"/>
                </a:solidFill>
              </a:rPr>
              <a:t>Se alcanza la posición deseada y se vuelve a la de inicio.</a:t>
            </a:r>
          </a:p>
        </p:txBody>
      </p:sp>
      <p:sp>
        <p:nvSpPr>
          <p:cNvPr id="224" name="Shape 224"/>
          <p:cNvSpPr/>
          <p:nvPr/>
        </p:nvSpPr>
        <p:spPr>
          <a:xfrm>
            <a:off x="2987675" y="5300662"/>
            <a:ext cx="237648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E5E5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5E500"/>
                </a:solidFill>
              </a:rPr>
              <a:t>Se alcanza la posición máxima deseada y se mantiene un tiempo antes de volver a la de inicio. Se puede utilizar a un compañero/a.</a:t>
            </a:r>
          </a:p>
        </p:txBody>
      </p:sp>
      <p:sp>
        <p:nvSpPr>
          <p:cNvPr id="225" name="Shape 225"/>
          <p:cNvSpPr/>
          <p:nvPr/>
        </p:nvSpPr>
        <p:spPr>
          <a:xfrm>
            <a:off x="5508625" y="3860800"/>
            <a:ext cx="1800225" cy="22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E5E5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5E500"/>
                </a:solidFill>
              </a:rPr>
              <a:t>Se realiza el estiramiento con un compañero/a durante 10”, luego realiza una pequeña resistencia al estiramiento 5”, para después insistir en el estiramiento anterior durante otros 10”.</a:t>
            </a:r>
          </a:p>
        </p:txBody>
      </p:sp>
      <p:sp>
        <p:nvSpPr>
          <p:cNvPr id="226" name="Shape 226"/>
          <p:cNvSpPr/>
          <p:nvPr/>
        </p:nvSpPr>
        <p:spPr>
          <a:xfrm>
            <a:off x="684212" y="4221162"/>
            <a:ext cx="259080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FC8D6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C8D6A"/>
                </a:solidFill>
              </a:rPr>
              <a:t>Se alcanza la posición máxima deseada y desde ella utiliza el rebote o el balanceo. Se puede utilizar a un compañero/a.</a:t>
            </a:r>
          </a:p>
        </p:txBody>
      </p:sp>
      <p:sp>
        <p:nvSpPr>
          <p:cNvPr id="227" name="Shape 227"/>
          <p:cNvSpPr/>
          <p:nvPr/>
        </p:nvSpPr>
        <p:spPr>
          <a:xfrm>
            <a:off x="7380287" y="2636837"/>
            <a:ext cx="1585913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E5E5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5E500"/>
                </a:solidFill>
              </a:rPr>
              <a:t>Se realiza un contracción isométrica sobre  la zona a trabajar de 15”, luego una pequeña relajación de 5” y a continuación un estiramiento profundo con la ayuda de un compañero. </a:t>
            </a:r>
          </a:p>
        </p:txBody>
      </p:sp>
      <p:pic>
        <p:nvPicPr>
          <p:cNvPr id="22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29" name="flex.jpg"/>
          <p:cNvPicPr/>
          <p:nvPr/>
        </p:nvPicPr>
        <p:blipFill>
          <a:blip r:embed="rId3">
            <a:alphaModFix amt="4441"/>
            <a:extLst/>
          </a:blip>
          <a:stretch>
            <a:fillRect/>
          </a:stretch>
        </p:blipFill>
        <p:spPr>
          <a:xfrm>
            <a:off x="720347" y="59680"/>
            <a:ext cx="7417556" cy="6544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nodeType="afterEffect" presetClass="entr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presetClass="entr" presetSubtype="16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16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6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presetClass="entr" presetSubtype="16" presetID="4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6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16" presetID="4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6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nodeType="afterEffect" presetClass="entr" presetSubtype="16" presetID="4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2"/>
      <p:bldP build="whole" bldLvl="1" animBg="1" rev="0" advAuto="0" spid="219" grpId="11"/>
      <p:bldP build="whole" bldLvl="1" animBg="1" rev="0" advAuto="0" spid="216" grpId="6"/>
      <p:bldP build="whole" bldLvl="1" animBg="1" rev="0" advAuto="0" spid="214" grpId="3"/>
      <p:bldP build="whole" bldLvl="1" animBg="1" rev="0" advAuto="0" spid="212" grpId="1"/>
      <p:bldP build="whole" bldLvl="1" animBg="1" rev="0" advAuto="0" spid="215" grpId="4"/>
      <p:bldP build="whole" bldLvl="1" animBg="1" rev="0" advAuto="0" spid="217" grpId="7"/>
      <p:bldP build="whole" bldLvl="1" animBg="1" rev="0" advAuto="0" spid="218" grpId="9"/>
      <p:bldP build="whole" bldLvl="1" animBg="1" rev="0" advAuto="0" spid="223" grpId="8"/>
      <p:bldP build="whole" bldLvl="1" animBg="1" rev="0" advAuto="0" spid="221" grpId="13"/>
      <p:bldP build="whole" bldLvl="1" animBg="1" rev="0" advAuto="0" spid="225" grpId="14"/>
      <p:bldP build="whole" bldLvl="1" animBg="1" rev="0" advAuto="0" spid="220" grpId="15"/>
      <p:bldP build="whole" bldLvl="1" animBg="1" rev="0" advAuto="0" spid="227" grpId="16"/>
      <p:bldP build="whole" bldLvl="1" animBg="1" rev="0" advAuto="0" spid="226" grpId="10"/>
      <p:bldP build="whole" bldLvl="1" animBg="1" rev="0" advAuto="0" spid="222" grpId="5"/>
      <p:bldP build="whole" bldLvl="1" animBg="1" rev="0" advAuto="0" spid="21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