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66B54B-8CD9-427D-8996-CEDC17829D2C}" v="1" dt="2021-08-04T13:01:56.10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Heavy"/>
          <a:ea typeface="Avenir Heavy"/>
          <a:cs typeface="Avenir Heavy"/>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A466B54B-8CD9-427D-8996-CEDC17829D2C}"/>
    <pc:docChg chg="custSel modSld">
      <pc:chgData name="mario.diaz@uam.es" userId="b18783af-88a7-4588-8d94-dc9c0dee9733" providerId="ADAL" clId="{A466B54B-8CD9-427D-8996-CEDC17829D2C}" dt="2021-08-04T13:02:39.355" v="5" actId="1076"/>
      <pc:docMkLst>
        <pc:docMk/>
      </pc:docMkLst>
      <pc:sldChg chg="addSp delSp modSp mod">
        <pc:chgData name="mario.diaz@uam.es" userId="b18783af-88a7-4588-8d94-dc9c0dee9733" providerId="ADAL" clId="{A466B54B-8CD9-427D-8996-CEDC17829D2C}" dt="2021-08-04T13:02:08.115" v="4" actId="14100"/>
        <pc:sldMkLst>
          <pc:docMk/>
          <pc:sldMk cId="0" sldId="262"/>
        </pc:sldMkLst>
        <pc:picChg chg="add mod">
          <ac:chgData name="mario.diaz@uam.es" userId="b18783af-88a7-4588-8d94-dc9c0dee9733" providerId="ADAL" clId="{A466B54B-8CD9-427D-8996-CEDC17829D2C}" dt="2021-08-04T13:02:08.115" v="4" actId="14100"/>
          <ac:picMkLst>
            <pc:docMk/>
            <pc:sldMk cId="0" sldId="262"/>
            <ac:picMk id="8" creationId="{AE58CAAF-CB35-4157-98FA-6CDCF23C65E0}"/>
          </ac:picMkLst>
        </pc:picChg>
        <pc:picChg chg="del">
          <ac:chgData name="mario.diaz@uam.es" userId="b18783af-88a7-4588-8d94-dc9c0dee9733" providerId="ADAL" clId="{A466B54B-8CD9-427D-8996-CEDC17829D2C}" dt="2021-08-04T13:01:50.071" v="0" actId="478"/>
          <ac:picMkLst>
            <pc:docMk/>
            <pc:sldMk cId="0" sldId="262"/>
            <ac:picMk id="54" creationId="{00000000-0000-0000-0000-000000000000}"/>
          </ac:picMkLst>
        </pc:picChg>
      </pc:sldChg>
      <pc:sldChg chg="modSp mod">
        <pc:chgData name="mario.diaz@uam.es" userId="b18783af-88a7-4588-8d94-dc9c0dee9733" providerId="ADAL" clId="{A466B54B-8CD9-427D-8996-CEDC17829D2C}" dt="2021-08-04T13:02:39.355" v="5" actId="1076"/>
        <pc:sldMkLst>
          <pc:docMk/>
          <pc:sldMk cId="0" sldId="268"/>
        </pc:sldMkLst>
        <pc:picChg chg="mod">
          <ac:chgData name="mario.diaz@uam.es" userId="b18783af-88a7-4588-8d94-dc9c0dee9733" providerId="ADAL" clId="{A466B54B-8CD9-427D-8996-CEDC17829D2C}" dt="2021-08-04T13:02:39.355" v="5" actId="1076"/>
          <ac:picMkLst>
            <pc:docMk/>
            <pc:sldMk cId="0" sldId="268"/>
            <ac:picMk id="13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31101462"/>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4" y="6245225"/>
            <a:ext cx="301906" cy="288822"/>
          </a:xfrm>
          <a:prstGeom prst="rect">
            <a:avLst/>
          </a:prstGeom>
          <a:ln w="12700">
            <a:miter lim="400000"/>
          </a:ln>
        </p:spPr>
        <p:txBody>
          <a:bodyPr wrap="none" lIns="45718" tIns="45718" rIns="45718" bIns="45718">
            <a:spAutoFit/>
          </a:bodyPr>
          <a:lstStyle>
            <a:lvl1pPr algn="r">
              <a:defRPr sz="1400">
                <a:latin typeface="Arial"/>
                <a:ea typeface="Arial"/>
                <a:cs typeface="Arial"/>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8"/>
          <p:cNvSpPr txBox="1">
            <a:spLocks noGrp="1"/>
          </p:cNvSpPr>
          <p:nvPr>
            <p:ph type="title" idx="4294967295"/>
          </p:nvPr>
        </p:nvSpPr>
        <p:spPr>
          <a:xfrm>
            <a:off x="685800" y="2130425"/>
            <a:ext cx="7772400" cy="1470025"/>
          </a:xfrm>
          <a:prstGeom prst="rect">
            <a:avLst/>
          </a:prstGeom>
        </p:spPr>
        <p:txBody>
          <a:bodyPr lIns="0" tIns="0" rIns="0" bIns="0">
            <a:normAutofit/>
          </a:bodyPr>
          <a:lstStyle/>
          <a:p>
            <a:endParaRPr/>
          </a:p>
        </p:txBody>
      </p:sp>
      <p:sp>
        <p:nvSpPr>
          <p:cNvPr id="21" name="Shape 9"/>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pPr>
            <a:endParaRPr/>
          </a:p>
        </p:txBody>
      </p:sp>
      <p:pic>
        <p:nvPicPr>
          <p:cNvPr id="22" name="sherrero4.jpeg" descr="sherrero4.jpeg"/>
          <p:cNvPicPr>
            <a:picLocks noChangeAspect="1"/>
          </p:cNvPicPr>
          <p:nvPr/>
        </p:nvPicPr>
        <p:blipFill>
          <a:blip r:embed="rId2"/>
          <a:stretch>
            <a:fillRect/>
          </a:stretch>
        </p:blipFill>
        <p:spPr>
          <a:xfrm>
            <a:off x="0" y="0"/>
            <a:ext cx="9144000" cy="6859589"/>
          </a:xfrm>
          <a:prstGeom prst="rect">
            <a:avLst/>
          </a:prstGeom>
          <a:ln w="50800">
            <a:solidFill>
              <a:srgbClr val="006600"/>
            </a:solidFill>
          </a:ln>
        </p:spPr>
      </p:pic>
      <p:sp>
        <p:nvSpPr>
          <p:cNvPr id="23" name="Shape 11"/>
          <p:cNvSpPr txBox="1"/>
          <p:nvPr/>
        </p:nvSpPr>
        <p:spPr>
          <a:xfrm>
            <a:off x="323850" y="5589587"/>
            <a:ext cx="6696075" cy="708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400">
                <a:solidFill>
                  <a:srgbClr val="FFFB00"/>
                </a:solidFill>
                <a:latin typeface="Arial"/>
                <a:ea typeface="Arial"/>
                <a:cs typeface="Arial"/>
                <a:sym typeface="Arial"/>
              </a:defRPr>
            </a:lvl1pPr>
          </a:lstStyle>
          <a:p>
            <a:r>
              <a:t>5-a-side football</a:t>
            </a:r>
          </a:p>
        </p:txBody>
      </p:sp>
      <p:sp>
        <p:nvSpPr>
          <p:cNvPr id="24" name="Shape 12"/>
          <p:cNvSpPr txBox="1"/>
          <p:nvPr/>
        </p:nvSpPr>
        <p:spPr>
          <a:xfrm>
            <a:off x="-2" y="188912"/>
            <a:ext cx="9144004" cy="802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pic>
        <p:nvPicPr>
          <p:cNvPr id="25"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74"/>
          <p:cNvSpPr txBox="1">
            <a:spLocks noGrp="1"/>
          </p:cNvSpPr>
          <p:nvPr>
            <p:ph type="title" idx="4294967295"/>
          </p:nvPr>
        </p:nvSpPr>
        <p:spPr>
          <a:xfrm>
            <a:off x="457200" y="274637"/>
            <a:ext cx="8229600" cy="993776"/>
          </a:xfrm>
          <a:prstGeom prst="rect">
            <a:avLst/>
          </a:prstGeom>
        </p:spPr>
        <p:txBody>
          <a:bodyPr lIns="0" tIns="0" rIns="0" bIns="0">
            <a:normAutofit/>
          </a:bodyPr>
          <a:lstStyle>
            <a:lvl1pPr defTabSz="877822">
              <a:defRPr sz="2000">
                <a:solidFill>
                  <a:srgbClr val="FF9900"/>
                </a:solidFill>
              </a:defRPr>
            </a:lvl1pPr>
          </a:lstStyle>
          <a:p>
            <a:pPr>
              <a:defRPr sz="4200">
                <a:solidFill>
                  <a:srgbClr val="000000"/>
                </a:solidFill>
              </a:defRPr>
            </a:pPr>
            <a:r>
              <a:rPr sz="2000">
                <a:solidFill>
                  <a:srgbClr val="FF9900"/>
                </a:solidFill>
              </a:rPr>
              <a:t>BASIC TECHNICAL-TACTICAL RESOURCES: 5-A-SIDE FOOTBALL </a:t>
            </a:r>
          </a:p>
        </p:txBody>
      </p:sp>
      <p:sp>
        <p:nvSpPr>
          <p:cNvPr id="86" name="Shape 75"/>
          <p:cNvSpPr/>
          <p:nvPr/>
        </p:nvSpPr>
        <p:spPr>
          <a:xfrm>
            <a:off x="250823" y="1933575"/>
            <a:ext cx="1473204"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Feinting</a:t>
            </a:r>
          </a:p>
        </p:txBody>
      </p:sp>
      <p:sp>
        <p:nvSpPr>
          <p:cNvPr id="87" name="Shape 76"/>
          <p:cNvSpPr/>
          <p:nvPr/>
        </p:nvSpPr>
        <p:spPr>
          <a:xfrm>
            <a:off x="4643437" y="2509836"/>
            <a:ext cx="431802" cy="720727"/>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88" name="Shape 77"/>
          <p:cNvSpPr/>
          <p:nvPr/>
        </p:nvSpPr>
        <p:spPr>
          <a:xfrm>
            <a:off x="2484436" y="2365375"/>
            <a:ext cx="358777" cy="1295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89" name="Shape 78"/>
          <p:cNvSpPr/>
          <p:nvPr/>
        </p:nvSpPr>
        <p:spPr>
          <a:xfrm>
            <a:off x="1979611" y="2005011"/>
            <a:ext cx="1439864" cy="5259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Losing the Marker</a:t>
            </a:r>
          </a:p>
        </p:txBody>
      </p:sp>
      <p:sp>
        <p:nvSpPr>
          <p:cNvPr id="90" name="Shape 79"/>
          <p:cNvSpPr/>
          <p:nvPr/>
        </p:nvSpPr>
        <p:spPr>
          <a:xfrm flipH="1">
            <a:off x="755650" y="2292350"/>
            <a:ext cx="431800" cy="560388"/>
          </a:xfrm>
          <a:custGeom>
            <a:avLst/>
            <a:gdLst/>
            <a:ahLst/>
            <a:cxnLst>
              <a:cxn ang="0">
                <a:pos x="wd2" y="hd2"/>
              </a:cxn>
              <a:cxn ang="5400000">
                <a:pos x="wd2" y="hd2"/>
              </a:cxn>
              <a:cxn ang="10800000">
                <a:pos x="wd2" y="hd2"/>
              </a:cxn>
              <a:cxn ang="16200000">
                <a:pos x="wd2" y="hd2"/>
              </a:cxn>
            </a:cxnLst>
            <a:rect l="0" t="0" r="r" b="b"/>
            <a:pathLst>
              <a:path w="21600" h="21600" extrusionOk="0">
                <a:moveTo>
                  <a:pt x="0" y="17444"/>
                </a:moveTo>
                <a:lnTo>
                  <a:pt x="5400" y="17444"/>
                </a:lnTo>
                <a:lnTo>
                  <a:pt x="5400" y="0"/>
                </a:lnTo>
                <a:lnTo>
                  <a:pt x="16200" y="0"/>
                </a:lnTo>
                <a:lnTo>
                  <a:pt x="16200" y="17444"/>
                </a:lnTo>
                <a:lnTo>
                  <a:pt x="21600" y="17444"/>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91" name="Shape 80"/>
          <p:cNvSpPr/>
          <p:nvPr/>
        </p:nvSpPr>
        <p:spPr>
          <a:xfrm>
            <a:off x="4140200" y="2220911"/>
            <a:ext cx="1800225" cy="2592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Marking</a:t>
            </a:r>
          </a:p>
        </p:txBody>
      </p:sp>
      <p:sp>
        <p:nvSpPr>
          <p:cNvPr id="92" name="Shape 81"/>
          <p:cNvSpPr/>
          <p:nvPr/>
        </p:nvSpPr>
        <p:spPr>
          <a:xfrm>
            <a:off x="7164386" y="2365375"/>
            <a:ext cx="431802" cy="8636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93" name="logodefinitivo.png" descr="logodefinitivo.png"/>
          <p:cNvPicPr>
            <a:picLocks noChangeAspect="1"/>
          </p:cNvPicPr>
          <p:nvPr/>
        </p:nvPicPr>
        <p:blipFill>
          <a:blip r:embed="rId2"/>
          <a:stretch>
            <a:fillRect/>
          </a:stretch>
        </p:blipFill>
        <p:spPr>
          <a:xfrm>
            <a:off x="8178800" y="6237287"/>
            <a:ext cx="785813" cy="503239"/>
          </a:xfrm>
          <a:prstGeom prst="rect">
            <a:avLst/>
          </a:prstGeom>
          <a:ln w="34925">
            <a:solidFill>
              <a:srgbClr val="FFFFFF"/>
            </a:solidFill>
          </a:ln>
          <a:effectLst>
            <a:outerShdw blurRad="63500" rotWithShape="0">
              <a:srgbClr val="000000">
                <a:alpha val="42999"/>
              </a:srgbClr>
            </a:outerShdw>
          </a:effectLst>
        </p:spPr>
      </p:pic>
      <p:sp>
        <p:nvSpPr>
          <p:cNvPr id="94" name="Shape 83"/>
          <p:cNvSpPr/>
          <p:nvPr/>
        </p:nvSpPr>
        <p:spPr>
          <a:xfrm>
            <a:off x="2124075" y="3733800"/>
            <a:ext cx="1152525" cy="806984"/>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400">
                <a:latin typeface="Arial"/>
                <a:ea typeface="Arial"/>
                <a:cs typeface="Arial"/>
                <a:sym typeface="Arial"/>
              </a:defRPr>
            </a:lvl1pPr>
          </a:lstStyle>
          <a:p>
            <a:r>
              <a:t>It is the action of moving away from the opponent.</a:t>
            </a:r>
          </a:p>
        </p:txBody>
      </p:sp>
      <p:sp>
        <p:nvSpPr>
          <p:cNvPr id="95" name="Shape 84"/>
          <p:cNvSpPr/>
          <p:nvPr/>
        </p:nvSpPr>
        <p:spPr>
          <a:xfrm>
            <a:off x="6516686" y="2005011"/>
            <a:ext cx="1800227" cy="2592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Shots on Goal</a:t>
            </a:r>
          </a:p>
        </p:txBody>
      </p:sp>
      <p:sp>
        <p:nvSpPr>
          <p:cNvPr id="96" name="Shape 85"/>
          <p:cNvSpPr/>
          <p:nvPr/>
        </p:nvSpPr>
        <p:spPr>
          <a:xfrm>
            <a:off x="179386" y="2941636"/>
            <a:ext cx="1584328" cy="14784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defRPr sz="1400">
                <a:latin typeface="Arial"/>
                <a:ea typeface="Arial"/>
                <a:cs typeface="Arial"/>
                <a:sym typeface="Arial"/>
              </a:defRPr>
            </a:pPr>
            <a:r>
              <a:t>They are the movements made by the player in possession of the ball to deceive the opponent and overwhelm him</a:t>
            </a:r>
            <a:r>
              <a:rPr sz="1800"/>
              <a:t> </a:t>
            </a:r>
          </a:p>
        </p:txBody>
      </p:sp>
      <p:sp>
        <p:nvSpPr>
          <p:cNvPr id="97" name="Shape 86"/>
          <p:cNvSpPr/>
          <p:nvPr/>
        </p:nvSpPr>
        <p:spPr>
          <a:xfrm>
            <a:off x="4067175" y="3517900"/>
            <a:ext cx="1800225" cy="1619784"/>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400">
                <a:latin typeface="Arial"/>
                <a:ea typeface="Arial"/>
                <a:cs typeface="Arial"/>
                <a:sym typeface="Arial"/>
              </a:defRPr>
            </a:lvl1pPr>
          </a:lstStyle>
          <a:p>
            <a:r>
              <a:t>These are the actions of a player without the ball as he approaches his opponent in order to prevent him from receiving the ball or from making a move with his team.</a:t>
            </a:r>
          </a:p>
        </p:txBody>
      </p:sp>
      <p:sp>
        <p:nvSpPr>
          <p:cNvPr id="98" name="Shape 87"/>
          <p:cNvSpPr/>
          <p:nvPr/>
        </p:nvSpPr>
        <p:spPr>
          <a:xfrm>
            <a:off x="6300787" y="3517900"/>
            <a:ext cx="2449514" cy="1010184"/>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spcBef>
                <a:spcPts val="800"/>
              </a:spcBef>
              <a:defRPr sz="1400">
                <a:latin typeface="Arial"/>
                <a:ea typeface="Arial"/>
                <a:cs typeface="Arial"/>
                <a:sym typeface="Arial"/>
              </a:defRPr>
            </a:lvl1pPr>
          </a:lstStyle>
          <a:p>
            <a:r>
              <a:t>They are actions that are aimed at scoring a goal. It is similar to passes but usually done with more power and direction. </a:t>
            </a:r>
          </a:p>
        </p:txBody>
      </p:sp>
      <p:pic>
        <p:nvPicPr>
          <p:cNvPr id="99" name="regate.jpg" descr="regate.jpg"/>
          <p:cNvPicPr>
            <a:picLocks noChangeAspect="1"/>
          </p:cNvPicPr>
          <p:nvPr/>
        </p:nvPicPr>
        <p:blipFill>
          <a:blip r:embed="rId3">
            <a:alphaModFix amt="14103"/>
          </a:blip>
          <a:stretch>
            <a:fillRect/>
          </a:stretch>
        </p:blipFill>
        <p:spPr>
          <a:xfrm>
            <a:off x="2271347" y="936604"/>
            <a:ext cx="5391881" cy="640137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86"/>
                                        </p:tgtEl>
                                        <p:attrNameLst>
                                          <p:attrName>style.visibility</p:attrName>
                                        </p:attrNameLst>
                                      </p:cBhvr>
                                      <p:to>
                                        <p:strVal val="visible"/>
                                      </p:to>
                                    </p:set>
                                    <p:animEffect transition="in" filter="blinds(horizontal)">
                                      <p:cBhvr>
                                        <p:cTn id="7" dur="500"/>
                                        <p:tgtEl>
                                          <p:spTgt spid="86"/>
                                        </p:tgtEl>
                                      </p:cBhvr>
                                    </p:animEffect>
                                  </p:childTnLst>
                                </p:cTn>
                              </p:par>
                            </p:childTnLst>
                          </p:cTn>
                        </p:par>
                        <p:par>
                          <p:cTn id="8" fill="hold">
                            <p:stCondLst>
                              <p:cond delay="500"/>
                            </p:stCondLst>
                            <p:childTnLst>
                              <p:par>
                                <p:cTn id="9" presetID="3" presetClass="entr" presetSubtype="10" fill="hold" grpId="0" nodeType="afterEffect">
                                  <p:stCondLst>
                                    <p:cond delay="0"/>
                                  </p:stCondLst>
                                  <p:iterate>
                                    <p:tmAbs val="0"/>
                                  </p:iterate>
                                  <p:childTnLst>
                                    <p:set>
                                      <p:cBhvr>
                                        <p:cTn id="10" fill="hold"/>
                                        <p:tgtEl>
                                          <p:spTgt spid="90"/>
                                        </p:tgtEl>
                                        <p:attrNameLst>
                                          <p:attrName>style.visibility</p:attrName>
                                        </p:attrNameLst>
                                      </p:cBhvr>
                                      <p:to>
                                        <p:strVal val="visible"/>
                                      </p:to>
                                    </p:set>
                                    <p:animEffect transition="in" filter="blinds(horizontal)">
                                      <p:cBhvr>
                                        <p:cTn id="11" dur="500"/>
                                        <p:tgtEl>
                                          <p:spTgt spid="90"/>
                                        </p:tgtEl>
                                      </p:cBhvr>
                                    </p:animEffect>
                                  </p:childTnLst>
                                </p:cTn>
                              </p:par>
                            </p:childTnLst>
                          </p:cTn>
                        </p:par>
                        <p:par>
                          <p:cTn id="12" fill="hold">
                            <p:stCondLst>
                              <p:cond delay="1000"/>
                            </p:stCondLst>
                            <p:childTnLst>
                              <p:par>
                                <p:cTn id="13" presetID="3" presetClass="entr" presetSubtype="10" fill="hold" grpId="0" nodeType="afterEffect">
                                  <p:stCondLst>
                                    <p:cond delay="0"/>
                                  </p:stCondLst>
                                  <p:iterate>
                                    <p:tmAbs val="0"/>
                                  </p:iterate>
                                  <p:childTnLst>
                                    <p:set>
                                      <p:cBhvr>
                                        <p:cTn id="14" fill="hold"/>
                                        <p:tgtEl>
                                          <p:spTgt spid="96"/>
                                        </p:tgtEl>
                                        <p:attrNameLst>
                                          <p:attrName>style.visibility</p:attrName>
                                        </p:attrNameLst>
                                      </p:cBhvr>
                                      <p:to>
                                        <p:strVal val="visible"/>
                                      </p:to>
                                    </p:set>
                                    <p:animEffect transition="in" filter="blinds(horizontal)">
                                      <p:cBhvr>
                                        <p:cTn id="15" dur="500"/>
                                        <p:tgtEl>
                                          <p:spTgt spid="9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iterate>
                                    <p:tmAbs val="0"/>
                                  </p:iterate>
                                  <p:childTnLst>
                                    <p:set>
                                      <p:cBhvr>
                                        <p:cTn id="19" fill="hold"/>
                                        <p:tgtEl>
                                          <p:spTgt spid="89"/>
                                        </p:tgtEl>
                                        <p:attrNameLst>
                                          <p:attrName>style.visibility</p:attrName>
                                        </p:attrNameLst>
                                      </p:cBhvr>
                                      <p:to>
                                        <p:strVal val="visible"/>
                                      </p:to>
                                    </p:set>
                                    <p:animEffect transition="in" filter="blinds(horizontal)">
                                      <p:cBhvr>
                                        <p:cTn id="20" dur="500"/>
                                        <p:tgtEl>
                                          <p:spTgt spid="89"/>
                                        </p:tgtEl>
                                      </p:cBhvr>
                                    </p:animEffect>
                                  </p:childTnLst>
                                </p:cTn>
                              </p:par>
                            </p:childTnLst>
                          </p:cTn>
                        </p:par>
                        <p:par>
                          <p:cTn id="21" fill="hold">
                            <p:stCondLst>
                              <p:cond delay="500"/>
                            </p:stCondLst>
                            <p:childTnLst>
                              <p:par>
                                <p:cTn id="22" presetID="3" presetClass="entr" presetSubtype="10" fill="hold" grpId="0" nodeType="afterEffect">
                                  <p:stCondLst>
                                    <p:cond delay="0"/>
                                  </p:stCondLst>
                                  <p:iterate>
                                    <p:tmAbs val="0"/>
                                  </p:iterate>
                                  <p:childTnLst>
                                    <p:set>
                                      <p:cBhvr>
                                        <p:cTn id="23" fill="hold"/>
                                        <p:tgtEl>
                                          <p:spTgt spid="88"/>
                                        </p:tgtEl>
                                        <p:attrNameLst>
                                          <p:attrName>style.visibility</p:attrName>
                                        </p:attrNameLst>
                                      </p:cBhvr>
                                      <p:to>
                                        <p:strVal val="visible"/>
                                      </p:to>
                                    </p:set>
                                    <p:animEffect transition="in" filter="blinds(horizontal)">
                                      <p:cBhvr>
                                        <p:cTn id="24" dur="500"/>
                                        <p:tgtEl>
                                          <p:spTgt spid="88"/>
                                        </p:tgtEl>
                                      </p:cBhvr>
                                    </p:animEffect>
                                  </p:childTnLst>
                                </p:cTn>
                              </p:par>
                            </p:childTnLst>
                          </p:cTn>
                        </p:par>
                        <p:par>
                          <p:cTn id="25" fill="hold">
                            <p:stCondLst>
                              <p:cond delay="1000"/>
                            </p:stCondLst>
                            <p:childTnLst>
                              <p:par>
                                <p:cTn id="26" presetID="3" presetClass="entr" presetSubtype="10" fill="hold" grpId="0" nodeType="afterEffect">
                                  <p:stCondLst>
                                    <p:cond delay="0"/>
                                  </p:stCondLst>
                                  <p:iterate>
                                    <p:tmAbs val="0"/>
                                  </p:iterate>
                                  <p:childTnLst>
                                    <p:set>
                                      <p:cBhvr>
                                        <p:cTn id="27" fill="hold"/>
                                        <p:tgtEl>
                                          <p:spTgt spid="94"/>
                                        </p:tgtEl>
                                        <p:attrNameLst>
                                          <p:attrName>style.visibility</p:attrName>
                                        </p:attrNameLst>
                                      </p:cBhvr>
                                      <p:to>
                                        <p:strVal val="visible"/>
                                      </p:to>
                                    </p:set>
                                    <p:animEffect transition="in" filter="blinds(horizontal)">
                                      <p:cBhvr>
                                        <p:cTn id="28" dur="500"/>
                                        <p:tgtEl>
                                          <p:spTgt spid="9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iterate>
                                    <p:tmAbs val="0"/>
                                  </p:iterate>
                                  <p:childTnLst>
                                    <p:set>
                                      <p:cBhvr>
                                        <p:cTn id="32" fill="hold"/>
                                        <p:tgtEl>
                                          <p:spTgt spid="91"/>
                                        </p:tgtEl>
                                        <p:attrNameLst>
                                          <p:attrName>style.visibility</p:attrName>
                                        </p:attrNameLst>
                                      </p:cBhvr>
                                      <p:to>
                                        <p:strVal val="visible"/>
                                      </p:to>
                                    </p:set>
                                    <p:anim calcmode="lin" valueType="num">
                                      <p:cBhvr>
                                        <p:cTn id="33" dur="500" fill="hold"/>
                                        <p:tgtEl>
                                          <p:spTgt spid="91"/>
                                        </p:tgtEl>
                                        <p:attrNameLst>
                                          <p:attrName>ppt_x</p:attrName>
                                        </p:attrNameLst>
                                      </p:cBhvr>
                                      <p:tavLst>
                                        <p:tav tm="0">
                                          <p:val>
                                            <p:strVal val="#ppt_x"/>
                                          </p:val>
                                        </p:tav>
                                        <p:tav tm="100000">
                                          <p:val>
                                            <p:strVal val="#ppt_x"/>
                                          </p:val>
                                        </p:tav>
                                      </p:tavLst>
                                    </p:anim>
                                    <p:anim calcmode="lin" valueType="num">
                                      <p:cBhvr>
                                        <p:cTn id="34" dur="500" fill="hold"/>
                                        <p:tgtEl>
                                          <p:spTgt spid="91"/>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3" presetClass="entr" presetSubtype="10" fill="hold" grpId="0" nodeType="afterEffect">
                                  <p:stCondLst>
                                    <p:cond delay="0"/>
                                  </p:stCondLst>
                                  <p:iterate>
                                    <p:tmAbs val="0"/>
                                  </p:iterate>
                                  <p:childTnLst>
                                    <p:set>
                                      <p:cBhvr>
                                        <p:cTn id="37" fill="hold"/>
                                        <p:tgtEl>
                                          <p:spTgt spid="87"/>
                                        </p:tgtEl>
                                        <p:attrNameLst>
                                          <p:attrName>style.visibility</p:attrName>
                                        </p:attrNameLst>
                                      </p:cBhvr>
                                      <p:to>
                                        <p:strVal val="visible"/>
                                      </p:to>
                                    </p:set>
                                    <p:animEffect transition="in" filter="blinds(horizontal)">
                                      <p:cBhvr>
                                        <p:cTn id="38" dur="500"/>
                                        <p:tgtEl>
                                          <p:spTgt spid="87"/>
                                        </p:tgtEl>
                                      </p:cBhvr>
                                    </p:animEffect>
                                  </p:childTnLst>
                                </p:cTn>
                              </p:par>
                            </p:childTnLst>
                          </p:cTn>
                        </p:par>
                        <p:par>
                          <p:cTn id="39" fill="hold">
                            <p:stCondLst>
                              <p:cond delay="1000"/>
                            </p:stCondLst>
                            <p:childTnLst>
                              <p:par>
                                <p:cTn id="40" presetID="3" presetClass="entr" presetSubtype="10" fill="hold" grpId="0" nodeType="afterEffect">
                                  <p:stCondLst>
                                    <p:cond delay="0"/>
                                  </p:stCondLst>
                                  <p:iterate>
                                    <p:tmAbs val="0"/>
                                  </p:iterate>
                                  <p:childTnLst>
                                    <p:set>
                                      <p:cBhvr>
                                        <p:cTn id="41" fill="hold"/>
                                        <p:tgtEl>
                                          <p:spTgt spid="97"/>
                                        </p:tgtEl>
                                        <p:attrNameLst>
                                          <p:attrName>style.visibility</p:attrName>
                                        </p:attrNameLst>
                                      </p:cBhvr>
                                      <p:to>
                                        <p:strVal val="visible"/>
                                      </p:to>
                                    </p:set>
                                    <p:animEffect transition="in" filter="blinds(horizontal)">
                                      <p:cBhvr>
                                        <p:cTn id="42" dur="500"/>
                                        <p:tgtEl>
                                          <p:spTgt spid="9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iterate>
                                    <p:tmAbs val="0"/>
                                  </p:iterate>
                                  <p:childTnLst>
                                    <p:set>
                                      <p:cBhvr>
                                        <p:cTn id="46" fill="hold"/>
                                        <p:tgtEl>
                                          <p:spTgt spid="95"/>
                                        </p:tgtEl>
                                        <p:attrNameLst>
                                          <p:attrName>style.visibility</p:attrName>
                                        </p:attrNameLst>
                                      </p:cBhvr>
                                      <p:to>
                                        <p:strVal val="visible"/>
                                      </p:to>
                                    </p:set>
                                    <p:anim calcmode="lin" valueType="num">
                                      <p:cBhvr>
                                        <p:cTn id="47" dur="500" fill="hold"/>
                                        <p:tgtEl>
                                          <p:spTgt spid="95"/>
                                        </p:tgtEl>
                                        <p:attrNameLst>
                                          <p:attrName>ppt_x</p:attrName>
                                        </p:attrNameLst>
                                      </p:cBhvr>
                                      <p:tavLst>
                                        <p:tav tm="0">
                                          <p:val>
                                            <p:strVal val="#ppt_x"/>
                                          </p:val>
                                        </p:tav>
                                        <p:tav tm="100000">
                                          <p:val>
                                            <p:strVal val="#ppt_x"/>
                                          </p:val>
                                        </p:tav>
                                      </p:tavLst>
                                    </p:anim>
                                    <p:anim calcmode="lin" valueType="num">
                                      <p:cBhvr>
                                        <p:cTn id="48" dur="500" fill="hold"/>
                                        <p:tgtEl>
                                          <p:spTgt spid="95"/>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3" presetClass="entr" presetSubtype="10" fill="hold" grpId="0" nodeType="afterEffect">
                                  <p:stCondLst>
                                    <p:cond delay="0"/>
                                  </p:stCondLst>
                                  <p:iterate>
                                    <p:tmAbs val="0"/>
                                  </p:iterate>
                                  <p:childTnLst>
                                    <p:set>
                                      <p:cBhvr>
                                        <p:cTn id="51" fill="hold"/>
                                        <p:tgtEl>
                                          <p:spTgt spid="92"/>
                                        </p:tgtEl>
                                        <p:attrNameLst>
                                          <p:attrName>style.visibility</p:attrName>
                                        </p:attrNameLst>
                                      </p:cBhvr>
                                      <p:to>
                                        <p:strVal val="visible"/>
                                      </p:to>
                                    </p:set>
                                    <p:animEffect transition="in" filter="blinds(horizontal)">
                                      <p:cBhvr>
                                        <p:cTn id="52" dur="500"/>
                                        <p:tgtEl>
                                          <p:spTgt spid="92"/>
                                        </p:tgtEl>
                                      </p:cBhvr>
                                    </p:animEffect>
                                  </p:childTnLst>
                                </p:cTn>
                              </p:par>
                            </p:childTnLst>
                          </p:cTn>
                        </p:par>
                        <p:par>
                          <p:cTn id="53" fill="hold">
                            <p:stCondLst>
                              <p:cond delay="1000"/>
                            </p:stCondLst>
                            <p:childTnLst>
                              <p:par>
                                <p:cTn id="54" presetID="2" presetClass="entr" presetSubtype="4" fill="hold" grpId="0" nodeType="afterEffect">
                                  <p:stCondLst>
                                    <p:cond delay="0"/>
                                  </p:stCondLst>
                                  <p:iterate>
                                    <p:tmAbs val="0"/>
                                  </p:iterate>
                                  <p:childTnLst>
                                    <p:set>
                                      <p:cBhvr>
                                        <p:cTn id="55" fill="hold"/>
                                        <p:tgtEl>
                                          <p:spTgt spid="98"/>
                                        </p:tgtEl>
                                        <p:attrNameLst>
                                          <p:attrName>style.visibility</p:attrName>
                                        </p:attrNameLst>
                                      </p:cBhvr>
                                      <p:to>
                                        <p:strVal val="visible"/>
                                      </p:to>
                                    </p:set>
                                    <p:anim calcmode="lin" valueType="num">
                                      <p:cBhvr>
                                        <p:cTn id="56" dur="500" fill="hold"/>
                                        <p:tgtEl>
                                          <p:spTgt spid="98"/>
                                        </p:tgtEl>
                                        <p:attrNameLst>
                                          <p:attrName>ppt_x</p:attrName>
                                        </p:attrNameLst>
                                      </p:cBhvr>
                                      <p:tavLst>
                                        <p:tav tm="0">
                                          <p:val>
                                            <p:strVal val="#ppt_x"/>
                                          </p:val>
                                        </p:tav>
                                        <p:tav tm="100000">
                                          <p:val>
                                            <p:strVal val="#ppt_x"/>
                                          </p:val>
                                        </p:tav>
                                      </p:tavLst>
                                    </p:anim>
                                    <p:anim calcmode="lin" valueType="num">
                                      <p:cBhvr>
                                        <p:cTn id="57"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advAuto="0"/>
      <p:bldP spid="87" grpId="0" animBg="1" advAuto="0"/>
      <p:bldP spid="88" grpId="0" animBg="1" advAuto="0"/>
      <p:bldP spid="89" grpId="0" animBg="1" advAuto="0"/>
      <p:bldP spid="90" grpId="0" animBg="1" advAuto="0"/>
      <p:bldP spid="91" grpId="0" animBg="1" advAuto="0"/>
      <p:bldP spid="92" grpId="0" animBg="1" advAuto="0"/>
      <p:bldP spid="94" grpId="0" animBg="1" advAuto="0"/>
      <p:bldP spid="95" grpId="0" animBg="1" advAuto="0"/>
      <p:bldP spid="96" grpId="0" animBg="1" advAuto="0"/>
      <p:bldP spid="97" grpId="0" animBg="1" advAuto="0"/>
      <p:bldP spid="98"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90"/>
          <p:cNvSpPr txBox="1">
            <a:spLocks noGrp="1"/>
          </p:cNvSpPr>
          <p:nvPr>
            <p:ph type="title" idx="4294967295"/>
          </p:nvPr>
        </p:nvSpPr>
        <p:spPr>
          <a:xfrm>
            <a:off x="457200" y="274637"/>
            <a:ext cx="8229600" cy="993776"/>
          </a:xfrm>
          <a:prstGeom prst="rect">
            <a:avLst/>
          </a:prstGeom>
        </p:spPr>
        <p:txBody>
          <a:bodyPr lIns="0" tIns="0" rIns="0" bIns="0">
            <a:normAutofit/>
          </a:bodyPr>
          <a:lstStyle>
            <a:lvl1pPr defTabSz="877822">
              <a:defRPr sz="2000">
                <a:solidFill>
                  <a:srgbClr val="FF9900"/>
                </a:solidFill>
              </a:defRPr>
            </a:lvl1pPr>
          </a:lstStyle>
          <a:p>
            <a:pPr>
              <a:defRPr sz="4200">
                <a:solidFill>
                  <a:srgbClr val="000000"/>
                </a:solidFill>
              </a:defRPr>
            </a:pPr>
            <a:r>
              <a:rPr sz="2000">
                <a:solidFill>
                  <a:srgbClr val="FF9900"/>
                </a:solidFill>
              </a:rPr>
              <a:t>BASIC TECHNICAL-TACTICAL RESOURCES: 5-A-SIDE FOOTBALL </a:t>
            </a:r>
          </a:p>
        </p:txBody>
      </p:sp>
      <p:sp>
        <p:nvSpPr>
          <p:cNvPr id="102" name="Shape 91"/>
          <p:cNvSpPr/>
          <p:nvPr/>
        </p:nvSpPr>
        <p:spPr>
          <a:xfrm>
            <a:off x="595312" y="2486025"/>
            <a:ext cx="1473202"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block or stop</a:t>
            </a:r>
          </a:p>
        </p:txBody>
      </p:sp>
      <p:sp>
        <p:nvSpPr>
          <p:cNvPr id="103" name="Shape 92"/>
          <p:cNvSpPr/>
          <p:nvPr/>
        </p:nvSpPr>
        <p:spPr>
          <a:xfrm>
            <a:off x="3924300" y="2708275"/>
            <a:ext cx="431800" cy="72072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04" name="Shape 93"/>
          <p:cNvSpPr/>
          <p:nvPr/>
        </p:nvSpPr>
        <p:spPr>
          <a:xfrm>
            <a:off x="2771775" y="1341437"/>
            <a:ext cx="3313113"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Goalkeeper Options</a:t>
            </a:r>
          </a:p>
        </p:txBody>
      </p:sp>
      <p:sp>
        <p:nvSpPr>
          <p:cNvPr id="105" name="Shape 94"/>
          <p:cNvSpPr/>
          <p:nvPr/>
        </p:nvSpPr>
        <p:spPr>
          <a:xfrm flipH="1">
            <a:off x="1116012" y="2854325"/>
            <a:ext cx="431801" cy="287339"/>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06" name="Shape 95"/>
          <p:cNvSpPr/>
          <p:nvPr/>
        </p:nvSpPr>
        <p:spPr>
          <a:xfrm>
            <a:off x="3203575" y="2414586"/>
            <a:ext cx="1800225" cy="2592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coming out</a:t>
            </a:r>
          </a:p>
        </p:txBody>
      </p:sp>
      <p:pic>
        <p:nvPicPr>
          <p:cNvPr id="107" name="logodefinitivo.png" descr="logodefinitivo.png"/>
          <p:cNvPicPr>
            <a:picLocks noChangeAspect="1"/>
          </p:cNvPicPr>
          <p:nvPr/>
        </p:nvPicPr>
        <p:blipFill>
          <a:blip r:embed="rId2"/>
          <a:stretch>
            <a:fillRect/>
          </a:stretch>
        </p:blipFill>
        <p:spPr>
          <a:xfrm>
            <a:off x="8101011" y="6165850"/>
            <a:ext cx="785814" cy="503238"/>
          </a:xfrm>
          <a:prstGeom prst="rect">
            <a:avLst/>
          </a:prstGeom>
          <a:ln w="34925">
            <a:solidFill>
              <a:srgbClr val="FFFFFF"/>
            </a:solidFill>
          </a:ln>
          <a:effectLst>
            <a:outerShdw blurRad="63500" rotWithShape="0">
              <a:srgbClr val="000000">
                <a:alpha val="42999"/>
              </a:srgbClr>
            </a:outerShdw>
          </a:effectLst>
        </p:spPr>
      </p:pic>
      <p:sp>
        <p:nvSpPr>
          <p:cNvPr id="108" name="Shape 97"/>
          <p:cNvSpPr/>
          <p:nvPr/>
        </p:nvSpPr>
        <p:spPr>
          <a:xfrm>
            <a:off x="6300787" y="2486025"/>
            <a:ext cx="1800227"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clearing the ball</a:t>
            </a:r>
          </a:p>
        </p:txBody>
      </p:sp>
      <p:pic>
        <p:nvPicPr>
          <p:cNvPr id="109" name="futbol sala 55.jpg" descr="futbol sala 55.jpg"/>
          <p:cNvPicPr>
            <a:picLocks noChangeAspect="1"/>
          </p:cNvPicPr>
          <p:nvPr/>
        </p:nvPicPr>
        <p:blipFill>
          <a:blip r:embed="rId3"/>
          <a:stretch>
            <a:fillRect/>
          </a:stretch>
        </p:blipFill>
        <p:spPr>
          <a:xfrm>
            <a:off x="481012" y="3911424"/>
            <a:ext cx="1524001" cy="1801774"/>
          </a:xfrm>
          <a:prstGeom prst="rect">
            <a:avLst/>
          </a:prstGeom>
          <a:ln w="12700">
            <a:miter lim="400000"/>
          </a:ln>
        </p:spPr>
      </p:pic>
      <p:pic>
        <p:nvPicPr>
          <p:cNvPr id="110" name="futbol sala 33.jpg" descr="futbol sala 33.jpg"/>
          <p:cNvPicPr>
            <a:picLocks noChangeAspect="1"/>
          </p:cNvPicPr>
          <p:nvPr/>
        </p:nvPicPr>
        <p:blipFill>
          <a:blip r:embed="rId4"/>
          <a:stretch>
            <a:fillRect/>
          </a:stretch>
        </p:blipFill>
        <p:spPr>
          <a:xfrm>
            <a:off x="2982709" y="3911424"/>
            <a:ext cx="2706891" cy="1801774"/>
          </a:xfrm>
          <a:prstGeom prst="rect">
            <a:avLst/>
          </a:prstGeom>
          <a:ln w="12700">
            <a:miter lim="400000"/>
          </a:ln>
        </p:spPr>
      </p:pic>
      <p:pic>
        <p:nvPicPr>
          <p:cNvPr id="111" name="despeje2.jpg" descr="despeje2.jpg"/>
          <p:cNvPicPr>
            <a:picLocks noChangeAspect="1"/>
          </p:cNvPicPr>
          <p:nvPr/>
        </p:nvPicPr>
        <p:blipFill>
          <a:blip r:embed="rId5"/>
          <a:stretch>
            <a:fillRect/>
          </a:stretch>
        </p:blipFill>
        <p:spPr>
          <a:xfrm>
            <a:off x="6300787" y="3235182"/>
            <a:ext cx="1800657" cy="251470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102"/>
                                        </p:tgtEl>
                                        <p:attrNameLst>
                                          <p:attrName>style.visibility</p:attrName>
                                        </p:attrNameLst>
                                      </p:cBhvr>
                                      <p:to>
                                        <p:strVal val="visible"/>
                                      </p:to>
                                    </p:set>
                                    <p:animEffect transition="in" filter="blinds(horizontal)">
                                      <p:cBhvr>
                                        <p:cTn id="7" dur="500"/>
                                        <p:tgtEl>
                                          <p:spTgt spid="102"/>
                                        </p:tgtEl>
                                      </p:cBhvr>
                                    </p:animEffect>
                                  </p:childTnLst>
                                </p:cTn>
                              </p:par>
                            </p:childTnLst>
                          </p:cTn>
                        </p:par>
                        <p:par>
                          <p:cTn id="8" fill="hold">
                            <p:stCondLst>
                              <p:cond delay="500"/>
                            </p:stCondLst>
                            <p:childTnLst>
                              <p:par>
                                <p:cTn id="9" presetID="3" presetClass="entr" presetSubtype="10" fill="hold" grpId="0" nodeType="afterEffect">
                                  <p:stCondLst>
                                    <p:cond delay="0"/>
                                  </p:stCondLst>
                                  <p:iterate>
                                    <p:tmAbs val="0"/>
                                  </p:iterate>
                                  <p:childTnLst>
                                    <p:set>
                                      <p:cBhvr>
                                        <p:cTn id="10" fill="hold"/>
                                        <p:tgtEl>
                                          <p:spTgt spid="105"/>
                                        </p:tgtEl>
                                        <p:attrNameLst>
                                          <p:attrName>style.visibility</p:attrName>
                                        </p:attrNameLst>
                                      </p:cBhvr>
                                      <p:to>
                                        <p:strVal val="visible"/>
                                      </p:to>
                                    </p:set>
                                    <p:animEffect transition="in" filter="blinds(horizontal)">
                                      <p:cBhvr>
                                        <p:cTn id="11" dur="500"/>
                                        <p:tgtEl>
                                          <p:spTgt spid="10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iterate>
                                    <p:tmAbs val="0"/>
                                  </p:iterate>
                                  <p:childTnLst>
                                    <p:set>
                                      <p:cBhvr>
                                        <p:cTn id="15" fill="hold"/>
                                        <p:tgtEl>
                                          <p:spTgt spid="104"/>
                                        </p:tgtEl>
                                        <p:attrNameLst>
                                          <p:attrName>style.visibility</p:attrName>
                                        </p:attrNameLst>
                                      </p:cBhvr>
                                      <p:to>
                                        <p:strVal val="visible"/>
                                      </p:to>
                                    </p:set>
                                    <p:animEffect transition="in" filter="blinds(horizontal)">
                                      <p:cBhvr>
                                        <p:cTn id="16" dur="500"/>
                                        <p:tgtEl>
                                          <p:spTgt spid="10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iterate>
                                    <p:tmAbs val="0"/>
                                  </p:iterate>
                                  <p:childTnLst>
                                    <p:set>
                                      <p:cBhvr>
                                        <p:cTn id="20" fill="hold"/>
                                        <p:tgtEl>
                                          <p:spTgt spid="106"/>
                                        </p:tgtEl>
                                        <p:attrNameLst>
                                          <p:attrName>style.visibility</p:attrName>
                                        </p:attrNameLst>
                                      </p:cBhvr>
                                      <p:to>
                                        <p:strVal val="visible"/>
                                      </p:to>
                                    </p:set>
                                    <p:anim calcmode="lin" valueType="num">
                                      <p:cBhvr>
                                        <p:cTn id="21" dur="500" fill="hold"/>
                                        <p:tgtEl>
                                          <p:spTgt spid="106"/>
                                        </p:tgtEl>
                                        <p:attrNameLst>
                                          <p:attrName>ppt_x</p:attrName>
                                        </p:attrNameLst>
                                      </p:cBhvr>
                                      <p:tavLst>
                                        <p:tav tm="0">
                                          <p:val>
                                            <p:strVal val="#ppt_x"/>
                                          </p:val>
                                        </p:tav>
                                        <p:tav tm="100000">
                                          <p:val>
                                            <p:strVal val="#ppt_x"/>
                                          </p:val>
                                        </p:tav>
                                      </p:tavLst>
                                    </p:anim>
                                    <p:anim calcmode="lin" valueType="num">
                                      <p:cBhvr>
                                        <p:cTn id="22" dur="50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3" presetClass="entr" presetSubtype="10" fill="hold" grpId="0" nodeType="afterEffect">
                                  <p:stCondLst>
                                    <p:cond delay="0"/>
                                  </p:stCondLst>
                                  <p:iterate>
                                    <p:tmAbs val="0"/>
                                  </p:iterate>
                                  <p:childTnLst>
                                    <p:set>
                                      <p:cBhvr>
                                        <p:cTn id="25" fill="hold"/>
                                        <p:tgtEl>
                                          <p:spTgt spid="103"/>
                                        </p:tgtEl>
                                        <p:attrNameLst>
                                          <p:attrName>style.visibility</p:attrName>
                                        </p:attrNameLst>
                                      </p:cBhvr>
                                      <p:to>
                                        <p:strVal val="visible"/>
                                      </p:to>
                                    </p:set>
                                    <p:animEffect transition="in" filter="blinds(horizontal)">
                                      <p:cBhvr>
                                        <p:cTn id="26" dur="500"/>
                                        <p:tgtEl>
                                          <p:spTgt spid="10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p:tmAbs val="0"/>
                                  </p:iterate>
                                  <p:childTnLst>
                                    <p:set>
                                      <p:cBhvr>
                                        <p:cTn id="30" fill="hold"/>
                                        <p:tgtEl>
                                          <p:spTgt spid="108"/>
                                        </p:tgtEl>
                                        <p:attrNameLst>
                                          <p:attrName>style.visibility</p:attrName>
                                        </p:attrNameLst>
                                      </p:cBhvr>
                                      <p:to>
                                        <p:strVal val="visible"/>
                                      </p:to>
                                    </p:set>
                                    <p:anim calcmode="lin" valueType="num">
                                      <p:cBhvr>
                                        <p:cTn id="31" dur="500" fill="hold"/>
                                        <p:tgtEl>
                                          <p:spTgt spid="108"/>
                                        </p:tgtEl>
                                        <p:attrNameLst>
                                          <p:attrName>ppt_x</p:attrName>
                                        </p:attrNameLst>
                                      </p:cBhvr>
                                      <p:tavLst>
                                        <p:tav tm="0">
                                          <p:val>
                                            <p:strVal val="#ppt_x"/>
                                          </p:val>
                                        </p:tav>
                                        <p:tav tm="100000">
                                          <p:val>
                                            <p:strVal val="#ppt_x"/>
                                          </p:val>
                                        </p:tav>
                                      </p:tavLst>
                                    </p:anim>
                                    <p:anim calcmode="lin" valueType="num">
                                      <p:cBhvr>
                                        <p:cTn id="32"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advAuto="0"/>
      <p:bldP spid="103" grpId="0" animBg="1" advAuto="0"/>
      <p:bldP spid="104" grpId="0" animBg="1" advAuto="0"/>
      <p:bldP spid="105" grpId="0" animBg="1" advAuto="0"/>
      <p:bldP spid="106" grpId="0" animBg="1" advAuto="0"/>
      <p:bldP spid="108"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02"/>
          <p:cNvSpPr/>
          <p:nvPr/>
        </p:nvSpPr>
        <p:spPr>
          <a:xfrm>
            <a:off x="219867" y="4277947"/>
            <a:ext cx="3743328" cy="259222"/>
          </a:xfrm>
          <a:prstGeom prst="rect">
            <a:avLst/>
          </a:prstGeom>
          <a:solidFill>
            <a:srgbClr val="FF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marL="261936" indent="-261936" algn="ctr">
              <a:defRPr b="1">
                <a:latin typeface="Arial"/>
                <a:ea typeface="Arial"/>
                <a:cs typeface="Arial"/>
                <a:sym typeface="Arial"/>
              </a:defRPr>
            </a:lvl1pPr>
          </a:lstStyle>
          <a:p>
            <a:r>
              <a:t>DEFENCE</a:t>
            </a:r>
          </a:p>
        </p:txBody>
      </p:sp>
      <p:sp>
        <p:nvSpPr>
          <p:cNvPr id="114" name="Shape 103"/>
          <p:cNvSpPr txBox="1"/>
          <p:nvPr/>
        </p:nvSpPr>
        <p:spPr>
          <a:xfrm>
            <a:off x="2124075" y="333375"/>
            <a:ext cx="4642206" cy="486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800" b="1">
                <a:latin typeface="Arial"/>
                <a:ea typeface="Arial"/>
                <a:cs typeface="Arial"/>
                <a:sym typeface="Arial"/>
              </a:defRPr>
            </a:lvl1pPr>
          </a:lstStyle>
          <a:p>
            <a:r>
              <a:t>Joint Tactical Organisation</a:t>
            </a:r>
          </a:p>
        </p:txBody>
      </p:sp>
      <p:pic>
        <p:nvPicPr>
          <p:cNvPr id="115" name="logodefinitivo.png" descr="logodefinitivo.png"/>
          <p:cNvPicPr>
            <a:picLocks noChangeAspect="1"/>
          </p:cNvPicPr>
          <p:nvPr/>
        </p:nvPicPr>
        <p:blipFill>
          <a:blip r:embed="rId2"/>
          <a:stretch>
            <a:fillRect/>
          </a:stretch>
        </p:blipFill>
        <p:spPr>
          <a:xfrm>
            <a:off x="8243886" y="6165850"/>
            <a:ext cx="785814" cy="593725"/>
          </a:xfrm>
          <a:prstGeom prst="rect">
            <a:avLst/>
          </a:prstGeom>
          <a:ln w="34925">
            <a:solidFill>
              <a:srgbClr val="FFFFFF"/>
            </a:solidFill>
          </a:ln>
          <a:effectLst>
            <a:outerShdw blurRad="63500" rotWithShape="0">
              <a:srgbClr val="000000">
                <a:alpha val="42999"/>
              </a:srgbClr>
            </a:outerShdw>
          </a:effectLst>
        </p:spPr>
      </p:pic>
      <p:sp>
        <p:nvSpPr>
          <p:cNvPr id="116" name="Shape 105"/>
          <p:cNvSpPr/>
          <p:nvPr/>
        </p:nvSpPr>
        <p:spPr>
          <a:xfrm>
            <a:off x="4859337" y="4292600"/>
            <a:ext cx="3743327" cy="259222"/>
          </a:xfrm>
          <a:prstGeom prst="rect">
            <a:avLst/>
          </a:prstGeom>
          <a:solidFill>
            <a:srgbClr val="FF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marL="261936" indent="-261936" algn="ctr">
              <a:defRPr b="1">
                <a:latin typeface="Arial"/>
                <a:ea typeface="Arial"/>
                <a:cs typeface="Arial"/>
                <a:sym typeface="Arial"/>
              </a:defRPr>
            </a:lvl1pPr>
          </a:lstStyle>
          <a:p>
            <a:r>
              <a:t>ATTACK</a:t>
            </a:r>
          </a:p>
        </p:txBody>
      </p:sp>
      <p:sp>
        <p:nvSpPr>
          <p:cNvPr id="117" name="Shape 106"/>
          <p:cNvSpPr/>
          <p:nvPr/>
        </p:nvSpPr>
        <p:spPr>
          <a:xfrm>
            <a:off x="4993290" y="5208661"/>
            <a:ext cx="1473202"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2 - 2</a:t>
            </a:r>
          </a:p>
        </p:txBody>
      </p:sp>
      <p:sp>
        <p:nvSpPr>
          <p:cNvPr id="118" name="Shape 107"/>
          <p:cNvSpPr/>
          <p:nvPr/>
        </p:nvSpPr>
        <p:spPr>
          <a:xfrm>
            <a:off x="6983031" y="5284787"/>
            <a:ext cx="1473202"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1-2-1</a:t>
            </a:r>
          </a:p>
        </p:txBody>
      </p:sp>
      <p:sp>
        <p:nvSpPr>
          <p:cNvPr id="119" name="Shape 108"/>
          <p:cNvSpPr/>
          <p:nvPr/>
        </p:nvSpPr>
        <p:spPr>
          <a:xfrm>
            <a:off x="685800" y="5220315"/>
            <a:ext cx="1689100" cy="5259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man-to-man marking</a:t>
            </a:r>
          </a:p>
        </p:txBody>
      </p:sp>
      <p:sp>
        <p:nvSpPr>
          <p:cNvPr id="120" name="Shape 109"/>
          <p:cNvSpPr/>
          <p:nvPr/>
        </p:nvSpPr>
        <p:spPr>
          <a:xfrm>
            <a:off x="2724150" y="5220492"/>
            <a:ext cx="1473202" cy="5259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zonal marking</a:t>
            </a:r>
          </a:p>
        </p:txBody>
      </p:sp>
      <p:sp>
        <p:nvSpPr>
          <p:cNvPr id="121" name="Shape 110"/>
          <p:cNvSpPr/>
          <p:nvPr/>
        </p:nvSpPr>
        <p:spPr>
          <a:xfrm rot="5400000">
            <a:off x="715062" y="4489105"/>
            <a:ext cx="545092" cy="8707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21" y="21600"/>
                </a:lnTo>
                <a:lnTo>
                  <a:pt x="10721" y="0"/>
                </a:lnTo>
                <a:lnTo>
                  <a:pt x="21600" y="0"/>
                </a:lnTo>
              </a:path>
            </a:pathLst>
          </a:custGeom>
          <a:ln w="25400">
            <a:solidFill>
              <a:srgbClr val="000000"/>
            </a:solidFill>
            <a:tailEnd type="triangle"/>
          </a:ln>
        </p:spPr>
        <p:txBody>
          <a:bodyPr lIns="45718" tIns="45718" rIns="45718" bIns="45718"/>
          <a:lstStyle/>
          <a:p>
            <a:pPr>
              <a:defRPr>
                <a:latin typeface="Arial"/>
                <a:ea typeface="Arial"/>
                <a:cs typeface="Arial"/>
                <a:sym typeface="Arial"/>
              </a:defRPr>
            </a:pPr>
            <a:endParaRPr/>
          </a:p>
        </p:txBody>
      </p:sp>
      <p:sp>
        <p:nvSpPr>
          <p:cNvPr id="122" name="Shape 111"/>
          <p:cNvSpPr/>
          <p:nvPr/>
        </p:nvSpPr>
        <p:spPr>
          <a:xfrm rot="16200000" flipH="1">
            <a:off x="2999084" y="4789227"/>
            <a:ext cx="498477" cy="2704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618" y="21600"/>
                </a:lnTo>
                <a:lnTo>
                  <a:pt x="12618" y="0"/>
                </a:lnTo>
                <a:lnTo>
                  <a:pt x="21600" y="0"/>
                </a:lnTo>
              </a:path>
            </a:pathLst>
          </a:custGeom>
          <a:ln w="25400">
            <a:solidFill>
              <a:srgbClr val="000000"/>
            </a:solidFill>
            <a:tailEnd type="triangle"/>
          </a:ln>
        </p:spPr>
        <p:txBody>
          <a:bodyPr lIns="45718" tIns="45718" rIns="45718" bIns="45718"/>
          <a:lstStyle/>
          <a:p>
            <a:pPr>
              <a:defRPr>
                <a:latin typeface="Arial"/>
                <a:ea typeface="Arial"/>
                <a:cs typeface="Arial"/>
                <a:sym typeface="Arial"/>
              </a:defRPr>
            </a:pPr>
            <a:endParaRPr/>
          </a:p>
        </p:txBody>
      </p:sp>
      <p:sp>
        <p:nvSpPr>
          <p:cNvPr id="123" name="Shape 112"/>
          <p:cNvSpPr txBox="1"/>
          <p:nvPr/>
        </p:nvSpPr>
        <p:spPr>
          <a:xfrm>
            <a:off x="395287" y="1166811"/>
            <a:ext cx="8280401" cy="2380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t>How can we distribute ourselves in the field taking into account the characteristics of the sport and co-ordinate the members of the team?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The first thing you have to do is distribute yourselves on the pitch with areas of personal responsibility, each player taking charge a portion of the pitch and all the balls that land there, as well as individual action that enables the game to continue. </a:t>
            </a:r>
          </a:p>
          <a:p>
            <a:pPr algn="just">
              <a:defRPr>
                <a:latin typeface="Arial"/>
                <a:ea typeface="Arial"/>
                <a:cs typeface="Arial"/>
                <a:sym typeface="Arial"/>
              </a:defRPr>
            </a:pPr>
            <a:r>
              <a:t>We define joint tactical organisation as the different possibilities that we have to act as a clear thinking and organised team.</a:t>
            </a:r>
          </a:p>
        </p:txBody>
      </p:sp>
      <p:pic>
        <p:nvPicPr>
          <p:cNvPr id="124" name="lanzamientpo2.jpg" descr="lanzamientpo2.jpg"/>
          <p:cNvPicPr>
            <a:picLocks noChangeAspect="1"/>
          </p:cNvPicPr>
          <p:nvPr/>
        </p:nvPicPr>
        <p:blipFill>
          <a:blip r:embed="rId3">
            <a:alphaModFix amt="14307"/>
          </a:blip>
          <a:stretch>
            <a:fillRect/>
          </a:stretch>
        </p:blipFill>
        <p:spPr>
          <a:xfrm>
            <a:off x="2433713" y="851543"/>
            <a:ext cx="4149674" cy="3409243"/>
          </a:xfrm>
          <a:prstGeom prst="rect">
            <a:avLst/>
          </a:prstGeom>
          <a:ln w="12700">
            <a:miter lim="400000"/>
          </a:ln>
        </p:spPr>
      </p:pic>
      <p:sp>
        <p:nvSpPr>
          <p:cNvPr id="125" name="Shape 114"/>
          <p:cNvSpPr/>
          <p:nvPr/>
        </p:nvSpPr>
        <p:spPr>
          <a:xfrm rot="16200000" flipH="1">
            <a:off x="5298547" y="4680918"/>
            <a:ext cx="498477" cy="4870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618" y="0"/>
                </a:lnTo>
                <a:lnTo>
                  <a:pt x="12618" y="21600"/>
                </a:lnTo>
                <a:lnTo>
                  <a:pt x="21600" y="21600"/>
                </a:lnTo>
              </a:path>
            </a:pathLst>
          </a:custGeom>
          <a:ln w="25400">
            <a:solidFill>
              <a:srgbClr val="000000"/>
            </a:solidFill>
            <a:tailEnd type="triangle"/>
          </a:ln>
        </p:spPr>
        <p:txBody>
          <a:bodyPr lIns="45718" tIns="45718" rIns="45718" bIns="45718"/>
          <a:lstStyle/>
          <a:p>
            <a:pPr>
              <a:defRPr>
                <a:latin typeface="Arial"/>
                <a:ea typeface="Arial"/>
                <a:cs typeface="Arial"/>
                <a:sym typeface="Arial"/>
              </a:defRPr>
            </a:pPr>
            <a:endParaRPr/>
          </a:p>
        </p:txBody>
      </p:sp>
      <p:sp>
        <p:nvSpPr>
          <p:cNvPr id="126" name="Shape 115"/>
          <p:cNvSpPr/>
          <p:nvPr/>
        </p:nvSpPr>
        <p:spPr>
          <a:xfrm rot="16200000" flipH="1">
            <a:off x="7659985" y="4789227"/>
            <a:ext cx="498477" cy="2704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618" y="21600"/>
                </a:lnTo>
                <a:lnTo>
                  <a:pt x="12618" y="0"/>
                </a:lnTo>
                <a:lnTo>
                  <a:pt x="21600" y="0"/>
                </a:lnTo>
              </a:path>
            </a:pathLst>
          </a:custGeom>
          <a:ln w="25400">
            <a:solidFill>
              <a:srgbClr val="000000"/>
            </a:solidFill>
            <a:tailEnd type="triangle"/>
          </a:ln>
        </p:spPr>
        <p:txBody>
          <a:bodyPr lIns="45718" tIns="45718" rIns="45718" bIns="45718"/>
          <a:lstStyle/>
          <a:p>
            <a:pPr>
              <a:defRPr>
                <a:latin typeface="Arial"/>
                <a:ea typeface="Arial"/>
                <a:cs typeface="Arial"/>
                <a:sym typeface="Aria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117"/>
                                        </p:tgtEl>
                                        <p:attrNameLst>
                                          <p:attrName>style.visibility</p:attrName>
                                        </p:attrNameLst>
                                      </p:cBhvr>
                                      <p:to>
                                        <p:strVal val="visible"/>
                                      </p:to>
                                    </p:set>
                                    <p:animEffect transition="in" filter="blinds(horizontal)">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p:tmAbs val="0"/>
                                  </p:iterate>
                                  <p:childTnLst>
                                    <p:set>
                                      <p:cBhvr>
                                        <p:cTn id="11" fill="hold"/>
                                        <p:tgtEl>
                                          <p:spTgt spid="118"/>
                                        </p:tgtEl>
                                        <p:attrNameLst>
                                          <p:attrName>style.visibility</p:attrName>
                                        </p:attrNameLst>
                                      </p:cBhvr>
                                      <p:to>
                                        <p:strVal val="visible"/>
                                      </p:to>
                                    </p:set>
                                    <p:animEffect transition="in" filter="blinds(horizont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iterate>
                                    <p:tmAbs val="0"/>
                                  </p:iterate>
                                  <p:childTnLst>
                                    <p:set>
                                      <p:cBhvr>
                                        <p:cTn id="16" fill="hold"/>
                                        <p:tgtEl>
                                          <p:spTgt spid="119"/>
                                        </p:tgtEl>
                                        <p:attrNameLst>
                                          <p:attrName>style.visibility</p:attrName>
                                        </p:attrNameLst>
                                      </p:cBhvr>
                                      <p:to>
                                        <p:strVal val="visible"/>
                                      </p:to>
                                    </p:set>
                                    <p:animEffect transition="in" filter="blinds(horizontal)">
                                      <p:cBhvr>
                                        <p:cTn id="17" dur="50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iterate>
                                    <p:tmAbs val="0"/>
                                  </p:iterate>
                                  <p:childTnLst>
                                    <p:set>
                                      <p:cBhvr>
                                        <p:cTn id="21" fill="hold"/>
                                        <p:tgtEl>
                                          <p:spTgt spid="120"/>
                                        </p:tgtEl>
                                        <p:attrNameLst>
                                          <p:attrName>style.visibility</p:attrName>
                                        </p:attrNameLst>
                                      </p:cBhvr>
                                      <p:to>
                                        <p:strVal val="visible"/>
                                      </p:to>
                                    </p:set>
                                    <p:animEffect transition="in" filter="blinds(horizontal)">
                                      <p:cBhvr>
                                        <p:cTn id="22"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advAuto="0"/>
      <p:bldP spid="118" grpId="0" animBg="1" advAuto="0"/>
      <p:bldP spid="119" grpId="0" animBg="1" advAuto="0"/>
      <p:bldP spid="120"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17"/>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2400"/>
            </a:lvl1pPr>
          </a:lstStyle>
          <a:p>
            <a:r>
              <a:t>QUESTIONNAIRE AND ACTIVITIES</a:t>
            </a:r>
          </a:p>
        </p:txBody>
      </p:sp>
      <p:pic>
        <p:nvPicPr>
          <p:cNvPr id="12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130" name="paselejos.jpg" descr="paselejos.jpg"/>
          <p:cNvPicPr>
            <a:picLocks noChangeAspect="1"/>
          </p:cNvPicPr>
          <p:nvPr/>
        </p:nvPicPr>
        <p:blipFill>
          <a:blip r:embed="rId3">
            <a:alphaModFix amt="28605"/>
          </a:blip>
          <a:stretch>
            <a:fillRect/>
          </a:stretch>
        </p:blipFill>
        <p:spPr>
          <a:xfrm>
            <a:off x="1058554" y="380998"/>
            <a:ext cx="6845302" cy="6096003"/>
          </a:xfrm>
          <a:prstGeom prst="rect">
            <a:avLst/>
          </a:prstGeom>
          <a:ln w="12700">
            <a:miter lim="400000"/>
          </a:ln>
        </p:spPr>
      </p:pic>
      <p:sp>
        <p:nvSpPr>
          <p:cNvPr id="131" name="Where did 5-a-side football originate?…"/>
          <p:cNvSpPr txBox="1"/>
          <p:nvPr/>
        </p:nvSpPr>
        <p:spPr>
          <a:xfrm>
            <a:off x="308953" y="1473983"/>
            <a:ext cx="8344504" cy="40832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393699" indent="-380999" defTabSz="457200">
              <a:lnSpc>
                <a:spcPct val="160000"/>
              </a:lnSpc>
              <a:buSzPct val="100000"/>
              <a:buFont typeface="Helvetica Neue"/>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Helvetica Neue"/>
                <a:ea typeface="Helvetica Neue"/>
                <a:cs typeface="Helvetica Neue"/>
                <a:sym typeface="Helvetica Neue"/>
              </a:defRPr>
            </a:pPr>
            <a:r>
              <a:t>Where did 5-a-side football originate?</a:t>
            </a:r>
          </a:p>
          <a:p>
            <a:pPr marL="393699" indent="-380999" defTabSz="457200">
              <a:lnSpc>
                <a:spcPct val="160000"/>
              </a:lnSpc>
              <a:buSzPct val="100000"/>
              <a:buFont typeface="Helvetica Neue"/>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Helvetica Neue"/>
                <a:ea typeface="Helvetica Neue"/>
                <a:cs typeface="Helvetica Neue"/>
                <a:sym typeface="Helvetica Neue"/>
              </a:defRPr>
            </a:pPr>
            <a:r>
              <a:t> Describe with which body parts you can control the ball.</a:t>
            </a:r>
          </a:p>
          <a:p>
            <a:pPr marL="393699" indent="-380999" defTabSz="457200">
              <a:lnSpc>
                <a:spcPct val="160000"/>
              </a:lnSpc>
              <a:buSzPct val="100000"/>
              <a:buFont typeface="Helvetica Neue"/>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Helvetica Neue"/>
                <a:ea typeface="Helvetica Neue"/>
                <a:cs typeface="Helvetica Neue"/>
                <a:sym typeface="Helvetica Neue"/>
              </a:defRPr>
            </a:pPr>
            <a:r>
              <a:t> Discuss what the parts of the foot are with which you can move the ball.</a:t>
            </a:r>
          </a:p>
          <a:p>
            <a:pPr marL="393699" indent="-380999" defTabSz="457200">
              <a:lnSpc>
                <a:spcPct val="160000"/>
              </a:lnSpc>
              <a:buSzPct val="100000"/>
              <a:buFont typeface="Helvetica Neue"/>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Helvetica Neue"/>
                <a:ea typeface="Helvetica Neue"/>
                <a:cs typeface="Helvetica Neue"/>
                <a:sym typeface="Helvetica Neue"/>
              </a:defRPr>
            </a:pPr>
            <a:r>
              <a:t> What geometric figures form the tactical systems most used in football?</a:t>
            </a:r>
          </a:p>
          <a:p>
            <a:pPr marL="393699" indent="-380999" defTabSz="457200">
              <a:lnSpc>
                <a:spcPct val="160000"/>
              </a:lnSpc>
              <a:buSzPct val="100000"/>
              <a:buFont typeface="Helvetica Neue"/>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Helvetica Neue"/>
                <a:ea typeface="Helvetica Neue"/>
                <a:cs typeface="Helvetica Neue"/>
                <a:sym typeface="Helvetica Neue"/>
              </a:defRPr>
            </a:pPr>
            <a:r>
              <a:t> Watch a football match and identify major mistakes you have seen in maintaining possession of the ball.</a:t>
            </a:r>
          </a:p>
          <a:p>
            <a:pPr marL="393699" indent="-380999" defTabSz="457200">
              <a:lnSpc>
                <a:spcPct val="160000"/>
              </a:lnSpc>
              <a:buSzPct val="100000"/>
              <a:buFont typeface="Helvetica Neue"/>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Helvetica Neue"/>
                <a:ea typeface="Helvetica Neue"/>
                <a:cs typeface="Helvetica Neue"/>
                <a:sym typeface="Helvetica Neue"/>
              </a:defRPr>
            </a:pPr>
            <a:r>
              <a:t>Write down in your notebook unknown vocabulary from this unit.</a:t>
            </a:r>
          </a:p>
          <a:p>
            <a:pPr marL="393699" indent="-380999" defTabSz="457200">
              <a:lnSpc>
                <a:spcPct val="160000"/>
              </a:lnSpc>
              <a:buSzPct val="100000"/>
              <a:buFont typeface="Helvetica Neue"/>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Helvetica Neue"/>
                <a:ea typeface="Helvetica Neue"/>
                <a:cs typeface="Helvetica Neue"/>
                <a:sym typeface="Helvetica Neue"/>
              </a:defRPr>
            </a:pPr>
            <a:r>
              <a:t>Check the Federation website or any sports association in your region and check for changes or modifications, if any, in its regulations.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15"/>
          <p:cNvSpPr txBox="1">
            <a:spLocks noGrp="1"/>
          </p:cNvSpPr>
          <p:nvPr>
            <p:ph type="title" idx="4294967295"/>
          </p:nvPr>
        </p:nvSpPr>
        <p:spPr>
          <a:xfrm>
            <a:off x="457200" y="428625"/>
            <a:ext cx="8229600" cy="989013"/>
          </a:xfrm>
          <a:prstGeom prst="rect">
            <a:avLst/>
          </a:prstGeom>
        </p:spPr>
        <p:txBody>
          <a:bodyPr lIns="0" tIns="0" rIns="0" bIns="0">
            <a:normAutofit/>
          </a:bodyPr>
          <a:lstStyle>
            <a:lvl1pPr defTabSz="630936">
              <a:defRPr sz="3000"/>
            </a:lvl1pPr>
          </a:lstStyle>
          <a:p>
            <a:r>
              <a:t>Contents</a:t>
            </a:r>
          </a:p>
        </p:txBody>
      </p:sp>
      <p:sp>
        <p:nvSpPr>
          <p:cNvPr id="28" name="Shape 16"/>
          <p:cNvSpPr txBox="1">
            <a:spLocks noGrp="1"/>
          </p:cNvSpPr>
          <p:nvPr>
            <p:ph type="body" sz="half" idx="4294967295"/>
          </p:nvPr>
        </p:nvSpPr>
        <p:spPr>
          <a:xfrm>
            <a:off x="428625" y="2000250"/>
            <a:ext cx="5313413" cy="3600450"/>
          </a:xfrm>
          <a:prstGeom prst="rect">
            <a:avLst/>
          </a:prstGeom>
        </p:spPr>
        <p:txBody>
          <a:bodyPr lIns="0" tIns="0" rIns="0" bIns="0">
            <a:normAutofit/>
          </a:bodyPr>
          <a:lstStyle/>
          <a:p>
            <a:pPr marL="267368" indent="-267368" defTabSz="4445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Objectives</a:t>
            </a:r>
          </a:p>
          <a:p>
            <a:pPr marL="267368" indent="-267368" defTabSz="4445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Regulations, Facilities and Equipment</a:t>
            </a:r>
          </a:p>
          <a:p>
            <a:pPr marL="267368" indent="-267368" defTabSz="4445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Basic Technical-Tactical Resources</a:t>
            </a:r>
          </a:p>
          <a:p>
            <a:pPr marL="267368" indent="-267368" defTabSz="4445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 Basic Exercises</a:t>
            </a:r>
          </a:p>
          <a:p>
            <a:pPr marL="267368" indent="-267368" defTabSz="4445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j-lt"/>
                <a:ea typeface="+mj-ea"/>
                <a:cs typeface="+mj-cs"/>
                <a:sym typeface="Helvetica"/>
              </a:defRPr>
            </a:pPr>
            <a:r>
              <a:t>Questionnaire and Activities</a:t>
            </a:r>
          </a:p>
        </p:txBody>
      </p:sp>
      <p:pic>
        <p:nvPicPr>
          <p:cNvPr id="2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0" name="futbol sala 33.jpg" descr="futbol sala 33.jpg"/>
          <p:cNvPicPr>
            <a:picLocks noChangeAspect="1"/>
          </p:cNvPicPr>
          <p:nvPr/>
        </p:nvPicPr>
        <p:blipFill>
          <a:blip r:embed="rId3"/>
          <a:stretch>
            <a:fillRect/>
          </a:stretch>
        </p:blipFill>
        <p:spPr>
          <a:xfrm>
            <a:off x="5555605" y="2032068"/>
            <a:ext cx="3134591" cy="2086463"/>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20"/>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3600"/>
            </a:lvl1pPr>
          </a:lstStyle>
          <a:p>
            <a:r>
              <a:t>Objectives</a:t>
            </a:r>
          </a:p>
        </p:txBody>
      </p:sp>
      <p:sp>
        <p:nvSpPr>
          <p:cNvPr id="33" name="Shape 21"/>
          <p:cNvSpPr txBox="1">
            <a:spLocks noGrp="1"/>
          </p:cNvSpPr>
          <p:nvPr>
            <p:ph type="body" idx="4294967295"/>
          </p:nvPr>
        </p:nvSpPr>
        <p:spPr>
          <a:xfrm>
            <a:off x="431800" y="1562100"/>
            <a:ext cx="8280401" cy="4525963"/>
          </a:xfrm>
          <a:prstGeom prst="rect">
            <a:avLst/>
          </a:prstGeom>
        </p:spPr>
        <p:txBody>
          <a:bodyPr lIns="0" tIns="0" rIns="0" bIns="0">
            <a:normAutofit/>
          </a:bodyPr>
          <a:lstStyle/>
          <a:p>
            <a:pPr marL="101600" indent="0" algn="just" defTabSz="457200">
              <a:lnSpc>
                <a:spcPct val="170000"/>
              </a:lnSpc>
              <a:spcBef>
                <a:spcPts val="0"/>
              </a:spcBef>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 To learn the basic technical and tactical and legal regulations of 5-a-side football.</a:t>
            </a:r>
          </a:p>
          <a:p>
            <a:pPr marL="101600" indent="0" algn="just" defTabSz="457200">
              <a:lnSpc>
                <a:spcPct val="170000"/>
              </a:lnSpc>
              <a:spcBef>
                <a:spcPts val="0"/>
              </a:spcBef>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  To understand their application in real game situations. </a:t>
            </a:r>
          </a:p>
          <a:p>
            <a:pPr marL="101600" indent="0" algn="just" defTabSz="457200">
              <a:lnSpc>
                <a:spcPct val="170000"/>
              </a:lnSpc>
              <a:spcBef>
                <a:spcPts val="0"/>
              </a:spcBef>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 To collaborate with your peers in the development and implementation of activities.</a:t>
            </a:r>
          </a:p>
        </p:txBody>
      </p:sp>
      <p:pic>
        <p:nvPicPr>
          <p:cNvPr id="3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5" name="Sin título-133 copia.jpg" descr="Sin título-133 copia.jpg"/>
          <p:cNvPicPr>
            <a:picLocks noChangeAspect="1"/>
          </p:cNvPicPr>
          <p:nvPr/>
        </p:nvPicPr>
        <p:blipFill>
          <a:blip r:embed="rId3"/>
          <a:stretch>
            <a:fillRect/>
          </a:stretch>
        </p:blipFill>
        <p:spPr>
          <a:xfrm>
            <a:off x="4060792" y="3727170"/>
            <a:ext cx="1784416" cy="2817499"/>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25"/>
          <p:cNvSpPr txBox="1"/>
          <p:nvPr/>
        </p:nvSpPr>
        <p:spPr>
          <a:xfrm>
            <a:off x="289470" y="1052512"/>
            <a:ext cx="5384752" cy="42367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Indoor football was born in Brazil in 1930 through YMCA, which were responsible for popularizing football in America. However, Europe did not start taking interest until the 60s. In the UK, it is called 5-a-side football.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It arose because professional football teams, due to weather issues and lack of facilities, quite often had to find somewhere to train and started using the few covered spaces they had at that time to practise their technique and have training matches and so as not to stop.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As the years went by the sport gained momentum, more facilities were created, more activities and more free time was used to practise ... this is when 5-a-side football becomes a new sport, i.e., it passes from mere entertainment to acquire status as a sport.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The Liga Nacional de Fútbol Sala (Spanish Indoor Football League) in Spain was founded on 27 June 1989. </a:t>
            </a:r>
          </a:p>
        </p:txBody>
      </p:sp>
      <p:pic>
        <p:nvPicPr>
          <p:cNvPr id="3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39" name="Shape 27"/>
          <p:cNvSpPr txBox="1"/>
          <p:nvPr/>
        </p:nvSpPr>
        <p:spPr>
          <a:xfrm>
            <a:off x="500062" y="357186"/>
            <a:ext cx="6553201" cy="43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400"/>
              </a:spcBef>
              <a:defRPr sz="2400">
                <a:latin typeface="Arial"/>
                <a:ea typeface="Arial"/>
                <a:cs typeface="Arial"/>
                <a:sym typeface="Arial"/>
              </a:defRPr>
            </a:lvl1pPr>
          </a:lstStyle>
          <a:p>
            <a:r>
              <a:t>History</a:t>
            </a:r>
          </a:p>
        </p:txBody>
      </p:sp>
      <p:pic>
        <p:nvPicPr>
          <p:cNvPr id="40" name="futbol sala 55.jpg" descr="futbol sala 55.jpg"/>
          <p:cNvPicPr>
            <a:picLocks noChangeAspect="1"/>
          </p:cNvPicPr>
          <p:nvPr/>
        </p:nvPicPr>
        <p:blipFill>
          <a:blip r:embed="rId3"/>
          <a:stretch>
            <a:fillRect/>
          </a:stretch>
        </p:blipFill>
        <p:spPr>
          <a:xfrm>
            <a:off x="6113412" y="1227977"/>
            <a:ext cx="2549193" cy="3013823"/>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30"/>
          <p:cNvSpPr txBox="1"/>
          <p:nvPr/>
        </p:nvSpPr>
        <p:spPr>
          <a:xfrm>
            <a:off x="428625" y="1210738"/>
            <a:ext cx="5367338" cy="49683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marL="1587" indent="-1587" algn="just">
              <a:defRPr>
                <a:latin typeface="Arial"/>
                <a:ea typeface="Arial"/>
                <a:cs typeface="Arial"/>
                <a:sym typeface="Arial"/>
              </a:defRPr>
            </a:pPr>
            <a:r>
              <a:t>5-a-side football, like other sports, aims to get the ball into the opposing goal to score points. Two teams of five play against each other on a court of 40 x 20 metres.</a:t>
            </a:r>
          </a:p>
          <a:p>
            <a:pPr marL="1587" indent="-1587" algn="just">
              <a:defRPr>
                <a:latin typeface="Arial"/>
                <a:ea typeface="Arial"/>
                <a:cs typeface="Arial"/>
                <a:sym typeface="Arial"/>
              </a:defRPr>
            </a:pPr>
            <a:endParaRPr/>
          </a:p>
          <a:p>
            <a:pPr marL="1587" indent="-1587" algn="just">
              <a:defRPr>
                <a:latin typeface="Arial"/>
                <a:ea typeface="Arial"/>
                <a:cs typeface="Arial"/>
                <a:sym typeface="Arial"/>
              </a:defRPr>
            </a:pPr>
            <a:r>
              <a:t>The basic fouls are as follows:</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j-lt"/>
                <a:ea typeface="+mj-ea"/>
                <a:cs typeface="+mj-cs"/>
                <a:sym typeface="Helvetica"/>
              </a:defRPr>
            </a:pPr>
            <a:endParaRPr/>
          </a:p>
          <a:p>
            <a:pPr marL="140368" indent="-140368" algn="just" defTabSz="457200">
              <a:lnSpc>
                <a:spcPct val="12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 Kicking or attempting to kick an opponent. </a:t>
            </a:r>
          </a:p>
          <a:p>
            <a:pPr marL="140368" indent="-140368" algn="just" defTabSz="457200">
              <a:lnSpc>
                <a:spcPct val="12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 Tackling an opponent or trying to make him fall.</a:t>
            </a:r>
          </a:p>
          <a:p>
            <a:pPr marL="140368" indent="-140368" algn="just" defTabSz="457200">
              <a:lnSpc>
                <a:spcPct val="12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Jumping or falling on an opponent. </a:t>
            </a:r>
          </a:p>
          <a:p>
            <a:pPr marL="140368" indent="-140368" algn="just" defTabSz="457200">
              <a:lnSpc>
                <a:spcPct val="12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 Dangerous play.</a:t>
            </a:r>
          </a:p>
          <a:p>
            <a:pPr marL="140368" indent="-140368" algn="just" defTabSz="457200">
              <a:lnSpc>
                <a:spcPct val="12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Holding an opponent to prevent him/her from performing an action.</a:t>
            </a:r>
          </a:p>
          <a:p>
            <a:pPr marL="140368" indent="-140368" algn="just" defTabSz="457200">
              <a:lnSpc>
                <a:spcPct val="12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 Pushing an opponent with his hands or arms.</a:t>
            </a:r>
          </a:p>
          <a:p>
            <a:pPr marL="180473" indent="-180473" algn="just" defTabSz="457200">
              <a:lnSpc>
                <a:spcPct val="12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sz="1800"/>
              <a:t>Playing the ball or hitting it with their hands or arms, unless either inadvertently or as the goalie. </a:t>
            </a:r>
            <a:r>
              <a:t> </a:t>
            </a:r>
            <a:endParaRPr sz="1200"/>
          </a:p>
        </p:txBody>
      </p:sp>
      <p:sp>
        <p:nvSpPr>
          <p:cNvPr id="43" name="Shape 31"/>
          <p:cNvSpPr txBox="1"/>
          <p:nvPr/>
        </p:nvSpPr>
        <p:spPr>
          <a:xfrm>
            <a:off x="500062" y="357186"/>
            <a:ext cx="6553201" cy="43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400"/>
              </a:spcBef>
              <a:defRPr sz="2400">
                <a:latin typeface="Arial"/>
                <a:ea typeface="Arial"/>
                <a:cs typeface="Arial"/>
                <a:sym typeface="Arial"/>
              </a:defRPr>
            </a:lvl1pPr>
          </a:lstStyle>
          <a:p>
            <a:r>
              <a:t>Basic Regulations</a:t>
            </a:r>
          </a:p>
        </p:txBody>
      </p:sp>
      <p:pic>
        <p:nvPicPr>
          <p:cNvPr id="4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45" name="futbol sala 66.jpg" descr="futbol sala 66.jpg"/>
          <p:cNvPicPr>
            <a:picLocks noChangeAspect="1"/>
          </p:cNvPicPr>
          <p:nvPr/>
        </p:nvPicPr>
        <p:blipFill>
          <a:blip r:embed="rId3"/>
          <a:stretch>
            <a:fillRect/>
          </a:stretch>
        </p:blipFill>
        <p:spPr>
          <a:xfrm>
            <a:off x="6287244" y="1911451"/>
            <a:ext cx="2395649" cy="241071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42">
                                            <p:txEl>
                                              <p:pRg st="2" end="2"/>
                                            </p:txEl>
                                          </p:spTgt>
                                        </p:tgtEl>
                                        <p:attrNameLst>
                                          <p:attrName>style.visibility</p:attrName>
                                        </p:attrNameLst>
                                      </p:cBhvr>
                                      <p:to>
                                        <p:strVal val="visible"/>
                                      </p:to>
                                    </p:set>
                                    <p:animEffect transition="in" filter="blinds(horizontal)">
                                      <p:cBhvr>
                                        <p:cTn id="7" dur="500"/>
                                        <p:tgtEl>
                                          <p:spTgt spid="42">
                                            <p:txEl>
                                              <p:pRg st="2" end="2"/>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iterate>
                                    <p:tmAbs val="0"/>
                                  </p:iterate>
                                  <p:childTnLst>
                                    <p:set>
                                      <p:cBhvr>
                                        <p:cTn id="10" fill="hold"/>
                                        <p:tgtEl>
                                          <p:spTgt spid="42">
                                            <p:txEl>
                                              <p:pRg st="3" end="3"/>
                                            </p:txEl>
                                          </p:spTgt>
                                        </p:tgtEl>
                                        <p:attrNameLst>
                                          <p:attrName>style.visibility</p:attrName>
                                        </p:attrNameLst>
                                      </p:cBhvr>
                                      <p:to>
                                        <p:strVal val="visible"/>
                                      </p:to>
                                    </p:set>
                                    <p:animEffect transition="in" filter="blinds(horizontal)">
                                      <p:cBhvr>
                                        <p:cTn id="11" dur="500"/>
                                        <p:tgtEl>
                                          <p:spTgt spid="42">
                                            <p:txEl>
                                              <p:pRg st="3" end="3"/>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iterate>
                                    <p:tmAbs val="0"/>
                                  </p:iterate>
                                  <p:childTnLst>
                                    <p:set>
                                      <p:cBhvr>
                                        <p:cTn id="14" fill="hold"/>
                                        <p:tgtEl>
                                          <p:spTgt spid="42">
                                            <p:txEl>
                                              <p:pRg st="4" end="4"/>
                                            </p:txEl>
                                          </p:spTgt>
                                        </p:tgtEl>
                                        <p:attrNameLst>
                                          <p:attrName>style.visibility</p:attrName>
                                        </p:attrNameLst>
                                      </p:cBhvr>
                                      <p:to>
                                        <p:strVal val="visible"/>
                                      </p:to>
                                    </p:set>
                                    <p:animEffect transition="in" filter="blinds(horizontal)">
                                      <p:cBhvr>
                                        <p:cTn id="15" dur="500"/>
                                        <p:tgtEl>
                                          <p:spTgt spid="42">
                                            <p:txEl>
                                              <p:pRg st="4" end="4"/>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iterate>
                                    <p:tmAbs val="0"/>
                                  </p:iterate>
                                  <p:childTnLst>
                                    <p:set>
                                      <p:cBhvr>
                                        <p:cTn id="18" fill="hold"/>
                                        <p:tgtEl>
                                          <p:spTgt spid="42">
                                            <p:txEl>
                                              <p:pRg st="5" end="5"/>
                                            </p:txEl>
                                          </p:spTgt>
                                        </p:tgtEl>
                                        <p:attrNameLst>
                                          <p:attrName>style.visibility</p:attrName>
                                        </p:attrNameLst>
                                      </p:cBhvr>
                                      <p:to>
                                        <p:strVal val="visible"/>
                                      </p:to>
                                    </p:set>
                                    <p:animEffect transition="in" filter="blinds(horizontal)">
                                      <p:cBhvr>
                                        <p:cTn id="19" dur="500"/>
                                        <p:tgtEl>
                                          <p:spTgt spid="42">
                                            <p:txEl>
                                              <p:pRg st="5" end="5"/>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iterate>
                                    <p:tmAbs val="0"/>
                                  </p:iterate>
                                  <p:childTnLst>
                                    <p:set>
                                      <p:cBhvr>
                                        <p:cTn id="22" fill="hold"/>
                                        <p:tgtEl>
                                          <p:spTgt spid="42">
                                            <p:txEl>
                                              <p:pRg st="6" end="6"/>
                                            </p:txEl>
                                          </p:spTgt>
                                        </p:tgtEl>
                                        <p:attrNameLst>
                                          <p:attrName>style.visibility</p:attrName>
                                        </p:attrNameLst>
                                      </p:cBhvr>
                                      <p:to>
                                        <p:strVal val="visible"/>
                                      </p:to>
                                    </p:set>
                                    <p:animEffect transition="in" filter="blinds(horizontal)">
                                      <p:cBhvr>
                                        <p:cTn id="23" dur="500"/>
                                        <p:tgtEl>
                                          <p:spTgt spid="42">
                                            <p:txEl>
                                              <p:pRg st="6" end="6"/>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iterate>
                                    <p:tmAbs val="0"/>
                                  </p:iterate>
                                  <p:childTnLst>
                                    <p:set>
                                      <p:cBhvr>
                                        <p:cTn id="26" fill="hold"/>
                                        <p:tgtEl>
                                          <p:spTgt spid="42">
                                            <p:txEl>
                                              <p:pRg st="7" end="7"/>
                                            </p:txEl>
                                          </p:spTgt>
                                        </p:tgtEl>
                                        <p:attrNameLst>
                                          <p:attrName>style.visibility</p:attrName>
                                        </p:attrNameLst>
                                      </p:cBhvr>
                                      <p:to>
                                        <p:strVal val="visible"/>
                                      </p:to>
                                    </p:set>
                                    <p:animEffect transition="in" filter="blinds(horizontal)">
                                      <p:cBhvr>
                                        <p:cTn id="27" dur="500"/>
                                        <p:tgtEl>
                                          <p:spTgt spid="42">
                                            <p:txEl>
                                              <p:pRg st="7" end="7"/>
                                            </p:txEl>
                                          </p:spTgt>
                                        </p:tgtEl>
                                      </p:cBhvr>
                                    </p:animEffect>
                                  </p:childTnLst>
                                </p:cTn>
                              </p:par>
                            </p:childTnLst>
                          </p:cTn>
                        </p:par>
                        <p:par>
                          <p:cTn id="28" fill="hold">
                            <p:stCondLst>
                              <p:cond delay="3000"/>
                            </p:stCondLst>
                            <p:childTnLst>
                              <p:par>
                                <p:cTn id="29" presetID="3" presetClass="entr" presetSubtype="10" fill="hold" grpId="0" nodeType="afterEffect">
                                  <p:stCondLst>
                                    <p:cond delay="0"/>
                                  </p:stCondLst>
                                  <p:iterate>
                                    <p:tmAbs val="0"/>
                                  </p:iterate>
                                  <p:childTnLst>
                                    <p:set>
                                      <p:cBhvr>
                                        <p:cTn id="30" fill="hold"/>
                                        <p:tgtEl>
                                          <p:spTgt spid="42">
                                            <p:txEl>
                                              <p:pRg st="8" end="8"/>
                                            </p:txEl>
                                          </p:spTgt>
                                        </p:tgtEl>
                                        <p:attrNameLst>
                                          <p:attrName>style.visibility</p:attrName>
                                        </p:attrNameLst>
                                      </p:cBhvr>
                                      <p:to>
                                        <p:strVal val="visible"/>
                                      </p:to>
                                    </p:set>
                                    <p:animEffect transition="in" filter="blinds(horizontal)">
                                      <p:cBhvr>
                                        <p:cTn id="31" dur="500"/>
                                        <p:tgtEl>
                                          <p:spTgt spid="42">
                                            <p:txEl>
                                              <p:pRg st="8" end="8"/>
                                            </p:txEl>
                                          </p:spTgt>
                                        </p:tgtEl>
                                      </p:cBhvr>
                                    </p:animEffect>
                                  </p:childTnLst>
                                </p:cTn>
                              </p:par>
                            </p:childTnLst>
                          </p:cTn>
                        </p:par>
                        <p:par>
                          <p:cTn id="32" fill="hold">
                            <p:stCondLst>
                              <p:cond delay="3500"/>
                            </p:stCondLst>
                            <p:childTnLst>
                              <p:par>
                                <p:cTn id="33" presetID="3" presetClass="entr" presetSubtype="10" fill="hold" grpId="0" nodeType="afterEffect">
                                  <p:stCondLst>
                                    <p:cond delay="0"/>
                                  </p:stCondLst>
                                  <p:iterate>
                                    <p:tmAbs val="0"/>
                                  </p:iterate>
                                  <p:childTnLst>
                                    <p:set>
                                      <p:cBhvr>
                                        <p:cTn id="34" fill="hold"/>
                                        <p:tgtEl>
                                          <p:spTgt spid="42">
                                            <p:txEl>
                                              <p:pRg st="9" end="9"/>
                                            </p:txEl>
                                          </p:spTgt>
                                        </p:tgtEl>
                                        <p:attrNameLst>
                                          <p:attrName>style.visibility</p:attrName>
                                        </p:attrNameLst>
                                      </p:cBhvr>
                                      <p:to>
                                        <p:strVal val="visible"/>
                                      </p:to>
                                    </p:set>
                                    <p:animEffect transition="in" filter="blinds(horizontal)">
                                      <p:cBhvr>
                                        <p:cTn id="35" dur="500"/>
                                        <p:tgtEl>
                                          <p:spTgt spid="42">
                                            <p:txEl>
                                              <p:pRg st="9" end="9"/>
                                            </p:txEl>
                                          </p:spTgt>
                                        </p:tgtEl>
                                      </p:cBhvr>
                                    </p:animEffect>
                                  </p:childTnLst>
                                </p:cTn>
                              </p:par>
                            </p:childTnLst>
                          </p:cTn>
                        </p:par>
                        <p:par>
                          <p:cTn id="36" fill="hold">
                            <p:stCondLst>
                              <p:cond delay="4000"/>
                            </p:stCondLst>
                            <p:childTnLst>
                              <p:par>
                                <p:cTn id="37" presetID="3" presetClass="entr" presetSubtype="10" fill="hold" grpId="0" nodeType="afterEffect">
                                  <p:stCondLst>
                                    <p:cond delay="0"/>
                                  </p:stCondLst>
                                  <p:iterate>
                                    <p:tmAbs val="0"/>
                                  </p:iterate>
                                  <p:childTnLst>
                                    <p:set>
                                      <p:cBhvr>
                                        <p:cTn id="38" fill="hold"/>
                                        <p:tgtEl>
                                          <p:spTgt spid="42">
                                            <p:txEl>
                                              <p:pRg st="10" end="10"/>
                                            </p:txEl>
                                          </p:spTgt>
                                        </p:tgtEl>
                                        <p:attrNameLst>
                                          <p:attrName>style.visibility</p:attrName>
                                        </p:attrNameLst>
                                      </p:cBhvr>
                                      <p:to>
                                        <p:strVal val="visible"/>
                                      </p:to>
                                    </p:set>
                                    <p:animEffect transition="in" filter="blinds(horizontal)">
                                      <p:cBhvr>
                                        <p:cTn id="39" dur="500"/>
                                        <p:tgtEl>
                                          <p:spTgt spid="42">
                                            <p:txEl>
                                              <p:pRg st="10" end="10"/>
                                            </p:txEl>
                                          </p:spTgt>
                                        </p:tgtEl>
                                      </p:cBhvr>
                                    </p:animEffect>
                                  </p:childTnLst>
                                </p:cTn>
                              </p:par>
                            </p:childTnLst>
                          </p:cTn>
                        </p:par>
                        <p:par>
                          <p:cTn id="40" fill="hold">
                            <p:stCondLst>
                              <p:cond delay="4500"/>
                            </p:stCondLst>
                            <p:childTnLst>
                              <p:par>
                                <p:cTn id="41" presetID="3" presetClass="entr" presetSubtype="10" fill="hold" grpId="0" nodeType="afterEffect">
                                  <p:stCondLst>
                                    <p:cond delay="0"/>
                                  </p:stCondLst>
                                  <p:iterate>
                                    <p:tmAbs val="0"/>
                                  </p:iterate>
                                  <p:childTnLst>
                                    <p:set>
                                      <p:cBhvr>
                                        <p:cTn id="42" fill="hold"/>
                                        <p:tgtEl>
                                          <p:spTgt spid="42">
                                            <p:txEl>
                                              <p:charRg st="569" end="569"/>
                                            </p:txEl>
                                          </p:spTgt>
                                        </p:tgtEl>
                                        <p:attrNameLst>
                                          <p:attrName>style.visibility</p:attrName>
                                        </p:attrNameLst>
                                      </p:cBhvr>
                                      <p:to>
                                        <p:strVal val="visible"/>
                                      </p:to>
                                    </p:set>
                                    <p:animEffect transition="in" filter="blinds(horizontal)">
                                      <p:cBhvr>
                                        <p:cTn id="43" dur="500"/>
                                        <p:tgtEl>
                                          <p:spTgt spid="42">
                                            <p:txEl>
                                              <p:charRg st="569" end="56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48" name="futbol sala 333 copia.jpg" descr="futbol sala 333 copia.jpg"/>
          <p:cNvPicPr>
            <a:picLocks noChangeAspect="1"/>
          </p:cNvPicPr>
          <p:nvPr/>
        </p:nvPicPr>
        <p:blipFill>
          <a:blip r:embed="rId3">
            <a:alphaModFix amt="18383"/>
          </a:blip>
          <a:stretch>
            <a:fillRect/>
          </a:stretch>
        </p:blipFill>
        <p:spPr>
          <a:xfrm>
            <a:off x="2386534" y="0"/>
            <a:ext cx="3843339" cy="6858000"/>
          </a:xfrm>
          <a:prstGeom prst="rect">
            <a:avLst/>
          </a:prstGeom>
          <a:ln w="12700">
            <a:miter lim="400000"/>
          </a:ln>
        </p:spPr>
      </p:pic>
      <p:graphicFrame>
        <p:nvGraphicFramePr>
          <p:cNvPr id="49" name="Table"/>
          <p:cNvGraphicFramePr/>
          <p:nvPr/>
        </p:nvGraphicFramePr>
        <p:xfrm>
          <a:off x="939800" y="831850"/>
          <a:ext cx="7264400" cy="5536184"/>
        </p:xfrm>
        <a:graphic>
          <a:graphicData uri="http://schemas.openxmlformats.org/drawingml/2006/table">
            <a:tbl>
              <a:tblPr bandRow="1">
                <a:tableStyleId>{4C3C2611-4C71-4FC5-86AE-919BDF0F9419}</a:tableStyleId>
              </a:tblPr>
              <a:tblGrid>
                <a:gridCol w="7264400">
                  <a:extLst>
                    <a:ext uri="{9D8B030D-6E8A-4147-A177-3AD203B41FA5}">
                      <a16:colId xmlns:a16="http://schemas.microsoft.com/office/drawing/2014/main" xmlns="" val="20000"/>
                    </a:ext>
                  </a:extLst>
                </a:gridCol>
              </a:tblGrid>
              <a:tr h="234315">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Schematically, the basic rules are as follows:</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D783FF">
                        <a:alpha val="52999"/>
                      </a:srgbClr>
                    </a:solidFill>
                  </a:tcPr>
                </a:tc>
                <a:extLst>
                  <a:ext uri="{0D108BD9-81ED-4DB2-BD59-A6C34878D82A}">
                    <a16:rowId xmlns:a16="http://schemas.microsoft.com/office/drawing/2014/main" xmlns="" val="10000"/>
                  </a:ext>
                </a:extLst>
              </a:tr>
              <a:tr h="235584">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The goal is 6 metres wide.</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40FF">
                        <a:alpha val="12000"/>
                      </a:srgbClr>
                    </a:solidFill>
                  </a:tcPr>
                </a:tc>
                <a:extLst>
                  <a:ext uri="{0D108BD9-81ED-4DB2-BD59-A6C34878D82A}">
                    <a16:rowId xmlns:a16="http://schemas.microsoft.com/office/drawing/2014/main" xmlns="" val="10001"/>
                  </a:ext>
                </a:extLst>
              </a:tr>
              <a:tr h="234315">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The penalty spot is located 6 metres from goal and double penalty 10m.</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40FF">
                        <a:alpha val="12000"/>
                      </a:srgbClr>
                    </a:solidFill>
                  </a:tcPr>
                </a:tc>
                <a:extLst>
                  <a:ext uri="{0D108BD9-81ED-4DB2-BD59-A6C34878D82A}">
                    <a16:rowId xmlns:a16="http://schemas.microsoft.com/office/drawing/2014/main" xmlns="" val="10002"/>
                  </a:ext>
                </a:extLst>
              </a:tr>
              <a:tr h="234315">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The central line is a circle 6m in diameter.</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40FF">
                        <a:alpha val="12000"/>
                      </a:srgbClr>
                    </a:solidFill>
                  </a:tcPr>
                </a:tc>
                <a:extLst>
                  <a:ext uri="{0D108BD9-81ED-4DB2-BD59-A6C34878D82A}">
                    <a16:rowId xmlns:a16="http://schemas.microsoft.com/office/drawing/2014/main" xmlns="" val="10003"/>
                  </a:ext>
                </a:extLst>
              </a:tr>
              <a:tr h="782320">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12 players may be registered on the team sheet but the game is played 5 against 5, of which 4 are players and one is the goalkeeper or goalie, but everyone can play goalie and vice versa.</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40FF">
                        <a:alpha val="12000"/>
                      </a:srgbClr>
                    </a:solidFill>
                  </a:tcPr>
                </a:tc>
                <a:extLst>
                  <a:ext uri="{0D108BD9-81ED-4DB2-BD59-A6C34878D82A}">
                    <a16:rowId xmlns:a16="http://schemas.microsoft.com/office/drawing/2014/main" xmlns="" val="10004"/>
                  </a:ext>
                </a:extLst>
              </a:tr>
              <a:tr h="514985">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The duration of the game is two halves of 20 minutes with a 10-minute half-time interval. Each time the game stops so does the clock.</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40FF">
                        <a:alpha val="12000"/>
                      </a:srgbClr>
                    </a:solidFill>
                  </a:tcPr>
                </a:tc>
                <a:extLst>
                  <a:ext uri="{0D108BD9-81ED-4DB2-BD59-A6C34878D82A}">
                    <a16:rowId xmlns:a16="http://schemas.microsoft.com/office/drawing/2014/main" xmlns="" val="10005"/>
                  </a:ext>
                </a:extLst>
              </a:tr>
              <a:tr h="514985">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The match starts in the first and second half, as after a goal with a kick-off from the centre of the centre circle.</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40FF">
                        <a:alpha val="12000"/>
                      </a:srgbClr>
                    </a:solidFill>
                  </a:tcPr>
                </a:tc>
                <a:extLst>
                  <a:ext uri="{0D108BD9-81ED-4DB2-BD59-A6C34878D82A}">
                    <a16:rowId xmlns:a16="http://schemas.microsoft.com/office/drawing/2014/main" xmlns="" val="10006"/>
                  </a:ext>
                </a:extLst>
              </a:tr>
              <a:tr h="541655">
                <a:tc>
                  <a:txBody>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The ball is considered to have left the field of play when it completely crosses the sideline or end line, rolling or airborne.</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40FF">
                        <a:alpha val="12000"/>
                      </a:srgbClr>
                    </a:solidFill>
                  </a:tcPr>
                </a:tc>
                <a:extLst>
                  <a:ext uri="{0D108BD9-81ED-4DB2-BD59-A6C34878D82A}">
                    <a16:rowId xmlns:a16="http://schemas.microsoft.com/office/drawing/2014/main" xmlns="" val="10007"/>
                  </a:ext>
                </a:extLst>
              </a:tr>
              <a:tr h="234315">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To score the ball must completely cross the goal line between the goalposts.</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40FF">
                        <a:alpha val="12000"/>
                      </a:srgbClr>
                    </a:solidFill>
                  </a:tcPr>
                </a:tc>
                <a:extLst>
                  <a:ext uri="{0D108BD9-81ED-4DB2-BD59-A6C34878D82A}">
                    <a16:rowId xmlns:a16="http://schemas.microsoft.com/office/drawing/2014/main" xmlns="" val="10008"/>
                  </a:ext>
                </a:extLst>
              </a:tr>
              <a:tr h="215900">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The throw-ins and corners are done with both hands above his head.</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FF40FF">
                        <a:alpha val="12000"/>
                      </a:srgbClr>
                    </a:solidFill>
                  </a:tcPr>
                </a:tc>
                <a:extLst>
                  <a:ext uri="{0D108BD9-81ED-4DB2-BD59-A6C34878D82A}">
                    <a16:rowId xmlns:a16="http://schemas.microsoft.com/office/drawing/2014/main" xmlns="" val="10009"/>
                  </a:ext>
                </a:extLst>
              </a:tr>
              <a:tr h="234315">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latin typeface="+mj-lt"/>
                          <a:ea typeface="+mj-ea"/>
                          <a:cs typeface="+mj-cs"/>
                          <a:sym typeface="Helvetica"/>
                        </a:rPr>
                        <a:t>The goalie throws the ball with his/her hand.</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FF40FF">
                        <a:alpha val="12000"/>
                      </a:srgbClr>
                    </a:solidFill>
                  </a:tcPr>
                </a:tc>
                <a:extLst>
                  <a:ext uri="{0D108BD9-81ED-4DB2-BD59-A6C34878D82A}">
                    <a16:rowId xmlns:a16="http://schemas.microsoft.com/office/drawing/2014/main" xmlns="" val="10010"/>
                  </a:ext>
                </a:extLst>
              </a:tr>
            </a:tbl>
          </a:graphicData>
        </a:graphic>
      </p:graphicFrame>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40"/>
          <p:cNvSpPr txBox="1"/>
          <p:nvPr/>
        </p:nvSpPr>
        <p:spPr>
          <a:xfrm>
            <a:off x="539750" y="4756943"/>
            <a:ext cx="7848600" cy="1746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endParaRP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 Smooth and obstacle-free rectangular court. The floor may be concrete, asphalt, parquet, artificial turf, etc..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 Two goals measuring 3 x 2 metres.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 Balls, which must be between 61 and 63cm in circumference and weigh between 410 and 430 grams. </a:t>
            </a:r>
          </a:p>
        </p:txBody>
      </p:sp>
      <p:sp>
        <p:nvSpPr>
          <p:cNvPr id="52" name="Shape 41"/>
          <p:cNvSpPr txBox="1"/>
          <p:nvPr/>
        </p:nvSpPr>
        <p:spPr>
          <a:xfrm>
            <a:off x="3276600" y="0"/>
            <a:ext cx="3311525" cy="548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defRPr sz="3200" b="1">
                <a:latin typeface="Arial"/>
                <a:ea typeface="Arial"/>
                <a:cs typeface="Arial"/>
                <a:sym typeface="Arial"/>
              </a:defRPr>
            </a:lvl1pPr>
          </a:lstStyle>
          <a:p>
            <a:r>
              <a:t>Facilities</a:t>
            </a:r>
          </a:p>
        </p:txBody>
      </p:sp>
      <p:pic>
        <p:nvPicPr>
          <p:cNvPr id="53"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55" name="balón-fútbol.jpg" descr="balón-fútbol.jpg"/>
          <p:cNvPicPr>
            <a:picLocks noChangeAspect="1"/>
          </p:cNvPicPr>
          <p:nvPr/>
        </p:nvPicPr>
        <p:blipFill>
          <a:blip r:embed="rId3"/>
          <a:stretch>
            <a:fillRect/>
          </a:stretch>
        </p:blipFill>
        <p:spPr>
          <a:xfrm>
            <a:off x="7513487" y="374947"/>
            <a:ext cx="1322482" cy="1409107"/>
          </a:xfrm>
          <a:prstGeom prst="rect">
            <a:avLst/>
          </a:prstGeom>
          <a:ln w="12700">
            <a:miter lim="400000"/>
          </a:ln>
        </p:spPr>
      </p:pic>
      <p:pic>
        <p:nvPicPr>
          <p:cNvPr id="56" name="balonmano la porteria copia.jpg" descr="balonmano la porteria copia.jpg"/>
          <p:cNvPicPr>
            <a:picLocks noChangeAspect="1"/>
          </p:cNvPicPr>
          <p:nvPr/>
        </p:nvPicPr>
        <p:blipFill>
          <a:blip r:embed="rId4"/>
          <a:stretch>
            <a:fillRect/>
          </a:stretch>
        </p:blipFill>
        <p:spPr>
          <a:xfrm>
            <a:off x="4704000" y="2458421"/>
            <a:ext cx="4256793" cy="1941159"/>
          </a:xfrm>
          <a:prstGeom prst="rect">
            <a:avLst/>
          </a:prstGeom>
          <a:ln w="12700">
            <a:miter lim="400000"/>
          </a:ln>
        </p:spPr>
      </p:pic>
      <p:pic>
        <p:nvPicPr>
          <p:cNvPr id="8" name="Imagen 7">
            <a:extLst>
              <a:ext uri="{FF2B5EF4-FFF2-40B4-BE49-F238E27FC236}">
                <a16:creationId xmlns:a16="http://schemas.microsoft.com/office/drawing/2014/main" xmlns="" id="{AE58CAAF-CB35-4157-98FA-6CDCF23C65E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207" y="1296365"/>
            <a:ext cx="4199885" cy="3224835"/>
          </a:xfrm>
          <a:prstGeom prst="rect">
            <a:avLst/>
          </a:prstGeom>
          <a:noFill/>
          <a:ln>
            <a:noFill/>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47"/>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2000">
                <a:solidFill>
                  <a:srgbClr val="FF9900"/>
                </a:solidFill>
              </a:defRPr>
            </a:lvl1pPr>
          </a:lstStyle>
          <a:p>
            <a:pPr>
              <a:defRPr sz="4400">
                <a:solidFill>
                  <a:srgbClr val="000000"/>
                </a:solidFill>
              </a:defRPr>
            </a:pPr>
            <a:r>
              <a:rPr sz="2000">
                <a:solidFill>
                  <a:srgbClr val="FF9900"/>
                </a:solidFill>
              </a:rPr>
              <a:t>BASIC TECHNICAL-TACTICAL RESOURCES: 5-A-SIDE FOOTBALL </a:t>
            </a:r>
          </a:p>
        </p:txBody>
      </p:sp>
      <p:sp>
        <p:nvSpPr>
          <p:cNvPr id="59" name="Shape 48"/>
          <p:cNvSpPr txBox="1">
            <a:spLocks noGrp="1"/>
          </p:cNvSpPr>
          <p:nvPr>
            <p:ph type="body" idx="4294967295"/>
          </p:nvPr>
        </p:nvSpPr>
        <p:spPr>
          <a:xfrm>
            <a:off x="457200" y="1600200"/>
            <a:ext cx="8229600" cy="4525963"/>
          </a:xfrm>
          <a:prstGeom prst="rect">
            <a:avLst/>
          </a:prstGeom>
        </p:spPr>
        <p:txBody>
          <a:bodyPr lIns="0" tIns="0" rIns="0" bIns="0">
            <a:normAutofit/>
          </a:bodyPr>
          <a:lstStyle>
            <a:lvl1pPr marL="0" indent="0" algn="just">
              <a:lnSpc>
                <a:spcPct val="90000"/>
              </a:lnSpc>
              <a:spcBef>
                <a:spcPts val="500"/>
              </a:spcBef>
              <a:buSzTx/>
              <a:buNone/>
              <a:defRPr sz="2200"/>
            </a:lvl1pPr>
          </a:lstStyle>
          <a:p>
            <a:r>
              <a:t>The basic technical and tactical 5-a-side football resources are the same as handball and basketball. In this sport, the strategic principles can be implemented with an important difference; passes and receptions, dribbling and running are done with the feet and by kicking.</a:t>
            </a:r>
          </a:p>
        </p:txBody>
      </p:sp>
      <p:pic>
        <p:nvPicPr>
          <p:cNvPr id="60" name="logodefinitivo.png" descr="logodefinitivo.png"/>
          <p:cNvPicPr>
            <a:picLocks noChangeAspect="1"/>
          </p:cNvPicPr>
          <p:nvPr/>
        </p:nvPicPr>
        <p:blipFill>
          <a:blip r:embed="rId2"/>
          <a:stretch>
            <a:fillRect/>
          </a:stretch>
        </p:blipFill>
        <p:spPr>
          <a:xfrm>
            <a:off x="8172450" y="6092825"/>
            <a:ext cx="785813" cy="593725"/>
          </a:xfrm>
          <a:prstGeom prst="rect">
            <a:avLst/>
          </a:prstGeom>
          <a:ln w="34925">
            <a:solidFill>
              <a:srgbClr val="FFFFFF"/>
            </a:solidFill>
          </a:ln>
          <a:effectLst>
            <a:outerShdw blurRad="63500" rotWithShape="0">
              <a:srgbClr val="000000">
                <a:alpha val="42999"/>
              </a:srgbClr>
            </a:outerShdw>
          </a:effectLst>
        </p:spPr>
      </p:pic>
      <p:pic>
        <p:nvPicPr>
          <p:cNvPr id="61" name="desmarque.jpg" descr="desmarque.jpg"/>
          <p:cNvPicPr>
            <a:picLocks noChangeAspect="1"/>
          </p:cNvPicPr>
          <p:nvPr/>
        </p:nvPicPr>
        <p:blipFill>
          <a:blip r:embed="rId3"/>
          <a:stretch>
            <a:fillRect/>
          </a:stretch>
        </p:blipFill>
        <p:spPr>
          <a:xfrm>
            <a:off x="2600968" y="3253035"/>
            <a:ext cx="3293314" cy="278799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52"/>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2000">
                <a:solidFill>
                  <a:srgbClr val="FF9900"/>
                </a:solidFill>
              </a:defRPr>
            </a:lvl1pPr>
          </a:lstStyle>
          <a:p>
            <a:pPr>
              <a:defRPr sz="4400">
                <a:solidFill>
                  <a:srgbClr val="000000"/>
                </a:solidFill>
              </a:defRPr>
            </a:pPr>
            <a:r>
              <a:rPr sz="2000">
                <a:solidFill>
                  <a:srgbClr val="FF9900"/>
                </a:solidFill>
              </a:rPr>
              <a:t>BASIC TECHNICAL-TACTICAL RESOURCES: 5-A-SIDE FOOTBALL </a:t>
            </a:r>
          </a:p>
        </p:txBody>
      </p:sp>
      <p:sp>
        <p:nvSpPr>
          <p:cNvPr id="64" name="Shape 53"/>
          <p:cNvSpPr/>
          <p:nvPr/>
        </p:nvSpPr>
        <p:spPr>
          <a:xfrm>
            <a:off x="2916236" y="3500437"/>
            <a:ext cx="1473202"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thigh </a:t>
            </a:r>
          </a:p>
        </p:txBody>
      </p:sp>
      <p:sp>
        <p:nvSpPr>
          <p:cNvPr id="65" name="Shape 54"/>
          <p:cNvSpPr/>
          <p:nvPr/>
        </p:nvSpPr>
        <p:spPr>
          <a:xfrm>
            <a:off x="2920454" y="1773236"/>
            <a:ext cx="3812134" cy="259223"/>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Receiving and Controlling the Ball</a:t>
            </a:r>
          </a:p>
        </p:txBody>
      </p:sp>
      <p:sp>
        <p:nvSpPr>
          <p:cNvPr id="66" name="Shape 55"/>
          <p:cNvSpPr/>
          <p:nvPr/>
        </p:nvSpPr>
        <p:spPr>
          <a:xfrm>
            <a:off x="611186" y="3860800"/>
            <a:ext cx="2160590"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foot</a:t>
            </a:r>
          </a:p>
        </p:txBody>
      </p:sp>
      <p:sp>
        <p:nvSpPr>
          <p:cNvPr id="67" name="Shape 56"/>
          <p:cNvSpPr/>
          <p:nvPr/>
        </p:nvSpPr>
        <p:spPr>
          <a:xfrm>
            <a:off x="6084887" y="3886200"/>
            <a:ext cx="1511302"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head</a:t>
            </a:r>
          </a:p>
        </p:txBody>
      </p:sp>
      <p:sp>
        <p:nvSpPr>
          <p:cNvPr id="68" name="Shape 57"/>
          <p:cNvSpPr/>
          <p:nvPr/>
        </p:nvSpPr>
        <p:spPr>
          <a:xfrm rot="10800000">
            <a:off x="1920874" y="1775619"/>
            <a:ext cx="1000474" cy="1940343"/>
          </a:xfrm>
          <a:custGeom>
            <a:avLst/>
            <a:gdLst/>
            <a:ahLst/>
            <a:cxnLst>
              <a:cxn ang="0">
                <a:pos x="wd2" y="hd2"/>
              </a:cxn>
              <a:cxn ang="5400000">
                <a:pos x="wd2" y="hd2"/>
              </a:cxn>
              <a:cxn ang="10800000">
                <a:pos x="wd2" y="hd2"/>
              </a:cxn>
              <a:cxn ang="16200000">
                <a:pos x="wd2" y="hd2"/>
              </a:cxn>
            </a:cxnLst>
            <a:rect l="0" t="0" r="r" b="b"/>
            <a:pathLst>
              <a:path w="21600" h="21600" extrusionOk="0">
                <a:moveTo>
                  <a:pt x="16035" y="0"/>
                </a:moveTo>
                <a:lnTo>
                  <a:pt x="10469" y="5033"/>
                </a:lnTo>
                <a:lnTo>
                  <a:pt x="14973" y="5033"/>
                </a:lnTo>
                <a:lnTo>
                  <a:pt x="14973" y="18918"/>
                </a:lnTo>
                <a:lnTo>
                  <a:pt x="0" y="18918"/>
                </a:lnTo>
                <a:lnTo>
                  <a:pt x="0" y="21600"/>
                </a:lnTo>
                <a:lnTo>
                  <a:pt x="17096" y="21600"/>
                </a:lnTo>
                <a:lnTo>
                  <a:pt x="17096" y="5033"/>
                </a:lnTo>
                <a:lnTo>
                  <a:pt x="21600" y="5033"/>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69" name="Shape 58"/>
          <p:cNvSpPr/>
          <p:nvPr/>
        </p:nvSpPr>
        <p:spPr>
          <a:xfrm>
            <a:off x="4787900" y="2133600"/>
            <a:ext cx="381001" cy="187166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70" name="Shape 59"/>
          <p:cNvSpPr/>
          <p:nvPr/>
        </p:nvSpPr>
        <p:spPr>
          <a:xfrm>
            <a:off x="6372225" y="2060575"/>
            <a:ext cx="381001" cy="17526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71" name="Shape 60"/>
          <p:cNvSpPr/>
          <p:nvPr/>
        </p:nvSpPr>
        <p:spPr>
          <a:xfrm>
            <a:off x="3348037" y="2133600"/>
            <a:ext cx="381002" cy="1295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72" name="Shape 61"/>
          <p:cNvSpPr/>
          <p:nvPr/>
        </p:nvSpPr>
        <p:spPr>
          <a:xfrm>
            <a:off x="4500562" y="4070350"/>
            <a:ext cx="1512889" cy="259222"/>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b="1">
                <a:latin typeface="Arial"/>
                <a:ea typeface="Arial"/>
                <a:cs typeface="Arial"/>
                <a:sym typeface="Arial"/>
              </a:defRPr>
            </a:lvl1pPr>
          </a:lstStyle>
          <a:p>
            <a:r>
              <a:t>chest</a:t>
            </a:r>
          </a:p>
        </p:txBody>
      </p:sp>
      <p:sp>
        <p:nvSpPr>
          <p:cNvPr id="73" name="Shape 62"/>
          <p:cNvSpPr/>
          <p:nvPr/>
        </p:nvSpPr>
        <p:spPr>
          <a:xfrm>
            <a:off x="395286" y="1406525"/>
            <a:ext cx="1473203" cy="215900"/>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latin typeface="+mj-lt"/>
                <a:ea typeface="+mj-ea"/>
                <a:cs typeface="+mj-cs"/>
                <a:sym typeface="Helvetica"/>
              </a:defRPr>
            </a:lvl1pPr>
          </a:lstStyle>
          <a:p>
            <a:r>
              <a:t>Types of Passes </a:t>
            </a:r>
          </a:p>
        </p:txBody>
      </p:sp>
      <p:sp>
        <p:nvSpPr>
          <p:cNvPr id="74" name="Shape 63"/>
          <p:cNvSpPr/>
          <p:nvPr/>
        </p:nvSpPr>
        <p:spPr>
          <a:xfrm flipH="1">
            <a:off x="900112" y="1773236"/>
            <a:ext cx="431801" cy="287339"/>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75" name="Shape 64"/>
          <p:cNvSpPr/>
          <p:nvPr/>
        </p:nvSpPr>
        <p:spPr>
          <a:xfrm>
            <a:off x="6964361" y="1704975"/>
            <a:ext cx="1873252" cy="215900"/>
          </a:xfrm>
          <a:prstGeom prst="rect">
            <a:avLst/>
          </a:prstGeom>
          <a:solidFill>
            <a:srgbClr val="99CC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latin typeface="+mj-lt"/>
                <a:ea typeface="+mj-ea"/>
                <a:cs typeface="+mj-cs"/>
                <a:sym typeface="Helvetica"/>
              </a:defRPr>
            </a:lvl1pPr>
          </a:lstStyle>
          <a:p>
            <a:r>
              <a:t>Moving with the Ball </a:t>
            </a:r>
          </a:p>
        </p:txBody>
      </p:sp>
      <p:sp>
        <p:nvSpPr>
          <p:cNvPr id="76" name="Shape 65"/>
          <p:cNvSpPr/>
          <p:nvPr/>
        </p:nvSpPr>
        <p:spPr>
          <a:xfrm flipH="1">
            <a:off x="7667625" y="1916111"/>
            <a:ext cx="431800" cy="288927"/>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99CC00"/>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77" name="logodefinitivo.png" descr="logodefinitivo.png"/>
          <p:cNvPicPr>
            <a:picLocks noChangeAspect="1"/>
          </p:cNvPicPr>
          <p:nvPr/>
        </p:nvPicPr>
        <p:blipFill>
          <a:blip r:embed="rId2"/>
          <a:stretch>
            <a:fillRect/>
          </a:stretch>
        </p:blipFill>
        <p:spPr>
          <a:xfrm>
            <a:off x="8250236" y="6092825"/>
            <a:ext cx="785814" cy="593725"/>
          </a:xfrm>
          <a:prstGeom prst="rect">
            <a:avLst/>
          </a:prstGeom>
          <a:ln w="34925">
            <a:solidFill>
              <a:srgbClr val="FFFFFF"/>
            </a:solidFill>
          </a:ln>
          <a:effectLst>
            <a:outerShdw blurRad="63500" rotWithShape="0">
              <a:srgbClr val="000000">
                <a:alpha val="42999"/>
              </a:srgbClr>
            </a:outerShdw>
          </a:effectLst>
        </p:spPr>
      </p:pic>
      <p:pic>
        <p:nvPicPr>
          <p:cNvPr id="78" name="condusscion.jpg" descr="condusscion.jpg"/>
          <p:cNvPicPr>
            <a:picLocks noChangeAspect="1"/>
          </p:cNvPicPr>
          <p:nvPr/>
        </p:nvPicPr>
        <p:blipFill>
          <a:blip r:embed="rId3"/>
          <a:stretch>
            <a:fillRect/>
          </a:stretch>
        </p:blipFill>
        <p:spPr>
          <a:xfrm>
            <a:off x="471833" y="2193806"/>
            <a:ext cx="996952" cy="1486138"/>
          </a:xfrm>
          <a:prstGeom prst="rect">
            <a:avLst/>
          </a:prstGeom>
          <a:ln w="12700">
            <a:miter lim="400000"/>
          </a:ln>
        </p:spPr>
      </p:pic>
      <p:pic>
        <p:nvPicPr>
          <p:cNvPr id="79" name="futbol sala 333 copia.jpg" descr="futbol sala 333 copia.jpg"/>
          <p:cNvPicPr>
            <a:picLocks noChangeAspect="1"/>
          </p:cNvPicPr>
          <p:nvPr/>
        </p:nvPicPr>
        <p:blipFill>
          <a:blip r:embed="rId4"/>
          <a:stretch>
            <a:fillRect/>
          </a:stretch>
        </p:blipFill>
        <p:spPr>
          <a:xfrm>
            <a:off x="4823617" y="4775267"/>
            <a:ext cx="982189" cy="1752602"/>
          </a:xfrm>
          <a:prstGeom prst="rect">
            <a:avLst/>
          </a:prstGeom>
          <a:ln w="12700">
            <a:miter lim="400000"/>
          </a:ln>
        </p:spPr>
      </p:pic>
      <p:pic>
        <p:nvPicPr>
          <p:cNvPr id="80" name="lanazamiento.jpg" descr="lanazamiento.jpg"/>
          <p:cNvPicPr>
            <a:picLocks noChangeAspect="1"/>
          </p:cNvPicPr>
          <p:nvPr/>
        </p:nvPicPr>
        <p:blipFill>
          <a:blip r:embed="rId5"/>
          <a:stretch>
            <a:fillRect/>
          </a:stretch>
        </p:blipFill>
        <p:spPr>
          <a:xfrm>
            <a:off x="6344761" y="4681396"/>
            <a:ext cx="1223964" cy="1940343"/>
          </a:xfrm>
          <a:prstGeom prst="rect">
            <a:avLst/>
          </a:prstGeom>
          <a:ln w="12700">
            <a:miter lim="400000"/>
          </a:ln>
        </p:spPr>
      </p:pic>
      <p:pic>
        <p:nvPicPr>
          <p:cNvPr id="81" name="condusscion.jpg" descr="condusscion.jpg"/>
          <p:cNvPicPr>
            <a:picLocks noChangeAspect="1"/>
          </p:cNvPicPr>
          <p:nvPr/>
        </p:nvPicPr>
        <p:blipFill>
          <a:blip r:embed="rId3"/>
          <a:stretch>
            <a:fillRect/>
          </a:stretch>
        </p:blipFill>
        <p:spPr>
          <a:xfrm>
            <a:off x="7667625" y="2323107"/>
            <a:ext cx="1353642" cy="2017853"/>
          </a:xfrm>
          <a:prstGeom prst="rect">
            <a:avLst/>
          </a:prstGeom>
          <a:ln w="12700">
            <a:miter lim="400000"/>
          </a:ln>
        </p:spPr>
      </p:pic>
      <p:pic>
        <p:nvPicPr>
          <p:cNvPr id="82" name="Sin título-134 copia.jpg" descr="Sin título-134 copia.jpg"/>
          <p:cNvPicPr>
            <a:picLocks noChangeAspect="1"/>
          </p:cNvPicPr>
          <p:nvPr/>
        </p:nvPicPr>
        <p:blipFill>
          <a:blip r:embed="rId6"/>
          <a:stretch>
            <a:fillRect/>
          </a:stretch>
        </p:blipFill>
        <p:spPr>
          <a:xfrm>
            <a:off x="3302475" y="4478556"/>
            <a:ext cx="982189" cy="1848824"/>
          </a:xfrm>
          <a:prstGeom prst="rect">
            <a:avLst/>
          </a:prstGeom>
          <a:ln w="12700">
            <a:miter lim="400000"/>
          </a:ln>
        </p:spPr>
      </p:pic>
      <p:pic>
        <p:nvPicPr>
          <p:cNvPr id="83" name="Sin título-133 copia.jpg" descr="Sin título-133 copia.jpg"/>
          <p:cNvPicPr>
            <a:picLocks noChangeAspect="1"/>
          </p:cNvPicPr>
          <p:nvPr/>
        </p:nvPicPr>
        <p:blipFill>
          <a:blip r:embed="rId7"/>
          <a:stretch>
            <a:fillRect/>
          </a:stretch>
        </p:blipFill>
        <p:spPr>
          <a:xfrm>
            <a:off x="1103019" y="4478556"/>
            <a:ext cx="1170921" cy="184882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73"/>
                                        </p:tgtEl>
                                        <p:attrNameLst>
                                          <p:attrName>style.visibility</p:attrName>
                                        </p:attrNameLst>
                                      </p:cBhvr>
                                      <p:to>
                                        <p:strVal val="visible"/>
                                      </p:to>
                                    </p:set>
                                    <p:animEffect transition="in" filter="blinds(horizontal)">
                                      <p:cBhvr>
                                        <p:cTn id="7" dur="500"/>
                                        <p:tgtEl>
                                          <p:spTgt spid="73"/>
                                        </p:tgtEl>
                                      </p:cBhvr>
                                    </p:animEffect>
                                  </p:childTnLst>
                                </p:cTn>
                              </p:par>
                            </p:childTnLst>
                          </p:cTn>
                        </p:par>
                        <p:par>
                          <p:cTn id="8" fill="hold">
                            <p:stCondLst>
                              <p:cond delay="500"/>
                            </p:stCondLst>
                            <p:childTnLst>
                              <p:par>
                                <p:cTn id="9" presetID="3" presetClass="entr" presetSubtype="10" fill="hold" grpId="0" nodeType="afterEffect">
                                  <p:stCondLst>
                                    <p:cond delay="0"/>
                                  </p:stCondLst>
                                  <p:iterate>
                                    <p:tmAbs val="0"/>
                                  </p:iterate>
                                  <p:childTnLst>
                                    <p:set>
                                      <p:cBhvr>
                                        <p:cTn id="10" fill="hold"/>
                                        <p:tgtEl>
                                          <p:spTgt spid="74"/>
                                        </p:tgtEl>
                                        <p:attrNameLst>
                                          <p:attrName>style.visibility</p:attrName>
                                        </p:attrNameLst>
                                      </p:cBhvr>
                                      <p:to>
                                        <p:strVal val="visible"/>
                                      </p:to>
                                    </p:set>
                                    <p:animEffect transition="in" filter="blinds(horizontal)">
                                      <p:cBhvr>
                                        <p:cTn id="11" dur="500"/>
                                        <p:tgtEl>
                                          <p:spTgt spid="7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iterate>
                                    <p:tmAbs val="0"/>
                                  </p:iterate>
                                  <p:childTnLst>
                                    <p:set>
                                      <p:cBhvr>
                                        <p:cTn id="15" fill="hold"/>
                                        <p:tgtEl>
                                          <p:spTgt spid="65"/>
                                        </p:tgtEl>
                                        <p:attrNameLst>
                                          <p:attrName>style.visibility</p:attrName>
                                        </p:attrNameLst>
                                      </p:cBhvr>
                                      <p:to>
                                        <p:strVal val="visible"/>
                                      </p:to>
                                    </p:set>
                                    <p:anim calcmode="lin" valueType="num">
                                      <p:cBhvr>
                                        <p:cTn id="16" dur="500" fill="hold"/>
                                        <p:tgtEl>
                                          <p:spTgt spid="65"/>
                                        </p:tgtEl>
                                        <p:attrNameLst>
                                          <p:attrName>ppt_x</p:attrName>
                                        </p:attrNameLst>
                                      </p:cBhvr>
                                      <p:tavLst>
                                        <p:tav tm="0">
                                          <p:val>
                                            <p:strVal val="#ppt_x"/>
                                          </p:val>
                                        </p:tav>
                                        <p:tav tm="100000">
                                          <p:val>
                                            <p:strVal val="#ppt_x"/>
                                          </p:val>
                                        </p:tav>
                                      </p:tavLst>
                                    </p:anim>
                                    <p:anim calcmode="lin" valueType="num">
                                      <p:cBhvr>
                                        <p:cTn id="17"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iterate>
                                    <p:tmAbs val="0"/>
                                  </p:iterate>
                                  <p:childTnLst>
                                    <p:set>
                                      <p:cBhvr>
                                        <p:cTn id="21" fill="hold"/>
                                        <p:tgtEl>
                                          <p:spTgt spid="68"/>
                                        </p:tgtEl>
                                        <p:attrNameLst>
                                          <p:attrName>style.visibility</p:attrName>
                                        </p:attrNameLst>
                                      </p:cBhvr>
                                      <p:to>
                                        <p:strVal val="visible"/>
                                      </p:to>
                                    </p:set>
                                    <p:animEffect transition="in" filter="blinds(horizontal)">
                                      <p:cBhvr>
                                        <p:cTn id="22" dur="500"/>
                                        <p:tgtEl>
                                          <p:spTgt spid="68"/>
                                        </p:tgtEl>
                                      </p:cBhvr>
                                    </p:animEffect>
                                  </p:childTnLst>
                                </p:cTn>
                              </p:par>
                            </p:childTnLst>
                          </p:cTn>
                        </p:par>
                        <p:par>
                          <p:cTn id="23" fill="hold">
                            <p:stCondLst>
                              <p:cond delay="500"/>
                            </p:stCondLst>
                            <p:childTnLst>
                              <p:par>
                                <p:cTn id="24" presetID="3" presetClass="entr" presetSubtype="10" fill="hold" grpId="0" nodeType="afterEffect">
                                  <p:stCondLst>
                                    <p:cond delay="0"/>
                                  </p:stCondLst>
                                  <p:iterate>
                                    <p:tmAbs val="0"/>
                                  </p:iterate>
                                  <p:childTnLst>
                                    <p:set>
                                      <p:cBhvr>
                                        <p:cTn id="25" fill="hold"/>
                                        <p:tgtEl>
                                          <p:spTgt spid="66"/>
                                        </p:tgtEl>
                                        <p:attrNameLst>
                                          <p:attrName>style.visibility</p:attrName>
                                        </p:attrNameLst>
                                      </p:cBhvr>
                                      <p:to>
                                        <p:strVal val="visible"/>
                                      </p:to>
                                    </p:set>
                                    <p:animEffect transition="in" filter="blinds(horizontal)">
                                      <p:cBhvr>
                                        <p:cTn id="26" dur="50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iterate>
                                    <p:tmAbs val="0"/>
                                  </p:iterate>
                                  <p:childTnLst>
                                    <p:set>
                                      <p:cBhvr>
                                        <p:cTn id="30" fill="hold"/>
                                        <p:tgtEl>
                                          <p:spTgt spid="71"/>
                                        </p:tgtEl>
                                        <p:attrNameLst>
                                          <p:attrName>style.visibility</p:attrName>
                                        </p:attrNameLst>
                                      </p:cBhvr>
                                      <p:to>
                                        <p:strVal val="visible"/>
                                      </p:to>
                                    </p:set>
                                    <p:animEffect transition="in" filter="blinds(horizontal)">
                                      <p:cBhvr>
                                        <p:cTn id="31" dur="500"/>
                                        <p:tgtEl>
                                          <p:spTgt spid="71"/>
                                        </p:tgtEl>
                                      </p:cBhvr>
                                    </p:animEffect>
                                  </p:childTnLst>
                                </p:cTn>
                              </p:par>
                            </p:childTnLst>
                          </p:cTn>
                        </p:par>
                        <p:par>
                          <p:cTn id="32" fill="hold">
                            <p:stCondLst>
                              <p:cond delay="500"/>
                            </p:stCondLst>
                            <p:childTnLst>
                              <p:par>
                                <p:cTn id="33" presetID="3" presetClass="entr" presetSubtype="10" fill="hold" grpId="0" nodeType="afterEffect">
                                  <p:stCondLst>
                                    <p:cond delay="0"/>
                                  </p:stCondLst>
                                  <p:iterate>
                                    <p:tmAbs val="0"/>
                                  </p:iterate>
                                  <p:childTnLst>
                                    <p:set>
                                      <p:cBhvr>
                                        <p:cTn id="34" fill="hold"/>
                                        <p:tgtEl>
                                          <p:spTgt spid="64"/>
                                        </p:tgtEl>
                                        <p:attrNameLst>
                                          <p:attrName>style.visibility</p:attrName>
                                        </p:attrNameLst>
                                      </p:cBhvr>
                                      <p:to>
                                        <p:strVal val="visible"/>
                                      </p:to>
                                    </p:set>
                                    <p:animEffect transition="in" filter="blinds(horizontal)">
                                      <p:cBhvr>
                                        <p:cTn id="35" dur="500"/>
                                        <p:tgtEl>
                                          <p:spTgt spid="6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iterate>
                                    <p:tmAbs val="0"/>
                                  </p:iterate>
                                  <p:childTnLst>
                                    <p:set>
                                      <p:cBhvr>
                                        <p:cTn id="39" fill="hold"/>
                                        <p:tgtEl>
                                          <p:spTgt spid="69"/>
                                        </p:tgtEl>
                                        <p:attrNameLst>
                                          <p:attrName>style.visibility</p:attrName>
                                        </p:attrNameLst>
                                      </p:cBhvr>
                                      <p:to>
                                        <p:strVal val="visible"/>
                                      </p:to>
                                    </p:set>
                                    <p:animEffect transition="in" filter="blinds(horizontal)">
                                      <p:cBhvr>
                                        <p:cTn id="40" dur="500"/>
                                        <p:tgtEl>
                                          <p:spTgt spid="69"/>
                                        </p:tgtEl>
                                      </p:cBhvr>
                                    </p:animEffect>
                                  </p:childTnLst>
                                </p:cTn>
                              </p:par>
                            </p:childTnLst>
                          </p:cTn>
                        </p:par>
                        <p:par>
                          <p:cTn id="41" fill="hold">
                            <p:stCondLst>
                              <p:cond delay="500"/>
                            </p:stCondLst>
                            <p:childTnLst>
                              <p:par>
                                <p:cTn id="42" presetID="3" presetClass="entr" presetSubtype="10" fill="hold" grpId="0" nodeType="afterEffect">
                                  <p:stCondLst>
                                    <p:cond delay="0"/>
                                  </p:stCondLst>
                                  <p:iterate>
                                    <p:tmAbs val="0"/>
                                  </p:iterate>
                                  <p:childTnLst>
                                    <p:set>
                                      <p:cBhvr>
                                        <p:cTn id="43" fill="hold"/>
                                        <p:tgtEl>
                                          <p:spTgt spid="72"/>
                                        </p:tgtEl>
                                        <p:attrNameLst>
                                          <p:attrName>style.visibility</p:attrName>
                                        </p:attrNameLst>
                                      </p:cBhvr>
                                      <p:to>
                                        <p:strVal val="visible"/>
                                      </p:to>
                                    </p:set>
                                    <p:animEffect transition="in" filter="blinds(horizontal)">
                                      <p:cBhvr>
                                        <p:cTn id="44" dur="500"/>
                                        <p:tgtEl>
                                          <p:spTgt spid="7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iterate>
                                    <p:tmAbs val="0"/>
                                  </p:iterate>
                                  <p:childTnLst>
                                    <p:set>
                                      <p:cBhvr>
                                        <p:cTn id="48" fill="hold"/>
                                        <p:tgtEl>
                                          <p:spTgt spid="70"/>
                                        </p:tgtEl>
                                        <p:attrNameLst>
                                          <p:attrName>style.visibility</p:attrName>
                                        </p:attrNameLst>
                                      </p:cBhvr>
                                      <p:to>
                                        <p:strVal val="visible"/>
                                      </p:to>
                                    </p:set>
                                    <p:anim calcmode="lin" valueType="num">
                                      <p:cBhvr>
                                        <p:cTn id="49" dur="500" fill="hold"/>
                                        <p:tgtEl>
                                          <p:spTgt spid="70"/>
                                        </p:tgtEl>
                                        <p:attrNameLst>
                                          <p:attrName>ppt_x</p:attrName>
                                        </p:attrNameLst>
                                      </p:cBhvr>
                                      <p:tavLst>
                                        <p:tav tm="0">
                                          <p:val>
                                            <p:strVal val="#ppt_x"/>
                                          </p:val>
                                        </p:tav>
                                        <p:tav tm="100000">
                                          <p:val>
                                            <p:strVal val="#ppt_x"/>
                                          </p:val>
                                        </p:tav>
                                      </p:tavLst>
                                    </p:anim>
                                    <p:anim calcmode="lin" valueType="num">
                                      <p:cBhvr>
                                        <p:cTn id="50" dur="500" fill="hold"/>
                                        <p:tgtEl>
                                          <p:spTgt spid="70"/>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3" presetClass="entr" presetSubtype="10" fill="hold" grpId="0" nodeType="afterEffect">
                                  <p:stCondLst>
                                    <p:cond delay="0"/>
                                  </p:stCondLst>
                                  <p:iterate>
                                    <p:tmAbs val="0"/>
                                  </p:iterate>
                                  <p:childTnLst>
                                    <p:set>
                                      <p:cBhvr>
                                        <p:cTn id="53" fill="hold"/>
                                        <p:tgtEl>
                                          <p:spTgt spid="67"/>
                                        </p:tgtEl>
                                        <p:attrNameLst>
                                          <p:attrName>style.visibility</p:attrName>
                                        </p:attrNameLst>
                                      </p:cBhvr>
                                      <p:to>
                                        <p:strVal val="visible"/>
                                      </p:to>
                                    </p:set>
                                    <p:animEffect transition="in" filter="blinds(horizontal)">
                                      <p:cBhvr>
                                        <p:cTn id="54" dur="500"/>
                                        <p:tgtEl>
                                          <p:spTgt spid="67"/>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iterate>
                                    <p:tmAbs val="0"/>
                                  </p:iterate>
                                  <p:childTnLst>
                                    <p:set>
                                      <p:cBhvr>
                                        <p:cTn id="58" fill="hold"/>
                                        <p:tgtEl>
                                          <p:spTgt spid="75"/>
                                        </p:tgtEl>
                                        <p:attrNameLst>
                                          <p:attrName>style.visibility</p:attrName>
                                        </p:attrNameLst>
                                      </p:cBhvr>
                                      <p:to>
                                        <p:strVal val="visible"/>
                                      </p:to>
                                    </p:set>
                                    <p:animEffect transition="in" filter="blinds(horizontal)">
                                      <p:cBhvr>
                                        <p:cTn id="59" dur="500"/>
                                        <p:tgtEl>
                                          <p:spTgt spid="75"/>
                                        </p:tgtEl>
                                      </p:cBhvr>
                                    </p:animEffect>
                                  </p:childTnLst>
                                </p:cTn>
                              </p:par>
                            </p:childTnLst>
                          </p:cTn>
                        </p:par>
                        <p:par>
                          <p:cTn id="60" fill="hold">
                            <p:stCondLst>
                              <p:cond delay="500"/>
                            </p:stCondLst>
                            <p:childTnLst>
                              <p:par>
                                <p:cTn id="61" presetID="3" presetClass="entr" presetSubtype="10" fill="hold" grpId="0" nodeType="afterEffect">
                                  <p:stCondLst>
                                    <p:cond delay="0"/>
                                  </p:stCondLst>
                                  <p:iterate>
                                    <p:tmAbs val="0"/>
                                  </p:iterate>
                                  <p:childTnLst>
                                    <p:set>
                                      <p:cBhvr>
                                        <p:cTn id="62" fill="hold"/>
                                        <p:tgtEl>
                                          <p:spTgt spid="76"/>
                                        </p:tgtEl>
                                        <p:attrNameLst>
                                          <p:attrName>style.visibility</p:attrName>
                                        </p:attrNameLst>
                                      </p:cBhvr>
                                      <p:to>
                                        <p:strVal val="visible"/>
                                      </p:to>
                                    </p:set>
                                    <p:animEffect transition="in" filter="blinds(horizontal)">
                                      <p:cBhvr>
                                        <p:cTn id="6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advAuto="0"/>
      <p:bldP spid="65" grpId="0" animBg="1" advAuto="0"/>
      <p:bldP spid="66" grpId="0" animBg="1" advAuto="0"/>
      <p:bldP spid="67" grpId="0" animBg="1" advAuto="0"/>
      <p:bldP spid="68" grpId="0" animBg="1" advAuto="0"/>
      <p:bldP spid="69" grpId="0" animBg="1" advAuto="0"/>
      <p:bldP spid="70" grpId="0" animBg="1" advAuto="0"/>
      <p:bldP spid="71" grpId="0" animBg="1" advAuto="0"/>
      <p:bldP spid="72" grpId="0" animBg="1" advAuto="0"/>
      <p:bldP spid="73" grpId="0" animBg="1" advAuto="0"/>
      <p:bldP spid="74" grpId="0" animBg="1" advAuto="0"/>
      <p:bldP spid="75" grpId="0" animBg="1" advAuto="0"/>
      <p:bldP spid="76" grpId="0"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932</Words>
  <Application>Microsoft Office PowerPoint</Application>
  <PresentationFormat>Presentación en pantalla (4:3)</PresentationFormat>
  <Paragraphs>87</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Default</vt:lpstr>
      <vt:lpstr>Presentación de PowerPoint</vt:lpstr>
      <vt:lpstr>Contents</vt:lpstr>
      <vt:lpstr>Objectives</vt:lpstr>
      <vt:lpstr>Presentación de PowerPoint</vt:lpstr>
      <vt:lpstr>Presentación de PowerPoint</vt:lpstr>
      <vt:lpstr>Presentación de PowerPoint</vt:lpstr>
      <vt:lpstr>Presentación de PowerPoint</vt:lpstr>
      <vt:lpstr>BASIC TECHNICAL-TACTICAL RESOURCES: 5-A-SIDE FOOTBALL </vt:lpstr>
      <vt:lpstr>BASIC TECHNICAL-TACTICAL RESOURCES: 5-A-SIDE FOOTBALL </vt:lpstr>
      <vt:lpstr>BASIC TECHNICAL-TACTICAL RESOURCES: 5-A-SIDE FOOTBALL </vt:lpstr>
      <vt:lpstr>BASIC TECHNICAL-TACTICAL RESOURCES: 5-A-SIDE FOOTBALL </vt:lpstr>
      <vt:lpstr>Presentación de PowerPoint</vt:lpstr>
      <vt:lpstr>QUESTIONNAIRE AND ACTIVITIES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2021-09-01T12:12:28Z</dcterms:modified>
</cp:coreProperties>
</file>