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Avenir Roman"/>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venir Heavy"/>
          <a:ea typeface="Avenir Heavy"/>
          <a:cs typeface="Avenir Heavy"/>
        </a:font>
        <a:srgbClr val="5A5C6C"/>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DD2FF"/>
          </a:solidFill>
        </a:fill>
      </a:tcStyle>
    </a:wholeTbl>
    <a:band2H>
      <a:tcTxStyle/>
      <a:tcStyle>
        <a:tcBdr/>
        <a:fill>
          <a:solidFill>
            <a:srgbClr val="EFEAFF"/>
          </a:solidFill>
        </a:fill>
      </a:tcStyle>
    </a:band2H>
    <a:firstCol>
      <a:tcTxStyle b="on" i="on">
        <a:font>
          <a:latin typeface="Avenir Heavy"/>
          <a:ea typeface="Avenir Heavy"/>
          <a:cs typeface="Avenir Heavy"/>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
          <a:latin typeface="Avenir Heavy"/>
          <a:ea typeface="Avenir Heavy"/>
          <a:cs typeface="Avenir Heavy"/>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
          <a:latin typeface="Avenir Heavy"/>
          <a:ea typeface="Avenir Heavy"/>
          <a:cs typeface="Avenir Heavy"/>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C7B018BB-80A7-4F77-B60F-C8B233D01FF8}" styleName="">
    <a:tblBg/>
    <a:wholeTbl>
      <a:tcTxStyle b="off" i="off">
        <a:fontRef idx="minor">
          <a:srgbClr val="5A5C6C"/>
        </a:fontRef>
        <a:srgbClr val="5A5C6C"/>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DDD2FF"/>
          </a:solidFill>
        </a:fill>
      </a:tcStyle>
    </a:wholeTbl>
    <a:band2H>
      <a:tcTxStyle/>
      <a:tcStyle>
        <a:tcBdr/>
        <a:fill>
          <a:solidFill>
            <a:srgbClr val="EFEAFF"/>
          </a:solidFill>
        </a:fill>
      </a:tcStyle>
    </a:band2H>
    <a:firstCol>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1"/>
          </a:solidFill>
        </a:fill>
      </a:tcStyle>
    </a:firstCol>
    <a:lastRow>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381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1"/>
          </a:solidFill>
        </a:fill>
      </a:tcStyle>
    </a:lastRow>
    <a:firstRow>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381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1"/>
          </a:solidFill>
        </a:fill>
      </a:tcStyle>
    </a:firstRow>
  </a:tblStyle>
  <a:tblStyle styleId="{EEE7283C-3CF3-47DC-8721-378D4A62B228}" styleName="">
    <a:tblBg/>
    <a:wholeTbl>
      <a:tcTxStyle b="off" i="off">
        <a:fontRef idx="minor">
          <a:srgbClr val="5A5C6C"/>
        </a:fontRef>
        <a:srgbClr val="5A5C6C"/>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E5E5E6"/>
          </a:solidFill>
        </a:fill>
      </a:tcStyle>
    </a:wholeTbl>
    <a:band2H>
      <a:tcTxStyle/>
      <a:tcStyle>
        <a:tcBdr/>
        <a:fill>
          <a:solidFill>
            <a:srgbClr val="F2F2F3"/>
          </a:solidFill>
        </a:fill>
      </a:tcStyle>
    </a:band2H>
    <a:firstCol>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3"/>
          </a:solidFill>
        </a:fill>
      </a:tcStyle>
    </a:firstCol>
    <a:lastRow>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381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3"/>
          </a:solidFill>
        </a:fill>
      </a:tcStyle>
    </a:lastRow>
    <a:firstRow>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381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3"/>
          </a:solidFill>
        </a:fill>
      </a:tcStyle>
    </a:firstRow>
  </a:tblStyle>
  <a:tblStyle styleId="{CF821DB8-F4EB-4A41-A1BA-3FCAFE7338EE}" styleName="">
    <a:tblBg/>
    <a:wholeTbl>
      <a:tcTxStyle b="off" i="off">
        <a:fontRef idx="minor">
          <a:srgbClr val="5A5C6C"/>
        </a:fontRef>
        <a:srgbClr val="5A5C6C"/>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D8D5DF"/>
          </a:solidFill>
        </a:fill>
      </a:tcStyle>
    </a:wholeTbl>
    <a:band2H>
      <a:tcTxStyle/>
      <a:tcStyle>
        <a:tcBdr/>
        <a:fill>
          <a:solidFill>
            <a:srgbClr val="EDEBF0"/>
          </a:solidFill>
        </a:fill>
      </a:tcStyle>
    </a:band2H>
    <a:firstCol>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6"/>
          </a:solidFill>
        </a:fill>
      </a:tcStyle>
    </a:firstCol>
    <a:lastRow>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381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6"/>
          </a:solidFill>
        </a:fill>
      </a:tcStyle>
    </a:lastRow>
    <a:firstRow>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381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6"/>
          </a:solidFill>
        </a:fill>
      </a:tcStyle>
    </a:firstRow>
  </a:tblStyle>
  <a:tblStyle styleId="{33BA23B1-9221-436E-865A-0063620EA4FD}" styleName="">
    <a:tblBg/>
    <a:wholeTbl>
      <a:tcTxStyle b="off" i="off">
        <a:fontRef idx="minor">
          <a:srgbClr val="5A5C6C"/>
        </a:fontRef>
        <a:srgbClr val="5A5C6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A"/>
          </a:solidFill>
        </a:fill>
      </a:tcStyle>
    </a:wholeTbl>
    <a:band2H>
      <a:tcTxStyle/>
      <a:tcStyle>
        <a:tcBdr/>
        <a:fill>
          <a:solidFill>
            <a:srgbClr val="6C6212"/>
          </a:solidFill>
        </a:fill>
      </a:tcStyle>
    </a:band2H>
    <a:firstCol>
      <a:tcTxStyle b="on" i="off">
        <a:font>
          <a:latin typeface="Avenir Heavy"/>
          <a:ea typeface="Avenir Heavy"/>
          <a:cs typeface="Avenir Heavy"/>
        </a:font>
        <a:srgbClr val="6C621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venir Heavy"/>
          <a:ea typeface="Avenir Heavy"/>
          <a:cs typeface="Avenir Heavy"/>
        </a:font>
        <a:srgbClr val="5A5C6C"/>
      </a:tcTxStyle>
      <a:tcStyle>
        <a:tcBdr>
          <a:left>
            <a:ln w="12700" cap="flat">
              <a:noFill/>
              <a:miter lim="400000"/>
            </a:ln>
          </a:left>
          <a:right>
            <a:ln w="12700" cap="flat">
              <a:noFill/>
              <a:miter lim="400000"/>
            </a:ln>
          </a:right>
          <a:top>
            <a:ln w="50800" cap="flat">
              <a:solidFill>
                <a:srgbClr val="5A5C6C"/>
              </a:solidFill>
              <a:prstDash val="solid"/>
              <a:round/>
            </a:ln>
          </a:top>
          <a:bottom>
            <a:ln w="25400" cap="flat">
              <a:solidFill>
                <a:srgbClr val="5A5C6C"/>
              </a:solidFill>
              <a:prstDash val="solid"/>
              <a:round/>
            </a:ln>
          </a:bottom>
          <a:insideH>
            <a:ln w="12700" cap="flat">
              <a:noFill/>
              <a:miter lim="400000"/>
            </a:ln>
          </a:insideH>
          <a:insideV>
            <a:ln w="12700" cap="flat">
              <a:noFill/>
              <a:miter lim="400000"/>
            </a:ln>
          </a:insideV>
        </a:tcBdr>
        <a:fill>
          <a:solidFill>
            <a:srgbClr val="6C6212"/>
          </a:solidFill>
        </a:fill>
      </a:tcStyle>
    </a:lastRow>
    <a:firstRow>
      <a:tcTxStyle b="on" i="off">
        <a:font>
          <a:latin typeface="Avenir Heavy"/>
          <a:ea typeface="Avenir Heavy"/>
          <a:cs typeface="Avenir Heavy"/>
        </a:font>
        <a:srgbClr val="6C6212"/>
      </a:tcTxStyle>
      <a:tcStyle>
        <a:tcBdr>
          <a:left>
            <a:ln w="12700" cap="flat">
              <a:noFill/>
              <a:miter lim="400000"/>
            </a:ln>
          </a:left>
          <a:right>
            <a:ln w="12700" cap="flat">
              <a:noFill/>
              <a:miter lim="400000"/>
            </a:ln>
          </a:right>
          <a:top>
            <a:ln w="25400" cap="flat">
              <a:solidFill>
                <a:srgbClr val="5A5C6C"/>
              </a:solidFill>
              <a:prstDash val="solid"/>
              <a:round/>
            </a:ln>
          </a:top>
          <a:bottom>
            <a:ln w="25400" cap="flat">
              <a:solidFill>
                <a:srgbClr val="5A5C6C"/>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5A5C6C"/>
        </a:fontRef>
        <a:srgbClr val="5A5C6C"/>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D0D1D3"/>
          </a:solidFill>
        </a:fill>
      </a:tcStyle>
    </a:wholeTbl>
    <a:band2H>
      <a:tcTxStyle/>
      <a:tcStyle>
        <a:tcBdr/>
        <a:fill>
          <a:solidFill>
            <a:srgbClr val="E9E9EA"/>
          </a:solidFill>
        </a:fill>
      </a:tcStyle>
    </a:band2H>
    <a:firstCol>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5A5C6C"/>
          </a:solidFill>
        </a:fill>
      </a:tcStyle>
    </a:firstCol>
    <a:lastRow>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381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5A5C6C"/>
          </a:solidFill>
        </a:fill>
      </a:tcStyle>
    </a:lastRow>
    <a:firstRow>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381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5A5C6C"/>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5" name="Shape 175"/>
          <p:cNvSpPr>
            <a:spLocks noGrp="1" noRot="1" noChangeAspect="1"/>
          </p:cNvSpPr>
          <p:nvPr>
            <p:ph type="sldImg"/>
          </p:nvPr>
        </p:nvSpPr>
        <p:spPr>
          <a:xfrm>
            <a:off x="1143000" y="685800"/>
            <a:ext cx="4572000" cy="3429000"/>
          </a:xfrm>
          <a:prstGeom prst="rect">
            <a:avLst/>
          </a:prstGeom>
        </p:spPr>
        <p:txBody>
          <a:bodyPr/>
          <a:lstStyle/>
          <a:p>
            <a:endParaRPr/>
          </a:p>
        </p:txBody>
      </p:sp>
      <p:sp>
        <p:nvSpPr>
          <p:cNvPr id="176" name="Shape 17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239747314"/>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n-lt"/>
        <a:ea typeface="+mn-ea"/>
        <a:cs typeface="+mn-cs"/>
        <a:sym typeface="Avenir Roman"/>
      </a:defRPr>
    </a:lvl1pPr>
    <a:lvl2pPr indent="228600" defTabSz="457200" latinLnBrk="0">
      <a:lnSpc>
        <a:spcPct val="125000"/>
      </a:lnSpc>
      <a:defRPr sz="2400">
        <a:latin typeface="+mn-lt"/>
        <a:ea typeface="+mn-ea"/>
        <a:cs typeface="+mn-cs"/>
        <a:sym typeface="Avenir Roman"/>
      </a:defRPr>
    </a:lvl2pPr>
    <a:lvl3pPr indent="457200" defTabSz="457200" latinLnBrk="0">
      <a:lnSpc>
        <a:spcPct val="125000"/>
      </a:lnSpc>
      <a:defRPr sz="2400">
        <a:latin typeface="+mn-lt"/>
        <a:ea typeface="+mn-ea"/>
        <a:cs typeface="+mn-cs"/>
        <a:sym typeface="Avenir Roman"/>
      </a:defRPr>
    </a:lvl3pPr>
    <a:lvl4pPr indent="685800" defTabSz="457200" latinLnBrk="0">
      <a:lnSpc>
        <a:spcPct val="125000"/>
      </a:lnSpc>
      <a:defRPr sz="2400">
        <a:latin typeface="+mn-lt"/>
        <a:ea typeface="+mn-ea"/>
        <a:cs typeface="+mn-cs"/>
        <a:sym typeface="Avenir Roman"/>
      </a:defRPr>
    </a:lvl4pPr>
    <a:lvl5pPr indent="914400" defTabSz="457200" latinLnBrk="0">
      <a:lnSpc>
        <a:spcPct val="125000"/>
      </a:lnSpc>
      <a:defRPr sz="2400">
        <a:latin typeface="+mn-lt"/>
        <a:ea typeface="+mn-ea"/>
        <a:cs typeface="+mn-cs"/>
        <a:sym typeface="Avenir Roman"/>
      </a:defRPr>
    </a:lvl5pPr>
    <a:lvl6pPr indent="1143000" defTabSz="457200" latinLnBrk="0">
      <a:lnSpc>
        <a:spcPct val="125000"/>
      </a:lnSpc>
      <a:defRPr sz="2400">
        <a:latin typeface="+mn-lt"/>
        <a:ea typeface="+mn-ea"/>
        <a:cs typeface="+mn-cs"/>
        <a:sym typeface="Avenir Roman"/>
      </a:defRPr>
    </a:lvl6pPr>
    <a:lvl7pPr indent="1371600" defTabSz="457200" latinLnBrk="0">
      <a:lnSpc>
        <a:spcPct val="125000"/>
      </a:lnSpc>
      <a:defRPr sz="2400">
        <a:latin typeface="+mn-lt"/>
        <a:ea typeface="+mn-ea"/>
        <a:cs typeface="+mn-cs"/>
        <a:sym typeface="Avenir Roman"/>
      </a:defRPr>
    </a:lvl7pPr>
    <a:lvl8pPr indent="1600200" defTabSz="457200" latinLnBrk="0">
      <a:lnSpc>
        <a:spcPct val="125000"/>
      </a:lnSpc>
      <a:defRPr sz="2400">
        <a:latin typeface="+mn-lt"/>
        <a:ea typeface="+mn-ea"/>
        <a:cs typeface="+mn-cs"/>
        <a:sym typeface="Avenir Roman"/>
      </a:defRPr>
    </a:lvl8pPr>
    <a:lvl9pPr indent="1828800" defTabSz="457200" latinLnBrk="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69" name="Slide Number"/>
          <p:cNvSpPr txBox="1">
            <a:spLocks noGrp="1"/>
          </p:cNvSpPr>
          <p:nvPr>
            <p:ph type="sldNum" sz="quarter" idx="2"/>
          </p:nvPr>
        </p:nvSpPr>
        <p:spPr>
          <a:xfrm>
            <a:off x="8596403" y="6248400"/>
            <a:ext cx="242797" cy="243838"/>
          </a:xfrm>
          <a:prstGeom prst="rect">
            <a:avLst/>
          </a:prstGeom>
        </p:spPr>
        <p:txBody>
          <a:bodyPr/>
          <a:lstStyle>
            <a:lvl1pPr>
              <a:defRPr>
                <a:effectLst>
                  <a:outerShdw blurRad="12700" dist="25400" dir="2700000" rotWithShape="0">
                    <a:srgbClr val="000000"/>
                  </a:outerShdw>
                </a:effectLst>
              </a:defRPr>
            </a:lvl1p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25462"/>
            </a:gs>
            <a:gs pos="100000">
              <a:srgbClr val="5A5C6C"/>
            </a:gs>
          </a:gsLst>
          <a:lin ang="16200000" scaled="0"/>
        </a:gradFill>
        <a:effectLst/>
      </p:bgPr>
    </p:bg>
    <p:spTree>
      <p:nvGrpSpPr>
        <p:cNvPr id="1" name=""/>
        <p:cNvGrpSpPr/>
        <p:nvPr/>
      </p:nvGrpSpPr>
      <p:grpSpPr>
        <a:xfrm>
          <a:off x="0" y="0"/>
          <a:ext cx="0" cy="0"/>
          <a:chOff x="0" y="0"/>
          <a:chExt cx="0" cy="0"/>
        </a:xfrm>
      </p:grpSpPr>
      <p:grpSp>
        <p:nvGrpSpPr>
          <p:cNvPr id="152" name="Group 152"/>
          <p:cNvGrpSpPr/>
          <p:nvPr/>
        </p:nvGrpSpPr>
        <p:grpSpPr>
          <a:xfrm>
            <a:off x="3705" y="1422399"/>
            <a:ext cx="9143472" cy="5435602"/>
            <a:chOff x="-1" y="0"/>
            <a:chExt cx="9143470" cy="5435600"/>
          </a:xfrm>
        </p:grpSpPr>
        <p:grpSp>
          <p:nvGrpSpPr>
            <p:cNvPr id="15" name="Group 15"/>
            <p:cNvGrpSpPr/>
            <p:nvPr/>
          </p:nvGrpSpPr>
          <p:grpSpPr>
            <a:xfrm>
              <a:off x="28041" y="-1"/>
              <a:ext cx="9115429" cy="5435602"/>
              <a:chOff x="0" y="0"/>
              <a:chExt cx="9115427" cy="5435600"/>
            </a:xfrm>
          </p:grpSpPr>
          <p:sp>
            <p:nvSpPr>
              <p:cNvPr id="2" name="Shape 2"/>
              <p:cNvSpPr/>
              <p:nvPr/>
            </p:nvSpPr>
            <p:spPr>
              <a:xfrm>
                <a:off x="2189162" y="349249"/>
                <a:ext cx="4468815" cy="3349626"/>
              </a:xfrm>
              <a:custGeom>
                <a:avLst/>
                <a:gdLst/>
                <a:ahLst/>
                <a:cxnLst>
                  <a:cxn ang="0">
                    <a:pos x="wd2" y="hd2"/>
                  </a:cxn>
                  <a:cxn ang="5400000">
                    <a:pos x="wd2" y="hd2"/>
                  </a:cxn>
                  <a:cxn ang="10800000">
                    <a:pos x="wd2" y="hd2"/>
                  </a:cxn>
                  <a:cxn ang="16200000">
                    <a:pos x="wd2" y="hd2"/>
                  </a:cxn>
                </a:cxnLst>
                <a:rect l="0" t="0" r="r" b="b"/>
                <a:pathLst>
                  <a:path w="21600" h="21600" extrusionOk="0">
                    <a:moveTo>
                      <a:pt x="7290" y="870"/>
                    </a:moveTo>
                    <a:lnTo>
                      <a:pt x="4819" y="4484"/>
                    </a:lnTo>
                    <a:lnTo>
                      <a:pt x="506" y="4822"/>
                    </a:lnTo>
                    <a:lnTo>
                      <a:pt x="0" y="6419"/>
                    </a:lnTo>
                    <a:lnTo>
                      <a:pt x="2854" y="10503"/>
                    </a:lnTo>
                    <a:lnTo>
                      <a:pt x="4688" y="9234"/>
                    </a:lnTo>
                    <a:lnTo>
                      <a:pt x="7612" y="11107"/>
                    </a:lnTo>
                    <a:lnTo>
                      <a:pt x="8563" y="13707"/>
                    </a:lnTo>
                    <a:lnTo>
                      <a:pt x="8310" y="14844"/>
                    </a:lnTo>
                    <a:lnTo>
                      <a:pt x="8625" y="16983"/>
                    </a:lnTo>
                    <a:lnTo>
                      <a:pt x="8816" y="20464"/>
                    </a:lnTo>
                    <a:lnTo>
                      <a:pt x="11226" y="21600"/>
                    </a:lnTo>
                    <a:lnTo>
                      <a:pt x="12937" y="20730"/>
                    </a:lnTo>
                    <a:lnTo>
                      <a:pt x="12300" y="18191"/>
                    </a:lnTo>
                    <a:lnTo>
                      <a:pt x="15277" y="15918"/>
                    </a:lnTo>
                    <a:lnTo>
                      <a:pt x="17503" y="15785"/>
                    </a:lnTo>
                    <a:lnTo>
                      <a:pt x="18769" y="13912"/>
                    </a:lnTo>
                    <a:lnTo>
                      <a:pt x="18116" y="10247"/>
                    </a:lnTo>
                    <a:lnTo>
                      <a:pt x="19996" y="9142"/>
                    </a:lnTo>
                    <a:lnTo>
                      <a:pt x="21600" y="4648"/>
                    </a:lnTo>
                    <a:lnTo>
                      <a:pt x="19321" y="0"/>
                    </a:lnTo>
                  </a:path>
                </a:pathLst>
              </a:custGeom>
              <a:noFill/>
              <a:ln w="1524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3" name="Shape 3"/>
              <p:cNvSpPr/>
              <p:nvPr/>
            </p:nvSpPr>
            <p:spPr>
              <a:xfrm>
                <a:off x="1035050" y="349249"/>
                <a:ext cx="6296028" cy="3756026"/>
              </a:xfrm>
              <a:custGeom>
                <a:avLst/>
                <a:gdLst/>
                <a:ahLst/>
                <a:cxnLst>
                  <a:cxn ang="0">
                    <a:pos x="wd2" y="hd2"/>
                  </a:cxn>
                  <a:cxn ang="5400000">
                    <a:pos x="wd2" y="hd2"/>
                  </a:cxn>
                  <a:cxn ang="10800000">
                    <a:pos x="wd2" y="hd2"/>
                  </a:cxn>
                  <a:cxn ang="16200000">
                    <a:pos x="wd2" y="hd2"/>
                  </a:cxn>
                </a:cxnLst>
                <a:rect l="0" t="0" r="r" b="b"/>
                <a:pathLst>
                  <a:path w="21600" h="21600" extrusionOk="0">
                    <a:moveTo>
                      <a:pt x="7750" y="593"/>
                    </a:moveTo>
                    <a:lnTo>
                      <a:pt x="6252" y="2392"/>
                    </a:lnTo>
                    <a:lnTo>
                      <a:pt x="5087" y="1972"/>
                    </a:lnTo>
                    <a:lnTo>
                      <a:pt x="2881" y="2867"/>
                    </a:lnTo>
                    <a:lnTo>
                      <a:pt x="948" y="2985"/>
                    </a:lnTo>
                    <a:lnTo>
                      <a:pt x="0" y="5733"/>
                    </a:lnTo>
                    <a:lnTo>
                      <a:pt x="496" y="6628"/>
                    </a:lnTo>
                    <a:lnTo>
                      <a:pt x="1258" y="5971"/>
                    </a:lnTo>
                    <a:lnTo>
                      <a:pt x="2342" y="6272"/>
                    </a:lnTo>
                    <a:lnTo>
                      <a:pt x="2745" y="7760"/>
                    </a:lnTo>
                    <a:lnTo>
                      <a:pt x="1890" y="9312"/>
                    </a:lnTo>
                    <a:lnTo>
                      <a:pt x="2881" y="10444"/>
                    </a:lnTo>
                    <a:lnTo>
                      <a:pt x="3959" y="10088"/>
                    </a:lnTo>
                    <a:lnTo>
                      <a:pt x="4907" y="11101"/>
                    </a:lnTo>
                    <a:lnTo>
                      <a:pt x="6841" y="11220"/>
                    </a:lnTo>
                    <a:lnTo>
                      <a:pt x="8774" y="13009"/>
                    </a:lnTo>
                    <a:lnTo>
                      <a:pt x="9226" y="15273"/>
                    </a:lnTo>
                    <a:lnTo>
                      <a:pt x="8818" y="19336"/>
                    </a:lnTo>
                    <a:lnTo>
                      <a:pt x="9226" y="20705"/>
                    </a:lnTo>
                    <a:lnTo>
                      <a:pt x="11611" y="20468"/>
                    </a:lnTo>
                    <a:lnTo>
                      <a:pt x="12467" y="21600"/>
                    </a:lnTo>
                    <a:lnTo>
                      <a:pt x="14128" y="18679"/>
                    </a:lnTo>
                    <a:lnTo>
                      <a:pt x="13817" y="16588"/>
                    </a:lnTo>
                    <a:lnTo>
                      <a:pt x="15348" y="15273"/>
                    </a:lnTo>
                    <a:lnTo>
                      <a:pt x="16426" y="15693"/>
                    </a:lnTo>
                    <a:lnTo>
                      <a:pt x="17864" y="14744"/>
                    </a:lnTo>
                    <a:lnTo>
                      <a:pt x="18545" y="10718"/>
                    </a:lnTo>
                    <a:lnTo>
                      <a:pt x="19841" y="8417"/>
                    </a:lnTo>
                    <a:lnTo>
                      <a:pt x="21600" y="8180"/>
                    </a:lnTo>
                    <a:lnTo>
                      <a:pt x="21284" y="6692"/>
                    </a:lnTo>
                    <a:lnTo>
                      <a:pt x="19982" y="5140"/>
                    </a:lnTo>
                    <a:lnTo>
                      <a:pt x="20789" y="1917"/>
                    </a:lnTo>
                    <a:lnTo>
                      <a:pt x="19552" y="0"/>
                    </a:lnTo>
                  </a:path>
                </a:pathLst>
              </a:custGeom>
              <a:noFill/>
              <a:ln w="1651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4" name="Shape 4"/>
              <p:cNvSpPr/>
              <p:nvPr/>
            </p:nvSpPr>
            <p:spPr>
              <a:xfrm>
                <a:off x="0" y="274636"/>
                <a:ext cx="9099553" cy="4932364"/>
              </a:xfrm>
              <a:custGeom>
                <a:avLst/>
                <a:gdLst/>
                <a:ahLst/>
                <a:cxnLst>
                  <a:cxn ang="0">
                    <a:pos x="wd2" y="hd2"/>
                  </a:cxn>
                  <a:cxn ang="5400000">
                    <a:pos x="wd2" y="hd2"/>
                  </a:cxn>
                  <a:cxn ang="10800000">
                    <a:pos x="wd2" y="hd2"/>
                  </a:cxn>
                  <a:cxn ang="16200000">
                    <a:pos x="wd2" y="hd2"/>
                  </a:cxn>
                </a:cxnLst>
                <a:rect l="0" t="0" r="r" b="b"/>
                <a:pathLst>
                  <a:path w="21600" h="21600" extrusionOk="0">
                    <a:moveTo>
                      <a:pt x="305" y="0"/>
                    </a:moveTo>
                    <a:lnTo>
                      <a:pt x="501" y="2280"/>
                    </a:lnTo>
                    <a:lnTo>
                      <a:pt x="0" y="4630"/>
                    </a:lnTo>
                    <a:lnTo>
                      <a:pt x="313" y="8488"/>
                    </a:lnTo>
                    <a:lnTo>
                      <a:pt x="1556" y="10532"/>
                    </a:lnTo>
                    <a:lnTo>
                      <a:pt x="3320" y="11818"/>
                    </a:lnTo>
                    <a:lnTo>
                      <a:pt x="5426" y="11478"/>
                    </a:lnTo>
                    <a:lnTo>
                      <a:pt x="6613" y="13487"/>
                    </a:lnTo>
                    <a:lnTo>
                      <a:pt x="6229" y="14780"/>
                    </a:lnTo>
                    <a:lnTo>
                      <a:pt x="4281" y="14891"/>
                    </a:lnTo>
                    <a:lnTo>
                      <a:pt x="3433" y="14050"/>
                    </a:lnTo>
                    <a:lnTo>
                      <a:pt x="2785" y="14891"/>
                    </a:lnTo>
                    <a:lnTo>
                      <a:pt x="3595" y="17547"/>
                    </a:lnTo>
                    <a:lnTo>
                      <a:pt x="3667" y="20196"/>
                    </a:lnTo>
                    <a:lnTo>
                      <a:pt x="5694" y="21600"/>
                    </a:lnTo>
                    <a:lnTo>
                      <a:pt x="6195" y="20314"/>
                    </a:lnTo>
                    <a:lnTo>
                      <a:pt x="7827" y="19445"/>
                    </a:lnTo>
                    <a:lnTo>
                      <a:pt x="9835" y="20592"/>
                    </a:lnTo>
                    <a:lnTo>
                      <a:pt x="12142" y="19549"/>
                    </a:lnTo>
                    <a:lnTo>
                      <a:pt x="12974" y="20314"/>
                    </a:lnTo>
                    <a:lnTo>
                      <a:pt x="14549" y="18409"/>
                    </a:lnTo>
                    <a:lnTo>
                      <a:pt x="15544" y="16066"/>
                    </a:lnTo>
                    <a:lnTo>
                      <a:pt x="16464" y="16115"/>
                    </a:lnTo>
                    <a:lnTo>
                      <a:pt x="17161" y="16998"/>
                    </a:lnTo>
                    <a:lnTo>
                      <a:pt x="18898" y="14891"/>
                    </a:lnTo>
                    <a:lnTo>
                      <a:pt x="20364" y="15190"/>
                    </a:lnTo>
                    <a:lnTo>
                      <a:pt x="21600" y="14384"/>
                    </a:lnTo>
                  </a:path>
                </a:pathLst>
              </a:custGeom>
              <a:noFill/>
              <a:ln w="1651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5" name="Shape 5"/>
              <p:cNvSpPr/>
              <p:nvPr/>
            </p:nvSpPr>
            <p:spPr>
              <a:xfrm>
                <a:off x="352424" y="395286"/>
                <a:ext cx="8750304" cy="4381503"/>
              </a:xfrm>
              <a:custGeom>
                <a:avLst/>
                <a:gdLst/>
                <a:ahLst/>
                <a:cxnLst>
                  <a:cxn ang="0">
                    <a:pos x="wd2" y="hd2"/>
                  </a:cxn>
                  <a:cxn ang="5400000">
                    <a:pos x="wd2" y="hd2"/>
                  </a:cxn>
                  <a:cxn ang="10800000">
                    <a:pos x="wd2" y="hd2"/>
                  </a:cxn>
                  <a:cxn ang="16200000">
                    <a:pos x="wd2" y="hd2"/>
                  </a:cxn>
                </a:cxnLst>
                <a:rect l="0" t="0" r="r" b="b"/>
                <a:pathLst>
                  <a:path w="21600" h="21600" extrusionOk="0">
                    <a:moveTo>
                      <a:pt x="940" y="0"/>
                    </a:moveTo>
                    <a:lnTo>
                      <a:pt x="0" y="2630"/>
                    </a:lnTo>
                    <a:lnTo>
                      <a:pt x="321" y="6425"/>
                    </a:lnTo>
                    <a:lnTo>
                      <a:pt x="952" y="6832"/>
                    </a:lnTo>
                    <a:lnTo>
                      <a:pt x="1854" y="8507"/>
                    </a:lnTo>
                    <a:lnTo>
                      <a:pt x="2183" y="11277"/>
                    </a:lnTo>
                    <a:lnTo>
                      <a:pt x="3288" y="11731"/>
                    </a:lnTo>
                    <a:lnTo>
                      <a:pt x="4930" y="10557"/>
                    </a:lnTo>
                    <a:lnTo>
                      <a:pt x="5122" y="11684"/>
                    </a:lnTo>
                    <a:lnTo>
                      <a:pt x="6352" y="11841"/>
                    </a:lnTo>
                    <a:lnTo>
                      <a:pt x="7297" y="14596"/>
                    </a:lnTo>
                    <a:lnTo>
                      <a:pt x="6536" y="16951"/>
                    </a:lnTo>
                    <a:lnTo>
                      <a:pt x="5126" y="17350"/>
                    </a:lnTo>
                    <a:lnTo>
                      <a:pt x="3887" y="16998"/>
                    </a:lnTo>
                    <a:lnTo>
                      <a:pt x="3539" y="17562"/>
                    </a:lnTo>
                    <a:lnTo>
                      <a:pt x="3950" y="18900"/>
                    </a:lnTo>
                    <a:lnTo>
                      <a:pt x="3887" y="19863"/>
                    </a:lnTo>
                    <a:lnTo>
                      <a:pt x="4456" y="21600"/>
                    </a:lnTo>
                    <a:lnTo>
                      <a:pt x="6509" y="20528"/>
                    </a:lnTo>
                    <a:lnTo>
                      <a:pt x="6760" y="19503"/>
                    </a:lnTo>
                    <a:lnTo>
                      <a:pt x="7426" y="19964"/>
                    </a:lnTo>
                    <a:lnTo>
                      <a:pt x="9162" y="19158"/>
                    </a:lnTo>
                    <a:lnTo>
                      <a:pt x="9573" y="21240"/>
                    </a:lnTo>
                    <a:lnTo>
                      <a:pt x="11247" y="19886"/>
                    </a:lnTo>
                    <a:lnTo>
                      <a:pt x="12791" y="20277"/>
                    </a:lnTo>
                    <a:lnTo>
                      <a:pt x="13802" y="18994"/>
                    </a:lnTo>
                    <a:lnTo>
                      <a:pt x="14084" y="16286"/>
                    </a:lnTo>
                    <a:lnTo>
                      <a:pt x="15726" y="16333"/>
                    </a:lnTo>
                    <a:lnTo>
                      <a:pt x="15949" y="15057"/>
                    </a:lnTo>
                    <a:lnTo>
                      <a:pt x="16611" y="15112"/>
                    </a:lnTo>
                    <a:lnTo>
                      <a:pt x="17497" y="16388"/>
                    </a:lnTo>
                    <a:lnTo>
                      <a:pt x="18951" y="14197"/>
                    </a:lnTo>
                    <a:lnTo>
                      <a:pt x="20475" y="13970"/>
                    </a:lnTo>
                    <a:lnTo>
                      <a:pt x="21032" y="12295"/>
                    </a:lnTo>
                    <a:lnTo>
                      <a:pt x="21600" y="12404"/>
                    </a:lnTo>
                  </a:path>
                </a:pathLst>
              </a:custGeom>
              <a:noFill/>
              <a:ln w="1524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6" name="Shape 6"/>
              <p:cNvSpPr/>
              <p:nvPr/>
            </p:nvSpPr>
            <p:spPr>
              <a:xfrm>
                <a:off x="7651752" y="139699"/>
                <a:ext cx="1254126" cy="1887540"/>
              </a:xfrm>
              <a:custGeom>
                <a:avLst/>
                <a:gdLst/>
                <a:ahLst/>
                <a:cxnLst>
                  <a:cxn ang="0">
                    <a:pos x="wd2" y="hd2"/>
                  </a:cxn>
                  <a:cxn ang="5400000">
                    <a:pos x="wd2" y="hd2"/>
                  </a:cxn>
                  <a:cxn ang="10800000">
                    <a:pos x="wd2" y="hd2"/>
                  </a:cxn>
                  <a:cxn ang="16200000">
                    <a:pos x="wd2" y="hd2"/>
                  </a:cxn>
                </a:cxnLst>
                <a:rect l="0" t="0" r="r" b="b"/>
                <a:pathLst>
                  <a:path w="21600" h="21600" extrusionOk="0">
                    <a:moveTo>
                      <a:pt x="3801" y="0"/>
                    </a:moveTo>
                    <a:lnTo>
                      <a:pt x="5742" y="4233"/>
                    </a:lnTo>
                    <a:lnTo>
                      <a:pt x="4347" y="11681"/>
                    </a:lnTo>
                    <a:lnTo>
                      <a:pt x="12413" y="14006"/>
                    </a:lnTo>
                    <a:lnTo>
                      <a:pt x="16542" y="19002"/>
                    </a:lnTo>
                    <a:lnTo>
                      <a:pt x="21600" y="21600"/>
                    </a:lnTo>
                    <a:lnTo>
                      <a:pt x="14765" y="20183"/>
                    </a:lnTo>
                    <a:lnTo>
                      <a:pt x="9925" y="16041"/>
                    </a:lnTo>
                    <a:lnTo>
                      <a:pt x="3801" y="15478"/>
                    </a:lnTo>
                    <a:lnTo>
                      <a:pt x="0" y="9065"/>
                    </a:lnTo>
                    <a:lnTo>
                      <a:pt x="1312" y="3797"/>
                    </a:lnTo>
                  </a:path>
                </a:pathLst>
              </a:custGeom>
              <a:noFill/>
              <a:ln w="1524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7" name="Shape 7"/>
              <p:cNvSpPr/>
              <p:nvPr/>
            </p:nvSpPr>
            <p:spPr>
              <a:xfrm>
                <a:off x="8180389" y="-1"/>
                <a:ext cx="919164" cy="17732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775" y="6343"/>
                    </a:lnTo>
                    <a:lnTo>
                      <a:pt x="336" y="12743"/>
                    </a:lnTo>
                    <a:lnTo>
                      <a:pt x="1492" y="14755"/>
                    </a:lnTo>
                    <a:lnTo>
                      <a:pt x="8730" y="14290"/>
                    </a:lnTo>
                    <a:lnTo>
                      <a:pt x="12833" y="20401"/>
                    </a:lnTo>
                    <a:lnTo>
                      <a:pt x="21600" y="21600"/>
                    </a:lnTo>
                  </a:path>
                </a:pathLst>
              </a:custGeom>
              <a:noFill/>
              <a:ln w="1651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8" name="Shape 8"/>
              <p:cNvSpPr/>
              <p:nvPr/>
            </p:nvSpPr>
            <p:spPr>
              <a:xfrm>
                <a:off x="5192713" y="114300"/>
                <a:ext cx="3922715" cy="3803651"/>
              </a:xfrm>
              <a:custGeom>
                <a:avLst/>
                <a:gdLst/>
                <a:ahLst/>
                <a:cxnLst>
                  <a:cxn ang="0">
                    <a:pos x="wd2" y="hd2"/>
                  </a:cxn>
                  <a:cxn ang="5400000">
                    <a:pos x="wd2" y="hd2"/>
                  </a:cxn>
                  <a:cxn ang="10800000">
                    <a:pos x="wd2" y="hd2"/>
                  </a:cxn>
                  <a:cxn ang="16200000">
                    <a:pos x="wd2" y="hd2"/>
                  </a:cxn>
                </a:cxnLst>
                <a:rect l="0" t="0" r="r" b="b"/>
                <a:pathLst>
                  <a:path w="21600" h="21600" extrusionOk="0">
                    <a:moveTo>
                      <a:pt x="9773" y="0"/>
                    </a:moveTo>
                    <a:lnTo>
                      <a:pt x="10306" y="2028"/>
                    </a:lnTo>
                    <a:lnTo>
                      <a:pt x="12177" y="3056"/>
                    </a:lnTo>
                    <a:lnTo>
                      <a:pt x="12273" y="4940"/>
                    </a:lnTo>
                    <a:lnTo>
                      <a:pt x="11731" y="6599"/>
                    </a:lnTo>
                    <a:lnTo>
                      <a:pt x="12535" y="8339"/>
                    </a:lnTo>
                    <a:lnTo>
                      <a:pt x="12719" y="9998"/>
                    </a:lnTo>
                    <a:lnTo>
                      <a:pt x="11460" y="10295"/>
                    </a:lnTo>
                    <a:lnTo>
                      <a:pt x="8095" y="12477"/>
                    </a:lnTo>
                    <a:lnTo>
                      <a:pt x="8523" y="13126"/>
                    </a:lnTo>
                    <a:lnTo>
                      <a:pt x="8357" y="14640"/>
                    </a:lnTo>
                    <a:lnTo>
                      <a:pt x="6836" y="16380"/>
                    </a:lnTo>
                    <a:lnTo>
                      <a:pt x="4712" y="17832"/>
                    </a:lnTo>
                    <a:lnTo>
                      <a:pt x="1329" y="18264"/>
                    </a:lnTo>
                    <a:lnTo>
                      <a:pt x="166" y="20293"/>
                    </a:lnTo>
                    <a:lnTo>
                      <a:pt x="0" y="21600"/>
                    </a:lnTo>
                    <a:lnTo>
                      <a:pt x="1862" y="19644"/>
                    </a:lnTo>
                    <a:lnTo>
                      <a:pt x="5498" y="18841"/>
                    </a:lnTo>
                    <a:lnTo>
                      <a:pt x="7815" y="17183"/>
                    </a:lnTo>
                    <a:lnTo>
                      <a:pt x="10752" y="17904"/>
                    </a:lnTo>
                    <a:lnTo>
                      <a:pt x="14581" y="17183"/>
                    </a:lnTo>
                    <a:lnTo>
                      <a:pt x="17334" y="15731"/>
                    </a:lnTo>
                    <a:lnTo>
                      <a:pt x="17605" y="14424"/>
                    </a:lnTo>
                    <a:lnTo>
                      <a:pt x="19555" y="13486"/>
                    </a:lnTo>
                    <a:lnTo>
                      <a:pt x="20621" y="13991"/>
                    </a:lnTo>
                    <a:lnTo>
                      <a:pt x="21600" y="13333"/>
                    </a:lnTo>
                  </a:path>
                </a:pathLst>
              </a:custGeom>
              <a:noFill/>
              <a:ln w="1651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9" name="Shape 9"/>
              <p:cNvSpPr/>
              <p:nvPr/>
            </p:nvSpPr>
            <p:spPr>
              <a:xfrm>
                <a:off x="3724275" y="271461"/>
                <a:ext cx="2220915" cy="2141539"/>
              </a:xfrm>
              <a:custGeom>
                <a:avLst/>
                <a:gdLst/>
                <a:ahLst/>
                <a:cxnLst>
                  <a:cxn ang="0">
                    <a:pos x="wd2" y="hd2"/>
                  </a:cxn>
                  <a:cxn ang="5400000">
                    <a:pos x="wd2" y="hd2"/>
                  </a:cxn>
                  <a:cxn ang="10800000">
                    <a:pos x="wd2" y="hd2"/>
                  </a:cxn>
                  <a:cxn ang="16200000">
                    <a:pos x="wd2" y="hd2"/>
                  </a:cxn>
                </a:cxnLst>
                <a:rect l="0" t="0" r="r" b="b"/>
                <a:pathLst>
                  <a:path w="21600" h="21600" extrusionOk="0">
                    <a:moveTo>
                      <a:pt x="9573" y="2482"/>
                    </a:moveTo>
                    <a:lnTo>
                      <a:pt x="6500" y="2482"/>
                    </a:lnTo>
                    <a:lnTo>
                      <a:pt x="3165" y="8118"/>
                    </a:lnTo>
                    <a:lnTo>
                      <a:pt x="0" y="10776"/>
                    </a:lnTo>
                    <a:lnTo>
                      <a:pt x="7519" y="12537"/>
                    </a:lnTo>
                    <a:lnTo>
                      <a:pt x="6562" y="16156"/>
                    </a:lnTo>
                    <a:lnTo>
                      <a:pt x="9526" y="17389"/>
                    </a:lnTo>
                    <a:lnTo>
                      <a:pt x="7689" y="21600"/>
                    </a:lnTo>
                    <a:lnTo>
                      <a:pt x="14837" y="16572"/>
                    </a:lnTo>
                    <a:lnTo>
                      <a:pt x="14297" y="12425"/>
                    </a:lnTo>
                    <a:lnTo>
                      <a:pt x="18234" y="11993"/>
                    </a:lnTo>
                    <a:lnTo>
                      <a:pt x="21600" y="9623"/>
                    </a:lnTo>
                    <a:lnTo>
                      <a:pt x="20303" y="6661"/>
                    </a:lnTo>
                    <a:lnTo>
                      <a:pt x="20705" y="3138"/>
                    </a:lnTo>
                    <a:lnTo>
                      <a:pt x="18080" y="2626"/>
                    </a:lnTo>
                    <a:lnTo>
                      <a:pt x="14328" y="0"/>
                    </a:lnTo>
                    <a:lnTo>
                      <a:pt x="9573" y="2482"/>
                    </a:lnTo>
                    <a:close/>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0" name="Shape 10"/>
              <p:cNvSpPr/>
              <p:nvPr/>
            </p:nvSpPr>
            <p:spPr>
              <a:xfrm>
                <a:off x="6754814" y="1801811"/>
                <a:ext cx="1993902" cy="1285877"/>
              </a:xfrm>
              <a:custGeom>
                <a:avLst/>
                <a:gdLst/>
                <a:ahLst/>
                <a:cxnLst>
                  <a:cxn ang="0">
                    <a:pos x="wd2" y="hd2"/>
                  </a:cxn>
                  <a:cxn ang="5400000">
                    <a:pos x="wd2" y="hd2"/>
                  </a:cxn>
                  <a:cxn ang="10800000">
                    <a:pos x="wd2" y="hd2"/>
                  </a:cxn>
                  <a:cxn ang="16200000">
                    <a:pos x="wd2" y="hd2"/>
                  </a:cxn>
                </a:cxnLst>
                <a:rect l="0" t="0" r="r" b="b"/>
                <a:pathLst>
                  <a:path w="21600" h="21600" extrusionOk="0">
                    <a:moveTo>
                      <a:pt x="12365" y="4880"/>
                    </a:moveTo>
                    <a:lnTo>
                      <a:pt x="13070" y="880"/>
                    </a:lnTo>
                    <a:lnTo>
                      <a:pt x="15203" y="0"/>
                    </a:lnTo>
                    <a:lnTo>
                      <a:pt x="16905" y="2080"/>
                    </a:lnTo>
                    <a:lnTo>
                      <a:pt x="18608" y="6613"/>
                    </a:lnTo>
                    <a:lnTo>
                      <a:pt x="21600" y="6107"/>
                    </a:lnTo>
                    <a:lnTo>
                      <a:pt x="21462" y="9573"/>
                    </a:lnTo>
                    <a:lnTo>
                      <a:pt x="17473" y="11493"/>
                    </a:lnTo>
                    <a:lnTo>
                      <a:pt x="15117" y="11120"/>
                    </a:lnTo>
                    <a:lnTo>
                      <a:pt x="12365" y="12827"/>
                    </a:lnTo>
                    <a:lnTo>
                      <a:pt x="10164" y="16880"/>
                    </a:lnTo>
                    <a:lnTo>
                      <a:pt x="7275" y="14320"/>
                    </a:lnTo>
                    <a:lnTo>
                      <a:pt x="4403" y="21600"/>
                    </a:lnTo>
                    <a:lnTo>
                      <a:pt x="1135" y="20373"/>
                    </a:lnTo>
                    <a:lnTo>
                      <a:pt x="0" y="16027"/>
                    </a:lnTo>
                    <a:lnTo>
                      <a:pt x="2700" y="12880"/>
                    </a:lnTo>
                    <a:lnTo>
                      <a:pt x="4265" y="7493"/>
                    </a:lnTo>
                    <a:lnTo>
                      <a:pt x="7532" y="4000"/>
                    </a:lnTo>
                    <a:lnTo>
                      <a:pt x="12365" y="5040"/>
                    </a:lnTo>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1" name="Shape 11"/>
              <p:cNvSpPr/>
              <p:nvPr/>
            </p:nvSpPr>
            <p:spPr>
              <a:xfrm>
                <a:off x="4594226" y="4095750"/>
                <a:ext cx="4521202" cy="1250950"/>
              </a:xfrm>
              <a:custGeom>
                <a:avLst/>
                <a:gdLst/>
                <a:ahLst/>
                <a:cxnLst>
                  <a:cxn ang="0">
                    <a:pos x="wd2" y="hd2"/>
                  </a:cxn>
                  <a:cxn ang="5400000">
                    <a:pos x="wd2" y="hd2"/>
                  </a:cxn>
                  <a:cxn ang="10800000">
                    <a:pos x="wd2" y="hd2"/>
                  </a:cxn>
                  <a:cxn ang="16200000">
                    <a:pos x="wd2" y="hd2"/>
                  </a:cxn>
                </a:cxnLst>
                <a:rect l="0" t="0" r="r" b="b"/>
                <a:pathLst>
                  <a:path w="21600" h="21600" extrusionOk="0">
                    <a:moveTo>
                      <a:pt x="21524" y="439"/>
                    </a:moveTo>
                    <a:lnTo>
                      <a:pt x="18908" y="0"/>
                    </a:lnTo>
                    <a:lnTo>
                      <a:pt x="17277" y="2220"/>
                    </a:lnTo>
                    <a:lnTo>
                      <a:pt x="14683" y="1206"/>
                    </a:lnTo>
                    <a:lnTo>
                      <a:pt x="13189" y="9704"/>
                    </a:lnTo>
                    <a:lnTo>
                      <a:pt x="12135" y="5811"/>
                    </a:lnTo>
                    <a:lnTo>
                      <a:pt x="10254" y="8443"/>
                    </a:lnTo>
                    <a:lnTo>
                      <a:pt x="10959" y="14117"/>
                    </a:lnTo>
                    <a:lnTo>
                      <a:pt x="8130" y="11293"/>
                    </a:lnTo>
                    <a:lnTo>
                      <a:pt x="6735" y="14802"/>
                    </a:lnTo>
                    <a:lnTo>
                      <a:pt x="0" y="18091"/>
                    </a:lnTo>
                    <a:lnTo>
                      <a:pt x="2184" y="21600"/>
                    </a:lnTo>
                    <a:lnTo>
                      <a:pt x="7888" y="18530"/>
                    </a:lnTo>
                    <a:lnTo>
                      <a:pt x="9647" y="20504"/>
                    </a:lnTo>
                    <a:lnTo>
                      <a:pt x="15897" y="18941"/>
                    </a:lnTo>
                    <a:lnTo>
                      <a:pt x="17596" y="20504"/>
                    </a:lnTo>
                    <a:lnTo>
                      <a:pt x="18627" y="16337"/>
                    </a:lnTo>
                    <a:lnTo>
                      <a:pt x="20569" y="19626"/>
                    </a:lnTo>
                    <a:lnTo>
                      <a:pt x="20599" y="9292"/>
                    </a:lnTo>
                    <a:lnTo>
                      <a:pt x="21600" y="7072"/>
                    </a:lnTo>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2" name="Shape 12"/>
              <p:cNvSpPr/>
              <p:nvPr/>
            </p:nvSpPr>
            <p:spPr>
              <a:xfrm>
                <a:off x="8609014" y="41274"/>
                <a:ext cx="506414" cy="13557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177" y="7917"/>
                    </a:lnTo>
                    <a:lnTo>
                      <a:pt x="7177" y="16036"/>
                    </a:lnTo>
                    <a:lnTo>
                      <a:pt x="18147" y="21600"/>
                    </a:lnTo>
                    <a:lnTo>
                      <a:pt x="18824" y="14594"/>
                    </a:lnTo>
                    <a:lnTo>
                      <a:pt x="16115" y="10117"/>
                    </a:lnTo>
                    <a:lnTo>
                      <a:pt x="21600" y="6070"/>
                    </a:lnTo>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3" name="Shape 13"/>
              <p:cNvSpPr/>
              <p:nvPr/>
            </p:nvSpPr>
            <p:spPr>
              <a:xfrm>
                <a:off x="7832727" y="4241800"/>
                <a:ext cx="1025526" cy="622300"/>
              </a:xfrm>
              <a:custGeom>
                <a:avLst/>
                <a:gdLst/>
                <a:ahLst/>
                <a:cxnLst>
                  <a:cxn ang="0">
                    <a:pos x="wd2" y="hd2"/>
                  </a:cxn>
                  <a:cxn ang="5400000">
                    <a:pos x="wd2" y="hd2"/>
                  </a:cxn>
                  <a:cxn ang="10800000">
                    <a:pos x="wd2" y="hd2"/>
                  </a:cxn>
                  <a:cxn ang="16200000">
                    <a:pos x="wd2" y="hd2"/>
                  </a:cxn>
                </a:cxnLst>
                <a:rect l="0" t="0" r="r" b="b"/>
                <a:pathLst>
                  <a:path w="21600" h="21600" extrusionOk="0">
                    <a:moveTo>
                      <a:pt x="16852" y="0"/>
                    </a:moveTo>
                    <a:lnTo>
                      <a:pt x="10700" y="3361"/>
                    </a:lnTo>
                    <a:lnTo>
                      <a:pt x="7958" y="6006"/>
                    </a:lnTo>
                    <a:lnTo>
                      <a:pt x="4815" y="11902"/>
                    </a:lnTo>
                    <a:lnTo>
                      <a:pt x="0" y="21600"/>
                    </a:lnTo>
                    <a:lnTo>
                      <a:pt x="12037" y="14492"/>
                    </a:lnTo>
                    <a:lnTo>
                      <a:pt x="14445" y="10029"/>
                    </a:lnTo>
                    <a:lnTo>
                      <a:pt x="21600" y="7824"/>
                    </a:lnTo>
                    <a:lnTo>
                      <a:pt x="16852" y="0"/>
                    </a:lnTo>
                    <a:close/>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 name="Shape 14"/>
              <p:cNvSpPr/>
              <p:nvPr/>
            </p:nvSpPr>
            <p:spPr>
              <a:xfrm>
                <a:off x="47624" y="2387600"/>
                <a:ext cx="4343403" cy="304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58" y="3780"/>
                    </a:lnTo>
                    <a:lnTo>
                      <a:pt x="3032" y="4320"/>
                    </a:lnTo>
                    <a:lnTo>
                      <a:pt x="4547" y="8100"/>
                    </a:lnTo>
                    <a:lnTo>
                      <a:pt x="4168" y="10800"/>
                    </a:lnTo>
                    <a:lnTo>
                      <a:pt x="5305" y="12420"/>
                    </a:lnTo>
                    <a:lnTo>
                      <a:pt x="4547" y="15660"/>
                    </a:lnTo>
                    <a:lnTo>
                      <a:pt x="4926" y="18360"/>
                    </a:lnTo>
                    <a:lnTo>
                      <a:pt x="11747" y="21060"/>
                    </a:lnTo>
                    <a:lnTo>
                      <a:pt x="13263" y="19440"/>
                    </a:lnTo>
                    <a:lnTo>
                      <a:pt x="17432" y="19440"/>
                    </a:lnTo>
                    <a:lnTo>
                      <a:pt x="18189" y="18360"/>
                    </a:lnTo>
                    <a:lnTo>
                      <a:pt x="21600" y="21060"/>
                    </a:lnTo>
                    <a:lnTo>
                      <a:pt x="20842" y="21600"/>
                    </a:lnTo>
                    <a:lnTo>
                      <a:pt x="18189" y="20520"/>
                    </a:lnTo>
                    <a:lnTo>
                      <a:pt x="17053" y="21060"/>
                    </a:lnTo>
                    <a:lnTo>
                      <a:pt x="12884" y="21600"/>
                    </a:lnTo>
                    <a:lnTo>
                      <a:pt x="11368" y="21600"/>
                    </a:lnTo>
                    <a:lnTo>
                      <a:pt x="3789" y="20520"/>
                    </a:lnTo>
                    <a:lnTo>
                      <a:pt x="1516" y="21060"/>
                    </a:lnTo>
                    <a:lnTo>
                      <a:pt x="758" y="18900"/>
                    </a:lnTo>
                    <a:lnTo>
                      <a:pt x="2274" y="16200"/>
                    </a:lnTo>
                    <a:lnTo>
                      <a:pt x="2653" y="12420"/>
                    </a:lnTo>
                    <a:lnTo>
                      <a:pt x="1137" y="9720"/>
                    </a:lnTo>
                    <a:lnTo>
                      <a:pt x="1895" y="7020"/>
                    </a:lnTo>
                    <a:lnTo>
                      <a:pt x="379" y="5940"/>
                    </a:lnTo>
                    <a:lnTo>
                      <a:pt x="0" y="0"/>
                    </a:lnTo>
                    <a:close/>
                  </a:path>
                </a:pathLst>
              </a:custGeom>
              <a:noFill/>
              <a:ln w="9525"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grpSp>
        <p:grpSp>
          <p:nvGrpSpPr>
            <p:cNvPr id="151" name="Group 151"/>
            <p:cNvGrpSpPr/>
            <p:nvPr/>
          </p:nvGrpSpPr>
          <p:grpSpPr>
            <a:xfrm>
              <a:off x="-2" y="2217621"/>
              <a:ext cx="2193881" cy="2694464"/>
              <a:chOff x="0" y="0"/>
              <a:chExt cx="2193880" cy="2694463"/>
            </a:xfrm>
          </p:grpSpPr>
          <p:sp>
            <p:nvSpPr>
              <p:cNvPr id="16" name="Shape 16"/>
              <p:cNvSpPr/>
              <p:nvPr/>
            </p:nvSpPr>
            <p:spPr>
              <a:xfrm rot="6798887">
                <a:off x="97098" y="2521860"/>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7" name="Shape 17"/>
              <p:cNvSpPr/>
              <p:nvPr/>
            </p:nvSpPr>
            <p:spPr>
              <a:xfrm rot="6798887">
                <a:off x="49473" y="2518685"/>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8" name="Shape 18"/>
              <p:cNvSpPr/>
              <p:nvPr/>
            </p:nvSpPr>
            <p:spPr>
              <a:xfrm rot="6798887">
                <a:off x="8198" y="2509160"/>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9" name="Shape 19"/>
              <p:cNvSpPr/>
              <p:nvPr/>
            </p:nvSpPr>
            <p:spPr>
              <a:xfrm rot="5999912">
                <a:off x="328873" y="252503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0" name="Shape 20"/>
              <p:cNvSpPr/>
              <p:nvPr/>
            </p:nvSpPr>
            <p:spPr>
              <a:xfrm rot="5999912">
                <a:off x="287598" y="253138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1" name="Shape 21"/>
              <p:cNvSpPr/>
              <p:nvPr/>
            </p:nvSpPr>
            <p:spPr>
              <a:xfrm rot="6250139">
                <a:off x="239973" y="253138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2" name="Shape 22"/>
              <p:cNvSpPr/>
              <p:nvPr/>
            </p:nvSpPr>
            <p:spPr>
              <a:xfrm rot="6238076">
                <a:off x="192348" y="2528210"/>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3" name="Shape 23"/>
              <p:cNvSpPr/>
              <p:nvPr/>
            </p:nvSpPr>
            <p:spPr>
              <a:xfrm rot="5380717">
                <a:off x="573348" y="249963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4" name="Shape 24"/>
              <p:cNvSpPr/>
              <p:nvPr/>
            </p:nvSpPr>
            <p:spPr>
              <a:xfrm rot="5380717">
                <a:off x="525723" y="250598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5" name="Shape 25"/>
              <p:cNvSpPr/>
              <p:nvPr/>
            </p:nvSpPr>
            <p:spPr>
              <a:xfrm rot="5583201">
                <a:off x="478098" y="251233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6" name="Shape 26"/>
              <p:cNvSpPr/>
              <p:nvPr/>
            </p:nvSpPr>
            <p:spPr>
              <a:xfrm rot="5737625">
                <a:off x="427298" y="2521860"/>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7" name="Shape 27"/>
              <p:cNvSpPr/>
              <p:nvPr/>
            </p:nvSpPr>
            <p:spPr>
              <a:xfrm rot="4715477">
                <a:off x="817823" y="2436135"/>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8" name="Shape 28"/>
              <p:cNvSpPr/>
              <p:nvPr/>
            </p:nvSpPr>
            <p:spPr>
              <a:xfrm rot="4924949">
                <a:off x="768611" y="2445660"/>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9" name="Shape 29"/>
              <p:cNvSpPr/>
              <p:nvPr/>
            </p:nvSpPr>
            <p:spPr>
              <a:xfrm rot="4924949">
                <a:off x="720986" y="2467885"/>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0" name="Shape 30"/>
              <p:cNvSpPr/>
              <p:nvPr/>
            </p:nvSpPr>
            <p:spPr>
              <a:xfrm rot="5041351">
                <a:off x="674948" y="2471060"/>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1" name="Shape 31"/>
              <p:cNvSpPr/>
              <p:nvPr/>
            </p:nvSpPr>
            <p:spPr>
              <a:xfrm rot="3816888">
                <a:off x="1051187" y="233135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2" name="Shape 32"/>
              <p:cNvSpPr/>
              <p:nvPr/>
            </p:nvSpPr>
            <p:spPr>
              <a:xfrm rot="3816888">
                <a:off x="1003562" y="2359935"/>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3" name="Shape 33"/>
              <p:cNvSpPr/>
              <p:nvPr/>
            </p:nvSpPr>
            <p:spPr>
              <a:xfrm rot="4104185">
                <a:off x="959111" y="2375810"/>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4" name="Shape 34"/>
              <p:cNvSpPr/>
              <p:nvPr/>
            </p:nvSpPr>
            <p:spPr>
              <a:xfrm rot="4325343">
                <a:off x="909899" y="2398035"/>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5" name="Shape 35"/>
              <p:cNvSpPr/>
              <p:nvPr/>
            </p:nvSpPr>
            <p:spPr>
              <a:xfrm rot="3368035">
                <a:off x="1267087" y="220435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6" name="Shape 36"/>
              <p:cNvSpPr/>
              <p:nvPr/>
            </p:nvSpPr>
            <p:spPr>
              <a:xfrm rot="3368035">
                <a:off x="1222637" y="222975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7" name="Shape 37"/>
              <p:cNvSpPr/>
              <p:nvPr/>
            </p:nvSpPr>
            <p:spPr>
              <a:xfrm rot="3368035">
                <a:off x="1181362" y="2258334"/>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8" name="Shape 38"/>
              <p:cNvSpPr/>
              <p:nvPr/>
            </p:nvSpPr>
            <p:spPr>
              <a:xfrm rot="3816888">
                <a:off x="1135324" y="2286909"/>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9" name="Shape 39"/>
              <p:cNvSpPr/>
              <p:nvPr/>
            </p:nvSpPr>
            <p:spPr>
              <a:xfrm rot="2302266">
                <a:off x="1461555" y="2054340"/>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0" name="Shape 40"/>
              <p:cNvSpPr/>
              <p:nvPr/>
            </p:nvSpPr>
            <p:spPr>
              <a:xfrm rot="2302266">
                <a:off x="1423455" y="2084502"/>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1" name="Shape 41"/>
              <p:cNvSpPr/>
              <p:nvPr/>
            </p:nvSpPr>
            <p:spPr>
              <a:xfrm rot="2707562">
                <a:off x="1387737" y="2115459"/>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2" name="Shape 42"/>
              <p:cNvSpPr/>
              <p:nvPr/>
            </p:nvSpPr>
            <p:spPr>
              <a:xfrm rot="2707562">
                <a:off x="1346462" y="2144034"/>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3" name="Shape 43"/>
              <p:cNvSpPr/>
              <p:nvPr/>
            </p:nvSpPr>
            <p:spPr>
              <a:xfrm rot="1525831">
                <a:off x="1626655" y="187336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4" name="Shape 44"/>
              <p:cNvSpPr/>
              <p:nvPr/>
            </p:nvSpPr>
            <p:spPr>
              <a:xfrm rot="1525831">
                <a:off x="1598080" y="191146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5" name="Shape 45"/>
              <p:cNvSpPr/>
              <p:nvPr/>
            </p:nvSpPr>
            <p:spPr>
              <a:xfrm rot="1788116">
                <a:off x="1567918" y="1946390"/>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6" name="Shape 46"/>
              <p:cNvSpPr/>
              <p:nvPr/>
            </p:nvSpPr>
            <p:spPr>
              <a:xfrm rot="1788116">
                <a:off x="1534580" y="1986077"/>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7" name="Shape 47"/>
              <p:cNvSpPr/>
              <p:nvPr/>
            </p:nvSpPr>
            <p:spPr>
              <a:xfrm rot="841630">
                <a:off x="1763180" y="1686040"/>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8" name="Shape 48"/>
              <p:cNvSpPr/>
              <p:nvPr/>
            </p:nvSpPr>
            <p:spPr>
              <a:xfrm rot="841630">
                <a:off x="1742543" y="1722552"/>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9" name="Shape 49"/>
              <p:cNvSpPr/>
              <p:nvPr/>
            </p:nvSpPr>
            <p:spPr>
              <a:xfrm rot="1308688">
                <a:off x="1720318" y="1763827"/>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0" name="Shape 50"/>
              <p:cNvSpPr/>
              <p:nvPr/>
            </p:nvSpPr>
            <p:spPr>
              <a:xfrm rot="1308688">
                <a:off x="1685393" y="1797165"/>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1" name="Shape 51"/>
              <p:cNvSpPr/>
              <p:nvPr/>
            </p:nvSpPr>
            <p:spPr>
              <a:xfrm rot="469913">
                <a:off x="1856843" y="1479665"/>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2" name="Shape 52"/>
              <p:cNvSpPr/>
              <p:nvPr/>
            </p:nvSpPr>
            <p:spPr>
              <a:xfrm rot="559869">
                <a:off x="1840968" y="1519352"/>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3" name="Shape 53"/>
              <p:cNvSpPr/>
              <p:nvPr/>
            </p:nvSpPr>
            <p:spPr>
              <a:xfrm rot="734079">
                <a:off x="1828268" y="1560627"/>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4" name="Shape 54"/>
              <p:cNvSpPr/>
              <p:nvPr/>
            </p:nvSpPr>
            <p:spPr>
              <a:xfrm rot="734079">
                <a:off x="1807630" y="1605077"/>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5" name="Shape 55"/>
              <p:cNvSpPr/>
              <p:nvPr/>
            </p:nvSpPr>
            <p:spPr>
              <a:xfrm rot="21306094">
                <a:off x="1918755" y="1274877"/>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6" name="Shape 56"/>
              <p:cNvSpPr/>
              <p:nvPr/>
            </p:nvSpPr>
            <p:spPr>
              <a:xfrm rot="21599993">
                <a:off x="1902880" y="1316152"/>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7" name="Shape 57"/>
              <p:cNvSpPr/>
              <p:nvPr/>
            </p:nvSpPr>
            <p:spPr>
              <a:xfrm rot="21599993">
                <a:off x="1901294" y="1355840"/>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8" name="Shape 58"/>
              <p:cNvSpPr/>
              <p:nvPr/>
            </p:nvSpPr>
            <p:spPr>
              <a:xfrm rot="214188">
                <a:off x="1883830" y="1397115"/>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9" name="Shape 59"/>
              <p:cNvSpPr/>
              <p:nvPr/>
            </p:nvSpPr>
            <p:spPr>
              <a:xfrm rot="20917612">
                <a:off x="1931455" y="106691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0" name="Shape 60"/>
              <p:cNvSpPr/>
              <p:nvPr/>
            </p:nvSpPr>
            <p:spPr>
              <a:xfrm rot="21119601">
                <a:off x="1933044" y="110819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1" name="Shape 61"/>
              <p:cNvSpPr/>
              <p:nvPr/>
            </p:nvSpPr>
            <p:spPr>
              <a:xfrm rot="21119601">
                <a:off x="1933044" y="114629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2" name="Shape 62"/>
              <p:cNvSpPr/>
              <p:nvPr/>
            </p:nvSpPr>
            <p:spPr>
              <a:xfrm rot="21329454">
                <a:off x="1931455" y="1187565"/>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3" name="Shape 63"/>
              <p:cNvSpPr/>
              <p:nvPr/>
            </p:nvSpPr>
            <p:spPr>
              <a:xfrm rot="20467714">
                <a:off x="1912405" y="87324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4" name="Shape 64"/>
              <p:cNvSpPr/>
              <p:nvPr/>
            </p:nvSpPr>
            <p:spPr>
              <a:xfrm rot="20630728">
                <a:off x="1921930" y="90657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5" name="Shape 65"/>
              <p:cNvSpPr/>
              <p:nvPr/>
            </p:nvSpPr>
            <p:spPr>
              <a:xfrm rot="20630728">
                <a:off x="1926694" y="94467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6" name="Shape 66"/>
              <p:cNvSpPr/>
              <p:nvPr/>
            </p:nvSpPr>
            <p:spPr>
              <a:xfrm rot="20793741">
                <a:off x="1931455" y="98754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7" name="Shape 67"/>
              <p:cNvSpPr/>
              <p:nvPr/>
            </p:nvSpPr>
            <p:spPr>
              <a:xfrm rot="20056058">
                <a:off x="1845730" y="68909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8" name="Shape 68"/>
              <p:cNvSpPr/>
              <p:nvPr/>
            </p:nvSpPr>
            <p:spPr>
              <a:xfrm rot="20258046">
                <a:off x="1863193" y="72877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9" name="Shape 69"/>
              <p:cNvSpPr/>
              <p:nvPr/>
            </p:nvSpPr>
            <p:spPr>
              <a:xfrm rot="20258046">
                <a:off x="1875894" y="76529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0" name="Shape 70"/>
              <p:cNvSpPr/>
              <p:nvPr/>
            </p:nvSpPr>
            <p:spPr>
              <a:xfrm rot="20258046">
                <a:off x="1891769" y="79704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1" name="Shape 71"/>
              <p:cNvSpPr/>
              <p:nvPr/>
            </p:nvSpPr>
            <p:spPr>
              <a:xfrm rot="19671255">
                <a:off x="1744130" y="53192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2" name="Shape 72"/>
              <p:cNvSpPr/>
              <p:nvPr/>
            </p:nvSpPr>
            <p:spPr>
              <a:xfrm rot="19755824">
                <a:off x="1764768" y="55891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3" name="Shape 73"/>
              <p:cNvSpPr/>
              <p:nvPr/>
            </p:nvSpPr>
            <p:spPr>
              <a:xfrm rot="19847617">
                <a:off x="1788580" y="59384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4" name="Shape 74"/>
              <p:cNvSpPr/>
              <p:nvPr/>
            </p:nvSpPr>
            <p:spPr>
              <a:xfrm rot="19847617">
                <a:off x="1809218" y="62082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5" name="Shape 75"/>
              <p:cNvSpPr/>
              <p:nvPr/>
            </p:nvSpPr>
            <p:spPr>
              <a:xfrm rot="19133264">
                <a:off x="1606018" y="389052"/>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6" name="Shape 76"/>
              <p:cNvSpPr/>
              <p:nvPr/>
            </p:nvSpPr>
            <p:spPr>
              <a:xfrm rot="19133264">
                <a:off x="1639355" y="41921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7" name="Shape 77"/>
              <p:cNvSpPr/>
              <p:nvPr/>
            </p:nvSpPr>
            <p:spPr>
              <a:xfrm rot="19133264">
                <a:off x="1663168" y="446202"/>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8" name="Shape 78"/>
              <p:cNvSpPr/>
              <p:nvPr/>
            </p:nvSpPr>
            <p:spPr>
              <a:xfrm rot="19257134">
                <a:off x="1691743" y="471602"/>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9" name="Shape 79"/>
              <p:cNvSpPr/>
              <p:nvPr/>
            </p:nvSpPr>
            <p:spPr>
              <a:xfrm>
                <a:off x="767817" y="428740"/>
                <a:ext cx="285753" cy="239714"/>
              </a:xfrm>
              <a:custGeom>
                <a:avLst/>
                <a:gdLst/>
                <a:ahLst/>
                <a:cxnLst>
                  <a:cxn ang="0">
                    <a:pos x="wd2" y="hd2"/>
                  </a:cxn>
                  <a:cxn ang="5400000">
                    <a:pos x="wd2" y="hd2"/>
                  </a:cxn>
                  <a:cxn ang="10800000">
                    <a:pos x="wd2" y="hd2"/>
                  </a:cxn>
                  <a:cxn ang="16200000">
                    <a:pos x="wd2" y="hd2"/>
                  </a:cxn>
                </a:cxnLst>
                <a:rect l="0" t="0" r="r" b="b"/>
                <a:pathLst>
                  <a:path w="21600" h="21600" extrusionOk="0">
                    <a:moveTo>
                      <a:pt x="0" y="20599"/>
                    </a:moveTo>
                    <a:lnTo>
                      <a:pt x="3360" y="21028"/>
                    </a:lnTo>
                    <a:lnTo>
                      <a:pt x="7680" y="6580"/>
                    </a:lnTo>
                    <a:lnTo>
                      <a:pt x="11280" y="21600"/>
                    </a:lnTo>
                    <a:lnTo>
                      <a:pt x="15480" y="21600"/>
                    </a:lnTo>
                    <a:lnTo>
                      <a:pt x="21600" y="1287"/>
                    </a:lnTo>
                    <a:lnTo>
                      <a:pt x="17760" y="1430"/>
                    </a:lnTo>
                    <a:lnTo>
                      <a:pt x="13440" y="16021"/>
                    </a:lnTo>
                    <a:lnTo>
                      <a:pt x="9480" y="0"/>
                    </a:lnTo>
                    <a:lnTo>
                      <a:pt x="5760" y="0"/>
                    </a:lnTo>
                    <a:lnTo>
                      <a:pt x="0" y="20599"/>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80" name="Shape 80"/>
              <p:cNvSpPr/>
              <p:nvPr/>
            </p:nvSpPr>
            <p:spPr>
              <a:xfrm rot="6575641">
                <a:off x="-348196" y="1341552"/>
                <a:ext cx="19462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1" name="Shape 81"/>
              <p:cNvSpPr/>
              <p:nvPr/>
            </p:nvSpPr>
            <p:spPr>
              <a:xfrm rot="238799">
                <a:off x="2642" y="1354252"/>
                <a:ext cx="16367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2" name="Shape 82"/>
              <p:cNvSpPr/>
              <p:nvPr/>
            </p:nvSpPr>
            <p:spPr>
              <a:xfrm rot="18642971">
                <a:off x="1436949" y="283484"/>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3" name="Shape 83"/>
              <p:cNvSpPr/>
              <p:nvPr/>
            </p:nvSpPr>
            <p:spPr>
              <a:xfrm rot="18642971">
                <a:off x="1473462" y="305709"/>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4" name="Shape 84"/>
              <p:cNvSpPr/>
              <p:nvPr/>
            </p:nvSpPr>
            <p:spPr>
              <a:xfrm rot="18642971">
                <a:off x="1510768" y="32396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5" name="Shape 85"/>
              <p:cNvSpPr/>
              <p:nvPr/>
            </p:nvSpPr>
            <p:spPr>
              <a:xfrm rot="18938967">
                <a:off x="1542518" y="34301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6" name="Shape 86"/>
              <p:cNvSpPr/>
              <p:nvPr/>
            </p:nvSpPr>
            <p:spPr>
              <a:xfrm rot="17961497">
                <a:off x="1248037" y="210459"/>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7" name="Shape 87"/>
              <p:cNvSpPr/>
              <p:nvPr/>
            </p:nvSpPr>
            <p:spPr>
              <a:xfrm rot="17961497">
                <a:off x="1290899" y="223159"/>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8" name="Shape 88"/>
              <p:cNvSpPr/>
              <p:nvPr/>
            </p:nvSpPr>
            <p:spPr>
              <a:xfrm rot="18085367">
                <a:off x="1325824" y="232684"/>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9" name="Shape 89"/>
              <p:cNvSpPr/>
              <p:nvPr/>
            </p:nvSpPr>
            <p:spPr>
              <a:xfrm rot="18379200">
                <a:off x="1365512" y="251734"/>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0" name="Shape 90"/>
              <p:cNvSpPr/>
              <p:nvPr/>
            </p:nvSpPr>
            <p:spPr>
              <a:xfrm rot="17261750">
                <a:off x="1027374" y="162834"/>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1" name="Shape 91"/>
              <p:cNvSpPr/>
              <p:nvPr/>
            </p:nvSpPr>
            <p:spPr>
              <a:xfrm rot="17349642">
                <a:off x="1071824" y="172359"/>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2" name="Shape 92"/>
              <p:cNvSpPr/>
              <p:nvPr/>
            </p:nvSpPr>
            <p:spPr>
              <a:xfrm rot="17349642">
                <a:off x="1121037" y="178709"/>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3" name="Shape 93"/>
              <p:cNvSpPr/>
              <p:nvPr/>
            </p:nvSpPr>
            <p:spPr>
              <a:xfrm rot="17610754">
                <a:off x="1168662" y="185059"/>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4" name="Shape 94"/>
              <p:cNvSpPr/>
              <p:nvPr/>
            </p:nvSpPr>
            <p:spPr>
              <a:xfrm rot="16737784">
                <a:off x="795598" y="159659"/>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5" name="Shape 95"/>
              <p:cNvSpPr/>
              <p:nvPr/>
            </p:nvSpPr>
            <p:spPr>
              <a:xfrm rot="16926630">
                <a:off x="844811" y="156484"/>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6" name="Shape 96"/>
              <p:cNvSpPr/>
              <p:nvPr/>
            </p:nvSpPr>
            <p:spPr>
              <a:xfrm rot="16953279">
                <a:off x="890848" y="153309"/>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7" name="Shape 97"/>
              <p:cNvSpPr/>
              <p:nvPr/>
            </p:nvSpPr>
            <p:spPr>
              <a:xfrm rot="17019377">
                <a:off x="941649" y="153309"/>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8" name="Shape 98"/>
              <p:cNvSpPr/>
              <p:nvPr/>
            </p:nvSpPr>
            <p:spPr>
              <a:xfrm rot="16404871">
                <a:off x="560648" y="191409"/>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9" name="Shape 99"/>
              <p:cNvSpPr/>
              <p:nvPr/>
            </p:nvSpPr>
            <p:spPr>
              <a:xfrm rot="16239516">
                <a:off x="608273" y="181884"/>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0" name="Shape 100"/>
              <p:cNvSpPr/>
              <p:nvPr/>
            </p:nvSpPr>
            <p:spPr>
              <a:xfrm rot="16311061">
                <a:off x="662248" y="175534"/>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1" name="Shape 101"/>
              <p:cNvSpPr/>
              <p:nvPr/>
            </p:nvSpPr>
            <p:spPr>
              <a:xfrm rot="16435146">
                <a:off x="709873" y="169184"/>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2" name="Shape 102"/>
              <p:cNvSpPr/>
              <p:nvPr/>
            </p:nvSpPr>
            <p:spPr>
              <a:xfrm rot="15467838">
                <a:off x="324111" y="26125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3" name="Shape 103"/>
              <p:cNvSpPr/>
              <p:nvPr/>
            </p:nvSpPr>
            <p:spPr>
              <a:xfrm rot="15379567">
                <a:off x="373323" y="245384"/>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4" name="Shape 104"/>
              <p:cNvSpPr/>
              <p:nvPr/>
            </p:nvSpPr>
            <p:spPr>
              <a:xfrm rot="15489056">
                <a:off x="419361" y="22950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5" name="Shape 105"/>
              <p:cNvSpPr/>
              <p:nvPr/>
            </p:nvSpPr>
            <p:spPr>
              <a:xfrm rot="15680431">
                <a:off x="462223" y="210459"/>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6" name="Shape 106"/>
              <p:cNvSpPr/>
              <p:nvPr/>
            </p:nvSpPr>
            <p:spPr>
              <a:xfrm rot="14223709">
                <a:off x="6611" y="404134"/>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7" name="Shape 107"/>
              <p:cNvSpPr/>
              <p:nvPr/>
            </p:nvSpPr>
            <p:spPr>
              <a:xfrm rot="14431653">
                <a:off x="100273" y="353334"/>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8" name="Shape 108"/>
              <p:cNvSpPr/>
              <p:nvPr/>
            </p:nvSpPr>
            <p:spPr>
              <a:xfrm rot="14797584">
                <a:off x="143136" y="33110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9" name="Shape 109"/>
              <p:cNvSpPr/>
              <p:nvPr/>
            </p:nvSpPr>
            <p:spPr>
              <a:xfrm rot="14797584">
                <a:off x="185998" y="315234"/>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0" name="Shape 110"/>
              <p:cNvSpPr/>
              <p:nvPr/>
            </p:nvSpPr>
            <p:spPr>
              <a:xfrm rot="15142296">
                <a:off x="235211" y="29300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1" name="Shape 111"/>
              <p:cNvSpPr/>
              <p:nvPr/>
            </p:nvSpPr>
            <p:spPr>
              <a:xfrm rot="19723229">
                <a:off x="-3708" y="1698740"/>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2" name="Shape 112"/>
              <p:cNvSpPr/>
              <p:nvPr/>
            </p:nvSpPr>
            <p:spPr>
              <a:xfrm rot="3283993">
                <a:off x="807504" y="1881302"/>
                <a:ext cx="3841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3" name="Shape 113"/>
              <p:cNvSpPr/>
              <p:nvPr/>
            </p:nvSpPr>
            <p:spPr>
              <a:xfrm rot="3283993">
                <a:off x="51854" y="801802"/>
                <a:ext cx="3841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4" name="Shape 114"/>
              <p:cNvSpPr/>
              <p:nvPr/>
            </p:nvSpPr>
            <p:spPr>
              <a:xfrm rot="19723229">
                <a:off x="1107543" y="885940"/>
                <a:ext cx="5032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5" name="Shape 115"/>
              <p:cNvSpPr/>
              <p:nvPr/>
            </p:nvSpPr>
            <p:spPr>
              <a:xfrm rot="5908517">
                <a:off x="313792" y="2575041"/>
                <a:ext cx="2190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6" name="Shape 116"/>
              <p:cNvSpPr/>
              <p:nvPr/>
            </p:nvSpPr>
            <p:spPr>
              <a:xfrm rot="6683973">
                <a:off x="67729" y="2575041"/>
                <a:ext cx="22860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7" name="Shape 117"/>
              <p:cNvSpPr/>
              <p:nvPr/>
            </p:nvSpPr>
            <p:spPr>
              <a:xfrm rot="5245609">
                <a:off x="569379" y="2540115"/>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8" name="Shape 118"/>
              <p:cNvSpPr/>
              <p:nvPr/>
            </p:nvSpPr>
            <p:spPr>
              <a:xfrm rot="4500520">
                <a:off x="824967" y="2467090"/>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9" name="Shape 119"/>
              <p:cNvSpPr/>
              <p:nvPr/>
            </p:nvSpPr>
            <p:spPr>
              <a:xfrm rot="3805228">
                <a:off x="1059918" y="2357552"/>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0" name="Shape 120"/>
              <p:cNvSpPr/>
              <p:nvPr/>
            </p:nvSpPr>
            <p:spPr>
              <a:xfrm rot="3060139">
                <a:off x="1286930" y="2214677"/>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1" name="Shape 121"/>
              <p:cNvSpPr/>
              <p:nvPr/>
            </p:nvSpPr>
            <p:spPr>
              <a:xfrm rot="2090281">
                <a:off x="1485368" y="2046402"/>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2" name="Shape 122"/>
              <p:cNvSpPr/>
              <p:nvPr/>
            </p:nvSpPr>
            <p:spPr>
              <a:xfrm rot="14431653">
                <a:off x="-32283" y="338252"/>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3" name="Shape 123"/>
              <p:cNvSpPr/>
              <p:nvPr/>
            </p:nvSpPr>
            <p:spPr>
              <a:xfrm rot="15193499">
                <a:off x="212192" y="222365"/>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4" name="Shape 124"/>
              <p:cNvSpPr/>
              <p:nvPr/>
            </p:nvSpPr>
            <p:spPr>
              <a:xfrm rot="16629379">
                <a:off x="705904" y="112827"/>
                <a:ext cx="2190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5" name="Shape 125"/>
              <p:cNvSpPr/>
              <p:nvPr/>
            </p:nvSpPr>
            <p:spPr>
              <a:xfrm rot="17301498">
                <a:off x="944030" y="106477"/>
                <a:ext cx="2381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6" name="Shape 126"/>
              <p:cNvSpPr/>
              <p:nvPr/>
            </p:nvSpPr>
            <p:spPr>
              <a:xfrm rot="17923696">
                <a:off x="1170249" y="146959"/>
                <a:ext cx="246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7" name="Shape 127"/>
              <p:cNvSpPr/>
              <p:nvPr/>
            </p:nvSpPr>
            <p:spPr>
              <a:xfrm rot="18411383">
                <a:off x="1376624" y="216809"/>
                <a:ext cx="2651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8" name="Shape 128"/>
              <p:cNvSpPr/>
              <p:nvPr/>
            </p:nvSpPr>
            <p:spPr>
              <a:xfrm rot="18989755">
                <a:off x="1558393" y="323965"/>
                <a:ext cx="2651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9" name="Shape 129"/>
              <p:cNvSpPr/>
              <p:nvPr/>
            </p:nvSpPr>
            <p:spPr>
              <a:xfrm rot="19409993">
                <a:off x="1702855" y="463665"/>
                <a:ext cx="2746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0" name="Shape 130"/>
              <p:cNvSpPr/>
              <p:nvPr/>
            </p:nvSpPr>
            <p:spPr>
              <a:xfrm rot="19871442">
                <a:off x="1817155" y="627177"/>
                <a:ext cx="2651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1" name="Shape 131"/>
              <p:cNvSpPr/>
              <p:nvPr/>
            </p:nvSpPr>
            <p:spPr>
              <a:xfrm rot="20427883">
                <a:off x="1898119" y="812915"/>
                <a:ext cx="2651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2" name="Shape 132"/>
              <p:cNvSpPr/>
              <p:nvPr/>
            </p:nvSpPr>
            <p:spPr>
              <a:xfrm rot="20846155">
                <a:off x="1929869" y="1011352"/>
                <a:ext cx="2651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3" name="Shape 133"/>
              <p:cNvSpPr/>
              <p:nvPr/>
            </p:nvSpPr>
            <p:spPr>
              <a:xfrm rot="21312177">
                <a:off x="1921930" y="1227252"/>
                <a:ext cx="2651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4" name="Shape 134"/>
              <p:cNvSpPr/>
              <p:nvPr/>
            </p:nvSpPr>
            <p:spPr>
              <a:xfrm rot="696742">
                <a:off x="1783818" y="1657465"/>
                <a:ext cx="2381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5" name="Shape 135"/>
              <p:cNvSpPr/>
              <p:nvPr/>
            </p:nvSpPr>
            <p:spPr>
              <a:xfrm rot="1529991">
                <a:off x="1648880" y="1860665"/>
                <a:ext cx="2222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6" name="Shape 136"/>
              <p:cNvSpPr/>
              <p:nvPr/>
            </p:nvSpPr>
            <p:spPr>
              <a:xfrm>
                <a:off x="1345668" y="1338377"/>
                <a:ext cx="323852" cy="190502"/>
              </a:xfrm>
              <a:custGeom>
                <a:avLst/>
                <a:gdLst/>
                <a:ahLst/>
                <a:cxnLst>
                  <a:cxn ang="0">
                    <a:pos x="wd2" y="hd2"/>
                  </a:cxn>
                  <a:cxn ang="5400000">
                    <a:pos x="wd2" y="hd2"/>
                  </a:cxn>
                  <a:cxn ang="10800000">
                    <a:pos x="wd2" y="hd2"/>
                  </a:cxn>
                  <a:cxn ang="16200000">
                    <a:pos x="wd2" y="hd2"/>
                  </a:cxn>
                </a:cxnLst>
                <a:rect l="0" t="0" r="r" b="b"/>
                <a:pathLst>
                  <a:path w="21600" h="21600" extrusionOk="0">
                    <a:moveTo>
                      <a:pt x="17788" y="21600"/>
                    </a:moveTo>
                    <a:lnTo>
                      <a:pt x="21600" y="2160"/>
                    </a:lnTo>
                    <a:lnTo>
                      <a:pt x="4447" y="0"/>
                    </a:lnTo>
                    <a:lnTo>
                      <a:pt x="0" y="19440"/>
                    </a:lnTo>
                    <a:lnTo>
                      <a:pt x="3176" y="20520"/>
                    </a:lnTo>
                    <a:lnTo>
                      <a:pt x="6353" y="5400"/>
                    </a:lnTo>
                    <a:lnTo>
                      <a:pt x="10800" y="6480"/>
                    </a:lnTo>
                    <a:lnTo>
                      <a:pt x="8259" y="19440"/>
                    </a:lnTo>
                    <a:lnTo>
                      <a:pt x="10800" y="19440"/>
                    </a:lnTo>
                    <a:lnTo>
                      <a:pt x="13976" y="6480"/>
                    </a:lnTo>
                    <a:lnTo>
                      <a:pt x="17153" y="6480"/>
                    </a:lnTo>
                    <a:lnTo>
                      <a:pt x="14612" y="20520"/>
                    </a:lnTo>
                    <a:lnTo>
                      <a:pt x="17788" y="216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37" name="Shape 137"/>
              <p:cNvSpPr/>
              <p:nvPr/>
            </p:nvSpPr>
            <p:spPr>
              <a:xfrm>
                <a:off x="26454" y="681152"/>
                <a:ext cx="142877" cy="123827"/>
              </a:xfrm>
              <a:custGeom>
                <a:avLst/>
                <a:gdLst/>
                <a:ahLst/>
                <a:cxnLst>
                  <a:cxn ang="0">
                    <a:pos x="wd2" y="hd2"/>
                  </a:cxn>
                  <a:cxn ang="5400000">
                    <a:pos x="wd2" y="hd2"/>
                  </a:cxn>
                  <a:cxn ang="10800000">
                    <a:pos x="wd2" y="hd2"/>
                  </a:cxn>
                  <a:cxn ang="16200000">
                    <a:pos x="wd2" y="hd2"/>
                  </a:cxn>
                </a:cxnLst>
                <a:rect l="0" t="0" r="r" b="b"/>
                <a:pathLst>
                  <a:path w="21600" h="21600" extrusionOk="0">
                    <a:moveTo>
                      <a:pt x="15840" y="9969"/>
                    </a:moveTo>
                    <a:lnTo>
                      <a:pt x="4320" y="6646"/>
                    </a:lnTo>
                    <a:lnTo>
                      <a:pt x="0" y="8308"/>
                    </a:lnTo>
                    <a:lnTo>
                      <a:pt x="8640" y="21600"/>
                    </a:lnTo>
                    <a:lnTo>
                      <a:pt x="11520" y="19938"/>
                    </a:lnTo>
                    <a:lnTo>
                      <a:pt x="5760" y="9969"/>
                    </a:lnTo>
                    <a:lnTo>
                      <a:pt x="17280" y="14954"/>
                    </a:lnTo>
                    <a:lnTo>
                      <a:pt x="21600" y="11631"/>
                    </a:lnTo>
                    <a:lnTo>
                      <a:pt x="12960" y="0"/>
                    </a:lnTo>
                    <a:lnTo>
                      <a:pt x="10080" y="1662"/>
                    </a:lnTo>
                    <a:lnTo>
                      <a:pt x="15840" y="9969"/>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38" name="Shape 138"/>
              <p:cNvSpPr/>
              <p:nvPr/>
            </p:nvSpPr>
            <p:spPr>
              <a:xfrm>
                <a:off x="150279" y="568440"/>
                <a:ext cx="160340" cy="141289"/>
              </a:xfrm>
              <a:custGeom>
                <a:avLst/>
                <a:gdLst/>
                <a:ahLst/>
                <a:cxnLst>
                  <a:cxn ang="0">
                    <a:pos x="wd2" y="hd2"/>
                  </a:cxn>
                  <a:cxn ang="5400000">
                    <a:pos x="wd2" y="hd2"/>
                  </a:cxn>
                  <a:cxn ang="10800000">
                    <a:pos x="wd2" y="hd2"/>
                  </a:cxn>
                  <a:cxn ang="16200000">
                    <a:pos x="wd2" y="hd2"/>
                  </a:cxn>
                </a:cxnLst>
                <a:rect l="0" t="0" r="r" b="b"/>
                <a:pathLst>
                  <a:path w="21600" h="21600" extrusionOk="0">
                    <a:moveTo>
                      <a:pt x="11549" y="21600"/>
                    </a:moveTo>
                    <a:lnTo>
                      <a:pt x="13901" y="20144"/>
                    </a:lnTo>
                    <a:lnTo>
                      <a:pt x="10265" y="8494"/>
                    </a:lnTo>
                    <a:lnTo>
                      <a:pt x="19034" y="15775"/>
                    </a:lnTo>
                    <a:lnTo>
                      <a:pt x="21600" y="14319"/>
                    </a:lnTo>
                    <a:lnTo>
                      <a:pt x="17750" y="0"/>
                    </a:lnTo>
                    <a:lnTo>
                      <a:pt x="15184" y="2912"/>
                    </a:lnTo>
                    <a:lnTo>
                      <a:pt x="17750" y="9951"/>
                    </a:lnTo>
                    <a:lnTo>
                      <a:pt x="10265" y="5582"/>
                    </a:lnTo>
                    <a:lnTo>
                      <a:pt x="7699" y="7038"/>
                    </a:lnTo>
                    <a:lnTo>
                      <a:pt x="9624" y="16503"/>
                    </a:lnTo>
                    <a:lnTo>
                      <a:pt x="3850" y="9951"/>
                    </a:lnTo>
                    <a:lnTo>
                      <a:pt x="0" y="12863"/>
                    </a:lnTo>
                    <a:lnTo>
                      <a:pt x="11549" y="216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39" name="Shape 139"/>
              <p:cNvSpPr/>
              <p:nvPr/>
            </p:nvSpPr>
            <p:spPr>
              <a:xfrm>
                <a:off x="1071030" y="1919402"/>
                <a:ext cx="131765" cy="123827"/>
              </a:xfrm>
              <a:custGeom>
                <a:avLst/>
                <a:gdLst/>
                <a:ahLst/>
                <a:cxnLst>
                  <a:cxn ang="0">
                    <a:pos x="wd2" y="hd2"/>
                  </a:cxn>
                  <a:cxn ang="5400000">
                    <a:pos x="wd2" y="hd2"/>
                  </a:cxn>
                  <a:cxn ang="10800000">
                    <a:pos x="wd2" y="hd2"/>
                  </a:cxn>
                  <a:cxn ang="16200000">
                    <a:pos x="wd2" y="hd2"/>
                  </a:cxn>
                </a:cxnLst>
                <a:rect l="0" t="0" r="r" b="b"/>
                <a:pathLst>
                  <a:path w="21600" h="21600" extrusionOk="0">
                    <a:moveTo>
                      <a:pt x="9369" y="21600"/>
                    </a:moveTo>
                    <a:lnTo>
                      <a:pt x="21600" y="13292"/>
                    </a:lnTo>
                    <a:lnTo>
                      <a:pt x="14053" y="0"/>
                    </a:lnTo>
                    <a:lnTo>
                      <a:pt x="0" y="8308"/>
                    </a:lnTo>
                    <a:lnTo>
                      <a:pt x="1561" y="9969"/>
                    </a:lnTo>
                    <a:lnTo>
                      <a:pt x="10930" y="4985"/>
                    </a:lnTo>
                    <a:lnTo>
                      <a:pt x="14053" y="8308"/>
                    </a:lnTo>
                    <a:lnTo>
                      <a:pt x="6246" y="13292"/>
                    </a:lnTo>
                    <a:lnTo>
                      <a:pt x="7807" y="14954"/>
                    </a:lnTo>
                    <a:lnTo>
                      <a:pt x="15614" y="9969"/>
                    </a:lnTo>
                    <a:lnTo>
                      <a:pt x="17176" y="13292"/>
                    </a:lnTo>
                    <a:lnTo>
                      <a:pt x="7807" y="18277"/>
                    </a:lnTo>
                    <a:lnTo>
                      <a:pt x="9369" y="216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0" name="Shape 140"/>
              <p:cNvSpPr/>
              <p:nvPr/>
            </p:nvSpPr>
            <p:spPr>
              <a:xfrm>
                <a:off x="1488543" y="776402"/>
                <a:ext cx="142877" cy="114302"/>
              </a:xfrm>
              <a:custGeom>
                <a:avLst/>
                <a:gdLst/>
                <a:ahLst/>
                <a:cxnLst>
                  <a:cxn ang="0">
                    <a:pos x="wd2" y="hd2"/>
                  </a:cxn>
                  <a:cxn ang="5400000">
                    <a:pos x="wd2" y="hd2"/>
                  </a:cxn>
                  <a:cxn ang="10800000">
                    <a:pos x="wd2" y="hd2"/>
                  </a:cxn>
                  <a:cxn ang="16200000">
                    <a:pos x="wd2" y="hd2"/>
                  </a:cxn>
                </a:cxnLst>
                <a:rect l="0" t="0" r="r" b="b"/>
                <a:pathLst>
                  <a:path w="21600" h="21600" extrusionOk="0">
                    <a:moveTo>
                      <a:pt x="21600" y="9000"/>
                    </a:moveTo>
                    <a:lnTo>
                      <a:pt x="15840" y="0"/>
                    </a:lnTo>
                    <a:lnTo>
                      <a:pt x="0" y="10800"/>
                    </a:lnTo>
                    <a:lnTo>
                      <a:pt x="5760" y="21600"/>
                    </a:lnTo>
                    <a:lnTo>
                      <a:pt x="8640" y="19800"/>
                    </a:lnTo>
                    <a:lnTo>
                      <a:pt x="4320" y="12600"/>
                    </a:lnTo>
                    <a:lnTo>
                      <a:pt x="8640" y="9000"/>
                    </a:lnTo>
                    <a:lnTo>
                      <a:pt x="12960" y="16200"/>
                    </a:lnTo>
                    <a:lnTo>
                      <a:pt x="14400" y="14400"/>
                    </a:lnTo>
                    <a:lnTo>
                      <a:pt x="11520" y="7200"/>
                    </a:lnTo>
                    <a:lnTo>
                      <a:pt x="14400" y="3600"/>
                    </a:lnTo>
                    <a:lnTo>
                      <a:pt x="18720" y="12600"/>
                    </a:lnTo>
                    <a:lnTo>
                      <a:pt x="21600" y="90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1" name="Shape 141"/>
              <p:cNvSpPr/>
              <p:nvPr/>
            </p:nvSpPr>
            <p:spPr>
              <a:xfrm>
                <a:off x="1421868" y="671627"/>
                <a:ext cx="142877" cy="133352"/>
              </a:xfrm>
              <a:custGeom>
                <a:avLst/>
                <a:gdLst/>
                <a:ahLst/>
                <a:cxnLst>
                  <a:cxn ang="0">
                    <a:pos x="wd2" y="hd2"/>
                  </a:cxn>
                  <a:cxn ang="5400000">
                    <a:pos x="wd2" y="hd2"/>
                  </a:cxn>
                  <a:cxn ang="10800000">
                    <a:pos x="wd2" y="hd2"/>
                  </a:cxn>
                  <a:cxn ang="16200000">
                    <a:pos x="wd2" y="hd2"/>
                  </a:cxn>
                </a:cxnLst>
                <a:rect l="0" t="0" r="r" b="b"/>
                <a:pathLst>
                  <a:path w="21600" h="21600" extrusionOk="0">
                    <a:moveTo>
                      <a:pt x="10080" y="15429"/>
                    </a:moveTo>
                    <a:lnTo>
                      <a:pt x="17280" y="3086"/>
                    </a:lnTo>
                    <a:lnTo>
                      <a:pt x="15840" y="0"/>
                    </a:lnTo>
                    <a:lnTo>
                      <a:pt x="0" y="10800"/>
                    </a:lnTo>
                    <a:lnTo>
                      <a:pt x="1440" y="13886"/>
                    </a:lnTo>
                    <a:lnTo>
                      <a:pt x="12960" y="6171"/>
                    </a:lnTo>
                    <a:lnTo>
                      <a:pt x="4320" y="18514"/>
                    </a:lnTo>
                    <a:lnTo>
                      <a:pt x="5760" y="21600"/>
                    </a:lnTo>
                    <a:lnTo>
                      <a:pt x="21600" y="10800"/>
                    </a:lnTo>
                    <a:lnTo>
                      <a:pt x="20160" y="7714"/>
                    </a:lnTo>
                    <a:lnTo>
                      <a:pt x="10080" y="15429"/>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2" name="Shape 142"/>
              <p:cNvSpPr/>
              <p:nvPr/>
            </p:nvSpPr>
            <p:spPr>
              <a:xfrm>
                <a:off x="5817" y="2451216"/>
                <a:ext cx="12701" cy="190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3" name="Shape 143"/>
              <p:cNvSpPr/>
              <p:nvPr/>
            </p:nvSpPr>
            <p:spPr>
              <a:xfrm>
                <a:off x="7404" y="416040"/>
                <a:ext cx="47627" cy="76202"/>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lnTo>
                      <a:pt x="21600" y="18900"/>
                    </a:lnTo>
                    <a:lnTo>
                      <a:pt x="0" y="0"/>
                    </a:lnTo>
                    <a:lnTo>
                      <a:pt x="0" y="10800"/>
                    </a:lnTo>
                    <a:lnTo>
                      <a:pt x="12960" y="216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4" name="Shape 144"/>
              <p:cNvSpPr/>
              <p:nvPr/>
            </p:nvSpPr>
            <p:spPr>
              <a:xfrm>
                <a:off x="7404" y="2460740"/>
                <a:ext cx="57152" cy="1047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400" y="0"/>
                    </a:lnTo>
                    <a:lnTo>
                      <a:pt x="0" y="11782"/>
                    </a:lnTo>
                    <a:lnTo>
                      <a:pt x="0" y="21600"/>
                    </a:lnTo>
                    <a:lnTo>
                      <a:pt x="21600" y="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5" name="Shape 145"/>
              <p:cNvSpPr/>
              <p:nvPr/>
            </p:nvSpPr>
            <p:spPr>
              <a:xfrm rot="244927">
                <a:off x="1864780" y="1441565"/>
                <a:ext cx="255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46" name="Shape 146"/>
              <p:cNvSpPr/>
              <p:nvPr/>
            </p:nvSpPr>
            <p:spPr>
              <a:xfrm rot="16001411">
                <a:off x="456667" y="147752"/>
                <a:ext cx="2190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47" name="Shape 147"/>
              <p:cNvSpPr/>
              <p:nvPr/>
            </p:nvSpPr>
            <p:spPr>
              <a:xfrm>
                <a:off x="216954" y="2034158"/>
                <a:ext cx="224300" cy="242434"/>
              </a:xfrm>
              <a:custGeom>
                <a:avLst/>
                <a:gdLst/>
                <a:ahLst/>
                <a:cxnLst>
                  <a:cxn ang="0">
                    <a:pos x="wd2" y="hd2"/>
                  </a:cxn>
                  <a:cxn ang="5400000">
                    <a:pos x="wd2" y="hd2"/>
                  </a:cxn>
                  <a:cxn ang="10800000">
                    <a:pos x="wd2" y="hd2"/>
                  </a:cxn>
                  <a:cxn ang="16200000">
                    <a:pos x="wd2" y="hd2"/>
                  </a:cxn>
                </a:cxnLst>
                <a:rect l="0" t="0" r="r" b="b"/>
                <a:pathLst>
                  <a:path w="21194" h="21419" extrusionOk="0">
                    <a:moveTo>
                      <a:pt x="0" y="14125"/>
                    </a:moveTo>
                    <a:cubicBezTo>
                      <a:pt x="900" y="19455"/>
                      <a:pt x="3750" y="21419"/>
                      <a:pt x="8850" y="21419"/>
                    </a:cubicBezTo>
                    <a:cubicBezTo>
                      <a:pt x="16650" y="21138"/>
                      <a:pt x="15900" y="18053"/>
                      <a:pt x="17550" y="16650"/>
                    </a:cubicBezTo>
                    <a:cubicBezTo>
                      <a:pt x="17850" y="8375"/>
                      <a:pt x="12600" y="11601"/>
                      <a:pt x="9300" y="7533"/>
                    </a:cubicBezTo>
                    <a:cubicBezTo>
                      <a:pt x="8850" y="5710"/>
                      <a:pt x="11700" y="1362"/>
                      <a:pt x="15600" y="4588"/>
                    </a:cubicBezTo>
                    <a:cubicBezTo>
                      <a:pt x="16200" y="5570"/>
                      <a:pt x="16650" y="6972"/>
                      <a:pt x="17550" y="7253"/>
                    </a:cubicBezTo>
                    <a:cubicBezTo>
                      <a:pt x="18450" y="7533"/>
                      <a:pt x="21600" y="7533"/>
                      <a:pt x="21150" y="6411"/>
                    </a:cubicBezTo>
                    <a:cubicBezTo>
                      <a:pt x="20700" y="5289"/>
                      <a:pt x="18900" y="520"/>
                      <a:pt x="14550" y="100"/>
                    </a:cubicBezTo>
                    <a:cubicBezTo>
                      <a:pt x="11550" y="-181"/>
                      <a:pt x="7200" y="-181"/>
                      <a:pt x="5400" y="4448"/>
                    </a:cubicBezTo>
                    <a:cubicBezTo>
                      <a:pt x="2250" y="12302"/>
                      <a:pt x="12450" y="10900"/>
                      <a:pt x="13500" y="14827"/>
                    </a:cubicBezTo>
                    <a:cubicBezTo>
                      <a:pt x="14400" y="18053"/>
                      <a:pt x="5100" y="20437"/>
                      <a:pt x="4200" y="13985"/>
                    </a:cubicBezTo>
                    <a:cubicBezTo>
                      <a:pt x="1800" y="14406"/>
                      <a:pt x="2250" y="13564"/>
                      <a:pt x="0" y="14125"/>
                    </a:cubicBez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8" name="Shape 148"/>
              <p:cNvSpPr/>
              <p:nvPr/>
            </p:nvSpPr>
            <p:spPr>
              <a:xfrm rot="18742963">
                <a:off x="978831" y="1997913"/>
                <a:ext cx="105919" cy="108624"/>
              </a:xfrm>
              <a:custGeom>
                <a:avLst/>
                <a:gdLst/>
                <a:ahLst/>
                <a:cxnLst>
                  <a:cxn ang="0">
                    <a:pos x="wd2" y="hd2"/>
                  </a:cxn>
                  <a:cxn ang="5400000">
                    <a:pos x="wd2" y="hd2"/>
                  </a:cxn>
                  <a:cxn ang="10800000">
                    <a:pos x="wd2" y="hd2"/>
                  </a:cxn>
                  <a:cxn ang="16200000">
                    <a:pos x="wd2" y="hd2"/>
                  </a:cxn>
                </a:cxnLst>
                <a:rect l="0" t="0" r="r" b="b"/>
                <a:pathLst>
                  <a:path w="21194" h="21419" extrusionOk="0">
                    <a:moveTo>
                      <a:pt x="0" y="14125"/>
                    </a:moveTo>
                    <a:cubicBezTo>
                      <a:pt x="900" y="19455"/>
                      <a:pt x="3750" y="21419"/>
                      <a:pt x="8850" y="21419"/>
                    </a:cubicBezTo>
                    <a:cubicBezTo>
                      <a:pt x="16650" y="21138"/>
                      <a:pt x="15900" y="18053"/>
                      <a:pt x="17550" y="16650"/>
                    </a:cubicBezTo>
                    <a:cubicBezTo>
                      <a:pt x="16950" y="6411"/>
                      <a:pt x="12600" y="11601"/>
                      <a:pt x="9300" y="7533"/>
                    </a:cubicBezTo>
                    <a:cubicBezTo>
                      <a:pt x="8850" y="5710"/>
                      <a:pt x="11700" y="1362"/>
                      <a:pt x="15600" y="4588"/>
                    </a:cubicBezTo>
                    <a:cubicBezTo>
                      <a:pt x="16200" y="5570"/>
                      <a:pt x="16650" y="6972"/>
                      <a:pt x="17550" y="7253"/>
                    </a:cubicBezTo>
                    <a:cubicBezTo>
                      <a:pt x="18450" y="7533"/>
                      <a:pt x="21600" y="7533"/>
                      <a:pt x="21150" y="6411"/>
                    </a:cubicBezTo>
                    <a:cubicBezTo>
                      <a:pt x="20700" y="5289"/>
                      <a:pt x="18900" y="520"/>
                      <a:pt x="14550" y="100"/>
                    </a:cubicBezTo>
                    <a:cubicBezTo>
                      <a:pt x="11550" y="-181"/>
                      <a:pt x="7200" y="-181"/>
                      <a:pt x="5400" y="4448"/>
                    </a:cubicBezTo>
                    <a:cubicBezTo>
                      <a:pt x="2250" y="12302"/>
                      <a:pt x="12450" y="10900"/>
                      <a:pt x="13500" y="14827"/>
                    </a:cubicBezTo>
                    <a:cubicBezTo>
                      <a:pt x="14400" y="18053"/>
                      <a:pt x="5100" y="20437"/>
                      <a:pt x="4200" y="13985"/>
                    </a:cubicBezTo>
                    <a:cubicBezTo>
                      <a:pt x="1800" y="14406"/>
                      <a:pt x="2250" y="13564"/>
                      <a:pt x="0" y="14125"/>
                    </a:cubicBez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9" name="Shape 149"/>
              <p:cNvSpPr/>
              <p:nvPr/>
            </p:nvSpPr>
            <p:spPr>
              <a:xfrm>
                <a:off x="369354" y="333490"/>
                <a:ext cx="552452" cy="20193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814" y="9883"/>
                    </a:lnTo>
                    <a:lnTo>
                      <a:pt x="21600" y="21600"/>
                    </a:lnTo>
                    <a:lnTo>
                      <a:pt x="3352" y="11479"/>
                    </a:lnTo>
                    <a:lnTo>
                      <a:pt x="0" y="0"/>
                    </a:lnTo>
                    <a:close/>
                  </a:path>
                </a:pathLst>
              </a:custGeom>
              <a:gradFill flip="none" rotWithShape="1">
                <a:gsLst>
                  <a:gs pos="0">
                    <a:srgbClr val="585A68"/>
                  </a:gs>
                  <a:gs pos="100000">
                    <a:srgbClr val="5B5D6B"/>
                  </a:gs>
                </a:gsLst>
                <a:lin ang="8100000" scaled="0"/>
              </a:gra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50" name="Shape 150"/>
              <p:cNvSpPr/>
              <p:nvPr/>
            </p:nvSpPr>
            <p:spPr>
              <a:xfrm rot="19915651">
                <a:off x="466185" y="1197092"/>
                <a:ext cx="350831" cy="276220"/>
              </a:xfrm>
              <a:prstGeom prst="ellipse">
                <a:avLst/>
              </a:prstGeom>
              <a:gradFill flip="none" rotWithShape="1">
                <a:gsLst>
                  <a:gs pos="0">
                    <a:srgbClr val="000000"/>
                  </a:gs>
                  <a:gs pos="100000">
                    <a:srgbClr val="535561"/>
                  </a:gs>
                </a:gsLst>
                <a:lin ang="8100000" scaled="0"/>
              </a:gradFill>
              <a:ln w="12700" cap="flat">
                <a:noFill/>
                <a:miter lim="400000"/>
              </a:ln>
              <a:effectLst/>
            </p:spPr>
            <p:txBody>
              <a:bodyPr wrap="square" lIns="45718" tIns="45718" rIns="45718" bIns="45718" numCol="1" anchor="t">
                <a:noAutofit/>
              </a:bodyPr>
              <a:lstStyle/>
              <a:p>
                <a:pPr>
                  <a:defRPr>
                    <a:solidFill>
                      <a:srgbClr val="FFFFFF"/>
                    </a:solidFill>
                    <a:latin typeface="Tahoma"/>
                    <a:ea typeface="Tahoma"/>
                    <a:cs typeface="Tahoma"/>
                    <a:sym typeface="Tahoma"/>
                  </a:defRPr>
                </a:pPr>
                <a:endParaRPr/>
              </a:p>
            </p:txBody>
          </p:sp>
        </p:grpSp>
      </p:grpSp>
      <p:sp>
        <p:nvSpPr>
          <p:cNvPr id="153" name="Title Text"/>
          <p:cNvSpPr txBox="1">
            <a:spLocks noGrp="1"/>
          </p:cNvSpPr>
          <p:nvPr>
            <p:ph type="title"/>
          </p:nvPr>
        </p:nvSpPr>
        <p:spPr>
          <a:xfrm>
            <a:off x="1370012" y="769937"/>
            <a:ext cx="7315201" cy="1668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Title Text</a:t>
            </a:r>
          </a:p>
        </p:txBody>
      </p:sp>
      <p:sp>
        <p:nvSpPr>
          <p:cNvPr id="154" name="Body Level One…"/>
          <p:cNvSpPr txBox="1">
            <a:spLocks noGrp="1"/>
          </p:cNvSpPr>
          <p:nvPr>
            <p:ph type="body" idx="1"/>
          </p:nvPr>
        </p:nvSpPr>
        <p:spPr>
          <a:xfrm>
            <a:off x="5103812" y="2438400"/>
            <a:ext cx="3581401" cy="4419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155" name="Slide Number"/>
          <p:cNvSpPr txBox="1">
            <a:spLocks noGrp="1"/>
          </p:cNvSpPr>
          <p:nvPr>
            <p:ph type="sldNum" sz="quarter" idx="2"/>
          </p:nvPr>
        </p:nvSpPr>
        <p:spPr>
          <a:xfrm>
            <a:off x="8599578" y="6245225"/>
            <a:ext cx="242797" cy="243838"/>
          </a:xfrm>
          <a:prstGeom prst="rect">
            <a:avLst/>
          </a:prstGeom>
          <a:ln w="12700">
            <a:miter lim="400000"/>
          </a:ln>
        </p:spPr>
        <p:txBody>
          <a:bodyPr wrap="none" lIns="45718" tIns="45718" rIns="45718" bIns="45718">
            <a:spAutoFit/>
          </a:bodyPr>
          <a:lstStyle>
            <a:lvl1pPr algn="r">
              <a:defRPr sz="1000">
                <a:solidFill>
                  <a:srgbClr val="FFFFFF"/>
                </a:solidFill>
                <a:latin typeface="Tahoma"/>
                <a:ea typeface="Tahoma"/>
                <a:cs typeface="Tahoma"/>
                <a:sym typeface="Tahoma"/>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9pPr>
    </p:titleStyle>
    <p:bodyStyle>
      <a:lvl1pPr marL="342900" marR="0" indent="-3429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1pPr>
      <a:lvl2pPr marL="783771" marR="0" indent="-326571" algn="l" defTabSz="914400" rtl="0" latinLnBrk="0">
        <a:lnSpc>
          <a:spcPct val="100000"/>
        </a:lnSpc>
        <a:spcBef>
          <a:spcPts val="700"/>
        </a:spcBef>
        <a:spcAft>
          <a:spcPts val="0"/>
        </a:spcAft>
        <a:buClr>
          <a:srgbClr val="A3C145"/>
        </a:buClr>
        <a:buSzPct val="100000"/>
        <a:buFont typeface="Arial"/>
        <a:buChar char="▪"/>
        <a:tabLst/>
        <a:defRPr sz="3200" b="0" i="0" u="none" strike="noStrike" cap="none" spc="0" baseline="0">
          <a:ln>
            <a:noFill/>
          </a:ln>
          <a:solidFill>
            <a:srgbClr val="FFFFFF"/>
          </a:solidFill>
          <a:uFillTx/>
          <a:latin typeface="Tahoma"/>
          <a:ea typeface="Tahoma"/>
          <a:cs typeface="Tahoma"/>
          <a:sym typeface="Tahoma"/>
        </a:defRPr>
      </a:lvl2pPr>
      <a:lvl3pPr marL="1219200" marR="0" indent="-3048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3pPr>
      <a:lvl4pPr marL="1737360" marR="0" indent="-365760" algn="l" defTabSz="914400" rtl="0" latinLnBrk="0">
        <a:lnSpc>
          <a:spcPct val="100000"/>
        </a:lnSpc>
        <a:spcBef>
          <a:spcPts val="700"/>
        </a:spcBef>
        <a:spcAft>
          <a:spcPts val="0"/>
        </a:spcAft>
        <a:buClr>
          <a:srgbClr val="A3C145"/>
        </a:buClr>
        <a:buSzPct val="100000"/>
        <a:buFont typeface="Arial"/>
        <a:buChar char="▪"/>
        <a:tabLst/>
        <a:defRPr sz="3200" b="0" i="0" u="none" strike="noStrike" cap="none" spc="0" baseline="0">
          <a:ln>
            <a:noFill/>
          </a:ln>
          <a:solidFill>
            <a:srgbClr val="FFFFFF"/>
          </a:solidFill>
          <a:uFillTx/>
          <a:latin typeface="Tahoma"/>
          <a:ea typeface="Tahoma"/>
          <a:cs typeface="Tahoma"/>
          <a:sym typeface="Tahoma"/>
        </a:defRPr>
      </a:lvl4pPr>
      <a:lvl5pPr marL="22352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5pPr>
      <a:lvl6pPr marL="26924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6pPr>
      <a:lvl7pPr marL="31496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7pPr>
      <a:lvl8pPr marL="36068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8pPr>
      <a:lvl9pPr marL="40640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image" Target="../media/image2.png"/><Relationship Id="rId16"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5" Type="http://schemas.openxmlformats.org/officeDocument/2006/relationships/image" Target="../media/image3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 Id="rId1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61"/>
          <p:cNvSpPr txBox="1">
            <a:spLocks noGrp="1"/>
          </p:cNvSpPr>
          <p:nvPr>
            <p:ph type="title" idx="4294967295"/>
          </p:nvPr>
        </p:nvSpPr>
        <p:spPr>
          <a:xfrm>
            <a:off x="685800" y="1768475"/>
            <a:ext cx="7772400" cy="1736725"/>
          </a:xfrm>
          <a:prstGeom prst="rect">
            <a:avLst/>
          </a:prstGeom>
        </p:spPr>
        <p:txBody>
          <a:bodyPr lIns="0" tIns="0" rIns="0" bIns="0" anchor="b">
            <a:normAutofit/>
          </a:bodyPr>
          <a:lstStyle/>
          <a:p>
            <a:pPr>
              <a:defRPr>
                <a:effectLst>
                  <a:outerShdw blurRad="12700" dist="25400" dir="2700000" rotWithShape="0">
                    <a:srgbClr val="000000"/>
                  </a:outerShdw>
                </a:effectLst>
              </a:defRPr>
            </a:pPr>
            <a:endParaRPr/>
          </a:p>
        </p:txBody>
      </p:sp>
      <p:sp>
        <p:nvSpPr>
          <p:cNvPr id="179" name="Shape 162"/>
          <p:cNvSpPr txBox="1">
            <a:spLocks noGrp="1"/>
          </p:cNvSpPr>
          <p:nvPr>
            <p:ph type="body" sz="quarter" idx="4294967295"/>
          </p:nvPr>
        </p:nvSpPr>
        <p:spPr>
          <a:xfrm>
            <a:off x="1371600" y="3886200"/>
            <a:ext cx="6400800" cy="1752600"/>
          </a:xfrm>
          <a:prstGeom prst="rect">
            <a:avLst/>
          </a:prstGeom>
        </p:spPr>
        <p:txBody>
          <a:bodyPr lIns="0" tIns="0" rIns="0" bIns="0">
            <a:normAutofit/>
          </a:bodyPr>
          <a:lstStyle/>
          <a:p>
            <a:pPr marL="0" indent="0" algn="ctr">
              <a:buSzTx/>
              <a:buNone/>
              <a:defRPr>
                <a:effectLst>
                  <a:outerShdw blurRad="12700" dist="25400" dir="2700000" rotWithShape="0">
                    <a:srgbClr val="000000"/>
                  </a:outerShdw>
                </a:effectLst>
              </a:defRPr>
            </a:pPr>
            <a:endParaRPr/>
          </a:p>
        </p:txBody>
      </p:sp>
      <p:pic>
        <p:nvPicPr>
          <p:cNvPr id="180" name="sherrero4.jpeg" descr="sherrero4.jpeg"/>
          <p:cNvPicPr>
            <a:picLocks noChangeAspect="1"/>
          </p:cNvPicPr>
          <p:nvPr/>
        </p:nvPicPr>
        <p:blipFill>
          <a:blip r:embed="rId2">
            <a:extLst/>
          </a:blip>
          <a:stretch>
            <a:fillRect/>
          </a:stretch>
        </p:blipFill>
        <p:spPr>
          <a:xfrm>
            <a:off x="0" y="-190500"/>
            <a:ext cx="9144000" cy="6859589"/>
          </a:xfrm>
          <a:prstGeom prst="rect">
            <a:avLst/>
          </a:prstGeom>
          <a:ln w="50800">
            <a:solidFill>
              <a:srgbClr val="006600"/>
            </a:solidFill>
          </a:ln>
        </p:spPr>
      </p:pic>
      <p:sp>
        <p:nvSpPr>
          <p:cNvPr id="181" name="Shape 164"/>
          <p:cNvSpPr txBox="1"/>
          <p:nvPr/>
        </p:nvSpPr>
        <p:spPr>
          <a:xfrm>
            <a:off x="365125" y="5614987"/>
            <a:ext cx="6696075" cy="586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3200">
                <a:solidFill>
                  <a:srgbClr val="FFFB00"/>
                </a:solidFill>
                <a:latin typeface="Tahoma"/>
                <a:ea typeface="Tahoma"/>
                <a:cs typeface="Tahoma"/>
                <a:sym typeface="Tahoma"/>
              </a:defRPr>
            </a:lvl1pPr>
          </a:lstStyle>
          <a:p>
            <a:r>
              <a:t>Outdoor Recreation</a:t>
            </a:r>
          </a:p>
        </p:txBody>
      </p:sp>
      <p:sp>
        <p:nvSpPr>
          <p:cNvPr id="182" name="Shape 165"/>
          <p:cNvSpPr txBox="1"/>
          <p:nvPr/>
        </p:nvSpPr>
        <p:spPr>
          <a:xfrm>
            <a:off x="-2" y="188912"/>
            <a:ext cx="9144004" cy="802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spcBef>
                <a:spcPts val="1000"/>
              </a:spcBef>
              <a:defRPr>
                <a:solidFill>
                  <a:srgbClr val="FFFB00"/>
                </a:solidFill>
                <a:latin typeface="Papyrus"/>
                <a:ea typeface="Papyrus"/>
                <a:cs typeface="Papyrus"/>
                <a:sym typeface="Papyrus"/>
              </a:defRPr>
            </a:lvl1pPr>
          </a:lstStyle>
          <a:p>
            <a:r>
              <a:t>Fundamentals for Secondary School and Baccalaureate. Comprehensive and experiential learning</a:t>
            </a:r>
          </a:p>
        </p:txBody>
      </p:sp>
      <p:pic>
        <p:nvPicPr>
          <p:cNvPr id="183" name="logodefinitivo.png" descr="logodefinitivo.png"/>
          <p:cNvPicPr>
            <a:picLocks noChangeAspect="1"/>
          </p:cNvPicPr>
          <p:nvPr/>
        </p:nvPicPr>
        <p:blipFill>
          <a:blip r:embed="rId3">
            <a:extLst/>
          </a:blip>
          <a:stretch>
            <a:fillRect/>
          </a:stretch>
        </p:blipFill>
        <p:spPr>
          <a:xfrm>
            <a:off x="8143875" y="5949950"/>
            <a:ext cx="785813" cy="593725"/>
          </a:xfrm>
          <a:prstGeom prst="rect">
            <a:avLst/>
          </a:prstGeom>
          <a:ln w="34925">
            <a:solidFill>
              <a:srgbClr val="FFFFFF"/>
            </a:solidFill>
          </a:ln>
          <a:effectLst>
            <a:outerShdw blurRad="63500" rotWithShape="0">
              <a:srgbClr val="000000">
                <a:alpha val="42999"/>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232" name="Shape 216"/>
          <p:cNvSpPr txBox="1"/>
          <p:nvPr/>
        </p:nvSpPr>
        <p:spPr>
          <a:xfrm>
            <a:off x="357187" y="836612"/>
            <a:ext cx="5500688" cy="5336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u="sng">
                <a:solidFill>
                  <a:srgbClr val="E7E4EC"/>
                </a:solidFill>
                <a:latin typeface="Tahoma"/>
                <a:ea typeface="Tahoma"/>
                <a:cs typeface="Tahoma"/>
                <a:sym typeface="Tahoma"/>
              </a:defRPr>
            </a:pPr>
            <a:r>
              <a:t>The tent. </a:t>
            </a:r>
            <a:r>
              <a:rPr u="none"/>
              <a:t>The shapes are varied: Canadian and igloo for any activities in the outdoors.  Some tents have the option of installing a rainfly over the tent wall to reinforce protection especially against the wind and rain, called double-wall. Some tents provide shelter at the entrance with a piece of the same material called awning.</a:t>
            </a:r>
            <a:r>
              <a:rPr sz="1400" u="none"/>
              <a:t> </a:t>
            </a:r>
            <a:endParaRPr sz="1400"/>
          </a:p>
          <a:p>
            <a:pPr>
              <a:defRPr sz="1400">
                <a:solidFill>
                  <a:srgbClr val="E7E4EC"/>
                </a:solidFill>
                <a:latin typeface="Tahoma"/>
                <a:ea typeface="Tahoma"/>
                <a:cs typeface="Tahoma"/>
                <a:sym typeface="Tahoma"/>
              </a:defRPr>
            </a:pPr>
            <a:endParaRPr sz="1400"/>
          </a:p>
          <a:p>
            <a:pPr>
              <a:defRPr u="sng">
                <a:solidFill>
                  <a:srgbClr val="E7E4EC"/>
                </a:solidFill>
                <a:latin typeface="Tahoma"/>
                <a:ea typeface="Tahoma"/>
                <a:cs typeface="Tahoma"/>
                <a:sym typeface="Tahoma"/>
              </a:defRPr>
            </a:pPr>
            <a:r>
              <a:t>Safety in Camping. </a:t>
            </a:r>
            <a:r>
              <a:rPr u="none"/>
              <a:t>For proper and safe installation of a tent we must consider a few things:</a:t>
            </a:r>
            <a:r>
              <a:t> </a:t>
            </a:r>
          </a:p>
          <a:p>
            <a:pPr marL="180473" indent="-180473">
              <a:buSzPct val="60000"/>
              <a:buBlip>
                <a:blip r:embed="rId3"/>
              </a:buBlip>
              <a:defRPr>
                <a:solidFill>
                  <a:srgbClr val="E7E4EC"/>
                </a:solidFill>
                <a:latin typeface="Tahoma"/>
                <a:ea typeface="Tahoma"/>
                <a:cs typeface="Tahoma"/>
                <a:sym typeface="Tahoma"/>
              </a:defRPr>
            </a:pPr>
            <a:r>
              <a:t>Appropriate choice of the place. Sheltered from winds, slightly inclined,... </a:t>
            </a:r>
          </a:p>
          <a:p>
            <a:pPr marL="180473" indent="-180473">
              <a:buSzPct val="60000"/>
              <a:buBlip>
                <a:blip r:embed="rId3"/>
              </a:buBlip>
              <a:defRPr>
                <a:solidFill>
                  <a:srgbClr val="E7E4EC"/>
                </a:solidFill>
                <a:latin typeface="Tahoma"/>
                <a:ea typeface="Tahoma"/>
                <a:cs typeface="Tahoma"/>
                <a:sym typeface="Tahoma"/>
              </a:defRPr>
            </a:pPr>
            <a:r>
              <a:t>Correct procedure in setting up the tent. Do not tighten the guylines too tautly, nail pegs are to be angled inward, the door should never be oriented to the North or facing prevailing winds in the area.  </a:t>
            </a:r>
          </a:p>
          <a:p>
            <a:pPr marL="180473" indent="-180473">
              <a:buSzPct val="60000"/>
              <a:buBlip>
                <a:blip r:embed="rId3"/>
              </a:buBlip>
              <a:defRPr>
                <a:solidFill>
                  <a:srgbClr val="E7E4EC"/>
                </a:solidFill>
                <a:latin typeface="Tahoma"/>
                <a:ea typeface="Tahoma"/>
                <a:cs typeface="Tahoma"/>
                <a:sym typeface="Tahoma"/>
              </a:defRPr>
            </a:pPr>
            <a:r>
              <a:t>Keep the surrounding area that is used clean.  </a:t>
            </a:r>
          </a:p>
          <a:p>
            <a:pPr marL="180473" indent="-180473">
              <a:buSzPct val="60000"/>
              <a:buBlip>
                <a:blip r:embed="rId3"/>
              </a:buBlip>
              <a:defRPr>
                <a:solidFill>
                  <a:srgbClr val="E7E4EC"/>
                </a:solidFill>
                <a:latin typeface="Tahoma"/>
                <a:ea typeface="Tahoma"/>
                <a:cs typeface="Tahoma"/>
                <a:sym typeface="Tahoma"/>
              </a:defRPr>
            </a:pPr>
            <a:r>
              <a:t>Take care of living things as they are part of the natural cycle.</a:t>
            </a:r>
          </a:p>
        </p:txBody>
      </p:sp>
      <p:pic>
        <p:nvPicPr>
          <p:cNvPr id="233" name="Image" descr="Image"/>
          <p:cNvPicPr>
            <a:picLocks noChangeAspect="1"/>
          </p:cNvPicPr>
          <p:nvPr/>
        </p:nvPicPr>
        <p:blipFill>
          <a:blip r:embed="rId4">
            <a:extLst/>
          </a:blip>
          <a:stretch>
            <a:fillRect/>
          </a:stretch>
        </p:blipFill>
        <p:spPr>
          <a:xfrm>
            <a:off x="5838982" y="1394845"/>
            <a:ext cx="3006568" cy="3546769"/>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19"/>
          <p:cNvSpPr txBox="1">
            <a:spLocks noGrp="1"/>
          </p:cNvSpPr>
          <p:nvPr>
            <p:ph type="body" sz="quarter" idx="4294967295"/>
          </p:nvPr>
        </p:nvSpPr>
        <p:spPr>
          <a:xfrm>
            <a:off x="301625" y="404812"/>
            <a:ext cx="2877493" cy="1221880"/>
          </a:xfrm>
          <a:prstGeom prst="rect">
            <a:avLst/>
          </a:prstGeom>
        </p:spPr>
        <p:txBody>
          <a:bodyPr lIns="0" tIns="0" rIns="0" bIns="0">
            <a:normAutofit/>
          </a:bodyPr>
          <a:lstStyle/>
          <a:p>
            <a:pPr marL="332613" indent="-332613" defTabSz="886968">
              <a:spcBef>
                <a:spcPts val="400"/>
              </a:spcBef>
              <a:buSzTx/>
              <a:buNone/>
              <a:defRPr sz="2328" u="sng">
                <a:effectLst>
                  <a:outerShdw blurRad="12319" dist="24638" dir="2700000" rotWithShape="0">
                    <a:srgbClr val="000000"/>
                  </a:outerShdw>
                </a:effectLst>
              </a:defRPr>
            </a:pPr>
            <a:r>
              <a:t>Climatology</a:t>
            </a:r>
          </a:p>
          <a:p>
            <a:pPr marL="332613" indent="-332613" defTabSz="886968">
              <a:spcBef>
                <a:spcPts val="600"/>
              </a:spcBef>
              <a:buSzTx/>
              <a:buNone/>
              <a:defRPr sz="2328"/>
            </a:pPr>
            <a:endParaRPr/>
          </a:p>
        </p:txBody>
      </p:sp>
      <p:pic>
        <p:nvPicPr>
          <p:cNvPr id="236"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37" name="Image" descr="Image"/>
          <p:cNvPicPr>
            <a:picLocks noChangeAspect="1"/>
          </p:cNvPicPr>
          <p:nvPr/>
        </p:nvPicPr>
        <p:blipFill>
          <a:blip r:embed="rId3">
            <a:extLst/>
          </a:blip>
          <a:stretch>
            <a:fillRect/>
          </a:stretch>
        </p:blipFill>
        <p:spPr>
          <a:xfrm>
            <a:off x="4997273" y="1889045"/>
            <a:ext cx="3698876" cy="3079910"/>
          </a:xfrm>
          <a:prstGeom prst="rect">
            <a:avLst/>
          </a:prstGeom>
          <a:ln w="12700">
            <a:miter lim="400000"/>
          </a:ln>
        </p:spPr>
      </p:pic>
      <p:pic>
        <p:nvPicPr>
          <p:cNvPr id="238" name="Image" descr="Image"/>
          <p:cNvPicPr>
            <a:picLocks noChangeAspect="1"/>
          </p:cNvPicPr>
          <p:nvPr/>
        </p:nvPicPr>
        <p:blipFill>
          <a:blip r:embed="rId4">
            <a:extLst/>
          </a:blip>
          <a:stretch>
            <a:fillRect/>
          </a:stretch>
        </p:blipFill>
        <p:spPr>
          <a:xfrm>
            <a:off x="983300" y="3657600"/>
            <a:ext cx="3011800" cy="1981200"/>
          </a:xfrm>
          <a:prstGeom prst="rect">
            <a:avLst/>
          </a:prstGeom>
          <a:ln w="12700">
            <a:miter lim="400000"/>
          </a:ln>
        </p:spPr>
      </p:pic>
      <p:pic>
        <p:nvPicPr>
          <p:cNvPr id="239" name="Image" descr="Image"/>
          <p:cNvPicPr>
            <a:picLocks noChangeAspect="1"/>
          </p:cNvPicPr>
          <p:nvPr/>
        </p:nvPicPr>
        <p:blipFill>
          <a:blip r:embed="rId5">
            <a:extLst/>
          </a:blip>
          <a:stretch>
            <a:fillRect/>
          </a:stretch>
        </p:blipFill>
        <p:spPr>
          <a:xfrm>
            <a:off x="1390650" y="1169933"/>
            <a:ext cx="2660470" cy="2056403"/>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23"/>
          <p:cNvSpPr txBox="1">
            <a:spLocks noGrp="1"/>
          </p:cNvSpPr>
          <p:nvPr>
            <p:ph type="body" sz="half" idx="4294967295"/>
          </p:nvPr>
        </p:nvSpPr>
        <p:spPr>
          <a:xfrm>
            <a:off x="250825" y="571500"/>
            <a:ext cx="4678363" cy="4951413"/>
          </a:xfrm>
          <a:prstGeom prst="rect">
            <a:avLst/>
          </a:prstGeom>
        </p:spPr>
        <p:txBody>
          <a:bodyPr lIns="0" tIns="0" rIns="0" bIns="0">
            <a:normAutofit/>
          </a:bodyPr>
          <a:lstStyle/>
          <a:p>
            <a:pPr marL="279394" indent="-279394" defTabSz="745053">
              <a:lnSpc>
                <a:spcPct val="90000"/>
              </a:lnSpc>
              <a:spcBef>
                <a:spcPts val="400"/>
              </a:spcBef>
              <a:buSzTx/>
              <a:buNone/>
              <a:defRPr sz="1932" u="sng">
                <a:effectLst>
                  <a:outerShdw blurRad="10668" dist="20695" dir="2700000" rotWithShape="0">
                    <a:srgbClr val="000000"/>
                  </a:outerShdw>
                </a:effectLst>
              </a:defRPr>
            </a:pPr>
            <a:r>
              <a:t>Food</a:t>
            </a:r>
          </a:p>
          <a:p>
            <a:pPr marL="0" indent="43312" defTabSz="745053">
              <a:lnSpc>
                <a:spcPct val="90000"/>
              </a:lnSpc>
              <a:spcBef>
                <a:spcPts val="400"/>
              </a:spcBef>
              <a:buSzTx/>
              <a:buNone/>
              <a:defRPr sz="1932" u="sng">
                <a:effectLst>
                  <a:outerShdw blurRad="10668" dist="20695" dir="2700000" rotWithShape="0">
                    <a:srgbClr val="000000"/>
                  </a:outerShdw>
                </a:effectLst>
              </a:defRPr>
            </a:pPr>
            <a:endParaRPr/>
          </a:p>
          <a:p>
            <a:pPr marL="0" indent="43312" algn="just" defTabSz="745053">
              <a:lnSpc>
                <a:spcPct val="90000"/>
              </a:lnSpc>
              <a:spcBef>
                <a:spcPts val="400"/>
              </a:spcBef>
              <a:buSzTx/>
              <a:buNone/>
              <a:defRPr sz="1932">
                <a:effectLst>
                  <a:outerShdw blurRad="10668" dist="20695" dir="2700000" rotWithShape="0">
                    <a:srgbClr val="000000"/>
                  </a:outerShdw>
                </a:effectLst>
              </a:defRPr>
            </a:pPr>
            <a:r>
              <a:rPr>
                <a:solidFill>
                  <a:srgbClr val="444444"/>
                </a:solidFill>
              </a:rPr>
              <a:t>T</a:t>
            </a:r>
            <a:r>
              <a:t>he food we take must not be heavy neither for transport nor digestion. If it is a day trip, a sandwich and then some chocolate, candy or nuts will give us enough energy. If it is more than one day, consume the food that needs to be cooked (soups, purees, pasta, milk, etc.) early on, and have the sausage, cheese, nuts, candy, cookies, chocolate, some bread and water at a later stage.</a:t>
            </a:r>
          </a:p>
          <a:p>
            <a:pPr marL="0" indent="43312" defTabSz="745053">
              <a:lnSpc>
                <a:spcPct val="90000"/>
              </a:lnSpc>
              <a:spcBef>
                <a:spcPts val="400"/>
              </a:spcBef>
              <a:buSzTx/>
              <a:buNone/>
              <a:defRPr sz="1932">
                <a:effectLst>
                  <a:outerShdw blurRad="10668" dist="20695" dir="2700000" rotWithShape="0">
                    <a:srgbClr val="000000"/>
                  </a:outerShdw>
                </a:effectLst>
              </a:defRPr>
            </a:pPr>
            <a:r>
              <a:t>The rubbish you generate during the days of trekking must be stored in bags and thrown into the containers meant for this purpose. Never leave it behind.       </a:t>
            </a:r>
          </a:p>
          <a:p>
            <a:pPr marL="0" indent="0" algn="just" defTabSz="384047">
              <a:lnSpc>
                <a:spcPct val="110000"/>
              </a:lnSpc>
              <a:spcBef>
                <a:spcPts val="0"/>
              </a:spcBef>
              <a:buClrTx/>
              <a:buSzTx/>
              <a:buFontTx/>
              <a:buNone/>
              <a:tabLst>
                <a:tab pos="292100" algn="l"/>
                <a:tab pos="596900" algn="l"/>
                <a:tab pos="889000" algn="l"/>
                <a:tab pos="1193800" algn="l"/>
                <a:tab pos="1485900" algn="l"/>
                <a:tab pos="1790700" algn="l"/>
                <a:tab pos="2082800" algn="l"/>
                <a:tab pos="2387600" algn="l"/>
                <a:tab pos="2679700" algn="l"/>
                <a:tab pos="2984500" algn="l"/>
                <a:tab pos="3276600" algn="l"/>
                <a:tab pos="3581400" algn="l"/>
              </a:tabLst>
              <a:defRPr sz="1175">
                <a:solidFill>
                  <a:srgbClr val="444444"/>
                </a:solidFill>
                <a:latin typeface="+mj-lt"/>
                <a:ea typeface="+mj-ea"/>
                <a:cs typeface="+mj-cs"/>
                <a:sym typeface="Helvetica"/>
              </a:defRPr>
            </a:pPr>
            <a:endParaRPr/>
          </a:p>
        </p:txBody>
      </p:sp>
      <p:pic>
        <p:nvPicPr>
          <p:cNvPr id="242"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43" name="ac.naturaleza basura.jpg" descr="ac.naturaleza basura.jpg"/>
          <p:cNvPicPr>
            <a:picLocks noChangeAspect="1"/>
          </p:cNvPicPr>
          <p:nvPr/>
        </p:nvPicPr>
        <p:blipFill>
          <a:blip r:embed="rId3">
            <a:extLst/>
          </a:blip>
          <a:stretch>
            <a:fillRect/>
          </a:stretch>
        </p:blipFill>
        <p:spPr>
          <a:xfrm>
            <a:off x="5611564" y="1727595"/>
            <a:ext cx="2940382" cy="3136407"/>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27"/>
          <p:cNvSpPr txBox="1">
            <a:spLocks noGrp="1"/>
          </p:cNvSpPr>
          <p:nvPr>
            <p:ph type="body" sz="half" idx="4294967295"/>
          </p:nvPr>
        </p:nvSpPr>
        <p:spPr>
          <a:xfrm>
            <a:off x="500062" y="714375"/>
            <a:ext cx="4240710" cy="5622925"/>
          </a:xfrm>
          <a:prstGeom prst="rect">
            <a:avLst/>
          </a:prstGeom>
        </p:spPr>
        <p:txBody>
          <a:bodyPr lIns="0" tIns="0" rIns="0" bIns="0">
            <a:normAutofit/>
          </a:bodyPr>
          <a:lstStyle/>
          <a:p>
            <a:pPr>
              <a:spcBef>
                <a:spcPts val="500"/>
              </a:spcBef>
              <a:buSzTx/>
              <a:buNone/>
              <a:tabLst>
                <a:tab pos="266700" algn="l"/>
              </a:tabLst>
              <a:defRPr sz="2400" u="sng">
                <a:effectLst>
                  <a:outerShdw blurRad="12700" dist="25400" dir="2700000" rotWithShape="0">
                    <a:srgbClr val="000000"/>
                  </a:outerShdw>
                </a:effectLst>
              </a:defRPr>
            </a:pPr>
            <a:r>
              <a:t>CLIMBING</a:t>
            </a:r>
          </a:p>
          <a:p>
            <a:pPr>
              <a:buSzTx/>
              <a:buNone/>
              <a:tabLst>
                <a:tab pos="266700" algn="l"/>
              </a:tabLst>
              <a:defRPr sz="2400" u="sng">
                <a:effectLst>
                  <a:outerShdw blurRad="12700" dist="25400" dir="2700000" rotWithShape="0">
                    <a:srgbClr val="000000"/>
                  </a:outerShdw>
                </a:effectLst>
              </a:defRPr>
            </a:pPr>
            <a:endParaRPr/>
          </a:p>
          <a:p>
            <a:pPr>
              <a:spcBef>
                <a:spcPts val="400"/>
              </a:spcBef>
              <a:buSzTx/>
              <a:buNone/>
              <a:tabLst>
                <a:tab pos="266700" algn="l"/>
              </a:tabLst>
              <a:defRPr sz="1800">
                <a:effectLst>
                  <a:outerShdw blurRad="12700" dist="25400" dir="2700000" rotWithShape="0">
                    <a:srgbClr val="000000"/>
                  </a:outerShdw>
                </a:effectLst>
              </a:defRPr>
            </a:pPr>
            <a:r>
              <a:t>Basic Ideas about the Sport of Climbing</a:t>
            </a:r>
          </a:p>
          <a:p>
            <a:pPr>
              <a:spcBef>
                <a:spcPts val="400"/>
              </a:spcBef>
              <a:buSzTx/>
              <a:buNone/>
              <a:tabLst>
                <a:tab pos="266700" algn="l"/>
              </a:tabLst>
              <a:defRPr sz="1800">
                <a:effectLst>
                  <a:outerShdw blurRad="12700" dist="25400" dir="2700000" rotWithShape="0">
                    <a:srgbClr val="000000"/>
                  </a:outerShdw>
                </a:effectLst>
              </a:defRPr>
            </a:pPr>
            <a:endParaRPr/>
          </a:p>
          <a:p>
            <a:pPr>
              <a:spcBef>
                <a:spcPts val="400"/>
              </a:spcBef>
              <a:buSzTx/>
              <a:buNone/>
              <a:tabLst>
                <a:tab pos="266700" algn="l"/>
              </a:tabLst>
              <a:defRPr sz="1800">
                <a:effectLst>
                  <a:outerShdw blurRad="12700" dist="25400" dir="2700000" rotWithShape="0">
                    <a:srgbClr val="000000"/>
                  </a:outerShdw>
                </a:effectLst>
              </a:defRPr>
            </a:pPr>
            <a:r>
              <a:t>		Climbing is a specialty within alpinism that is beautiful and spectacular and lets us enjoy the mountain up close. The body moves up against her walls and our hands and feet caress the rock in suggestive complicity. Each step is vital and our concentration should be great, each support is a lifeline. Safety in this sport is very high, and to ensure it equipment is shared, because it is a team sport, as one ascends the other tracks their movements</a:t>
            </a:r>
          </a:p>
        </p:txBody>
      </p:sp>
      <p:pic>
        <p:nvPicPr>
          <p:cNvPr id="246"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47" name="montaña4.jpg" descr="montaña4.jpg"/>
          <p:cNvPicPr>
            <a:picLocks noChangeAspect="1"/>
          </p:cNvPicPr>
          <p:nvPr/>
        </p:nvPicPr>
        <p:blipFill>
          <a:blip r:embed="rId3">
            <a:extLst/>
          </a:blip>
          <a:stretch>
            <a:fillRect/>
          </a:stretch>
        </p:blipFill>
        <p:spPr>
          <a:xfrm>
            <a:off x="5439419" y="2061660"/>
            <a:ext cx="1754753" cy="2734680"/>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31"/>
          <p:cNvSpPr txBox="1">
            <a:spLocks noGrp="1"/>
          </p:cNvSpPr>
          <p:nvPr>
            <p:ph type="body" idx="4294967295"/>
          </p:nvPr>
        </p:nvSpPr>
        <p:spPr>
          <a:xfrm>
            <a:off x="311150" y="280987"/>
            <a:ext cx="8270875" cy="5214938"/>
          </a:xfrm>
          <a:prstGeom prst="rect">
            <a:avLst/>
          </a:prstGeom>
        </p:spPr>
        <p:txBody>
          <a:bodyPr lIns="0" tIns="0" rIns="0" bIns="0">
            <a:normAutofit/>
          </a:bodyPr>
          <a:lstStyle/>
          <a:p>
            <a:pPr marL="322324" indent="-322324" defTabSz="859536">
              <a:spcBef>
                <a:spcPts val="500"/>
              </a:spcBef>
              <a:buSzTx/>
              <a:buNone/>
              <a:defRPr sz="2400" u="sng">
                <a:effectLst>
                  <a:outerShdw blurRad="12700" dist="23876" dir="2700000" rotWithShape="0">
                    <a:srgbClr val="000000"/>
                  </a:outerShdw>
                </a:effectLst>
              </a:defRPr>
            </a:pPr>
            <a:r>
              <a:t>Types of climbing </a:t>
            </a:r>
          </a:p>
          <a:p>
            <a:pPr marL="0" indent="0" defTabSz="859536">
              <a:spcBef>
                <a:spcPts val="500"/>
              </a:spcBef>
              <a:buSzTx/>
              <a:buNone/>
              <a:defRPr sz="2200">
                <a:effectLst>
                  <a:outerShdw blurRad="12700" dist="23876" dir="2700000" rotWithShape="0">
                    <a:srgbClr val="000000"/>
                  </a:outerShdw>
                </a:effectLst>
              </a:defRPr>
            </a:pPr>
            <a:r>
              <a:t>We can set different types of climbing and each with its own technique and unusual equipment: </a:t>
            </a:r>
          </a:p>
          <a:p>
            <a:pPr marL="322324" indent="-322324" defTabSz="859536">
              <a:spcBef>
                <a:spcPts val="500"/>
              </a:spcBef>
              <a:buSzTx/>
              <a:buNone/>
              <a:defRPr sz="2200">
                <a:effectLst>
                  <a:outerShdw blurRad="12700" dist="23876" dir="2700000" rotWithShape="0">
                    <a:srgbClr val="000000"/>
                  </a:outerShdw>
                </a:effectLst>
              </a:defRPr>
            </a:pPr>
            <a:endParaRPr/>
          </a:p>
          <a:p>
            <a:pPr marL="0" indent="0" algn="just" defTabSz="457200">
              <a:lnSpc>
                <a:spcPct val="13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j-lt"/>
                <a:ea typeface="+mj-ea"/>
                <a:cs typeface="+mj-cs"/>
                <a:sym typeface="Helvetica"/>
              </a:defRPr>
            </a:pPr>
            <a:r>
              <a:t>In keeping with the equipment:</a:t>
            </a:r>
          </a:p>
          <a:p>
            <a:pPr marL="165099" indent="-139699" algn="just" defTabSz="457200">
              <a:lnSpc>
                <a:spcPct val="130000"/>
              </a:lnSpc>
              <a:spcBef>
                <a:spcPts val="0"/>
              </a:spcBef>
              <a:buClrTx/>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j-lt"/>
                <a:ea typeface="+mj-ea"/>
                <a:cs typeface="+mj-cs"/>
                <a:sym typeface="Helvetica"/>
              </a:defRPr>
            </a:pPr>
            <a:r>
              <a:t> artificial climbing requires diverse protective gear,</a:t>
            </a:r>
          </a:p>
          <a:p>
            <a:pPr marL="165099" indent="-139699" algn="just" defTabSz="457200">
              <a:lnSpc>
                <a:spcPct val="130000"/>
              </a:lnSpc>
              <a:spcBef>
                <a:spcPts val="0"/>
              </a:spcBef>
              <a:buClrTx/>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j-lt"/>
                <a:ea typeface="+mj-ea"/>
                <a:cs typeface="+mj-cs"/>
                <a:sym typeface="Helvetica"/>
              </a:defRPr>
            </a:pPr>
            <a:r>
              <a:t> free climbing requires safety equipment, </a:t>
            </a:r>
          </a:p>
          <a:p>
            <a:pPr marL="165099" indent="-139699" algn="just" defTabSz="457200">
              <a:lnSpc>
                <a:spcPct val="130000"/>
              </a:lnSpc>
              <a:spcBef>
                <a:spcPts val="0"/>
              </a:spcBef>
              <a:buClrTx/>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j-lt"/>
                <a:ea typeface="+mj-ea"/>
                <a:cs typeface="+mj-cs"/>
                <a:sym typeface="Helvetica"/>
              </a:defRPr>
            </a:pPr>
            <a:r>
              <a:t> sport climbing is currently climbing on prepared routes of varying difficulty. In rock and wall climbing (artificial  walls that mimic natural wall on which artificial grips are fastened to reproduce the different steps of the  mountain wall), and </a:t>
            </a:r>
          </a:p>
          <a:p>
            <a:pPr marL="205014" indent="-179614" algn="just" defTabSz="457200">
              <a:lnSpc>
                <a:spcPct val="130000"/>
              </a:lnSpc>
              <a:spcBef>
                <a:spcPts val="0"/>
              </a:spcBef>
              <a:buClrTx/>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rPr sz="1800"/>
              <a:t> indoor climbing is scaling artificial walls of varying difficulty.</a:t>
            </a:r>
            <a:r>
              <a:t>. </a:t>
            </a:r>
          </a:p>
        </p:txBody>
      </p:sp>
      <p:pic>
        <p:nvPicPr>
          <p:cNvPr id="250"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51" name="montaña ayuda.jpg" descr="montaña ayuda.jpg"/>
          <p:cNvPicPr>
            <a:picLocks noChangeAspect="1"/>
          </p:cNvPicPr>
          <p:nvPr/>
        </p:nvPicPr>
        <p:blipFill>
          <a:blip r:embed="rId3">
            <a:extLst/>
          </a:blip>
          <a:stretch>
            <a:fillRect/>
          </a:stretch>
        </p:blipFill>
        <p:spPr>
          <a:xfrm>
            <a:off x="3126814" y="4385921"/>
            <a:ext cx="1968131" cy="1988848"/>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35"/>
          <p:cNvSpPr txBox="1">
            <a:spLocks noGrp="1"/>
          </p:cNvSpPr>
          <p:nvPr>
            <p:ph type="body" idx="4294967295"/>
          </p:nvPr>
        </p:nvSpPr>
        <p:spPr>
          <a:xfrm>
            <a:off x="179387" y="188911"/>
            <a:ext cx="4249738" cy="6481765"/>
          </a:xfrm>
          <a:prstGeom prst="rect">
            <a:avLst/>
          </a:prstGeom>
        </p:spPr>
        <p:txBody>
          <a:bodyPr lIns="0" tIns="0" rIns="0" bIns="0">
            <a:normAutofit/>
          </a:bodyPr>
          <a:lstStyle/>
          <a:p>
            <a:pPr>
              <a:lnSpc>
                <a:spcPct val="80000"/>
              </a:lnSpc>
              <a:spcBef>
                <a:spcPts val="400"/>
              </a:spcBef>
              <a:buSzTx/>
              <a:buNone/>
              <a:defRPr sz="2000" u="sng"/>
            </a:pPr>
            <a:r>
              <a:t>Equipment in climbing, here are some of them:</a:t>
            </a:r>
          </a:p>
          <a:p>
            <a:pPr>
              <a:lnSpc>
                <a:spcPct val="80000"/>
              </a:lnSpc>
              <a:spcBef>
                <a:spcPts val="400"/>
              </a:spcBef>
              <a:buSzTx/>
              <a:buNone/>
              <a:defRPr sz="2000" u="sng"/>
            </a:pPr>
            <a:endParaRPr/>
          </a:p>
          <a:p>
            <a:pPr>
              <a:lnSpc>
                <a:spcPct val="80000"/>
              </a:lnSpc>
              <a:spcBef>
                <a:spcPts val="400"/>
              </a:spcBef>
              <a:buSzTx/>
              <a:buNone/>
              <a:defRPr sz="2000" u="sng"/>
            </a:pPr>
            <a:endParaRPr/>
          </a:p>
          <a:p>
            <a:pPr marL="171450" indent="-171450">
              <a:lnSpc>
                <a:spcPct val="120000"/>
              </a:lnSpc>
              <a:spcBef>
                <a:spcPts val="300"/>
              </a:spcBef>
              <a:defRPr sz="1600">
                <a:effectLst>
                  <a:outerShdw blurRad="12700" dist="25400" dir="2700000" rotWithShape="0">
                    <a:srgbClr val="000000"/>
                  </a:outerShdw>
                </a:effectLst>
              </a:defRPr>
            </a:pPr>
            <a:r>
              <a:t>The rope </a:t>
            </a:r>
          </a:p>
          <a:p>
            <a:pPr marL="171450" indent="-171450">
              <a:lnSpc>
                <a:spcPct val="120000"/>
              </a:lnSpc>
              <a:spcBef>
                <a:spcPts val="300"/>
              </a:spcBef>
              <a:defRPr sz="1600">
                <a:effectLst>
                  <a:outerShdw blurRad="12700" dist="25400" dir="2700000" rotWithShape="0">
                    <a:srgbClr val="000000"/>
                  </a:outerShdw>
                </a:effectLst>
              </a:defRPr>
            </a:pPr>
            <a:r>
              <a:t>Harness</a:t>
            </a:r>
          </a:p>
          <a:p>
            <a:pPr marL="171450" indent="-171450">
              <a:lnSpc>
                <a:spcPct val="120000"/>
              </a:lnSpc>
              <a:spcBef>
                <a:spcPts val="300"/>
              </a:spcBef>
              <a:defRPr sz="1600">
                <a:effectLst>
                  <a:outerShdw blurRad="12700" dist="25400" dir="2700000" rotWithShape="0">
                    <a:srgbClr val="000000"/>
                  </a:outerShdw>
                </a:effectLst>
              </a:defRPr>
            </a:pPr>
            <a:r>
              <a:t>Carabiner</a:t>
            </a:r>
          </a:p>
          <a:p>
            <a:pPr marL="171450" indent="-171450">
              <a:lnSpc>
                <a:spcPct val="120000"/>
              </a:lnSpc>
              <a:spcBef>
                <a:spcPts val="300"/>
              </a:spcBef>
              <a:defRPr sz="1600">
                <a:effectLst>
                  <a:outerShdw blurRad="12700" dist="25400" dir="2700000" rotWithShape="0">
                    <a:srgbClr val="000000"/>
                  </a:outerShdw>
                </a:effectLst>
              </a:defRPr>
            </a:pPr>
            <a:r>
              <a:t>Nut/Chockstone</a:t>
            </a:r>
          </a:p>
          <a:p>
            <a:pPr marL="171450" indent="-171450">
              <a:lnSpc>
                <a:spcPct val="120000"/>
              </a:lnSpc>
              <a:spcBef>
                <a:spcPts val="300"/>
              </a:spcBef>
              <a:defRPr sz="1600">
                <a:effectLst>
                  <a:outerShdw blurRad="12700" dist="25400" dir="2700000" rotWithShape="0">
                    <a:srgbClr val="000000"/>
                  </a:outerShdw>
                </a:effectLst>
              </a:defRPr>
            </a:pPr>
            <a:r>
              <a:t>Piton/Pin/Peg</a:t>
            </a:r>
          </a:p>
          <a:p>
            <a:pPr marL="171450" indent="-171450">
              <a:lnSpc>
                <a:spcPct val="120000"/>
              </a:lnSpc>
              <a:spcBef>
                <a:spcPts val="300"/>
              </a:spcBef>
              <a:defRPr sz="1600">
                <a:effectLst>
                  <a:outerShdw blurRad="12700" dist="25400" dir="2700000" rotWithShape="0">
                    <a:srgbClr val="000000"/>
                  </a:outerShdw>
                </a:effectLst>
              </a:defRPr>
            </a:pPr>
            <a:r>
              <a:t>Ascender and Descender</a:t>
            </a:r>
          </a:p>
          <a:p>
            <a:pPr marL="171450" indent="-171450">
              <a:lnSpc>
                <a:spcPct val="120000"/>
              </a:lnSpc>
              <a:spcBef>
                <a:spcPts val="300"/>
              </a:spcBef>
              <a:defRPr sz="1600">
                <a:effectLst>
                  <a:outerShdw blurRad="12700" dist="25400" dir="2700000" rotWithShape="0">
                    <a:srgbClr val="000000"/>
                  </a:outerShdw>
                </a:effectLst>
              </a:defRPr>
            </a:pPr>
            <a:r>
              <a:t>Quickdraw</a:t>
            </a:r>
          </a:p>
          <a:p>
            <a:pPr marL="171450" indent="-171450">
              <a:lnSpc>
                <a:spcPct val="120000"/>
              </a:lnSpc>
              <a:spcBef>
                <a:spcPts val="300"/>
              </a:spcBef>
              <a:defRPr sz="1600">
                <a:effectLst>
                  <a:outerShdw blurRad="12700" dist="25400" dir="2700000" rotWithShape="0">
                    <a:srgbClr val="000000"/>
                  </a:outerShdw>
                </a:effectLst>
              </a:defRPr>
            </a:pPr>
            <a:r>
              <a:t>Axe</a:t>
            </a:r>
          </a:p>
          <a:p>
            <a:pPr marL="171450" indent="-171450">
              <a:lnSpc>
                <a:spcPct val="120000"/>
              </a:lnSpc>
              <a:spcBef>
                <a:spcPts val="300"/>
              </a:spcBef>
              <a:defRPr sz="1600">
                <a:effectLst>
                  <a:outerShdw blurRad="12700" dist="25400" dir="2700000" rotWithShape="0">
                    <a:srgbClr val="000000"/>
                  </a:outerShdw>
                </a:effectLst>
              </a:defRPr>
            </a:pPr>
            <a:r>
              <a:t>Crampons</a:t>
            </a:r>
          </a:p>
          <a:p>
            <a:pPr marL="171450" indent="-171450">
              <a:lnSpc>
                <a:spcPct val="120000"/>
              </a:lnSpc>
              <a:spcBef>
                <a:spcPts val="300"/>
              </a:spcBef>
              <a:defRPr sz="1600">
                <a:effectLst>
                  <a:outerShdw blurRad="12700" dist="25400" dir="2700000" rotWithShape="0">
                    <a:srgbClr val="000000"/>
                  </a:outerShdw>
                </a:effectLst>
              </a:defRPr>
            </a:pPr>
            <a:r>
              <a:t>Ice Screw</a:t>
            </a:r>
          </a:p>
          <a:p>
            <a:pPr marL="171450" indent="-171450">
              <a:lnSpc>
                <a:spcPct val="120000"/>
              </a:lnSpc>
              <a:spcBef>
                <a:spcPts val="300"/>
              </a:spcBef>
              <a:defRPr sz="1600">
                <a:effectLst>
                  <a:outerShdw blurRad="12700" dist="25400" dir="2700000" rotWithShape="0">
                    <a:srgbClr val="000000"/>
                  </a:outerShdw>
                </a:effectLst>
              </a:defRPr>
            </a:pPr>
            <a:r>
              <a:t>Footwear</a:t>
            </a:r>
          </a:p>
          <a:p>
            <a:pPr marL="171450" indent="-171450">
              <a:lnSpc>
                <a:spcPct val="120000"/>
              </a:lnSpc>
              <a:spcBef>
                <a:spcPts val="300"/>
              </a:spcBef>
              <a:defRPr sz="1600">
                <a:effectLst>
                  <a:outerShdw blurRad="12700" dist="25400" dir="2700000" rotWithShape="0">
                    <a:srgbClr val="000000"/>
                  </a:outerShdw>
                </a:effectLst>
              </a:defRPr>
            </a:pPr>
            <a:r>
              <a:t>Helmet</a:t>
            </a:r>
          </a:p>
          <a:p>
            <a:pPr marL="171450" indent="-171450">
              <a:lnSpc>
                <a:spcPct val="120000"/>
              </a:lnSpc>
              <a:spcBef>
                <a:spcPts val="300"/>
              </a:spcBef>
              <a:defRPr sz="1600">
                <a:effectLst>
                  <a:outerShdw blurRad="12700" dist="25400" dir="2700000" rotWithShape="0">
                    <a:srgbClr val="000000"/>
                  </a:outerShdw>
                </a:effectLst>
              </a:defRPr>
            </a:pPr>
            <a:r>
              <a:t>Goggles</a:t>
            </a:r>
          </a:p>
          <a:p>
            <a:pPr marL="171450" indent="-171450">
              <a:lnSpc>
                <a:spcPct val="120000"/>
              </a:lnSpc>
              <a:spcBef>
                <a:spcPts val="300"/>
              </a:spcBef>
              <a:defRPr sz="1600">
                <a:effectLst>
                  <a:outerShdw blurRad="12700" dist="25400" dir="2700000" rotWithShape="0">
                    <a:srgbClr val="000000"/>
                  </a:outerShdw>
                </a:effectLst>
              </a:defRPr>
            </a:pPr>
            <a:r>
              <a:t>Gaiters </a:t>
            </a:r>
          </a:p>
        </p:txBody>
      </p:sp>
      <p:pic>
        <p:nvPicPr>
          <p:cNvPr id="254"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55" name="mano montaña.jpg" descr="mano montaña.jpg"/>
          <p:cNvPicPr>
            <a:picLocks noChangeAspect="1"/>
          </p:cNvPicPr>
          <p:nvPr/>
        </p:nvPicPr>
        <p:blipFill>
          <a:blip r:embed="rId3">
            <a:extLst/>
          </a:blip>
          <a:stretch>
            <a:fillRect/>
          </a:stretch>
        </p:blipFill>
        <p:spPr>
          <a:xfrm>
            <a:off x="1748343" y="5035408"/>
            <a:ext cx="865190" cy="1017870"/>
          </a:xfrm>
          <a:prstGeom prst="rect">
            <a:avLst/>
          </a:prstGeom>
          <a:ln w="12700">
            <a:miter lim="400000"/>
          </a:ln>
        </p:spPr>
      </p:pic>
      <p:pic>
        <p:nvPicPr>
          <p:cNvPr id="256" name="cuerda.jpg" descr="cuerda.jpg"/>
          <p:cNvPicPr>
            <a:picLocks noChangeAspect="1"/>
          </p:cNvPicPr>
          <p:nvPr/>
        </p:nvPicPr>
        <p:blipFill>
          <a:blip r:embed="rId4">
            <a:extLst/>
          </a:blip>
          <a:stretch>
            <a:fillRect/>
          </a:stretch>
        </p:blipFill>
        <p:spPr>
          <a:xfrm rot="16174728">
            <a:off x="6021137" y="3318345"/>
            <a:ext cx="1408917" cy="628652"/>
          </a:xfrm>
          <a:prstGeom prst="rect">
            <a:avLst/>
          </a:prstGeom>
          <a:ln w="12700">
            <a:miter lim="400000"/>
          </a:ln>
        </p:spPr>
      </p:pic>
      <p:pic>
        <p:nvPicPr>
          <p:cNvPr id="257" name="casco.jpg" descr="casco.jpg"/>
          <p:cNvPicPr>
            <a:picLocks noChangeAspect="1"/>
          </p:cNvPicPr>
          <p:nvPr/>
        </p:nvPicPr>
        <p:blipFill>
          <a:blip r:embed="rId5">
            <a:extLst/>
          </a:blip>
          <a:stretch>
            <a:fillRect/>
          </a:stretch>
        </p:blipFill>
        <p:spPr>
          <a:xfrm>
            <a:off x="4096542" y="597693"/>
            <a:ext cx="950915" cy="950914"/>
          </a:xfrm>
          <a:prstGeom prst="rect">
            <a:avLst/>
          </a:prstGeom>
          <a:ln w="12700">
            <a:miter lim="400000"/>
          </a:ln>
        </p:spPr>
      </p:pic>
      <p:pic>
        <p:nvPicPr>
          <p:cNvPr id="258" name="arnes-logan.jpg" descr="arnes-logan.jpg"/>
          <p:cNvPicPr>
            <a:picLocks noChangeAspect="1"/>
          </p:cNvPicPr>
          <p:nvPr/>
        </p:nvPicPr>
        <p:blipFill>
          <a:blip r:embed="rId6">
            <a:extLst/>
          </a:blip>
          <a:stretch>
            <a:fillRect/>
          </a:stretch>
        </p:blipFill>
        <p:spPr>
          <a:xfrm>
            <a:off x="5544342" y="471096"/>
            <a:ext cx="1216027" cy="1148470"/>
          </a:xfrm>
          <a:prstGeom prst="rect">
            <a:avLst/>
          </a:prstGeom>
          <a:ln w="12700">
            <a:miter lim="400000"/>
          </a:ln>
        </p:spPr>
      </p:pic>
      <p:pic>
        <p:nvPicPr>
          <p:cNvPr id="259" name="30.jpg" descr="30.jpg"/>
          <p:cNvPicPr>
            <a:picLocks noChangeAspect="1"/>
          </p:cNvPicPr>
          <p:nvPr/>
        </p:nvPicPr>
        <p:blipFill>
          <a:blip r:embed="rId7">
            <a:extLst/>
          </a:blip>
          <a:stretch>
            <a:fillRect/>
          </a:stretch>
        </p:blipFill>
        <p:spPr>
          <a:xfrm>
            <a:off x="7412428" y="406400"/>
            <a:ext cx="1140236" cy="1801814"/>
          </a:xfrm>
          <a:prstGeom prst="rect">
            <a:avLst/>
          </a:prstGeom>
          <a:ln w="12700">
            <a:miter lim="400000"/>
          </a:ln>
        </p:spPr>
      </p:pic>
      <p:pic>
        <p:nvPicPr>
          <p:cNvPr id="260" name="29.jpg" descr="29.jpg"/>
          <p:cNvPicPr>
            <a:picLocks noChangeAspect="1"/>
          </p:cNvPicPr>
          <p:nvPr/>
        </p:nvPicPr>
        <p:blipFill>
          <a:blip r:embed="rId8">
            <a:extLst/>
          </a:blip>
          <a:stretch>
            <a:fillRect/>
          </a:stretch>
        </p:blipFill>
        <p:spPr>
          <a:xfrm>
            <a:off x="3017297" y="4738935"/>
            <a:ext cx="865189" cy="1800445"/>
          </a:xfrm>
          <a:prstGeom prst="rect">
            <a:avLst/>
          </a:prstGeom>
          <a:ln w="12700">
            <a:miter lim="400000"/>
          </a:ln>
        </p:spPr>
      </p:pic>
      <p:pic>
        <p:nvPicPr>
          <p:cNvPr id="261" name="27.jpg" descr="27.jpg"/>
          <p:cNvPicPr>
            <a:picLocks noChangeAspect="1"/>
          </p:cNvPicPr>
          <p:nvPr/>
        </p:nvPicPr>
        <p:blipFill>
          <a:blip r:embed="rId9">
            <a:extLst/>
          </a:blip>
          <a:stretch>
            <a:fillRect/>
          </a:stretch>
        </p:blipFill>
        <p:spPr>
          <a:xfrm>
            <a:off x="4286250" y="4540487"/>
            <a:ext cx="820738" cy="2175482"/>
          </a:xfrm>
          <a:prstGeom prst="rect">
            <a:avLst/>
          </a:prstGeom>
          <a:ln w="12700">
            <a:miter lim="400000"/>
          </a:ln>
        </p:spPr>
      </p:pic>
      <p:pic>
        <p:nvPicPr>
          <p:cNvPr id="262" name="26.jpg" descr="26.jpg"/>
          <p:cNvPicPr>
            <a:picLocks noChangeAspect="1"/>
          </p:cNvPicPr>
          <p:nvPr/>
        </p:nvPicPr>
        <p:blipFill>
          <a:blip r:embed="rId10">
            <a:extLst/>
          </a:blip>
          <a:stretch>
            <a:fillRect/>
          </a:stretch>
        </p:blipFill>
        <p:spPr>
          <a:xfrm>
            <a:off x="2617385" y="2965648"/>
            <a:ext cx="1357715" cy="1435438"/>
          </a:xfrm>
          <a:prstGeom prst="rect">
            <a:avLst/>
          </a:prstGeom>
          <a:ln w="12700">
            <a:miter lim="400000"/>
          </a:ln>
        </p:spPr>
      </p:pic>
      <p:pic>
        <p:nvPicPr>
          <p:cNvPr id="263" name="24.jpg" descr="24.jpg"/>
          <p:cNvPicPr>
            <a:picLocks noChangeAspect="1"/>
          </p:cNvPicPr>
          <p:nvPr/>
        </p:nvPicPr>
        <p:blipFill>
          <a:blip r:embed="rId11">
            <a:extLst/>
          </a:blip>
          <a:stretch>
            <a:fillRect/>
          </a:stretch>
        </p:blipFill>
        <p:spPr>
          <a:xfrm>
            <a:off x="5459724" y="4770256"/>
            <a:ext cx="1007965" cy="1435439"/>
          </a:xfrm>
          <a:prstGeom prst="rect">
            <a:avLst/>
          </a:prstGeom>
          <a:ln w="12700">
            <a:miter lim="400000"/>
          </a:ln>
        </p:spPr>
      </p:pic>
      <p:pic>
        <p:nvPicPr>
          <p:cNvPr id="264" name="31.jpg" descr="31.jpg"/>
          <p:cNvPicPr>
            <a:picLocks noChangeAspect="1"/>
          </p:cNvPicPr>
          <p:nvPr/>
        </p:nvPicPr>
        <p:blipFill>
          <a:blip r:embed="rId12">
            <a:extLst/>
          </a:blip>
          <a:stretch>
            <a:fillRect/>
          </a:stretch>
        </p:blipFill>
        <p:spPr>
          <a:xfrm>
            <a:off x="7498285" y="3961407"/>
            <a:ext cx="1357716" cy="1668212"/>
          </a:xfrm>
          <a:prstGeom prst="rect">
            <a:avLst/>
          </a:prstGeom>
          <a:ln w="12700">
            <a:miter lim="400000"/>
          </a:ln>
        </p:spPr>
      </p:pic>
      <p:pic>
        <p:nvPicPr>
          <p:cNvPr id="265" name="32.jpg" descr="32.jpg"/>
          <p:cNvPicPr>
            <a:picLocks noChangeAspect="1"/>
          </p:cNvPicPr>
          <p:nvPr/>
        </p:nvPicPr>
        <p:blipFill>
          <a:blip r:embed="rId13">
            <a:extLst/>
          </a:blip>
          <a:stretch>
            <a:fillRect/>
          </a:stretch>
        </p:blipFill>
        <p:spPr>
          <a:xfrm>
            <a:off x="3945978" y="1808159"/>
            <a:ext cx="2557209" cy="686927"/>
          </a:xfrm>
          <a:prstGeom prst="rect">
            <a:avLst/>
          </a:prstGeom>
          <a:ln w="12700">
            <a:miter lim="400000"/>
          </a:ln>
        </p:spPr>
      </p:pic>
      <p:pic>
        <p:nvPicPr>
          <p:cNvPr id="266" name="ocho.jpg" descr="ocho.jpg"/>
          <p:cNvPicPr>
            <a:picLocks noChangeAspect="1"/>
          </p:cNvPicPr>
          <p:nvPr/>
        </p:nvPicPr>
        <p:blipFill>
          <a:blip r:embed="rId14">
            <a:extLst/>
          </a:blip>
          <a:stretch>
            <a:fillRect/>
          </a:stretch>
        </p:blipFill>
        <p:spPr>
          <a:xfrm>
            <a:off x="7412428" y="2401886"/>
            <a:ext cx="1216027" cy="1216027"/>
          </a:xfrm>
          <a:prstGeom prst="rect">
            <a:avLst/>
          </a:prstGeom>
          <a:ln w="12700">
            <a:miter lim="400000"/>
          </a:ln>
        </p:spPr>
      </p:pic>
      <p:pic>
        <p:nvPicPr>
          <p:cNvPr id="267" name="pioletes.jpg" descr="pioletes.jpg"/>
          <p:cNvPicPr>
            <a:picLocks noChangeAspect="1"/>
          </p:cNvPicPr>
          <p:nvPr/>
        </p:nvPicPr>
        <p:blipFill>
          <a:blip r:embed="rId15">
            <a:extLst/>
          </a:blip>
          <a:stretch>
            <a:fillRect/>
          </a:stretch>
        </p:blipFill>
        <p:spPr>
          <a:xfrm>
            <a:off x="4410402" y="2754639"/>
            <a:ext cx="1628361" cy="1668211"/>
          </a:xfrm>
          <a:prstGeom prst="rect">
            <a:avLst/>
          </a:prstGeom>
          <a:ln w="12700">
            <a:miter lim="400000"/>
          </a:ln>
        </p:spPr>
      </p:pic>
      <p:pic>
        <p:nvPicPr>
          <p:cNvPr id="268" name="polaina.jpg" descr="polaina.jpg"/>
          <p:cNvPicPr>
            <a:picLocks noChangeAspect="1"/>
          </p:cNvPicPr>
          <p:nvPr/>
        </p:nvPicPr>
        <p:blipFill>
          <a:blip r:embed="rId16">
            <a:extLst/>
          </a:blip>
          <a:stretch>
            <a:fillRect/>
          </a:stretch>
        </p:blipFill>
        <p:spPr>
          <a:xfrm>
            <a:off x="2383631" y="591607"/>
            <a:ext cx="1216027" cy="1431399"/>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52"/>
          <p:cNvSpPr txBox="1">
            <a:spLocks noGrp="1"/>
          </p:cNvSpPr>
          <p:nvPr>
            <p:ph type="body" sz="half" idx="4294967295"/>
          </p:nvPr>
        </p:nvSpPr>
        <p:spPr>
          <a:xfrm>
            <a:off x="285750" y="928687"/>
            <a:ext cx="4643438" cy="5214938"/>
          </a:xfrm>
          <a:prstGeom prst="rect">
            <a:avLst/>
          </a:prstGeom>
        </p:spPr>
        <p:txBody>
          <a:bodyPr lIns="0" tIns="0" rIns="0" bIns="0">
            <a:normAutofit/>
          </a:bodyPr>
          <a:lstStyle/>
          <a:p>
            <a:pPr marL="332613" indent="-332613" defTabSz="886968">
              <a:spcBef>
                <a:spcPts val="400"/>
              </a:spcBef>
              <a:buSzTx/>
              <a:buNone/>
              <a:tabLst>
                <a:tab pos="254000" algn="l"/>
              </a:tabLst>
              <a:defRPr sz="2328" u="sng">
                <a:effectLst>
                  <a:outerShdw blurRad="12319" dist="24638" dir="2700000" rotWithShape="0">
                    <a:srgbClr val="000000"/>
                  </a:outerShdw>
                </a:effectLst>
              </a:defRPr>
            </a:pPr>
            <a:r>
              <a:t>TRACKING</a:t>
            </a:r>
          </a:p>
          <a:p>
            <a:pPr marL="332613" indent="-332613" defTabSz="886968">
              <a:spcBef>
                <a:spcPts val="400"/>
              </a:spcBef>
              <a:buSzTx/>
              <a:buNone/>
              <a:tabLst>
                <a:tab pos="254000" algn="l"/>
              </a:tabLst>
              <a:defRPr sz="2328">
                <a:effectLst>
                  <a:outerShdw blurRad="12319" dist="24638" dir="2700000" rotWithShape="0">
                    <a:srgbClr val="000000"/>
                  </a:outerShdw>
                </a:effectLst>
              </a:defRPr>
            </a:pPr>
            <a:r>
              <a:t>	 From an academic point of view tracking is a means, a way to get to an appointed place following some tracks, or a method to find the message or hidden treasure.</a:t>
            </a:r>
            <a:endParaRPr sz="1746"/>
          </a:p>
          <a:p>
            <a:pPr marL="332613" indent="-332613" defTabSz="886968">
              <a:spcBef>
                <a:spcPts val="600"/>
              </a:spcBef>
              <a:buSzTx/>
              <a:buNone/>
              <a:tabLst>
                <a:tab pos="254000" algn="l"/>
              </a:tabLst>
              <a:defRPr sz="1746">
                <a:effectLst>
                  <a:outerShdw blurRad="12319" dist="24638" dir="2700000" rotWithShape="0">
                    <a:srgbClr val="000000"/>
                  </a:outerShdw>
                </a:effectLst>
              </a:defRPr>
            </a:pPr>
            <a:endParaRPr sz="1746"/>
          </a:p>
          <a:p>
            <a:pPr marL="271018" indent="-271018" algn="just" defTabSz="886968">
              <a:spcBef>
                <a:spcPts val="300"/>
              </a:spcBef>
              <a:buSzTx/>
              <a:buNone/>
              <a:tabLst>
                <a:tab pos="254000" algn="l"/>
              </a:tabLst>
              <a:defRPr sz="1746">
                <a:effectLst>
                  <a:outerShdw blurRad="12319" dist="24638" dir="2700000" rotWithShape="0">
                    <a:srgbClr val="000000"/>
                  </a:outerShdw>
                </a:effectLst>
              </a:defRPr>
            </a:pPr>
            <a:r>
              <a:t>	In tracking, there are two types in following a trail. One is natural trails also called </a:t>
            </a:r>
            <a:r>
              <a:rPr b="1"/>
              <a:t>sign tracking</a:t>
            </a:r>
            <a:r>
              <a:t>, i.e., the tracks that have been left in the field or forest for us to find. Another called </a:t>
            </a:r>
            <a:r>
              <a:rPr b="1"/>
              <a:t>trail-O</a:t>
            </a:r>
            <a:r>
              <a:t> (trail orienteering), also called precision orienteering, known by all and strategically placed to find a message or coincide at a given point on a road. </a:t>
            </a:r>
          </a:p>
        </p:txBody>
      </p:sp>
      <p:pic>
        <p:nvPicPr>
          <p:cNvPr id="271"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72" name="montaña.jpg" descr="montaña.jpg"/>
          <p:cNvPicPr>
            <a:picLocks noChangeAspect="1"/>
          </p:cNvPicPr>
          <p:nvPr/>
        </p:nvPicPr>
        <p:blipFill>
          <a:blip r:embed="rId3">
            <a:extLst/>
          </a:blip>
          <a:stretch>
            <a:fillRect/>
          </a:stretch>
        </p:blipFill>
        <p:spPr>
          <a:xfrm>
            <a:off x="5579814" y="2017365"/>
            <a:ext cx="2323317" cy="2823270"/>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56"/>
          <p:cNvSpPr txBox="1">
            <a:spLocks noGrp="1"/>
          </p:cNvSpPr>
          <p:nvPr>
            <p:ph type="body" idx="4294967295"/>
          </p:nvPr>
        </p:nvSpPr>
        <p:spPr>
          <a:xfrm>
            <a:off x="285750" y="500062"/>
            <a:ext cx="7165529" cy="5214938"/>
          </a:xfrm>
          <a:prstGeom prst="rect">
            <a:avLst/>
          </a:prstGeom>
        </p:spPr>
        <p:txBody>
          <a:bodyPr lIns="0" tIns="0" rIns="0" bIns="0">
            <a:normAutofit/>
          </a:bodyPr>
          <a:lstStyle/>
          <a:p>
            <a:pPr marL="312038" indent="-312038" defTabSz="832103">
              <a:spcBef>
                <a:spcPts val="500"/>
              </a:spcBef>
              <a:buSzTx/>
              <a:buNone/>
              <a:defRPr sz="2100" u="sng">
                <a:effectLst>
                  <a:outerShdw blurRad="12700" dist="23114" dir="2700000" rotWithShape="0">
                    <a:srgbClr val="000000"/>
                  </a:outerShdw>
                </a:effectLst>
              </a:defRPr>
            </a:pPr>
            <a:r>
              <a:t>Requirements:</a:t>
            </a:r>
          </a:p>
          <a:p>
            <a:pPr marL="312038" indent="-312038" defTabSz="832103">
              <a:spcBef>
                <a:spcPts val="500"/>
              </a:spcBef>
              <a:buSzTx/>
              <a:buNone/>
              <a:defRPr sz="2100" u="sng">
                <a:effectLst>
                  <a:outerShdw blurRad="12700" dist="23114" dir="2700000" rotWithShape="0">
                    <a:srgbClr val="000000"/>
                  </a:outerShdw>
                </a:effectLst>
              </a:defRPr>
            </a:pPr>
            <a:endParaRPr/>
          </a:p>
          <a:p>
            <a:pPr marL="312038" indent="-312038" defTabSz="832103">
              <a:spcBef>
                <a:spcPts val="500"/>
              </a:spcBef>
              <a:buSzTx/>
              <a:buNone/>
              <a:defRPr sz="2100" u="sng">
                <a:effectLst>
                  <a:outerShdw blurRad="12700" dist="23114" dir="2700000" rotWithShape="0">
                    <a:srgbClr val="000000"/>
                  </a:outerShdw>
                </a:effectLst>
              </a:defRPr>
            </a:pPr>
            <a:endParaRPr/>
          </a:p>
          <a:p>
            <a:pPr marL="0" marR="12700" indent="0" defTabSz="292100">
              <a:lnSpc>
                <a:spcPct val="13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j-lt"/>
                <a:ea typeface="+mj-ea"/>
                <a:cs typeface="+mj-cs"/>
                <a:sym typeface="Helvetica"/>
              </a:defRPr>
            </a:pPr>
            <a:r>
              <a:t>1.	Signs are placed on the right of the road. </a:t>
            </a:r>
            <a:br/>
            <a:r>
              <a:t>2.	The distance between the signs should not exceed 50m. </a:t>
            </a:r>
            <a:br/>
            <a:r>
              <a:t>3.	They must be hidden, but visible at close range. </a:t>
            </a:r>
            <a:br/>
            <a:r>
              <a:t>4.	They must not be bigger than 15cm. </a:t>
            </a:r>
            <a:br/>
            <a:r>
              <a:t>5.	If using sign models, participants must be acquainted with them. </a:t>
            </a:r>
          </a:p>
          <a:p>
            <a:pPr marL="0" marR="12700" indent="0" defTabSz="292100">
              <a:lnSpc>
                <a:spcPct val="13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000000"/>
                </a:solidFill>
                <a:latin typeface="+mj-lt"/>
                <a:ea typeface="+mj-ea"/>
                <a:cs typeface="+mj-cs"/>
                <a:sym typeface="Helvetica"/>
              </a:defRPr>
            </a:pPr>
            <a:r>
              <a:rPr sz="1800">
                <a:solidFill>
                  <a:srgbClr val="FFFFFF"/>
                </a:solidFill>
              </a:rPr>
              <a:t>6.	Everything must comply with regulations. </a:t>
            </a:r>
            <a:r>
              <a:rPr>
                <a:solidFill>
                  <a:srgbClr val="232323"/>
                </a:solidFill>
                <a:latin typeface="Helvetica Neue"/>
                <a:ea typeface="Helvetica Neue"/>
                <a:cs typeface="Helvetica Neue"/>
                <a:sym typeface="Helvetica Neue"/>
              </a:rPr>
              <a:t/>
            </a:r>
            <a:br>
              <a:rPr>
                <a:solidFill>
                  <a:srgbClr val="232323"/>
                </a:solidFill>
                <a:latin typeface="Helvetica Neue"/>
                <a:ea typeface="Helvetica Neue"/>
                <a:cs typeface="Helvetica Neue"/>
                <a:sym typeface="Helvetica Neue"/>
              </a:rPr>
            </a:br>
            <a:endParaRPr>
              <a:solidFill>
                <a:srgbClr val="232323"/>
              </a:solidFill>
              <a:latin typeface="Helvetica Neue"/>
              <a:ea typeface="Helvetica Neue"/>
              <a:cs typeface="Helvetica Neue"/>
              <a:sym typeface="Helvetica Neue"/>
            </a:endParaRPr>
          </a:p>
        </p:txBody>
      </p:sp>
      <p:pic>
        <p:nvPicPr>
          <p:cNvPr id="275"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76" name="orientacion.jpg" descr="orientacion.jpg"/>
          <p:cNvPicPr>
            <a:picLocks noChangeAspect="1"/>
          </p:cNvPicPr>
          <p:nvPr/>
        </p:nvPicPr>
        <p:blipFill>
          <a:blip r:embed="rId3">
            <a:extLst/>
          </a:blip>
          <a:stretch>
            <a:fillRect/>
          </a:stretch>
        </p:blipFill>
        <p:spPr>
          <a:xfrm>
            <a:off x="2997696" y="4341960"/>
            <a:ext cx="2924196" cy="1964695"/>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60"/>
          <p:cNvSpPr txBox="1">
            <a:spLocks noGrp="1"/>
          </p:cNvSpPr>
          <p:nvPr>
            <p:ph type="body" sz="quarter" idx="4294967295"/>
          </p:nvPr>
        </p:nvSpPr>
        <p:spPr>
          <a:xfrm>
            <a:off x="436562" y="255587"/>
            <a:ext cx="8270876" cy="628651"/>
          </a:xfrm>
          <a:prstGeom prst="rect">
            <a:avLst/>
          </a:prstGeom>
        </p:spPr>
        <p:txBody>
          <a:bodyPr lIns="0" tIns="0" rIns="0" bIns="0">
            <a:normAutofit/>
          </a:bodyPr>
          <a:lstStyle>
            <a:lvl1pPr marL="305180" indent="-305180" defTabSz="813816">
              <a:spcBef>
                <a:spcPts val="400"/>
              </a:spcBef>
              <a:buSzTx/>
              <a:buNone/>
              <a:defRPr sz="2136">
                <a:effectLst>
                  <a:outerShdw blurRad="11303" dist="22606" dir="2700000" rotWithShape="0">
                    <a:srgbClr val="000000"/>
                  </a:outerShdw>
                </a:effectLst>
              </a:defRPr>
            </a:lvl1pPr>
          </a:lstStyle>
          <a:p>
            <a:r>
              <a:t>Examples of conventional tracking signs and trail orienteering are as follows:</a:t>
            </a:r>
          </a:p>
        </p:txBody>
      </p:sp>
      <p:pic>
        <p:nvPicPr>
          <p:cNvPr id="279"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80" name="pastedGraphic.pdf" descr="pastedGraphic.pdf"/>
          <p:cNvPicPr>
            <a:picLocks noChangeAspect="1"/>
          </p:cNvPicPr>
          <p:nvPr/>
        </p:nvPicPr>
        <p:blipFill>
          <a:blip r:embed="rId3">
            <a:extLst/>
          </a:blip>
          <a:stretch>
            <a:fillRect/>
          </a:stretch>
        </p:blipFill>
        <p:spPr>
          <a:xfrm>
            <a:off x="549083" y="989018"/>
            <a:ext cx="8045834" cy="5068876"/>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64"/>
          <p:cNvSpPr txBox="1">
            <a:spLocks noGrp="1"/>
          </p:cNvSpPr>
          <p:nvPr>
            <p:ph type="body" idx="4294967295"/>
          </p:nvPr>
        </p:nvSpPr>
        <p:spPr>
          <a:xfrm>
            <a:off x="285750" y="928687"/>
            <a:ext cx="5857875" cy="5214938"/>
          </a:xfrm>
          <a:prstGeom prst="rect">
            <a:avLst/>
          </a:prstGeom>
        </p:spPr>
        <p:txBody>
          <a:bodyPr lIns="0" tIns="0" rIns="0" bIns="0">
            <a:normAutofit/>
          </a:bodyPr>
          <a:lstStyle/>
          <a:p>
            <a:pPr marL="299350" indent="-299350" defTabSz="798270">
              <a:spcBef>
                <a:spcPts val="500"/>
              </a:spcBef>
              <a:buSzTx/>
              <a:buNone/>
              <a:tabLst>
                <a:tab pos="215900" algn="l"/>
              </a:tabLst>
              <a:defRPr sz="2716">
                <a:effectLst>
                  <a:outerShdw blurRad="12319" dist="22174" dir="2700000" rotWithShape="0">
                    <a:srgbClr val="000000"/>
                  </a:outerShdw>
                </a:effectLst>
              </a:defRPr>
            </a:pPr>
            <a:endParaRPr/>
          </a:p>
          <a:p>
            <a:pPr marL="299350" indent="-299350" defTabSz="798270">
              <a:spcBef>
                <a:spcPts val="400"/>
              </a:spcBef>
              <a:buSzTx/>
              <a:buNone/>
              <a:tabLst>
                <a:tab pos="215900" algn="l"/>
              </a:tabLst>
              <a:defRPr sz="2037" u="sng">
                <a:effectLst>
                  <a:outerShdw blurRad="12319" dist="22174" dir="2700000" rotWithShape="0">
                    <a:srgbClr val="000000"/>
                  </a:outerShdw>
                </a:effectLst>
              </a:defRPr>
            </a:pPr>
            <a:r>
              <a:t>What is the sport of orienteering?</a:t>
            </a:r>
          </a:p>
          <a:p>
            <a:pPr marL="299350" indent="-299350" defTabSz="798270">
              <a:spcBef>
                <a:spcPts val="400"/>
              </a:spcBef>
              <a:buSzTx/>
              <a:buNone/>
              <a:tabLst>
                <a:tab pos="215900" algn="l"/>
              </a:tabLst>
              <a:defRPr sz="2037" u="sng">
                <a:effectLst>
                  <a:outerShdw blurRad="12319" dist="22174" dir="2700000" rotWithShape="0">
                    <a:srgbClr val="000000"/>
                  </a:outerShdw>
                </a:effectLst>
              </a:defRPr>
            </a:pPr>
            <a:endParaRPr/>
          </a:p>
          <a:p>
            <a:pPr marL="299350" indent="-299350" algn="just" defTabSz="798270">
              <a:lnSpc>
                <a:spcPct val="150000"/>
              </a:lnSpc>
              <a:spcBef>
                <a:spcPts val="200"/>
              </a:spcBef>
              <a:buSzTx/>
              <a:buNone/>
              <a:tabLst>
                <a:tab pos="215900" algn="l"/>
              </a:tabLst>
              <a:defRPr sz="1358">
                <a:effectLst>
                  <a:outerShdw blurRad="12319" dist="22174" dir="2700000" rotWithShape="0">
                    <a:srgbClr val="000000"/>
                  </a:outerShdw>
                </a:effectLst>
              </a:defRPr>
            </a:pPr>
            <a:r>
              <a:t>		</a:t>
            </a:r>
            <a:r>
              <a:rPr sz="1746"/>
              <a:t>At first, nature was responsible for providing sufficient signs to mark the paths going and coming back: the sun, moon, stars. Later, man would signpost the land in order to mark roads. Then came maps and charts and compasses, and so navigation became a little bit more technical, up to the present day, where GPS (global positioning system) is able to find a place or person the world with an error of approximately 10-15m.</a:t>
            </a:r>
          </a:p>
          <a:p>
            <a:pPr marL="299350" indent="-299350" defTabSz="798270">
              <a:spcBef>
                <a:spcPts val="500"/>
              </a:spcBef>
              <a:buSzTx/>
              <a:buNone/>
              <a:tabLst>
                <a:tab pos="215900" algn="l"/>
              </a:tabLst>
              <a:defRPr sz="2037">
                <a:effectLst>
                  <a:outerShdw blurRad="12319" dist="22174" dir="2700000" rotWithShape="0">
                    <a:srgbClr val="000000"/>
                  </a:outerShdw>
                </a:effectLst>
              </a:defRPr>
            </a:pPr>
            <a:endParaRPr sz="1746"/>
          </a:p>
          <a:p>
            <a:pPr marL="299350" indent="-299350" defTabSz="798270">
              <a:spcBef>
                <a:spcPts val="200"/>
              </a:spcBef>
              <a:buSzTx/>
              <a:buNone/>
              <a:tabLst>
                <a:tab pos="215900" algn="l"/>
              </a:tabLst>
              <a:defRPr sz="1552">
                <a:effectLst>
                  <a:outerShdw blurRad="12319" dist="22174" dir="2700000" rotWithShape="0">
                    <a:srgbClr val="000000"/>
                  </a:outerShdw>
                </a:effectLst>
              </a:defRPr>
            </a:pPr>
            <a:r>
              <a:t>	</a:t>
            </a:r>
          </a:p>
        </p:txBody>
      </p:sp>
      <p:pic>
        <p:nvPicPr>
          <p:cNvPr id="283"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284" name="Shape 266"/>
          <p:cNvSpPr txBox="1"/>
          <p:nvPr/>
        </p:nvSpPr>
        <p:spPr>
          <a:xfrm>
            <a:off x="2371725" y="454025"/>
            <a:ext cx="4837311" cy="5867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marL="342900" indent="-342900" algn="ctr">
              <a:spcBef>
                <a:spcPts val="700"/>
              </a:spcBef>
              <a:tabLst>
                <a:tab pos="266700" algn="l"/>
              </a:tabLst>
              <a:defRPr sz="3200">
                <a:solidFill>
                  <a:srgbClr val="FFFFFF"/>
                </a:solidFill>
                <a:effectLst>
                  <a:outerShdw blurRad="12700" dist="25400" dir="2700000" rotWithShape="0">
                    <a:srgbClr val="000000"/>
                  </a:outerShdw>
                </a:effectLst>
                <a:latin typeface="Tahoma"/>
                <a:ea typeface="Tahoma"/>
                <a:cs typeface="Tahoma"/>
                <a:sym typeface="Tahoma"/>
              </a:defRPr>
            </a:lvl1pPr>
          </a:lstStyle>
          <a:p>
            <a:r>
              <a:t>The Sport of Orienteering </a:t>
            </a:r>
          </a:p>
        </p:txBody>
      </p:sp>
      <p:pic>
        <p:nvPicPr>
          <p:cNvPr id="285" name="montaña3.jpg" descr="montaña3.jpg"/>
          <p:cNvPicPr>
            <a:picLocks noChangeAspect="1"/>
          </p:cNvPicPr>
          <p:nvPr/>
        </p:nvPicPr>
        <p:blipFill>
          <a:blip r:embed="rId3">
            <a:extLst/>
          </a:blip>
          <a:stretch>
            <a:fillRect/>
          </a:stretch>
        </p:blipFill>
        <p:spPr>
          <a:xfrm>
            <a:off x="6418707" y="1957134"/>
            <a:ext cx="1950224" cy="2943732"/>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B5D6B"/>
        </a:solidFill>
        <a:effectLst/>
      </p:bgPr>
    </p:bg>
    <p:spTree>
      <p:nvGrpSpPr>
        <p:cNvPr id="1" name=""/>
        <p:cNvGrpSpPr/>
        <p:nvPr/>
      </p:nvGrpSpPr>
      <p:grpSpPr>
        <a:xfrm>
          <a:off x="0" y="0"/>
          <a:ext cx="0" cy="0"/>
          <a:chOff x="0" y="0"/>
          <a:chExt cx="0" cy="0"/>
        </a:xfrm>
      </p:grpSpPr>
      <p:sp>
        <p:nvSpPr>
          <p:cNvPr id="185" name="Shape 168"/>
          <p:cNvSpPr txBox="1"/>
          <p:nvPr/>
        </p:nvSpPr>
        <p:spPr>
          <a:xfrm>
            <a:off x="395286" y="188912"/>
            <a:ext cx="8424865" cy="586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spcBef>
                <a:spcPts val="1900"/>
              </a:spcBef>
              <a:defRPr sz="3200">
                <a:solidFill>
                  <a:srgbClr val="FFFB00"/>
                </a:solidFill>
                <a:latin typeface="Tahoma"/>
                <a:ea typeface="Tahoma"/>
                <a:cs typeface="Tahoma"/>
                <a:sym typeface="Tahoma"/>
              </a:defRPr>
            </a:lvl1pPr>
          </a:lstStyle>
          <a:p>
            <a:r>
              <a:t>Outdoor Recreation</a:t>
            </a:r>
          </a:p>
        </p:txBody>
      </p:sp>
      <p:pic>
        <p:nvPicPr>
          <p:cNvPr id="186"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187" name="Shape 170"/>
          <p:cNvSpPr txBox="1"/>
          <p:nvPr/>
        </p:nvSpPr>
        <p:spPr>
          <a:xfrm>
            <a:off x="395286" y="1265237"/>
            <a:ext cx="5400678" cy="3238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marL="334210" indent="-334210"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500">
                <a:solidFill>
                  <a:srgbClr val="FFFFFF"/>
                </a:solidFill>
                <a:latin typeface="+mj-lt"/>
                <a:ea typeface="+mj-ea"/>
                <a:cs typeface="+mj-cs"/>
                <a:sym typeface="Helvetica"/>
              </a:defRPr>
            </a:pPr>
            <a:r>
              <a:t>Objectives</a:t>
            </a:r>
          </a:p>
          <a:p>
            <a:pPr marL="334210" indent="-334210"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500">
                <a:solidFill>
                  <a:srgbClr val="FFFFFF"/>
                </a:solidFill>
                <a:latin typeface="+mj-lt"/>
                <a:ea typeface="+mj-ea"/>
                <a:cs typeface="+mj-cs"/>
                <a:sym typeface="Helvetica"/>
              </a:defRPr>
            </a:pPr>
            <a:r>
              <a:t>List of Outdoor Activities</a:t>
            </a:r>
          </a:p>
          <a:p>
            <a:pPr marL="334210" indent="-334210"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500">
                <a:solidFill>
                  <a:srgbClr val="FFFFFF"/>
                </a:solidFill>
                <a:latin typeface="+mj-lt"/>
                <a:ea typeface="+mj-ea"/>
                <a:cs typeface="+mj-cs"/>
                <a:sym typeface="Helvetica"/>
              </a:defRPr>
            </a:pPr>
            <a:r>
              <a:t>Hiking</a:t>
            </a:r>
          </a:p>
          <a:p>
            <a:pPr marL="334210" indent="-334210"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500">
                <a:solidFill>
                  <a:srgbClr val="FFFFFF"/>
                </a:solidFill>
                <a:latin typeface="+mj-lt"/>
                <a:ea typeface="+mj-ea"/>
                <a:cs typeface="+mj-cs"/>
                <a:sym typeface="Helvetica"/>
              </a:defRPr>
            </a:pPr>
            <a:r>
              <a:t>Climbing</a:t>
            </a:r>
          </a:p>
          <a:p>
            <a:pPr marL="334210" indent="-334210"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500">
                <a:solidFill>
                  <a:srgbClr val="FFFFFF"/>
                </a:solidFill>
                <a:latin typeface="+mj-lt"/>
                <a:ea typeface="+mj-ea"/>
                <a:cs typeface="+mj-cs"/>
                <a:sym typeface="Helvetica"/>
              </a:defRPr>
            </a:pPr>
            <a:r>
              <a:t>Orienteering: Tracking</a:t>
            </a:r>
          </a:p>
          <a:p>
            <a:pPr marL="334210" indent="-334210"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500">
                <a:solidFill>
                  <a:srgbClr val="FFFFFF"/>
                </a:solidFill>
                <a:latin typeface="+mj-lt"/>
                <a:ea typeface="+mj-ea"/>
                <a:cs typeface="+mj-cs"/>
                <a:sym typeface="Helvetica"/>
              </a:defRPr>
            </a:pPr>
            <a:r>
              <a:t>Questionnaire and Activities</a:t>
            </a:r>
          </a:p>
        </p:txBody>
      </p:sp>
      <p:pic>
        <p:nvPicPr>
          <p:cNvPr id="188" name="mirando montaña.jpg" descr="mirando montaña.jpg"/>
          <p:cNvPicPr>
            <a:picLocks noChangeAspect="1"/>
          </p:cNvPicPr>
          <p:nvPr/>
        </p:nvPicPr>
        <p:blipFill>
          <a:blip r:embed="rId3">
            <a:extLst/>
          </a:blip>
          <a:stretch>
            <a:fillRect/>
          </a:stretch>
        </p:blipFill>
        <p:spPr>
          <a:xfrm>
            <a:off x="4890739" y="1473296"/>
            <a:ext cx="3882717" cy="3001135"/>
          </a:xfrm>
          <a:prstGeom prst="rect">
            <a:avLst/>
          </a:prstGeom>
          <a:ln w="12700">
            <a:miter lim="400000"/>
          </a:ln>
        </p:spPr>
      </p:pic>
      <p:sp>
        <p:nvSpPr>
          <p:cNvPr id="189" name="Nature, like it or not, is inherent in human beings, gradually filling most people’s leisure time, especially those living in large urban centres. They increasingly want to escape from the rush, tension  and pollution, and replace it with peace, relaxation and health as only nature can provide."/>
          <p:cNvSpPr txBox="1"/>
          <p:nvPr/>
        </p:nvSpPr>
        <p:spPr>
          <a:xfrm>
            <a:off x="514920" y="4993321"/>
            <a:ext cx="8114160" cy="12738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solidFill>
                  <a:srgbClr val="FFFFFF"/>
                </a:solidFill>
                <a:latin typeface="+mj-lt"/>
                <a:ea typeface="+mj-ea"/>
                <a:cs typeface="+mj-cs"/>
                <a:sym typeface="Helvetica"/>
              </a:defRPr>
            </a:lvl1pPr>
          </a:lstStyle>
          <a:p>
            <a:r>
              <a:t>Nature, like it or not, is inherent in human beings, gradually filling most people’s leisure time, especially those living in large urban centres. They increasingly want to escape from the rush, tension  and pollution, and replace it with peace, relaxation and health as only nature can provide.</a:t>
            </a:r>
          </a:p>
        </p:txBody>
      </p:sp>
    </p:spTree>
  </p:cSld>
  <p:clrMapOvr>
    <a:masterClrMapping/>
  </p:clrMapOvr>
  <mc:AlternateContent xmlns:mc="http://schemas.openxmlformats.org/markup-compatibility/2006" xmlns:p14="http://schemas.microsoft.com/office/powerpoint/2010/main">
    <mc:Choice Requires="p14">
      <p:transition spd="slow" p14:dur="1200">
        <p:wipe dir="d"/>
      </p:transition>
    </mc:Choice>
    <mc:Fallback xmlns:a14="http://schemas.microsoft.com/office/drawing/2010/main" xmlns:m="http://schemas.openxmlformats.org/officeDocument/2006/math"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69"/>
          <p:cNvSpPr txBox="1">
            <a:spLocks noGrp="1"/>
          </p:cNvSpPr>
          <p:nvPr>
            <p:ph type="body" idx="4294967295"/>
          </p:nvPr>
        </p:nvSpPr>
        <p:spPr>
          <a:xfrm>
            <a:off x="285750" y="928687"/>
            <a:ext cx="5072063" cy="5214938"/>
          </a:xfrm>
          <a:prstGeom prst="rect">
            <a:avLst/>
          </a:prstGeom>
        </p:spPr>
        <p:txBody>
          <a:bodyPr lIns="0" tIns="0" rIns="0" bIns="0">
            <a:normAutofit/>
          </a:bodyPr>
          <a:lstStyle/>
          <a:p>
            <a:pPr>
              <a:spcBef>
                <a:spcPts val="500"/>
              </a:spcBef>
              <a:buSzTx/>
              <a:buNone/>
              <a:defRPr sz="2400" u="sng">
                <a:effectLst>
                  <a:outerShdw blurRad="12700" dist="25400" dir="2700000" rotWithShape="0">
                    <a:srgbClr val="000000"/>
                  </a:outerShdw>
                </a:effectLst>
              </a:defRPr>
            </a:pPr>
            <a:r>
              <a:t>But what does the sport of orienteering involve?</a:t>
            </a:r>
          </a:p>
          <a:p>
            <a:pPr>
              <a:buSzTx/>
              <a:buNone/>
              <a:defRPr sz="2400">
                <a:effectLst>
                  <a:outerShdw blurRad="12700" dist="25400" dir="2700000" rotWithShape="0">
                    <a:srgbClr val="000000"/>
                  </a:outerShdw>
                </a:effectLst>
              </a:defRPr>
            </a:pPr>
            <a:endParaRPr/>
          </a:p>
          <a:p>
            <a:pPr marL="25400" indent="-25400" algn="just">
              <a:spcBef>
                <a:spcPts val="400"/>
              </a:spcBef>
              <a:buSzTx/>
              <a:buNone/>
              <a:defRPr sz="1800">
                <a:effectLst>
                  <a:outerShdw blurRad="12700" dist="25400" dir="2700000" rotWithShape="0">
                    <a:srgbClr val="000000"/>
                  </a:outerShdw>
                </a:effectLst>
              </a:defRPr>
            </a:pPr>
            <a:r>
              <a:t>The objective of the event is to follow a route either chosen by the participants or prearranged, and reach the finish line located at a specific distance. Throughout this route there are several control points, marked by flags or markers, by which the athlete with a map or control description sheet of the route and control points, a compass and a control card must pass. </a:t>
            </a:r>
          </a:p>
        </p:txBody>
      </p:sp>
      <p:pic>
        <p:nvPicPr>
          <p:cNvPr id="288"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89" name="arbol meta.jpg" descr="arbol meta.jpg"/>
          <p:cNvPicPr>
            <a:picLocks noChangeAspect="1"/>
          </p:cNvPicPr>
          <p:nvPr/>
        </p:nvPicPr>
        <p:blipFill>
          <a:blip r:embed="rId3">
            <a:extLst/>
          </a:blip>
          <a:stretch>
            <a:fillRect/>
          </a:stretch>
        </p:blipFill>
        <p:spPr>
          <a:xfrm>
            <a:off x="5850978" y="1682948"/>
            <a:ext cx="2539396" cy="3241781"/>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hape 273"/>
          <p:cNvSpPr txBox="1">
            <a:spLocks noGrp="1"/>
          </p:cNvSpPr>
          <p:nvPr>
            <p:ph type="body" sz="half" idx="4294967295"/>
          </p:nvPr>
        </p:nvSpPr>
        <p:spPr>
          <a:xfrm>
            <a:off x="285750" y="428625"/>
            <a:ext cx="4643438" cy="5214938"/>
          </a:xfrm>
          <a:prstGeom prst="rect">
            <a:avLst/>
          </a:prstGeom>
        </p:spPr>
        <p:txBody>
          <a:bodyPr lIns="0" tIns="0" rIns="0" bIns="0">
            <a:normAutofit/>
          </a:bodyPr>
          <a:lstStyle>
            <a:lvl1pPr marL="329184" indent="-329184" algn="just" defTabSz="877822">
              <a:lnSpc>
                <a:spcPct val="150000"/>
              </a:lnSpc>
              <a:spcBef>
                <a:spcPts val="400"/>
              </a:spcBef>
              <a:buSzTx/>
              <a:buNone/>
              <a:defRPr sz="1700">
                <a:effectLst>
                  <a:outerShdw blurRad="12700" dist="24384" dir="2700000" rotWithShape="0">
                    <a:srgbClr val="000000"/>
                  </a:outerShdw>
                </a:effectLst>
              </a:defRPr>
            </a:lvl1pPr>
          </a:lstStyle>
          <a:p>
            <a:r>
              <a:t>	The start of an event is staggered, i.e., athletes come out in intervals, sequenced by a clock at the starting line (every x minutes). Everyone heads to the first control, taking any way they want and when they get to a control point, they punch their control card or write the control code of the control point in the corresponding box. The ticket/needle puncher, which has the purpose of proving the arrival at control points, marks the card by perforating it. Control points have different punch patterns. </a:t>
            </a:r>
          </a:p>
        </p:txBody>
      </p:sp>
      <p:pic>
        <p:nvPicPr>
          <p:cNvPr id="292"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93" name="16.jpg" descr="16.jpg"/>
          <p:cNvPicPr>
            <a:picLocks noChangeAspect="1"/>
          </p:cNvPicPr>
          <p:nvPr/>
        </p:nvPicPr>
        <p:blipFill>
          <a:blip r:embed="rId3">
            <a:extLst/>
          </a:blip>
          <a:stretch>
            <a:fillRect/>
          </a:stretch>
        </p:blipFill>
        <p:spPr>
          <a:xfrm>
            <a:off x="6229329" y="2315566"/>
            <a:ext cx="1845044" cy="2784398"/>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Shape 277"/>
          <p:cNvSpPr txBox="1">
            <a:spLocks noGrp="1"/>
          </p:cNvSpPr>
          <p:nvPr>
            <p:ph type="body" sz="half" idx="4294967295"/>
          </p:nvPr>
        </p:nvSpPr>
        <p:spPr>
          <a:xfrm>
            <a:off x="285750" y="2786061"/>
            <a:ext cx="4429125" cy="3357564"/>
          </a:xfrm>
          <a:prstGeom prst="rect">
            <a:avLst/>
          </a:prstGeom>
        </p:spPr>
        <p:txBody>
          <a:bodyPr lIns="0" tIns="0" rIns="0" bIns="0">
            <a:normAutofit/>
          </a:bodyPr>
          <a:lstStyle/>
          <a:p>
            <a:pPr>
              <a:buSzTx/>
              <a:buNone/>
              <a:tabLst>
                <a:tab pos="266700" algn="l"/>
              </a:tabLst>
              <a:defRPr sz="2400">
                <a:effectLst>
                  <a:outerShdw blurRad="12700" dist="25400" dir="2700000" rotWithShape="0">
                    <a:srgbClr val="000000"/>
                  </a:outerShdw>
                </a:effectLst>
              </a:defRPr>
            </a:pPr>
            <a:endParaRPr/>
          </a:p>
          <a:p>
            <a:pPr algn="just">
              <a:lnSpc>
                <a:spcPct val="150000"/>
              </a:lnSpc>
              <a:spcBef>
                <a:spcPts val="400"/>
              </a:spcBef>
              <a:buSzTx/>
              <a:buNone/>
              <a:tabLst>
                <a:tab pos="266700" algn="l"/>
              </a:tabLst>
              <a:defRPr sz="1800">
                <a:effectLst>
                  <a:outerShdw blurRad="12700" dist="25400" dir="2700000" rotWithShape="0">
                    <a:srgbClr val="000000"/>
                  </a:outerShdw>
                </a:effectLst>
              </a:defRPr>
            </a:pPr>
            <a:r>
              <a:t>	The winner of an orienteering race is one who has correctly completed the control card with the punchers found at each control point. In case of a tie, the time spent in the race is the criteria that will determine the final classification.</a:t>
            </a:r>
          </a:p>
        </p:txBody>
      </p:sp>
      <p:pic>
        <p:nvPicPr>
          <p:cNvPr id="296"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297" name="Shape 279"/>
          <p:cNvSpPr txBox="1"/>
          <p:nvPr/>
        </p:nvSpPr>
        <p:spPr>
          <a:xfrm>
            <a:off x="642936" y="642937"/>
            <a:ext cx="7786690" cy="2047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lnSpc>
                <a:spcPct val="150000"/>
              </a:lnSpc>
              <a:defRPr>
                <a:solidFill>
                  <a:srgbClr val="FFFFFF"/>
                </a:solidFill>
                <a:latin typeface="Tahoma"/>
                <a:ea typeface="Tahoma"/>
                <a:cs typeface="Tahoma"/>
                <a:sym typeface="Tahoma"/>
              </a:defRPr>
            </a:lvl1pPr>
          </a:lstStyle>
          <a:p>
            <a:r>
              <a:t>The athlete will search for the fastest and most suitable route between control points. He/she will have finished the race once he/she has crossed the finish line with the time of arrival annotated, and handed in his/her control card, which contains all the markings from the various control point punchers as well as the starting time.</a:t>
            </a:r>
          </a:p>
        </p:txBody>
      </p:sp>
      <p:pic>
        <p:nvPicPr>
          <p:cNvPr id="298" name="Image" descr="Image"/>
          <p:cNvPicPr>
            <a:picLocks noChangeAspect="1"/>
          </p:cNvPicPr>
          <p:nvPr/>
        </p:nvPicPr>
        <p:blipFill>
          <a:blip r:embed="rId3">
            <a:extLst/>
          </a:blip>
          <a:stretch>
            <a:fillRect/>
          </a:stretch>
        </p:blipFill>
        <p:spPr>
          <a:xfrm>
            <a:off x="5164756" y="3117010"/>
            <a:ext cx="3686455" cy="2115459"/>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282"/>
          <p:cNvSpPr txBox="1">
            <a:spLocks noGrp="1"/>
          </p:cNvSpPr>
          <p:nvPr>
            <p:ph type="body" idx="4294967295"/>
          </p:nvPr>
        </p:nvSpPr>
        <p:spPr>
          <a:xfrm>
            <a:off x="285750" y="928687"/>
            <a:ext cx="5072063" cy="5214938"/>
          </a:xfrm>
          <a:prstGeom prst="rect">
            <a:avLst/>
          </a:prstGeom>
        </p:spPr>
        <p:txBody>
          <a:bodyPr lIns="0" tIns="0" rIns="0" bIns="0">
            <a:normAutofit/>
          </a:bodyPr>
          <a:lstStyle/>
          <a:p>
            <a:pPr>
              <a:spcBef>
                <a:spcPts val="500"/>
              </a:spcBef>
              <a:buSzTx/>
              <a:buNone/>
              <a:tabLst>
                <a:tab pos="266700" algn="l"/>
              </a:tabLst>
              <a:defRPr sz="2400" u="sng">
                <a:effectLst>
                  <a:outerShdw blurRad="12700" dist="25400" dir="2700000" rotWithShape="0">
                    <a:srgbClr val="000000"/>
                  </a:outerShdw>
                </a:effectLst>
              </a:defRPr>
            </a:pPr>
            <a:r>
              <a:t>The Equipment for Orienteering </a:t>
            </a:r>
          </a:p>
          <a:p>
            <a:pPr>
              <a:spcBef>
                <a:spcPts val="500"/>
              </a:spcBef>
              <a:buSzTx/>
              <a:buNone/>
              <a:tabLst>
                <a:tab pos="266700" algn="l"/>
              </a:tabLst>
              <a:defRPr sz="2400" u="sng">
                <a:effectLst>
                  <a:outerShdw blurRad="12700" dist="25400" dir="2700000" rotWithShape="0">
                    <a:srgbClr val="000000"/>
                  </a:outerShdw>
                </a:effectLst>
              </a:defRPr>
            </a:pPr>
            <a:endParaRPr/>
          </a:p>
          <a:p>
            <a:pPr marL="257175" indent="-257175">
              <a:spcBef>
                <a:spcPts val="500"/>
              </a:spcBef>
              <a:tabLst>
                <a:tab pos="266700" algn="l"/>
              </a:tabLst>
              <a:defRPr sz="2400">
                <a:effectLst>
                  <a:outerShdw blurRad="12700" dist="25400" dir="2700000" rotWithShape="0">
                    <a:srgbClr val="000000"/>
                  </a:outerShdw>
                </a:effectLst>
              </a:defRPr>
            </a:pPr>
            <a:r>
              <a:rPr u="sng"/>
              <a:t>M</a:t>
            </a:r>
            <a:r>
              <a:t>aps. </a:t>
            </a:r>
            <a:r>
              <a:rPr sz="1200"/>
              <a:t>The scale being 1:15,000 and 1:20,000</a:t>
            </a:r>
          </a:p>
          <a:p>
            <a:pPr marL="714375" lvl="1" indent="-257175">
              <a:spcBef>
                <a:spcPts val="500"/>
              </a:spcBef>
              <a:buSzPct val="80000"/>
              <a:buChar char="►"/>
              <a:tabLst>
                <a:tab pos="266700" algn="l"/>
              </a:tabLst>
              <a:defRPr sz="2400">
                <a:effectLst>
                  <a:outerShdw blurRad="12700" dist="25400" dir="2700000" rotWithShape="0">
                    <a:srgbClr val="000000"/>
                  </a:outerShdw>
                </a:effectLst>
              </a:defRPr>
            </a:pPr>
            <a:r>
              <a:rPr>
                <a:solidFill>
                  <a:srgbClr val="444444"/>
                </a:solidFill>
              </a:rPr>
              <a:t>	</a:t>
            </a:r>
            <a:r>
              <a:rPr sz="1400"/>
              <a:t>The symbols and conventional signs</a:t>
            </a:r>
          </a:p>
          <a:p>
            <a:pPr marL="257175" indent="-257175">
              <a:spcBef>
                <a:spcPts val="500"/>
              </a:spcBef>
              <a:tabLst>
                <a:tab pos="266700" algn="l"/>
              </a:tabLst>
              <a:defRPr sz="2400">
                <a:effectLst>
                  <a:outerShdw blurRad="12700" dist="25400" dir="2700000" rotWithShape="0">
                    <a:srgbClr val="000000"/>
                  </a:outerShdw>
                </a:effectLst>
              </a:defRPr>
            </a:pPr>
            <a:r>
              <a:t>The compass. </a:t>
            </a:r>
            <a:r>
              <a:rPr sz="1200"/>
              <a:t>It consists of a transparent and smooth plate where the direction of travel arrow is used to determine paths, a small magnifying glass to read maps and a scale or more at its edges</a:t>
            </a:r>
          </a:p>
          <a:p>
            <a:pPr marL="257175" indent="-257175">
              <a:spcBef>
                <a:spcPts val="500"/>
              </a:spcBef>
              <a:tabLst>
                <a:tab pos="266700" algn="l"/>
              </a:tabLst>
              <a:defRPr sz="2400">
                <a:effectLst>
                  <a:outerShdw blurRad="12700" dist="25400" dir="2700000" rotWithShape="0">
                    <a:srgbClr val="000000"/>
                  </a:outerShdw>
                </a:effectLst>
              </a:defRPr>
            </a:pPr>
            <a:r>
              <a:t>The control card </a:t>
            </a:r>
            <a:r>
              <a:rPr sz="1200"/>
              <a:t>should be marked at each control point. </a:t>
            </a:r>
          </a:p>
          <a:p>
            <a:pPr marL="257175" indent="-257175">
              <a:spcBef>
                <a:spcPts val="500"/>
              </a:spcBef>
              <a:tabLst>
                <a:tab pos="266700" algn="l"/>
              </a:tabLst>
              <a:defRPr sz="2400">
                <a:effectLst>
                  <a:outerShdw blurRad="12700" dist="25400" dir="2700000" rotWithShape="0">
                    <a:srgbClr val="000000"/>
                  </a:outerShdw>
                </a:effectLst>
              </a:defRPr>
            </a:pPr>
            <a:r>
              <a:t>Sports clothing </a:t>
            </a:r>
            <a:r>
              <a:rPr sz="1200"/>
              <a:t>should be comfortable and appropriate to the activity that is to be tackled.</a:t>
            </a:r>
          </a:p>
        </p:txBody>
      </p:sp>
      <p:pic>
        <p:nvPicPr>
          <p:cNvPr id="301"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302" name="orientacion.jpg" descr="orientacion.jpg"/>
          <p:cNvPicPr>
            <a:picLocks noChangeAspect="1"/>
          </p:cNvPicPr>
          <p:nvPr/>
        </p:nvPicPr>
        <p:blipFill>
          <a:blip r:embed="rId3">
            <a:extLst/>
          </a:blip>
          <a:stretch>
            <a:fillRect/>
          </a:stretch>
        </p:blipFill>
        <p:spPr>
          <a:xfrm>
            <a:off x="5583832" y="2413347"/>
            <a:ext cx="3023339" cy="2031307"/>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Shape 286"/>
          <p:cNvSpPr txBox="1">
            <a:spLocks noGrp="1"/>
          </p:cNvSpPr>
          <p:nvPr>
            <p:ph type="body" idx="4294967295"/>
          </p:nvPr>
        </p:nvSpPr>
        <p:spPr>
          <a:xfrm>
            <a:off x="285750" y="2357436"/>
            <a:ext cx="8270875" cy="3786189"/>
          </a:xfrm>
          <a:prstGeom prst="rect">
            <a:avLst/>
          </a:prstGeom>
        </p:spPr>
        <p:txBody>
          <a:bodyPr lIns="0" tIns="0" rIns="0" bIns="0">
            <a:normAutofit/>
          </a:bodyPr>
          <a:lstStyle/>
          <a:p>
            <a:pPr marL="291465" indent="-291465" defTabSz="777240">
              <a:spcBef>
                <a:spcPts val="600"/>
              </a:spcBef>
              <a:buSzTx/>
              <a:buNone/>
              <a:defRPr sz="2000">
                <a:effectLst>
                  <a:outerShdw blurRad="12700" dist="21590" dir="2700000" rotWithShape="0">
                    <a:srgbClr val="000000"/>
                  </a:outerShdw>
                </a:effectLst>
              </a:defRPr>
            </a:pPr>
            <a:endParaRPr/>
          </a:p>
          <a:p>
            <a:pPr marL="0" indent="0" algn="just" defTabSz="457200">
              <a:lnSpc>
                <a:spcPct val="13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1">
                <a:latin typeface="+mj-lt"/>
                <a:ea typeface="+mj-ea"/>
                <a:cs typeface="+mj-cs"/>
                <a:sym typeface="Helvetica"/>
              </a:defRPr>
            </a:pPr>
            <a:r>
              <a:t>The Stars </a:t>
            </a:r>
          </a:p>
          <a:p>
            <a:pPr marL="0" indent="0" algn="just" defTabSz="457200">
              <a:lnSpc>
                <a:spcPct val="13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j-lt"/>
                <a:ea typeface="+mj-ea"/>
                <a:cs typeface="+mj-cs"/>
                <a:sym typeface="Helvetica"/>
              </a:defRPr>
            </a:pPr>
            <a:r>
              <a:t>In navigating by the stars we must consider whether it is to be performed during the day or at night </a:t>
            </a:r>
          </a:p>
          <a:p>
            <a:pPr marL="0" indent="0" algn="just" defTabSz="457200">
              <a:lnSpc>
                <a:spcPct val="13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j-lt"/>
                <a:ea typeface="+mj-ea"/>
                <a:cs typeface="+mj-cs"/>
                <a:sym typeface="Helvetica"/>
              </a:defRPr>
            </a:pPr>
            <a:r>
              <a:rPr b="1"/>
              <a:t>During the Day.</a:t>
            </a:r>
            <a:r>
              <a:t>  In this case it is the sun that will help us in navigating, but it always depends on certain factors:</a:t>
            </a:r>
            <a:endParaRPr>
              <a:effectLst>
                <a:outerShdw blurRad="12700" dist="21590" dir="2700000" rotWithShape="0">
                  <a:srgbClr val="000000"/>
                </a:outerShdw>
              </a:effectLst>
            </a:endParaRPr>
          </a:p>
          <a:p>
            <a:pPr marL="218597" indent="-218597" defTabSz="777240">
              <a:spcBef>
                <a:spcPts val="400"/>
              </a:spcBef>
              <a:defRPr sz="1800">
                <a:effectLst>
                  <a:outerShdw blurRad="12700" dist="21590" dir="2700000" rotWithShape="0">
                    <a:srgbClr val="000000"/>
                  </a:outerShdw>
                </a:effectLst>
              </a:defRPr>
            </a:pPr>
            <a:r>
              <a:t>We know that the sun rises in the east (around 6 am), that at 12 it is in the south and around 6 pm it sets in the west. Knowing this we can know at any moment the cardinal point where the sun is, and consequently our position.</a:t>
            </a:r>
          </a:p>
        </p:txBody>
      </p:sp>
      <p:pic>
        <p:nvPicPr>
          <p:cNvPr id="305"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306" name="Shape 288"/>
          <p:cNvSpPr txBox="1"/>
          <p:nvPr/>
        </p:nvSpPr>
        <p:spPr>
          <a:xfrm>
            <a:off x="357186" y="142875"/>
            <a:ext cx="5572128" cy="2377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tabLst>
                <a:tab pos="266700" algn="l"/>
              </a:tabLst>
              <a:defRPr sz="2400" u="sng">
                <a:solidFill>
                  <a:srgbClr val="FFFFFF"/>
                </a:solidFill>
                <a:latin typeface="Tahoma"/>
                <a:ea typeface="Tahoma"/>
                <a:cs typeface="Tahoma"/>
                <a:sym typeface="Tahoma"/>
              </a:defRPr>
            </a:pPr>
            <a:r>
              <a:t>Other Modes of Orienteering</a:t>
            </a:r>
          </a:p>
          <a:p>
            <a:pPr>
              <a:tabLst>
                <a:tab pos="266700" algn="l"/>
              </a:tabLst>
              <a:defRPr sz="2800">
                <a:solidFill>
                  <a:srgbClr val="FFFFFF"/>
                </a:solidFill>
                <a:latin typeface="Tahoma"/>
                <a:ea typeface="Tahoma"/>
                <a:cs typeface="Tahoma"/>
                <a:sym typeface="Tahoma"/>
              </a:defRPr>
            </a:pPr>
            <a:r>
              <a:t>	</a:t>
            </a:r>
            <a:r>
              <a:rPr sz="1800"/>
              <a:t>"a sense of direction" sometimes occurs when supplied by details that nature itself constantly provides. It will help us in all the activities we face in this environment that is both spectacular and dangerous at the same time.</a:t>
            </a:r>
          </a:p>
          <a:p>
            <a:pPr>
              <a:tabLst>
                <a:tab pos="266700" algn="l"/>
              </a:tabLst>
              <a:defRPr sz="2400">
                <a:solidFill>
                  <a:srgbClr val="FFFFFF"/>
                </a:solidFill>
                <a:latin typeface="Tahoma"/>
                <a:ea typeface="Tahoma"/>
                <a:cs typeface="Tahoma"/>
                <a:sym typeface="Tahoma"/>
              </a:defRPr>
            </a:pPr>
            <a:r>
              <a:t>We can be guided by the following:</a:t>
            </a:r>
          </a:p>
        </p:txBody>
      </p:sp>
      <p:pic>
        <p:nvPicPr>
          <p:cNvPr id="307" name="38 sun shadow.jpg" descr="38 sun shadow.jpg"/>
          <p:cNvPicPr>
            <a:picLocks noChangeAspect="1"/>
          </p:cNvPicPr>
          <p:nvPr/>
        </p:nvPicPr>
        <p:blipFill>
          <a:blip r:embed="rId3">
            <a:extLst/>
          </a:blip>
          <a:stretch>
            <a:fillRect/>
          </a:stretch>
        </p:blipFill>
        <p:spPr>
          <a:xfrm>
            <a:off x="5956964" y="350800"/>
            <a:ext cx="2675892" cy="2617031"/>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310" name="Shape 293"/>
          <p:cNvSpPr txBox="1"/>
          <p:nvPr/>
        </p:nvSpPr>
        <p:spPr>
          <a:xfrm>
            <a:off x="369886" y="454159"/>
            <a:ext cx="8215315" cy="37947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177800" indent="-177800" algn="just" defTabSz="457200">
              <a:lnSpc>
                <a:spcPct val="110000"/>
              </a:lnSpc>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FFFFFF"/>
                </a:solidFill>
                <a:latin typeface="Tahoma"/>
                <a:ea typeface="Tahoma"/>
                <a:cs typeface="Tahoma"/>
                <a:sym typeface="Tahoma"/>
              </a:defRPr>
            </a:pPr>
            <a:r>
              <a:t>–  Determining one ́s location is easy using a watch and the sun. Since we know where south is at all times, the procedure is simple: </a:t>
            </a:r>
          </a:p>
          <a:p>
            <a:pPr marL="177800" indent="-177800" algn="just" defTabSz="457200">
              <a:lnSpc>
                <a:spcPct val="110000"/>
              </a:lnSpc>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FFFFFF"/>
                </a:solidFill>
                <a:latin typeface="Tahoma"/>
                <a:ea typeface="Tahoma"/>
                <a:cs typeface="Tahoma"/>
                <a:sym typeface="Tahoma"/>
              </a:defRPr>
            </a:pPr>
            <a:endParaRPr/>
          </a:p>
          <a:p>
            <a:pPr marL="473394" indent="-215900" algn="just" defTabSz="457200">
              <a:lnSpc>
                <a:spcPct val="110000"/>
              </a:lnSpc>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FFFFFF"/>
                </a:solidFill>
                <a:latin typeface="Tahoma"/>
                <a:ea typeface="Tahoma"/>
                <a:cs typeface="Tahoma"/>
                <a:sym typeface="Tahoma"/>
              </a:defRPr>
            </a:pPr>
            <a:r>
              <a:t>a) Place the watch with the dial facing up and in a horizontal position. b) Point the hour hand to where the sun is. </a:t>
            </a:r>
          </a:p>
          <a:p>
            <a:pPr marL="473394" indent="-215900" algn="just" defTabSz="457200">
              <a:lnSpc>
                <a:spcPct val="110000"/>
              </a:lnSpc>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FFFFFF"/>
                </a:solidFill>
                <a:latin typeface="Tahoma"/>
                <a:ea typeface="Tahoma"/>
                <a:cs typeface="Tahoma"/>
                <a:sym typeface="Tahoma"/>
              </a:defRPr>
            </a:pPr>
            <a:r>
              <a:t>c) From the centre of the watch, draw a line so that it passes through the 12o’clock mark. </a:t>
            </a:r>
          </a:p>
          <a:p>
            <a:pPr marL="473394" indent="-215900" algn="just" defTabSz="457200">
              <a:lnSpc>
                <a:spcPct val="110000"/>
              </a:lnSpc>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FFFFFF"/>
                </a:solidFill>
                <a:latin typeface="Tahoma"/>
                <a:ea typeface="Tahoma"/>
                <a:cs typeface="Tahoma"/>
                <a:sym typeface="Tahoma"/>
              </a:defRPr>
            </a:pPr>
            <a:r>
              <a:t>d) Then draw a line bisecting the angle between the hour hand and a line drawn from the centre at 12 (the smaller angle will serve). </a:t>
            </a:r>
          </a:p>
          <a:p>
            <a:pPr marL="473394" indent="-215900" algn="just" defTabSz="457200">
              <a:lnSpc>
                <a:spcPct val="110000"/>
              </a:lnSpc>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FFFFFF"/>
                </a:solidFill>
                <a:latin typeface="Tahoma"/>
                <a:ea typeface="Tahoma"/>
                <a:cs typeface="Tahoma"/>
                <a:sym typeface="Tahoma"/>
              </a:defRPr>
            </a:pPr>
            <a:r>
              <a:t>e) The bisector will indicate where south is. </a:t>
            </a:r>
          </a:p>
        </p:txBody>
      </p:sp>
      <p:pic>
        <p:nvPicPr>
          <p:cNvPr id="311" name="347 watch.psd" descr="347 watch.psd"/>
          <p:cNvPicPr>
            <a:picLocks noChangeAspect="1"/>
          </p:cNvPicPr>
          <p:nvPr/>
        </p:nvPicPr>
        <p:blipFill>
          <a:blip r:embed="rId3">
            <a:extLst/>
          </a:blip>
          <a:stretch>
            <a:fillRect/>
          </a:stretch>
        </p:blipFill>
        <p:spPr>
          <a:xfrm>
            <a:off x="1752600" y="4342652"/>
            <a:ext cx="5191510" cy="2172448"/>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296"/>
          <p:cNvSpPr txBox="1">
            <a:spLocks noGrp="1"/>
          </p:cNvSpPr>
          <p:nvPr>
            <p:ph type="body" idx="4294967295"/>
          </p:nvPr>
        </p:nvSpPr>
        <p:spPr>
          <a:xfrm>
            <a:off x="285750" y="1428750"/>
            <a:ext cx="5974656" cy="4643438"/>
          </a:xfrm>
          <a:prstGeom prst="rect">
            <a:avLst/>
          </a:prstGeom>
        </p:spPr>
        <p:txBody>
          <a:bodyPr lIns="0" tIns="0" rIns="0" bIns="0">
            <a:normAutofit/>
          </a:bodyPr>
          <a:lstStyle/>
          <a:p>
            <a:pPr algn="just">
              <a:spcBef>
                <a:spcPts val="400"/>
              </a:spcBef>
              <a:buSzTx/>
              <a:buNone/>
              <a:defRPr sz="2000">
                <a:effectLst>
                  <a:outerShdw blurRad="12700" dist="25400" dir="2700000" rotWithShape="0">
                    <a:srgbClr val="000000"/>
                  </a:outerShdw>
                </a:effectLst>
              </a:defRPr>
            </a:pPr>
            <a:r>
              <a:t>In the case of the moon, it is important to</a:t>
            </a:r>
          </a:p>
          <a:p>
            <a:pPr algn="just">
              <a:spcBef>
                <a:spcPts val="400"/>
              </a:spcBef>
              <a:buSzTx/>
              <a:buNone/>
              <a:defRPr sz="2000">
                <a:effectLst>
                  <a:outerShdw blurRad="12700" dist="25400" dir="2700000" rotWithShape="0">
                    <a:srgbClr val="000000"/>
                  </a:outerShdw>
                </a:effectLst>
              </a:defRPr>
            </a:pPr>
            <a:r>
              <a:t>know its current position in its cycle or the</a:t>
            </a:r>
          </a:p>
          <a:p>
            <a:pPr algn="just">
              <a:spcBef>
                <a:spcPts val="400"/>
              </a:spcBef>
              <a:buSzTx/>
              <a:buNone/>
              <a:defRPr sz="2000">
                <a:effectLst>
                  <a:outerShdw blurRad="12700" dist="25400" dir="2700000" rotWithShape="0">
                    <a:srgbClr val="000000"/>
                  </a:outerShdw>
                </a:effectLst>
              </a:defRPr>
            </a:pPr>
            <a:r>
              <a:t>phase it is entering. It should be noted that as</a:t>
            </a:r>
          </a:p>
          <a:p>
            <a:pPr algn="just">
              <a:spcBef>
                <a:spcPts val="400"/>
              </a:spcBef>
              <a:buSzTx/>
              <a:buNone/>
              <a:defRPr sz="2000">
                <a:effectLst>
                  <a:outerShdw blurRad="12700" dist="25400" dir="2700000" rotWithShape="0">
                    <a:srgbClr val="000000"/>
                  </a:outerShdw>
                </a:effectLst>
              </a:defRPr>
            </a:pPr>
            <a:r>
              <a:t>the days pass, the complete lunar cycle</a:t>
            </a:r>
          </a:p>
          <a:p>
            <a:pPr algn="just">
              <a:spcBef>
                <a:spcPts val="400"/>
              </a:spcBef>
              <a:buSzTx/>
              <a:buNone/>
              <a:defRPr sz="2000">
                <a:effectLst>
                  <a:outerShdw blurRad="12700" dist="25400" dir="2700000" rotWithShape="0">
                    <a:srgbClr val="000000"/>
                  </a:outerShdw>
                </a:effectLst>
              </a:defRPr>
            </a:pPr>
            <a:r>
              <a:t>progressively lags behind calendar months: </a:t>
            </a:r>
          </a:p>
          <a:p>
            <a:pPr algn="just">
              <a:spcBef>
                <a:spcPts val="400"/>
              </a:spcBef>
              <a:buSzTx/>
              <a:buNone/>
              <a:defRPr sz="2000">
                <a:effectLst>
                  <a:outerShdw blurRad="12700" dist="25400" dir="2700000" rotWithShape="0">
                    <a:srgbClr val="000000"/>
                  </a:outerShdw>
                </a:effectLst>
              </a:defRPr>
            </a:pPr>
            <a:endParaRPr/>
          </a:p>
          <a:p>
            <a:pPr marL="152400" indent="-152400" algn="just" defTabSz="457200">
              <a:lnSpc>
                <a:spcPct val="110000"/>
              </a:lnSpc>
              <a:spcBef>
                <a:spcPts val="400"/>
              </a:spcBef>
              <a:buClrTx/>
              <a:buSzTx/>
              <a:buFontTx/>
              <a:buNone/>
              <a:tabLst>
                <a:tab pos="12700" algn="l"/>
                <a:tab pos="1524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j-lt"/>
                <a:ea typeface="+mj-ea"/>
                <a:cs typeface="+mj-cs"/>
                <a:sym typeface="Helvetica"/>
              </a:defRPr>
            </a:pPr>
            <a:r>
              <a:t>	-	Full moon: at 6 pm in the east; at 12 pm in the south; at 6 in the morning in the west. </a:t>
            </a:r>
          </a:p>
          <a:p>
            <a:pPr marL="152400" indent="-152400" algn="just" defTabSz="457200">
              <a:lnSpc>
                <a:spcPct val="110000"/>
              </a:lnSpc>
              <a:spcBef>
                <a:spcPts val="400"/>
              </a:spcBef>
              <a:buClrTx/>
              <a:buSzTx/>
              <a:buFontTx/>
              <a:buNone/>
              <a:tabLst>
                <a:tab pos="12700" algn="l"/>
                <a:tab pos="1524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j-lt"/>
                <a:ea typeface="+mj-ea"/>
                <a:cs typeface="+mj-cs"/>
                <a:sym typeface="Helvetica"/>
              </a:defRPr>
            </a:pPr>
            <a:r>
              <a:t>	-	First Quarter: at sunset in the south; at midnight in the west; it does not shine at dawn. </a:t>
            </a:r>
          </a:p>
          <a:p>
            <a:pPr marL="152400" indent="-152400" algn="just" defTabSz="457200">
              <a:lnSpc>
                <a:spcPct val="110000"/>
              </a:lnSpc>
              <a:spcBef>
                <a:spcPts val="0"/>
              </a:spcBef>
              <a:buClrTx/>
              <a:buSzTx/>
              <a:buFontTx/>
              <a:buNone/>
              <a:tabLst>
                <a:tab pos="12700" algn="l"/>
                <a:tab pos="1524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j-lt"/>
                <a:ea typeface="+mj-ea"/>
                <a:cs typeface="+mj-cs"/>
                <a:sym typeface="Helvetica"/>
              </a:defRPr>
            </a:pPr>
            <a:r>
              <a:t>	-	Third Quarter: it does not shine at sunset; at midnight in the east; at dawn in the south. </a:t>
            </a:r>
          </a:p>
        </p:txBody>
      </p:sp>
      <p:pic>
        <p:nvPicPr>
          <p:cNvPr id="314"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315" name="Shape 298"/>
          <p:cNvSpPr txBox="1"/>
          <p:nvPr/>
        </p:nvSpPr>
        <p:spPr>
          <a:xfrm>
            <a:off x="428625" y="285749"/>
            <a:ext cx="8143875" cy="1005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000" u="sng">
                <a:solidFill>
                  <a:srgbClr val="FFFFFF"/>
                </a:solidFill>
                <a:latin typeface="Tahoma"/>
                <a:ea typeface="Tahoma"/>
                <a:cs typeface="Tahoma"/>
                <a:sym typeface="Tahoma"/>
              </a:defRPr>
            </a:pPr>
            <a:r>
              <a:rPr b="1"/>
              <a:t>At Night. </a:t>
            </a:r>
          </a:p>
          <a:p>
            <a:pPr>
              <a:defRPr sz="2000" u="sng">
                <a:solidFill>
                  <a:srgbClr val="FFFFFF"/>
                </a:solidFill>
                <a:latin typeface="Tahoma"/>
                <a:ea typeface="Tahoma"/>
                <a:cs typeface="Tahoma"/>
                <a:sym typeface="Tahoma"/>
              </a:defRPr>
            </a:pPr>
            <a:endParaRPr b="1"/>
          </a:p>
          <a:p>
            <a:pPr>
              <a:defRPr sz="2000">
                <a:solidFill>
                  <a:srgbClr val="FFFFFF"/>
                </a:solidFill>
                <a:latin typeface="Tahoma"/>
                <a:ea typeface="Tahoma"/>
                <a:cs typeface="Tahoma"/>
                <a:sym typeface="Tahoma"/>
              </a:defRPr>
            </a:pPr>
            <a:r>
              <a:t>In this case we will use the moon and stars as guides.</a:t>
            </a:r>
          </a:p>
        </p:txBody>
      </p:sp>
      <p:sp>
        <p:nvSpPr>
          <p:cNvPr id="316" name="Shape 299"/>
          <p:cNvSpPr/>
          <p:nvPr/>
        </p:nvSpPr>
        <p:spPr>
          <a:xfrm>
            <a:off x="6643686" y="2571750"/>
            <a:ext cx="1428752" cy="23574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4835"/>
                  <a:pt x="0" y="10800"/>
                </a:cubicBezTo>
                <a:cubicBezTo>
                  <a:pt x="0" y="16765"/>
                  <a:pt x="9671" y="21600"/>
                  <a:pt x="21600" y="21600"/>
                </a:cubicBezTo>
                <a:cubicBezTo>
                  <a:pt x="9671" y="17126"/>
                  <a:pt x="7253" y="8665"/>
                  <a:pt x="16200" y="2700"/>
                </a:cubicBezTo>
                <a:cubicBezTo>
                  <a:pt x="17735" y="1677"/>
                  <a:pt x="19553" y="768"/>
                  <a:pt x="21600" y="0"/>
                </a:cubicBezTo>
                <a:close/>
              </a:path>
            </a:pathLst>
          </a:custGeom>
          <a:solidFill>
            <a:schemeClr val="accent1"/>
          </a:solidFill>
          <a:ln>
            <a:solidFill>
              <a:srgbClr val="FFFFFF"/>
            </a:solidFill>
          </a:ln>
        </p:spPr>
        <p:txBody>
          <a:bodyPr lIns="45718" tIns="45718" rIns="45718" bIns="45718"/>
          <a:lstStyle/>
          <a:p>
            <a:pPr>
              <a:defRPr>
                <a:solidFill>
                  <a:srgbClr val="FFFFFF"/>
                </a:solidFill>
                <a:latin typeface="Tahoma"/>
                <a:ea typeface="Tahoma"/>
                <a:cs typeface="Tahoma"/>
                <a:sym typeface="Tahoma"/>
              </a:defRPr>
            </a:pPr>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01"/>
          <p:cNvSpPr txBox="1">
            <a:spLocks noGrp="1"/>
          </p:cNvSpPr>
          <p:nvPr>
            <p:ph type="body" sz="half" idx="4294967295"/>
          </p:nvPr>
        </p:nvSpPr>
        <p:spPr>
          <a:xfrm>
            <a:off x="285750" y="928687"/>
            <a:ext cx="4643438" cy="5214938"/>
          </a:xfrm>
          <a:prstGeom prst="rect">
            <a:avLst/>
          </a:prstGeom>
        </p:spPr>
        <p:txBody>
          <a:bodyPr lIns="0" tIns="0" rIns="0" bIns="0">
            <a:normAutofit/>
          </a:bodyPr>
          <a:lstStyle/>
          <a:p>
            <a:pPr>
              <a:buSzTx/>
              <a:buNone/>
              <a:tabLst>
                <a:tab pos="266700" algn="l"/>
              </a:tabLst>
              <a:defRPr sz="2400">
                <a:effectLst>
                  <a:outerShdw blurRad="12700" dist="25400" dir="2700000" rotWithShape="0">
                    <a:srgbClr val="000000"/>
                  </a:outerShdw>
                </a:effectLst>
              </a:defRPr>
            </a:pPr>
            <a:endParaRPr/>
          </a:p>
          <a:p>
            <a:pPr>
              <a:spcBef>
                <a:spcPts val="400"/>
              </a:spcBef>
              <a:buSzTx/>
              <a:buNone/>
              <a:tabLst>
                <a:tab pos="266700" algn="l"/>
              </a:tabLst>
              <a:defRPr sz="2000">
                <a:effectLst>
                  <a:outerShdw blurRad="12700" dist="25400" dir="2700000" rotWithShape="0">
                    <a:srgbClr val="000000"/>
                  </a:outerShdw>
                </a:effectLst>
              </a:defRPr>
            </a:pPr>
            <a:r>
              <a:t>In the case of stars, the Polar Star always points north. To locate it, a constellation called the </a:t>
            </a:r>
            <a:r>
              <a:rPr b="1"/>
              <a:t>Big Dipper </a:t>
            </a:r>
            <a:r>
              <a:t>or</a:t>
            </a:r>
            <a:r>
              <a:rPr b="1"/>
              <a:t> Ursa Major</a:t>
            </a:r>
            <a:r>
              <a:t> must be found first. Observe the distance between its two lowest stars, multiply that distance by four and move to the right, and you will find a small but bright star, called the North/ Polar Star, part of another constellation called the </a:t>
            </a:r>
            <a:r>
              <a:rPr b="1"/>
              <a:t>Little Dipper </a:t>
            </a:r>
            <a:r>
              <a:t>or </a:t>
            </a:r>
            <a:r>
              <a:rPr b="1"/>
              <a:t>Ursa Minor</a:t>
            </a:r>
            <a:r>
              <a:t>. </a:t>
            </a:r>
          </a:p>
        </p:txBody>
      </p:sp>
      <p:pic>
        <p:nvPicPr>
          <p:cNvPr id="319"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320" name="348 at night.psd" descr="348 at night.psd"/>
          <p:cNvPicPr>
            <a:picLocks noChangeAspect="1"/>
          </p:cNvPicPr>
          <p:nvPr/>
        </p:nvPicPr>
        <p:blipFill>
          <a:blip r:embed="rId3">
            <a:extLst/>
          </a:blip>
          <a:stretch>
            <a:fillRect/>
          </a:stretch>
        </p:blipFill>
        <p:spPr>
          <a:xfrm>
            <a:off x="5029522" y="2183728"/>
            <a:ext cx="3811266" cy="2386072"/>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Shape 305"/>
          <p:cNvSpPr txBox="1">
            <a:spLocks noGrp="1"/>
          </p:cNvSpPr>
          <p:nvPr>
            <p:ph type="body" idx="4294967295"/>
          </p:nvPr>
        </p:nvSpPr>
        <p:spPr>
          <a:xfrm>
            <a:off x="133350" y="252411"/>
            <a:ext cx="4786313" cy="5929315"/>
          </a:xfrm>
          <a:prstGeom prst="rect">
            <a:avLst/>
          </a:prstGeom>
        </p:spPr>
        <p:txBody>
          <a:bodyPr lIns="0" tIns="0" rIns="0" bIns="0">
            <a:normAutofit/>
          </a:bodyPr>
          <a:lstStyle/>
          <a:p>
            <a:pPr marL="291465" indent="-291465" defTabSz="777240">
              <a:spcBef>
                <a:spcPts val="400"/>
              </a:spcBef>
              <a:buSzTx/>
              <a:buNone/>
              <a:defRPr sz="2040" b="1">
                <a:effectLst>
                  <a:outerShdw blurRad="10795" dist="21590" dir="2700000" rotWithShape="0">
                    <a:srgbClr val="000000"/>
                  </a:outerShdw>
                </a:effectLst>
              </a:defRPr>
            </a:pPr>
            <a:r>
              <a:t>By Signs</a:t>
            </a:r>
          </a:p>
          <a:p>
            <a:pPr marL="291465" indent="-291465" defTabSz="777240">
              <a:spcBef>
                <a:spcPts val="500"/>
              </a:spcBef>
              <a:buSzTx/>
              <a:buNone/>
              <a:defRPr sz="2040">
                <a:effectLst>
                  <a:outerShdw blurRad="10795" dist="21590" dir="2700000" rotWithShape="0">
                    <a:srgbClr val="000000"/>
                  </a:outerShdw>
                </a:effectLst>
              </a:defRPr>
            </a:pPr>
            <a:endParaRPr/>
          </a:p>
          <a:p>
            <a:pPr marL="0" indent="0" algn="just" defTabSz="777240">
              <a:spcBef>
                <a:spcPts val="200"/>
              </a:spcBef>
              <a:buSzTx/>
              <a:buNone/>
              <a:defRPr sz="1530">
                <a:effectLst>
                  <a:outerShdw blurRad="10795" dist="21590" dir="2700000" rotWithShape="0">
                    <a:srgbClr val="000000"/>
                  </a:outerShdw>
                </a:effectLst>
              </a:defRPr>
            </a:pPr>
            <a:r>
              <a:t>When there are no precise instruments, and it is cloudy, we can make use of nature itself or of the man-made constructions to determine, with relative accuracy, the direction of the cardinal points.</a:t>
            </a:r>
            <a:endParaRPr sz="1360"/>
          </a:p>
          <a:p>
            <a:pPr marL="291465" indent="-291465" defTabSz="777240">
              <a:spcBef>
                <a:spcPts val="500"/>
              </a:spcBef>
              <a:buSzTx/>
              <a:buNone/>
              <a:defRPr sz="1360">
                <a:effectLst>
                  <a:outerShdw blurRad="10795" dist="21590" dir="2700000" rotWithShape="0">
                    <a:srgbClr val="000000"/>
                  </a:outerShdw>
                </a:effectLst>
              </a:defRPr>
            </a:pPr>
            <a:endParaRPr sz="1360"/>
          </a:p>
          <a:p>
            <a:pPr marL="291465" indent="-291465" defTabSz="777240">
              <a:spcBef>
                <a:spcPts val="400"/>
              </a:spcBef>
              <a:buSzTx/>
              <a:buNone/>
              <a:defRPr sz="2040" u="sng">
                <a:effectLst>
                  <a:outerShdw blurRad="10795" dist="21590" dir="2700000" rotWithShape="0">
                    <a:srgbClr val="000000"/>
                  </a:outerShdw>
                </a:effectLst>
              </a:defRPr>
            </a:pPr>
            <a:r>
              <a:t>Natural.</a:t>
            </a:r>
          </a:p>
          <a:p>
            <a:pPr marL="291465" indent="-291465" defTabSz="777240">
              <a:spcBef>
                <a:spcPts val="500"/>
              </a:spcBef>
              <a:defRPr sz="2040">
                <a:effectLst>
                  <a:outerShdw blurRad="10795" dist="21590" dir="2700000" rotWithShape="0">
                    <a:srgbClr val="000000"/>
                  </a:outerShdw>
                </a:effectLst>
              </a:defRPr>
            </a:pPr>
            <a:endParaRPr/>
          </a:p>
          <a:p>
            <a:pPr marL="118745" indent="-118745" algn="just" defTabSz="388620">
              <a:lnSpc>
                <a:spcPct val="110000"/>
              </a:lnSpc>
              <a:spcBef>
                <a:spcPts val="0"/>
              </a:spcBef>
              <a:buClrTx/>
              <a:buSzTx/>
              <a:buFontTx/>
              <a:buNone/>
              <a:tabLst>
                <a:tab pos="0" algn="l"/>
                <a:tab pos="114300" algn="l"/>
                <a:tab pos="292100" algn="l"/>
                <a:tab pos="596900" algn="l"/>
                <a:tab pos="901700" algn="l"/>
                <a:tab pos="1206500" algn="l"/>
                <a:tab pos="1511300" algn="l"/>
                <a:tab pos="1803400" algn="l"/>
                <a:tab pos="2108200" algn="l"/>
                <a:tab pos="2413000" algn="l"/>
                <a:tab pos="2717800" algn="l"/>
                <a:tab pos="3022600" algn="l"/>
                <a:tab pos="3314700" algn="l"/>
                <a:tab pos="3619500" algn="l"/>
              </a:tabLst>
              <a:defRPr sz="2040">
                <a:latin typeface="+mj-lt"/>
                <a:ea typeface="+mj-ea"/>
                <a:cs typeface="+mj-cs"/>
                <a:sym typeface="Helvetica"/>
              </a:defRPr>
            </a:pPr>
            <a:r>
              <a:t>	-</a:t>
            </a:r>
            <a:r>
              <a:rPr sz="2125"/>
              <a:t>	</a:t>
            </a:r>
            <a:r>
              <a:rPr sz="2125" b="1"/>
              <a:t>Trees</a:t>
            </a:r>
            <a:r>
              <a:rPr sz="2125"/>
              <a:t>: in the part of the trunk facing north, the bark is rougher or has moss. </a:t>
            </a:r>
          </a:p>
          <a:p>
            <a:pPr marL="118745" indent="-107950" algn="just" defTabSz="388620">
              <a:lnSpc>
                <a:spcPct val="110000"/>
              </a:lnSpc>
              <a:spcBef>
                <a:spcPts val="0"/>
              </a:spcBef>
              <a:buClrTx/>
              <a:buSzPct val="100000"/>
              <a:buFont typeface="Helvetica"/>
              <a:buChar char="•"/>
              <a:tabLst>
                <a:tab pos="292100" algn="l"/>
                <a:tab pos="596900" algn="l"/>
                <a:tab pos="901700" algn="l"/>
                <a:tab pos="1206500" algn="l"/>
                <a:tab pos="1511300" algn="l"/>
                <a:tab pos="1803400" algn="l"/>
                <a:tab pos="2108200" algn="l"/>
                <a:tab pos="2413000" algn="l"/>
                <a:tab pos="2717800" algn="l"/>
                <a:tab pos="3022600" algn="l"/>
                <a:tab pos="3314700" algn="l"/>
                <a:tab pos="3619500" algn="l"/>
              </a:tabLst>
              <a:defRPr sz="2125">
                <a:latin typeface="+mj-lt"/>
                <a:ea typeface="+mj-ea"/>
                <a:cs typeface="+mj-cs"/>
                <a:sym typeface="Helvetica"/>
              </a:defRPr>
            </a:pPr>
            <a:r>
              <a:rPr b="1"/>
              <a:t>Stumps</a:t>
            </a:r>
            <a:r>
              <a:t>: they are felled trees. Where we see that the growth rings are offset to one side, this points north. </a:t>
            </a:r>
          </a:p>
          <a:p>
            <a:pPr marL="203562" indent="-192767" algn="just" defTabSz="388620">
              <a:lnSpc>
                <a:spcPct val="110000"/>
              </a:lnSpc>
              <a:spcBef>
                <a:spcPts val="0"/>
              </a:spcBef>
              <a:buClrTx/>
              <a:buSzPct val="100000"/>
              <a:buFont typeface="Helvetica"/>
              <a:buChar char="•"/>
              <a:tabLst>
                <a:tab pos="292100" algn="l"/>
                <a:tab pos="596900" algn="l"/>
                <a:tab pos="901700" algn="l"/>
                <a:tab pos="1206500" algn="l"/>
                <a:tab pos="1511300" algn="l"/>
                <a:tab pos="1803400" algn="l"/>
                <a:tab pos="2108200" algn="l"/>
                <a:tab pos="2413000" algn="l"/>
                <a:tab pos="2717800" algn="l"/>
                <a:tab pos="3022600" algn="l"/>
                <a:tab pos="3314700" algn="l"/>
                <a:tab pos="3619500" algn="l"/>
              </a:tabLst>
              <a:defRPr sz="1190">
                <a:latin typeface="+mj-lt"/>
                <a:ea typeface="+mj-ea"/>
                <a:cs typeface="+mj-cs"/>
                <a:sym typeface="Helvetica"/>
              </a:defRPr>
            </a:pPr>
            <a:r>
              <a:rPr sz="2125" b="1"/>
              <a:t>Other elements</a:t>
            </a:r>
            <a:r>
              <a:rPr sz="2125"/>
              <a:t>: snow like ice tends to disappear earlier in the south-facing slopes.</a:t>
            </a:r>
            <a:r>
              <a:rPr b="1"/>
              <a:t> </a:t>
            </a:r>
          </a:p>
        </p:txBody>
      </p:sp>
      <p:pic>
        <p:nvPicPr>
          <p:cNvPr id="323"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324" name="40.jpg" descr="40.jpg"/>
          <p:cNvPicPr>
            <a:picLocks noChangeAspect="1"/>
          </p:cNvPicPr>
          <p:nvPr/>
        </p:nvPicPr>
        <p:blipFill>
          <a:blip r:embed="rId3">
            <a:extLst/>
          </a:blip>
          <a:stretch>
            <a:fillRect/>
          </a:stretch>
        </p:blipFill>
        <p:spPr>
          <a:xfrm>
            <a:off x="5806799" y="2018073"/>
            <a:ext cx="2486338" cy="2397991"/>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09"/>
          <p:cNvSpPr txBox="1">
            <a:spLocks noGrp="1"/>
          </p:cNvSpPr>
          <p:nvPr>
            <p:ph type="body" idx="4294967295"/>
          </p:nvPr>
        </p:nvSpPr>
        <p:spPr>
          <a:xfrm>
            <a:off x="285750" y="-214314"/>
            <a:ext cx="4929188" cy="6357940"/>
          </a:xfrm>
          <a:prstGeom prst="rect">
            <a:avLst/>
          </a:prstGeom>
        </p:spPr>
        <p:txBody>
          <a:bodyPr lIns="0" tIns="0" rIns="0" bIns="0">
            <a:normAutofit/>
          </a:bodyPr>
          <a:lstStyle/>
          <a:p>
            <a:pPr marL="322496" indent="-322496" defTabSz="859992">
              <a:spcBef>
                <a:spcPts val="600"/>
              </a:spcBef>
              <a:buFontTx/>
              <a:buChar char="-"/>
              <a:defRPr sz="2185">
                <a:effectLst>
                  <a:outerShdw blurRad="12065" dist="23888" dir="2700000" rotWithShape="0">
                    <a:srgbClr val="000000"/>
                  </a:outerShdw>
                </a:effectLst>
              </a:defRPr>
            </a:pPr>
            <a:endParaRPr/>
          </a:p>
          <a:p>
            <a:pPr marL="322496" indent="-322496" defTabSz="859992">
              <a:spcBef>
                <a:spcPts val="400"/>
              </a:spcBef>
              <a:buSzTx/>
              <a:buNone/>
              <a:defRPr sz="2280" u="sng">
                <a:effectLst>
                  <a:outerShdw blurRad="12065" dist="23888" dir="2700000" rotWithShape="0">
                    <a:srgbClr val="000000"/>
                  </a:outerShdw>
                </a:effectLst>
              </a:defRPr>
            </a:pPr>
            <a:r>
              <a:t>Man-Made</a:t>
            </a:r>
          </a:p>
          <a:p>
            <a:pPr marL="322496" indent="-322496" defTabSz="859992">
              <a:spcBef>
                <a:spcPts val="600"/>
              </a:spcBef>
              <a:buSzTx/>
              <a:buNone/>
              <a:defRPr sz="2185">
                <a:effectLst>
                  <a:outerShdw blurRad="12065" dist="23888" dir="2700000" rotWithShape="0">
                    <a:srgbClr val="000000"/>
                  </a:outerShdw>
                </a:effectLst>
              </a:defRPr>
            </a:pPr>
            <a:endParaRPr/>
          </a:p>
          <a:p>
            <a:pPr marL="180975" indent="-168910" algn="just" defTabSz="434340">
              <a:lnSpc>
                <a:spcPct val="110000"/>
              </a:lnSpc>
              <a:spcBef>
                <a:spcPts val="0"/>
              </a:spcBef>
              <a:buClrTx/>
              <a:buSzPct val="100000"/>
              <a:buFont typeface="Helvetica"/>
              <a:buChar char="•"/>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2375">
                <a:latin typeface="+mj-lt"/>
                <a:ea typeface="+mj-ea"/>
                <a:cs typeface="+mj-cs"/>
                <a:sym typeface="Helvetica"/>
              </a:defRPr>
            </a:pPr>
            <a:r>
              <a:t>Wall: its northern side is wetter. </a:t>
            </a:r>
          </a:p>
          <a:p>
            <a:pPr marL="180975" indent="-168910" algn="just" defTabSz="434340">
              <a:lnSpc>
                <a:spcPct val="110000"/>
              </a:lnSpc>
              <a:spcBef>
                <a:spcPts val="0"/>
              </a:spcBef>
              <a:buClrTx/>
              <a:buSzPct val="100000"/>
              <a:buFont typeface="Helvetica"/>
              <a:buChar char="•"/>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2375">
                <a:latin typeface="+mj-lt"/>
                <a:ea typeface="+mj-ea"/>
                <a:cs typeface="+mj-cs"/>
                <a:sym typeface="Helvetica"/>
              </a:defRPr>
            </a:pPr>
            <a:r>
              <a:t>Church: the shape of a Latin cross, usually arranged so that the apse of the central nave faces the east. </a:t>
            </a:r>
          </a:p>
          <a:p>
            <a:pPr marL="180975" indent="-168910" algn="just" defTabSz="434340">
              <a:lnSpc>
                <a:spcPct val="110000"/>
              </a:lnSpc>
              <a:spcBef>
                <a:spcPts val="0"/>
              </a:spcBef>
              <a:buClrTx/>
              <a:buSzPct val="100000"/>
              <a:buFont typeface="Helvetica"/>
              <a:buChar char="•"/>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2375">
                <a:latin typeface="+mj-lt"/>
                <a:ea typeface="+mj-ea"/>
                <a:cs typeface="+mj-cs"/>
                <a:sym typeface="Helvetica"/>
              </a:defRPr>
            </a:pPr>
            <a:r>
              <a:t>Mosque: its main facade always looks east. </a:t>
            </a:r>
          </a:p>
          <a:p>
            <a:pPr marL="180975" indent="-168910" algn="just" defTabSz="434340">
              <a:lnSpc>
                <a:spcPct val="110000"/>
              </a:lnSpc>
              <a:spcBef>
                <a:spcPts val="0"/>
              </a:spcBef>
              <a:buClrTx/>
              <a:buSzPct val="100000"/>
              <a:buFont typeface="Helvetica"/>
              <a:buChar char="•"/>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2375">
                <a:latin typeface="+mj-lt"/>
                <a:ea typeface="+mj-ea"/>
                <a:cs typeface="+mj-cs"/>
                <a:sym typeface="Helvetica"/>
              </a:defRPr>
            </a:pPr>
            <a:r>
              <a:t>Weather Vane: although its mission is to determine wind direction, there is a cross with cardinal points at its base. </a:t>
            </a:r>
          </a:p>
          <a:p>
            <a:pPr marL="180975" indent="-168910" algn="just" defTabSz="434340">
              <a:lnSpc>
                <a:spcPct val="110000"/>
              </a:lnSpc>
              <a:spcBef>
                <a:spcPts val="0"/>
              </a:spcBef>
              <a:buClrTx/>
              <a:buSzPct val="100000"/>
              <a:buFont typeface="Helvetica"/>
              <a:buChar char="•"/>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2375">
                <a:latin typeface="+mj-lt"/>
                <a:ea typeface="+mj-ea"/>
                <a:cs typeface="+mj-cs"/>
                <a:sym typeface="Helvetica"/>
              </a:defRPr>
            </a:pPr>
            <a:r>
              <a:t>Windmill: moss covering its walls or presence of higher humidity of it is indicative of north-south direction.</a:t>
            </a:r>
          </a:p>
        </p:txBody>
      </p:sp>
      <p:pic>
        <p:nvPicPr>
          <p:cNvPr id="327"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328" name="PlantaLarredeenglish.psd" descr="PlantaLarredeenglish.psd"/>
          <p:cNvPicPr>
            <a:picLocks noChangeAspect="1"/>
          </p:cNvPicPr>
          <p:nvPr/>
        </p:nvPicPr>
        <p:blipFill>
          <a:blip r:embed="rId3">
            <a:extLst/>
          </a:blip>
          <a:stretch>
            <a:fillRect/>
          </a:stretch>
        </p:blipFill>
        <p:spPr>
          <a:xfrm>
            <a:off x="5508161" y="2447445"/>
            <a:ext cx="3313266" cy="1963110"/>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74"/>
          <p:cNvSpPr txBox="1">
            <a:spLocks noGrp="1"/>
          </p:cNvSpPr>
          <p:nvPr>
            <p:ph type="body" idx="4294967295"/>
          </p:nvPr>
        </p:nvSpPr>
        <p:spPr>
          <a:xfrm>
            <a:off x="244475" y="1289778"/>
            <a:ext cx="8832850" cy="3317876"/>
          </a:xfrm>
          <a:prstGeom prst="rect">
            <a:avLst/>
          </a:prstGeom>
        </p:spPr>
        <p:txBody>
          <a:bodyPr lIns="12700" tIns="12700" rIns="12700" bIns="12700">
            <a:normAutofit/>
          </a:bodyPr>
          <a:lstStyle/>
          <a:p>
            <a:pPr marL="203200" indent="-165100" algn="just" defTabSz="457200">
              <a:lnSpc>
                <a:spcPct val="130000"/>
              </a:lnSpc>
              <a:spcBef>
                <a:spcPts val="500"/>
              </a:spcBef>
              <a:buClrTx/>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j-lt"/>
                <a:ea typeface="+mj-ea"/>
                <a:cs typeface="+mj-cs"/>
                <a:sym typeface="Helvetica"/>
              </a:defRPr>
            </a:pPr>
            <a:r>
              <a:t>To discover, enjoy and respect a different environment from everyday surroundings.</a:t>
            </a:r>
          </a:p>
          <a:p>
            <a:pPr marL="203200" indent="-165100" algn="just" defTabSz="457200">
              <a:lnSpc>
                <a:spcPct val="130000"/>
              </a:lnSpc>
              <a:spcBef>
                <a:spcPts val="500"/>
              </a:spcBef>
              <a:buClrTx/>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j-lt"/>
                <a:ea typeface="+mj-ea"/>
                <a:cs typeface="+mj-cs"/>
                <a:sym typeface="Helvetica"/>
              </a:defRPr>
            </a:pPr>
            <a:r>
              <a:t>To enrich friendship and teamwork, especially to value each of the tasks performed. Nature gives us an extraordinary knowledge as we look closely into their special characteristics that, in the long run, enrich us and enhance our cultural knowledge.</a:t>
            </a:r>
          </a:p>
          <a:p>
            <a:pPr marL="203200" indent="-165100" algn="just" defTabSz="457200">
              <a:lnSpc>
                <a:spcPct val="130000"/>
              </a:lnSpc>
              <a:spcBef>
                <a:spcPts val="0"/>
              </a:spcBef>
              <a:buClrTx/>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j-lt"/>
                <a:ea typeface="+mj-ea"/>
                <a:cs typeface="+mj-cs"/>
                <a:sym typeface="Helvetica"/>
              </a:defRPr>
            </a:pPr>
            <a:r>
              <a:t>To develop the overall physical fitness, predisposing toward reaching an objective and toward the realisation of making one’s intelligence, intuition and common sense work. Furthermore, it most notably promotes health as it affects, by its attributes, the respiratory and circulatory systems, favouring them dramatically.</a:t>
            </a:r>
          </a:p>
        </p:txBody>
      </p:sp>
      <p:pic>
        <p:nvPicPr>
          <p:cNvPr id="192"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193" name="Shape 177"/>
          <p:cNvSpPr txBox="1"/>
          <p:nvPr/>
        </p:nvSpPr>
        <p:spPr>
          <a:xfrm>
            <a:off x="2292903" y="688975"/>
            <a:ext cx="3960814" cy="5232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spcBef>
                <a:spcPts val="1600"/>
              </a:spcBef>
              <a:defRPr sz="2800">
                <a:solidFill>
                  <a:srgbClr val="FFFFFF"/>
                </a:solidFill>
                <a:latin typeface="Tahoma"/>
                <a:ea typeface="Tahoma"/>
                <a:cs typeface="Tahoma"/>
                <a:sym typeface="Tahoma"/>
              </a:defRPr>
            </a:lvl1pPr>
          </a:lstStyle>
          <a:p>
            <a:r>
              <a:t>Objectives</a:t>
            </a:r>
          </a:p>
        </p:txBody>
      </p:sp>
      <p:pic>
        <p:nvPicPr>
          <p:cNvPr id="194" name="viento.jpg" descr="viento.jpg"/>
          <p:cNvPicPr>
            <a:picLocks noChangeAspect="1"/>
          </p:cNvPicPr>
          <p:nvPr/>
        </p:nvPicPr>
        <p:blipFill>
          <a:blip r:embed="rId3">
            <a:extLst/>
          </a:blip>
          <a:stretch>
            <a:fillRect/>
          </a:stretch>
        </p:blipFill>
        <p:spPr>
          <a:xfrm>
            <a:off x="3395728" y="4482016"/>
            <a:ext cx="3228364" cy="2123659"/>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hape 314"/>
          <p:cNvSpPr txBox="1"/>
          <p:nvPr/>
        </p:nvSpPr>
        <p:spPr>
          <a:xfrm>
            <a:off x="-2" y="333375"/>
            <a:ext cx="9144004" cy="4597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spcBef>
                <a:spcPts val="1400"/>
              </a:spcBef>
              <a:defRPr sz="2400" b="1">
                <a:solidFill>
                  <a:srgbClr val="92D050"/>
                </a:solidFill>
                <a:latin typeface="Tahoma"/>
                <a:ea typeface="Tahoma"/>
                <a:cs typeface="Tahoma"/>
                <a:sym typeface="Tahoma"/>
              </a:defRPr>
            </a:lvl1pPr>
          </a:lstStyle>
          <a:p>
            <a:r>
              <a:t>QUESTIONNAIR E AND ACTIVITIES</a:t>
            </a:r>
          </a:p>
        </p:txBody>
      </p:sp>
      <p:sp>
        <p:nvSpPr>
          <p:cNvPr id="331" name="Shape 315"/>
          <p:cNvSpPr txBox="1"/>
          <p:nvPr/>
        </p:nvSpPr>
        <p:spPr>
          <a:xfrm>
            <a:off x="357186" y="1428749"/>
            <a:ext cx="5786440" cy="3469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393699" indent="-380999" defTabSz="457200">
              <a:lnSpc>
                <a:spcPct val="130000"/>
              </a:lnSpc>
              <a:buSzPct val="100000"/>
              <a:buFont typeface="Helvetica"/>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sz="1600">
                <a:solidFill>
                  <a:srgbClr val="FFFFFF"/>
                </a:solidFill>
                <a:latin typeface="+mj-lt"/>
                <a:ea typeface="+mj-ea"/>
                <a:cs typeface="+mj-cs"/>
                <a:sym typeface="Helvetica"/>
              </a:defRPr>
            </a:pPr>
            <a:r>
              <a:t>Do you know the parts of a tent? Would you be able to pitch one?</a:t>
            </a:r>
          </a:p>
          <a:p>
            <a:pPr marL="393699" indent="-380999" defTabSz="457200">
              <a:lnSpc>
                <a:spcPct val="130000"/>
              </a:lnSpc>
              <a:buSzPct val="100000"/>
              <a:buFont typeface="Helvetica"/>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sz="1600">
                <a:solidFill>
                  <a:srgbClr val="FFFFFF"/>
                </a:solidFill>
                <a:latin typeface="+mj-lt"/>
                <a:ea typeface="+mj-ea"/>
                <a:cs typeface="+mj-cs"/>
                <a:sym typeface="Helvetica"/>
              </a:defRPr>
            </a:pPr>
            <a:r>
              <a:t>List the foods you would bring along to the mountain on a three-day hike in summer. </a:t>
            </a:r>
          </a:p>
          <a:p>
            <a:pPr marL="393699" indent="-380999" defTabSz="457200">
              <a:lnSpc>
                <a:spcPct val="130000"/>
              </a:lnSpc>
              <a:buSzPct val="100000"/>
              <a:buFont typeface="Helvetica"/>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sz="1600">
                <a:solidFill>
                  <a:srgbClr val="FFFFFF"/>
                </a:solidFill>
                <a:latin typeface="+mj-lt"/>
                <a:ea typeface="+mj-ea"/>
                <a:cs typeface="+mj-cs"/>
                <a:sym typeface="Helvetica"/>
              </a:defRPr>
            </a:pPr>
            <a:r>
              <a:t>List some safety equipment that is used in climbing.</a:t>
            </a:r>
          </a:p>
          <a:p>
            <a:pPr marL="393699" indent="-380999" defTabSz="457200">
              <a:lnSpc>
                <a:spcPct val="130000"/>
              </a:lnSpc>
              <a:buSzPct val="100000"/>
              <a:buFont typeface="Helvetica"/>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sz="1600">
                <a:solidFill>
                  <a:srgbClr val="FFFFFF"/>
                </a:solidFill>
                <a:latin typeface="+mj-lt"/>
                <a:ea typeface="+mj-ea"/>
                <a:cs typeface="+mj-cs"/>
                <a:sym typeface="Helvetica"/>
              </a:defRPr>
            </a:pPr>
            <a:r>
              <a:t>What is a </a:t>
            </a:r>
            <a:r>
              <a:rPr i="1"/>
              <a:t>climbing wall</a:t>
            </a:r>
            <a:r>
              <a:t>?</a:t>
            </a:r>
          </a:p>
          <a:p>
            <a:pPr marL="393699" indent="-380999" defTabSz="457200">
              <a:lnSpc>
                <a:spcPct val="130000"/>
              </a:lnSpc>
              <a:buSzPct val="100000"/>
              <a:buFont typeface="Helvetica"/>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sz="1600">
                <a:solidFill>
                  <a:srgbClr val="FFFFFF"/>
                </a:solidFill>
                <a:latin typeface="+mj-lt"/>
                <a:ea typeface="+mj-ea"/>
                <a:cs typeface="+mj-cs"/>
                <a:sym typeface="Helvetica"/>
              </a:defRPr>
            </a:pPr>
            <a:r>
              <a:t>Practise making the most basic knots</a:t>
            </a:r>
          </a:p>
          <a:p>
            <a:pPr marL="393699" indent="-380999" defTabSz="457200">
              <a:lnSpc>
                <a:spcPct val="130000"/>
              </a:lnSpc>
              <a:buSzPct val="100000"/>
              <a:buFont typeface="Helvetica"/>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sz="1600">
                <a:solidFill>
                  <a:srgbClr val="FFFFFF"/>
                </a:solidFill>
                <a:latin typeface="+mj-lt"/>
                <a:ea typeface="+mj-ea"/>
                <a:cs typeface="+mj-cs"/>
                <a:sym typeface="Helvetica"/>
              </a:defRPr>
            </a:pPr>
            <a:r>
              <a:t>What should an orienteering map contain?</a:t>
            </a:r>
          </a:p>
          <a:p>
            <a:pPr marL="393699" indent="-380999" defTabSz="457200">
              <a:lnSpc>
                <a:spcPct val="130000"/>
              </a:lnSpc>
              <a:buSzPct val="100000"/>
              <a:buFont typeface="Helvetica"/>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sz="1600">
                <a:solidFill>
                  <a:srgbClr val="FFFFFF"/>
                </a:solidFill>
                <a:latin typeface="+mj-lt"/>
                <a:ea typeface="+mj-ea"/>
                <a:cs typeface="+mj-cs"/>
                <a:sym typeface="Helvetica"/>
              </a:defRPr>
            </a:pPr>
            <a:r>
              <a:t>Map out your classroom and draw a cross where your desk is.</a:t>
            </a:r>
          </a:p>
          <a:p>
            <a:pPr marL="393699" indent="-380999" defTabSz="457200">
              <a:lnSpc>
                <a:spcPct val="130000"/>
              </a:lnSpc>
              <a:buSzPct val="100000"/>
              <a:buFont typeface="Helvetica"/>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sz="1600">
                <a:solidFill>
                  <a:srgbClr val="FFFFFF"/>
                </a:solidFill>
                <a:latin typeface="+mj-lt"/>
                <a:ea typeface="+mj-ea"/>
                <a:cs typeface="+mj-cs"/>
                <a:sym typeface="Helvetica"/>
              </a:defRPr>
            </a:pPr>
            <a:r>
              <a:t>Could you find your bearings inside a church?</a:t>
            </a:r>
          </a:p>
        </p:txBody>
      </p:sp>
      <p:pic>
        <p:nvPicPr>
          <p:cNvPr id="332"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333" name="montaña9.jpg" descr="montaña9.jpg"/>
          <p:cNvPicPr>
            <a:picLocks noChangeAspect="1"/>
          </p:cNvPicPr>
          <p:nvPr/>
        </p:nvPicPr>
        <p:blipFill>
          <a:blip r:embed="rId3">
            <a:extLst/>
          </a:blip>
          <a:stretch>
            <a:fillRect/>
          </a:stretch>
        </p:blipFill>
        <p:spPr>
          <a:xfrm>
            <a:off x="6786760" y="2444225"/>
            <a:ext cx="1823410" cy="238484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330"/>
                                        </p:tgtEl>
                                        <p:attrNameLst>
                                          <p:attrName>style.visibility</p:attrName>
                                        </p:attrNameLst>
                                      </p:cBhvr>
                                      <p:to>
                                        <p:strVal val="visible"/>
                                      </p:to>
                                    </p:set>
                                    <p:animEffect transition="in" filter="blinds(horizontal)">
                                      <p:cBhvr>
                                        <p:cTn id="7" dur="500"/>
                                        <p:tgtEl>
                                          <p:spTgt spid="33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2" nodeType="clickEffect">
                                  <p:stCondLst>
                                    <p:cond delay="0"/>
                                  </p:stCondLst>
                                  <p:iterate>
                                    <p:tmAbs val="0"/>
                                  </p:iterate>
                                  <p:childTnLst>
                                    <p:set>
                                      <p:cBhvr>
                                        <p:cTn id="11" fill="hold"/>
                                        <p:tgtEl>
                                          <p:spTgt spid="331">
                                            <p:bg/>
                                          </p:spTgt>
                                        </p:tgtEl>
                                        <p:attrNameLst>
                                          <p:attrName>style.visibility</p:attrName>
                                        </p:attrNameLst>
                                      </p:cBhvr>
                                      <p:to>
                                        <p:strVal val="visible"/>
                                      </p:to>
                                    </p:set>
                                    <p:animEffect transition="in" filter="box(in)">
                                      <p:cBhvr>
                                        <p:cTn id="12" dur="500"/>
                                        <p:tgtEl>
                                          <p:spTgt spid="331">
                                            <p:bg/>
                                          </p:spTgt>
                                        </p:tgtEl>
                                      </p:cBhvr>
                                    </p:animEffect>
                                  </p:childTnLst>
                                </p:cTn>
                              </p:par>
                              <p:par>
                                <p:cTn id="13" presetID="4" presetClass="entr" presetSubtype="16" fill="hold" grpId="2" nodeType="withEffect">
                                  <p:stCondLst>
                                    <p:cond delay="0"/>
                                  </p:stCondLst>
                                  <p:iterate>
                                    <p:tmAbs val="0"/>
                                  </p:iterate>
                                  <p:childTnLst>
                                    <p:set>
                                      <p:cBhvr>
                                        <p:cTn id="14" fill="hold"/>
                                        <p:tgtEl>
                                          <p:spTgt spid="331">
                                            <p:txEl>
                                              <p:pRg st="0" end="0"/>
                                            </p:txEl>
                                          </p:spTgt>
                                        </p:tgtEl>
                                        <p:attrNameLst>
                                          <p:attrName>style.visibility</p:attrName>
                                        </p:attrNameLst>
                                      </p:cBhvr>
                                      <p:to>
                                        <p:strVal val="visible"/>
                                      </p:to>
                                    </p:set>
                                    <p:animEffect transition="in" filter="box(in)">
                                      <p:cBhvr>
                                        <p:cTn id="15" dur="500"/>
                                        <p:tgtEl>
                                          <p:spTgt spid="33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2" nodeType="clickEffect">
                                  <p:stCondLst>
                                    <p:cond delay="0"/>
                                  </p:stCondLst>
                                  <p:iterate>
                                    <p:tmAbs val="0"/>
                                  </p:iterate>
                                  <p:childTnLst>
                                    <p:set>
                                      <p:cBhvr>
                                        <p:cTn id="19" fill="hold"/>
                                        <p:tgtEl>
                                          <p:spTgt spid="331">
                                            <p:txEl>
                                              <p:pRg st="1" end="1"/>
                                            </p:txEl>
                                          </p:spTgt>
                                        </p:tgtEl>
                                        <p:attrNameLst>
                                          <p:attrName>style.visibility</p:attrName>
                                        </p:attrNameLst>
                                      </p:cBhvr>
                                      <p:to>
                                        <p:strVal val="visible"/>
                                      </p:to>
                                    </p:set>
                                    <p:animEffect transition="in" filter="box(in)">
                                      <p:cBhvr>
                                        <p:cTn id="20" dur="500"/>
                                        <p:tgtEl>
                                          <p:spTgt spid="33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2" nodeType="clickEffect">
                                  <p:stCondLst>
                                    <p:cond delay="0"/>
                                  </p:stCondLst>
                                  <p:iterate>
                                    <p:tmAbs val="0"/>
                                  </p:iterate>
                                  <p:childTnLst>
                                    <p:set>
                                      <p:cBhvr>
                                        <p:cTn id="24" fill="hold"/>
                                        <p:tgtEl>
                                          <p:spTgt spid="331">
                                            <p:txEl>
                                              <p:pRg st="2" end="2"/>
                                            </p:txEl>
                                          </p:spTgt>
                                        </p:tgtEl>
                                        <p:attrNameLst>
                                          <p:attrName>style.visibility</p:attrName>
                                        </p:attrNameLst>
                                      </p:cBhvr>
                                      <p:to>
                                        <p:strVal val="visible"/>
                                      </p:to>
                                    </p:set>
                                    <p:animEffect transition="in" filter="box(in)">
                                      <p:cBhvr>
                                        <p:cTn id="25" dur="500"/>
                                        <p:tgtEl>
                                          <p:spTgt spid="33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2" nodeType="clickEffect">
                                  <p:stCondLst>
                                    <p:cond delay="0"/>
                                  </p:stCondLst>
                                  <p:iterate>
                                    <p:tmAbs val="0"/>
                                  </p:iterate>
                                  <p:childTnLst>
                                    <p:set>
                                      <p:cBhvr>
                                        <p:cTn id="29" fill="hold"/>
                                        <p:tgtEl>
                                          <p:spTgt spid="331">
                                            <p:txEl>
                                              <p:pRg st="3" end="3"/>
                                            </p:txEl>
                                          </p:spTgt>
                                        </p:tgtEl>
                                        <p:attrNameLst>
                                          <p:attrName>style.visibility</p:attrName>
                                        </p:attrNameLst>
                                      </p:cBhvr>
                                      <p:to>
                                        <p:strVal val="visible"/>
                                      </p:to>
                                    </p:set>
                                    <p:animEffect transition="in" filter="box(in)">
                                      <p:cBhvr>
                                        <p:cTn id="30" dur="500"/>
                                        <p:tgtEl>
                                          <p:spTgt spid="33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2" nodeType="clickEffect">
                                  <p:stCondLst>
                                    <p:cond delay="0"/>
                                  </p:stCondLst>
                                  <p:iterate>
                                    <p:tmAbs val="0"/>
                                  </p:iterate>
                                  <p:childTnLst>
                                    <p:set>
                                      <p:cBhvr>
                                        <p:cTn id="34" fill="hold"/>
                                        <p:tgtEl>
                                          <p:spTgt spid="331">
                                            <p:txEl>
                                              <p:pRg st="4" end="4"/>
                                            </p:txEl>
                                          </p:spTgt>
                                        </p:tgtEl>
                                        <p:attrNameLst>
                                          <p:attrName>style.visibility</p:attrName>
                                        </p:attrNameLst>
                                      </p:cBhvr>
                                      <p:to>
                                        <p:strVal val="visible"/>
                                      </p:to>
                                    </p:set>
                                    <p:animEffect transition="in" filter="box(in)">
                                      <p:cBhvr>
                                        <p:cTn id="35" dur="500"/>
                                        <p:tgtEl>
                                          <p:spTgt spid="331">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2" nodeType="clickEffect">
                                  <p:stCondLst>
                                    <p:cond delay="0"/>
                                  </p:stCondLst>
                                  <p:iterate>
                                    <p:tmAbs val="0"/>
                                  </p:iterate>
                                  <p:childTnLst>
                                    <p:set>
                                      <p:cBhvr>
                                        <p:cTn id="39" fill="hold"/>
                                        <p:tgtEl>
                                          <p:spTgt spid="331">
                                            <p:txEl>
                                              <p:pRg st="5" end="5"/>
                                            </p:txEl>
                                          </p:spTgt>
                                        </p:tgtEl>
                                        <p:attrNameLst>
                                          <p:attrName>style.visibility</p:attrName>
                                        </p:attrNameLst>
                                      </p:cBhvr>
                                      <p:to>
                                        <p:strVal val="visible"/>
                                      </p:to>
                                    </p:set>
                                    <p:animEffect transition="in" filter="box(in)">
                                      <p:cBhvr>
                                        <p:cTn id="40" dur="500"/>
                                        <p:tgtEl>
                                          <p:spTgt spid="331">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2" nodeType="clickEffect">
                                  <p:stCondLst>
                                    <p:cond delay="0"/>
                                  </p:stCondLst>
                                  <p:iterate>
                                    <p:tmAbs val="0"/>
                                  </p:iterate>
                                  <p:childTnLst>
                                    <p:set>
                                      <p:cBhvr>
                                        <p:cTn id="44" fill="hold"/>
                                        <p:tgtEl>
                                          <p:spTgt spid="331">
                                            <p:txEl>
                                              <p:pRg st="6" end="6"/>
                                            </p:txEl>
                                          </p:spTgt>
                                        </p:tgtEl>
                                        <p:attrNameLst>
                                          <p:attrName>style.visibility</p:attrName>
                                        </p:attrNameLst>
                                      </p:cBhvr>
                                      <p:to>
                                        <p:strVal val="visible"/>
                                      </p:to>
                                    </p:set>
                                    <p:animEffect transition="in" filter="box(in)">
                                      <p:cBhvr>
                                        <p:cTn id="45" dur="500"/>
                                        <p:tgtEl>
                                          <p:spTgt spid="331">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2" nodeType="clickEffect">
                                  <p:stCondLst>
                                    <p:cond delay="0"/>
                                  </p:stCondLst>
                                  <p:iterate>
                                    <p:tmAbs val="0"/>
                                  </p:iterate>
                                  <p:childTnLst>
                                    <p:set>
                                      <p:cBhvr>
                                        <p:cTn id="49" fill="hold"/>
                                        <p:tgtEl>
                                          <p:spTgt spid="331">
                                            <p:txEl>
                                              <p:pRg st="7" end="7"/>
                                            </p:txEl>
                                          </p:spTgt>
                                        </p:tgtEl>
                                        <p:attrNameLst>
                                          <p:attrName>style.visibility</p:attrName>
                                        </p:attrNameLst>
                                      </p:cBhvr>
                                      <p:to>
                                        <p:strVal val="visible"/>
                                      </p:to>
                                    </p:set>
                                    <p:animEffect transition="in" filter="box(in)">
                                      <p:cBhvr>
                                        <p:cTn id="50" dur="500"/>
                                        <p:tgtEl>
                                          <p:spTgt spid="3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 grpId="1" animBg="1" advAuto="0"/>
      <p:bldP spid="331" grpId="2"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197" name="Shape 181"/>
          <p:cNvSpPr txBox="1"/>
          <p:nvPr/>
        </p:nvSpPr>
        <p:spPr>
          <a:xfrm>
            <a:off x="468311" y="476250"/>
            <a:ext cx="8351840" cy="4597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2400">
                <a:solidFill>
                  <a:srgbClr val="FFFFFF"/>
                </a:solidFill>
                <a:latin typeface="Tahoma"/>
                <a:ea typeface="Tahoma"/>
                <a:cs typeface="Tahoma"/>
                <a:sym typeface="Tahoma"/>
              </a:defRPr>
            </a:lvl1pPr>
          </a:lstStyle>
          <a:p>
            <a:r>
              <a:t>	</a:t>
            </a:r>
          </a:p>
        </p:txBody>
      </p:sp>
      <p:sp>
        <p:nvSpPr>
          <p:cNvPr id="198" name="Shape 183"/>
          <p:cNvSpPr txBox="1"/>
          <p:nvPr/>
        </p:nvSpPr>
        <p:spPr>
          <a:xfrm>
            <a:off x="285750" y="500062"/>
            <a:ext cx="5000625"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a:solidFill>
                  <a:srgbClr val="FFFFFF"/>
                </a:solidFill>
                <a:latin typeface="Tahoma"/>
                <a:ea typeface="Tahoma"/>
                <a:cs typeface="Tahoma"/>
                <a:sym typeface="Tahoma"/>
              </a:defRPr>
            </a:lvl1pPr>
          </a:lstStyle>
          <a:p>
            <a:r>
              <a:t>LIST OF OUTDOOR ACTIVITIES</a:t>
            </a:r>
          </a:p>
        </p:txBody>
      </p:sp>
      <p:sp>
        <p:nvSpPr>
          <p:cNvPr id="199" name="Shape 184"/>
          <p:cNvSpPr txBox="1"/>
          <p:nvPr/>
        </p:nvSpPr>
        <p:spPr>
          <a:xfrm>
            <a:off x="339725" y="1012825"/>
            <a:ext cx="6273156" cy="14630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defRPr sz="1500">
                <a:solidFill>
                  <a:srgbClr val="FFFFFF"/>
                </a:solidFill>
                <a:latin typeface="Tahoma"/>
                <a:ea typeface="Tahoma"/>
                <a:cs typeface="Tahoma"/>
                <a:sym typeface="Tahoma"/>
              </a:defRPr>
            </a:lvl1pPr>
          </a:lstStyle>
          <a:p>
            <a:r>
              <a:t>Too numerous to relate the activities (sports) that can develop in a natural environment; they are countless and varied and may have a competitive nature or simply respond to the needs for leisure. For its organisation and clarification we will present some that are regulated by the environment in which they operate emphasizing the impact (low, medium or high) that each has on the environment.</a:t>
            </a:r>
          </a:p>
        </p:txBody>
      </p:sp>
      <p:graphicFrame>
        <p:nvGraphicFramePr>
          <p:cNvPr id="200" name="Table 185"/>
          <p:cNvGraphicFramePr/>
          <p:nvPr/>
        </p:nvGraphicFramePr>
        <p:xfrm>
          <a:off x="461169" y="2984498"/>
          <a:ext cx="4929184" cy="3902506"/>
        </p:xfrm>
        <a:graphic>
          <a:graphicData uri="http://schemas.openxmlformats.org/drawingml/2006/table">
            <a:tbl>
              <a:tblPr>
                <a:tableStyleId>{4C3C2611-4C71-4FC5-86AE-919BDF0F9419}</a:tableStyleId>
              </a:tblPr>
              <a:tblGrid>
                <a:gridCol w="1428749"/>
                <a:gridCol w="1571624"/>
                <a:gridCol w="1928811"/>
              </a:tblGrid>
              <a:tr h="437064">
                <a:tc>
                  <a:txBody>
                    <a:bodyPr/>
                    <a:lstStyle/>
                    <a:p>
                      <a:pPr algn="ctr">
                        <a:defRPr sz="1800" b="0" i="0">
                          <a:solidFill>
                            <a:srgbClr val="000000"/>
                          </a:solidFill>
                        </a:defRPr>
                      </a:pPr>
                      <a:r>
                        <a:rPr>
                          <a:solidFill>
                            <a:srgbClr val="FFFFFF"/>
                          </a:solidFill>
                          <a:latin typeface="+mn-lt"/>
                          <a:ea typeface="+mn-ea"/>
                          <a:cs typeface="+mn-cs"/>
                          <a:sym typeface="Avenir Roman"/>
                        </a:rPr>
                        <a:t>LAND</a:t>
                      </a:r>
                    </a:p>
                  </a:txBody>
                  <a:tcPr marL="45720" marR="45720" horzOverflow="overflow">
                    <a:lnL w="12700">
                      <a:solidFill>
                        <a:srgbClr val="FFFFFF"/>
                      </a:solidFill>
                    </a:lnL>
                    <a:lnR w="12700">
                      <a:solidFill>
                        <a:srgbClr val="FFFFFF"/>
                      </a:solidFill>
                    </a:lnR>
                    <a:lnT w="12700">
                      <a:solidFill>
                        <a:srgbClr val="FFFFFF"/>
                      </a:solidFill>
                    </a:lnT>
                    <a:lnB w="38100">
                      <a:solidFill>
                        <a:srgbClr val="FFFFFF"/>
                      </a:solidFill>
                    </a:lnB>
                    <a:solidFill>
                      <a:schemeClr val="accent1"/>
                    </a:solidFill>
                  </a:tcPr>
                </a:tc>
                <a:tc>
                  <a:txBody>
                    <a:bodyPr/>
                    <a:lstStyle/>
                    <a:p>
                      <a:pPr algn="ctr">
                        <a:defRPr sz="1800" b="0" i="0">
                          <a:solidFill>
                            <a:srgbClr val="000000"/>
                          </a:solidFill>
                        </a:defRPr>
                      </a:pPr>
                      <a:r>
                        <a:rPr>
                          <a:solidFill>
                            <a:srgbClr val="FFFFFF"/>
                          </a:solidFill>
                          <a:latin typeface="+mn-lt"/>
                          <a:ea typeface="+mn-ea"/>
                          <a:cs typeface="+mn-cs"/>
                          <a:sym typeface="Avenir Roman"/>
                        </a:rPr>
                        <a:t>WATER</a:t>
                      </a:r>
                    </a:p>
                  </a:txBody>
                  <a:tcPr marL="45720" marR="45720" horzOverflow="overflow">
                    <a:lnL w="12700">
                      <a:solidFill>
                        <a:srgbClr val="FFFFFF"/>
                      </a:solidFill>
                    </a:lnL>
                    <a:lnR w="12700">
                      <a:solidFill>
                        <a:srgbClr val="FFFFFF"/>
                      </a:solidFill>
                    </a:lnR>
                    <a:lnT w="12700">
                      <a:solidFill>
                        <a:srgbClr val="FFFFFF"/>
                      </a:solidFill>
                    </a:lnT>
                    <a:lnB w="38100">
                      <a:solidFill>
                        <a:srgbClr val="FFFFFF"/>
                      </a:solidFill>
                    </a:lnB>
                    <a:solidFill>
                      <a:schemeClr val="accent1"/>
                    </a:solidFill>
                  </a:tcPr>
                </a:tc>
                <a:tc>
                  <a:txBody>
                    <a:bodyPr/>
                    <a:lstStyle/>
                    <a:p>
                      <a:pPr algn="ctr">
                        <a:defRPr sz="1800" b="0" i="0">
                          <a:solidFill>
                            <a:srgbClr val="000000"/>
                          </a:solidFill>
                        </a:defRPr>
                      </a:pPr>
                      <a:r>
                        <a:rPr>
                          <a:solidFill>
                            <a:srgbClr val="FFFFFF"/>
                          </a:solidFill>
                          <a:latin typeface="+mn-lt"/>
                          <a:ea typeface="+mn-ea"/>
                          <a:cs typeface="+mn-cs"/>
                          <a:sym typeface="Avenir Roman"/>
                        </a:rPr>
                        <a:t>AIR</a:t>
                      </a:r>
                    </a:p>
                  </a:txBody>
                  <a:tcPr marL="45720" marR="45720" horzOverflow="overflow">
                    <a:lnL w="12700">
                      <a:solidFill>
                        <a:srgbClr val="FFFFFF"/>
                      </a:solidFill>
                    </a:lnL>
                    <a:lnR w="12700">
                      <a:solidFill>
                        <a:srgbClr val="FFFFFF"/>
                      </a:solidFill>
                    </a:lnR>
                    <a:lnT w="12700">
                      <a:solidFill>
                        <a:srgbClr val="FFFFFF"/>
                      </a:solidFill>
                    </a:lnT>
                    <a:lnB w="38100">
                      <a:solidFill>
                        <a:srgbClr val="FFFFFF"/>
                      </a:solidFill>
                    </a:lnB>
                    <a:solidFill>
                      <a:schemeClr val="accent1"/>
                    </a:solidFill>
                  </a:tcPr>
                </a:tc>
              </a:tr>
              <a:tr h="2621280">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0" i="0">
                          <a:solidFill>
                            <a:srgbClr val="000000"/>
                          </a:solidFill>
                          <a:latin typeface="+mj-lt"/>
                          <a:ea typeface="+mj-ea"/>
                          <a:cs typeface="+mj-cs"/>
                          <a:sym typeface="Helvetica"/>
                        </a:defRPr>
                      </a:pPr>
                      <a:r>
                        <a:t>Hiking, Climbing </a:t>
                      </a:r>
                      <a:endParaRPr sz="1200"/>
                    </a:p>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0" i="0">
                          <a:solidFill>
                            <a:srgbClr val="000000"/>
                          </a:solidFill>
                          <a:latin typeface="+mj-lt"/>
                          <a:ea typeface="+mj-ea"/>
                          <a:cs typeface="+mj-cs"/>
                          <a:sym typeface="Helvetica"/>
                        </a:defRPr>
                      </a:pPr>
                      <a:r>
                        <a:t>Orienteering,  </a:t>
                      </a:r>
                      <a:endParaRPr sz="1200"/>
                    </a:p>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0" i="0">
                          <a:solidFill>
                            <a:srgbClr val="000000"/>
                          </a:solidFill>
                          <a:latin typeface="+mj-lt"/>
                          <a:ea typeface="+mj-ea"/>
                          <a:cs typeface="+mj-cs"/>
                          <a:sym typeface="Helvetica"/>
                        </a:defRPr>
                      </a:pPr>
                      <a:r>
                        <a:t>Alpine Skiing,  </a:t>
                      </a:r>
                      <a:endParaRPr sz="1200"/>
                    </a:p>
                    <a:p>
                      <a:pPr algn="l"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0" i="0">
                          <a:solidFill>
                            <a:srgbClr val="000000"/>
                          </a:solidFill>
                          <a:latin typeface="+mj-lt"/>
                          <a:ea typeface="+mj-ea"/>
                          <a:cs typeface="+mj-cs"/>
                          <a:sym typeface="Helvetica"/>
                        </a:defRPr>
                      </a:pPr>
                      <a:r>
                        <a:t>Heli-Skiing, Snowboarding, </a:t>
                      </a:r>
                      <a:endParaRPr sz="1200"/>
                    </a:p>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0" i="0">
                          <a:solidFill>
                            <a:srgbClr val="000000"/>
                          </a:solidFill>
                          <a:latin typeface="+mj-lt"/>
                          <a:ea typeface="+mj-ea"/>
                          <a:cs typeface="+mj-cs"/>
                          <a:sym typeface="Helvetica"/>
                        </a:defRPr>
                      </a:pPr>
                      <a:r>
                        <a:t>Caving, </a:t>
                      </a:r>
                      <a:endParaRPr sz="1200"/>
                    </a:p>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0" i="0">
                          <a:solidFill>
                            <a:srgbClr val="000000"/>
                          </a:solidFill>
                          <a:latin typeface="+mj-lt"/>
                          <a:ea typeface="+mj-ea"/>
                          <a:cs typeface="+mj-cs"/>
                          <a:sym typeface="Helvetica"/>
                        </a:defRPr>
                      </a:pPr>
                      <a:r>
                        <a:t>Mountaineering, </a:t>
                      </a:r>
                      <a:endParaRPr sz="1200"/>
                    </a:p>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0" i="0">
                          <a:solidFill>
                            <a:srgbClr val="000000"/>
                          </a:solidFill>
                          <a:latin typeface="+mj-lt"/>
                          <a:ea typeface="+mj-ea"/>
                          <a:cs typeface="+mj-cs"/>
                          <a:sym typeface="Helvetica"/>
                        </a:defRPr>
                      </a:pPr>
                      <a:r>
                        <a:t>Cycling, etc</a:t>
                      </a:r>
                    </a:p>
                  </a:txBody>
                  <a:tcPr marL="45720" marR="45720" horzOverflow="overflow">
                    <a:lnL w="12700">
                      <a:solidFill>
                        <a:srgbClr val="FFFFFF"/>
                      </a:solidFill>
                    </a:lnL>
                    <a:lnR w="12700">
                      <a:solidFill>
                        <a:srgbClr val="FFFFFF"/>
                      </a:solidFill>
                    </a:lnR>
                    <a:lnT w="38100">
                      <a:solidFill>
                        <a:srgbClr val="FFFFFF"/>
                      </a:solidFill>
                    </a:lnT>
                    <a:lnB w="12700">
                      <a:solidFill>
                        <a:srgbClr val="FFFFFF"/>
                      </a:solidFill>
                    </a:lnB>
                    <a:solidFill>
                      <a:srgbClr val="DED3FF"/>
                    </a:solidFill>
                  </a:tcPr>
                </a:tc>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0" i="0">
                          <a:solidFill>
                            <a:srgbClr val="000000"/>
                          </a:solidFill>
                          <a:latin typeface="+mj-lt"/>
                          <a:ea typeface="+mj-ea"/>
                          <a:cs typeface="+mj-cs"/>
                          <a:sym typeface="Helvetica"/>
                        </a:defRPr>
                      </a:pPr>
                      <a:r>
                        <a:t>Skiing, Rowing, </a:t>
                      </a:r>
                      <a:endParaRPr sz="1200"/>
                    </a:p>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0" i="0">
                          <a:solidFill>
                            <a:srgbClr val="000000"/>
                          </a:solidFill>
                          <a:latin typeface="+mj-lt"/>
                          <a:ea typeface="+mj-ea"/>
                          <a:cs typeface="+mj-cs"/>
                          <a:sym typeface="Helvetica"/>
                        </a:defRPr>
                      </a:pPr>
                      <a:r>
                        <a:t>Sailing, Canyoning, Rafting, Hydrospeeding, </a:t>
                      </a:r>
                      <a:endParaRPr sz="1200"/>
                    </a:p>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0" i="0">
                          <a:solidFill>
                            <a:srgbClr val="000000"/>
                          </a:solidFill>
                          <a:latin typeface="+mj-lt"/>
                          <a:ea typeface="+mj-ea"/>
                          <a:cs typeface="+mj-cs"/>
                          <a:sym typeface="Helvetica"/>
                        </a:defRPr>
                      </a:pPr>
                      <a:r>
                        <a:t>Diving, Windsurfing,  </a:t>
                      </a:r>
                      <a:endParaRPr sz="1200"/>
                    </a:p>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0" i="0">
                          <a:solidFill>
                            <a:srgbClr val="000000"/>
                          </a:solidFill>
                          <a:latin typeface="+mj-lt"/>
                          <a:ea typeface="+mj-ea"/>
                          <a:cs typeface="+mj-cs"/>
                          <a:sym typeface="Helvetica"/>
                        </a:defRPr>
                      </a:pPr>
                      <a:r>
                        <a:t>Funboarding, </a:t>
                      </a:r>
                      <a:endParaRPr sz="1200"/>
                    </a:p>
                    <a:p>
                      <a:pPr algn="l" defTabSz="457200">
                        <a:lnSpc>
                          <a:spcPts val="3100"/>
                        </a:lnSpc>
                        <a:spcBef>
                          <a:spcPts val="1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0" i="0">
                          <a:solidFill>
                            <a:srgbClr val="000000"/>
                          </a:solidFill>
                          <a:latin typeface="+mj-lt"/>
                          <a:ea typeface="+mj-ea"/>
                          <a:cs typeface="+mj-cs"/>
                          <a:sym typeface="Helvetica"/>
                        </a:defRPr>
                      </a:pPr>
                      <a:r>
                        <a:t>Long-Distance Swimming, etc. </a:t>
                      </a:r>
                    </a:p>
                  </a:txBody>
                  <a:tcPr marL="45720" marR="45720" horzOverflow="overflow">
                    <a:lnL w="12700">
                      <a:solidFill>
                        <a:srgbClr val="FFFFFF"/>
                      </a:solidFill>
                    </a:lnL>
                    <a:lnR w="12700">
                      <a:solidFill>
                        <a:srgbClr val="FFFFFF"/>
                      </a:solidFill>
                    </a:lnR>
                    <a:lnT w="38100">
                      <a:solidFill>
                        <a:srgbClr val="FFFFFF"/>
                      </a:solidFill>
                    </a:lnT>
                    <a:lnB w="12700">
                      <a:solidFill>
                        <a:srgbClr val="FFFFFF"/>
                      </a:solidFill>
                    </a:lnB>
                    <a:solidFill>
                      <a:srgbClr val="DED3FF"/>
                    </a:solidFill>
                  </a:tcPr>
                </a:tc>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solidFill>
                            <a:srgbClr val="000000"/>
                          </a:solidFill>
                        </a:defRPr>
                      </a:pPr>
                      <a:r>
                        <a:rPr sz="1400">
                          <a:latin typeface="+mj-lt"/>
                          <a:ea typeface="+mj-ea"/>
                          <a:cs typeface="+mj-cs"/>
                          <a:sym typeface="Helvetica"/>
                        </a:rPr>
                        <a:t>Bungee Jumping, Paragliding, Gliding, Skydiving, Hang Gliding, Ballooning, Kite Flying, etc.</a:t>
                      </a:r>
                    </a:p>
                  </a:txBody>
                  <a:tcPr marL="45720" marR="45720" horzOverflow="overflow">
                    <a:lnL w="12700">
                      <a:solidFill>
                        <a:srgbClr val="FFFFFF"/>
                      </a:solidFill>
                    </a:lnL>
                    <a:lnR w="12700">
                      <a:solidFill>
                        <a:srgbClr val="FFFFFF"/>
                      </a:solidFill>
                    </a:lnR>
                    <a:lnT w="38100">
                      <a:solidFill>
                        <a:srgbClr val="FFFFFF"/>
                      </a:solidFill>
                    </a:lnT>
                    <a:lnB w="12700">
                      <a:solidFill>
                        <a:srgbClr val="FFFFFF"/>
                      </a:solidFill>
                    </a:lnB>
                    <a:solidFill>
                      <a:srgbClr val="DED3FF"/>
                    </a:solidFill>
                  </a:tcPr>
                </a:tc>
              </a:tr>
              <a:tr h="385946">
                <a:tc>
                  <a:txBody>
                    <a:bodyPr/>
                    <a:lstStyle/>
                    <a:p>
                      <a:pPr algn="l">
                        <a:defRPr sz="1800" b="0" i="0">
                          <a:solidFill>
                            <a:srgbClr val="5B5D6B"/>
                          </a:solidFill>
                          <a:latin typeface="Tahoma"/>
                          <a:ea typeface="Tahoma"/>
                          <a:cs typeface="Tahoma"/>
                        </a:defRPr>
                      </a:pPr>
                      <a:endParaRP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EFEAFF"/>
                    </a:solidFill>
                  </a:tcPr>
                </a:tc>
                <a:tc>
                  <a:txBody>
                    <a:bodyPr/>
                    <a:lstStyle/>
                    <a:p>
                      <a:pPr algn="l">
                        <a:defRPr sz="1800" b="0" i="0">
                          <a:solidFill>
                            <a:srgbClr val="5B5D6B"/>
                          </a:solidFill>
                          <a:latin typeface="Tahoma"/>
                          <a:ea typeface="Tahoma"/>
                          <a:cs typeface="Tahoma"/>
                        </a:defRPr>
                      </a:pPr>
                      <a:endParaRP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EFEAFF"/>
                    </a:solidFill>
                  </a:tcPr>
                </a:tc>
                <a:tc>
                  <a:txBody>
                    <a:bodyPr/>
                    <a:lstStyle/>
                    <a:p>
                      <a:pPr algn="l">
                        <a:defRPr sz="1800" b="0" i="0">
                          <a:solidFill>
                            <a:srgbClr val="5B5D6B"/>
                          </a:solidFill>
                          <a:latin typeface="Tahoma"/>
                          <a:ea typeface="Tahoma"/>
                          <a:cs typeface="Tahoma"/>
                        </a:defRPr>
                      </a:pPr>
                      <a:endParaRP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EFEAFF"/>
                    </a:solidFill>
                  </a:tcPr>
                </a:tc>
              </a:tr>
            </a:tbl>
          </a:graphicData>
        </a:graphic>
      </p:graphicFrame>
      <p:pic>
        <p:nvPicPr>
          <p:cNvPr id="201" name="win.jpg" descr="win.jpg"/>
          <p:cNvPicPr>
            <a:picLocks noChangeAspect="1"/>
          </p:cNvPicPr>
          <p:nvPr/>
        </p:nvPicPr>
        <p:blipFill>
          <a:blip r:embed="rId3">
            <a:extLst/>
          </a:blip>
          <a:stretch>
            <a:fillRect/>
          </a:stretch>
        </p:blipFill>
        <p:spPr>
          <a:xfrm>
            <a:off x="6927056" y="237576"/>
            <a:ext cx="1639889" cy="1733802"/>
          </a:xfrm>
          <a:prstGeom prst="rect">
            <a:avLst/>
          </a:prstGeom>
          <a:ln w="12700">
            <a:miter lim="400000"/>
          </a:ln>
        </p:spPr>
      </p:pic>
      <p:pic>
        <p:nvPicPr>
          <p:cNvPr id="202" name="montaña ayuda.jpg" descr="montaña ayuda.jpg"/>
          <p:cNvPicPr>
            <a:picLocks noChangeAspect="1"/>
          </p:cNvPicPr>
          <p:nvPr/>
        </p:nvPicPr>
        <p:blipFill>
          <a:blip r:embed="rId4">
            <a:extLst/>
          </a:blip>
          <a:stretch>
            <a:fillRect/>
          </a:stretch>
        </p:blipFill>
        <p:spPr>
          <a:xfrm>
            <a:off x="5666754" y="4555423"/>
            <a:ext cx="1715743" cy="1733804"/>
          </a:xfrm>
          <a:prstGeom prst="rect">
            <a:avLst/>
          </a:prstGeom>
          <a:ln w="12700">
            <a:miter lim="400000"/>
          </a:ln>
        </p:spPr>
      </p:pic>
      <p:pic>
        <p:nvPicPr>
          <p:cNvPr id="203" name="delta2.jpg" descr="delta2.jpg"/>
          <p:cNvPicPr>
            <a:picLocks noChangeAspect="1"/>
          </p:cNvPicPr>
          <p:nvPr/>
        </p:nvPicPr>
        <p:blipFill>
          <a:blip r:embed="rId5">
            <a:extLst/>
          </a:blip>
          <a:stretch>
            <a:fillRect/>
          </a:stretch>
        </p:blipFill>
        <p:spPr>
          <a:xfrm>
            <a:off x="7429500" y="2151665"/>
            <a:ext cx="1437206" cy="188486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a14="http://schemas.microsoft.com/office/drawing/2010/main" xmlns:m="http://schemas.openxmlformats.org/officeDocument/2006/math"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206" name="Shape 191"/>
          <p:cNvSpPr txBox="1"/>
          <p:nvPr/>
        </p:nvSpPr>
        <p:spPr>
          <a:xfrm>
            <a:off x="468311" y="333375"/>
            <a:ext cx="8424865" cy="4597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2400">
                <a:solidFill>
                  <a:srgbClr val="FFFFFF"/>
                </a:solidFill>
                <a:latin typeface="Tahoma"/>
                <a:ea typeface="Tahoma"/>
                <a:cs typeface="Tahoma"/>
                <a:sym typeface="Tahoma"/>
              </a:defRPr>
            </a:lvl1pPr>
          </a:lstStyle>
          <a:p>
            <a:r>
              <a:t>HIKING</a:t>
            </a:r>
          </a:p>
        </p:txBody>
      </p:sp>
      <p:sp>
        <p:nvSpPr>
          <p:cNvPr id="207" name="Shape 192"/>
          <p:cNvSpPr txBox="1"/>
          <p:nvPr/>
        </p:nvSpPr>
        <p:spPr>
          <a:xfrm>
            <a:off x="334962" y="986636"/>
            <a:ext cx="8143876" cy="1488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E7E4EC"/>
                </a:solidFill>
                <a:latin typeface="Tahoma"/>
                <a:ea typeface="Tahoma"/>
                <a:cs typeface="Tahoma"/>
                <a:sym typeface="Tahoma"/>
              </a:defRPr>
            </a:lvl1pPr>
          </a:lstStyle>
          <a:p>
            <a:r>
              <a:t>Trekking (walking or hiking) up the mountain or in the countryside has become popular because it is easy, fun and a healthy form of exercise. You can follow marked trails, such as long paths of more than 50km (GR), marked with stripes of white and red paint so we have for example the legendary GR-1 Ampurdán to Finisterre, short paths (PR) of 10 and 50km,…, or go off on your own.</a:t>
            </a:r>
          </a:p>
        </p:txBody>
      </p:sp>
      <p:sp>
        <p:nvSpPr>
          <p:cNvPr id="208" name="Shape 193"/>
          <p:cNvSpPr txBox="1"/>
          <p:nvPr/>
        </p:nvSpPr>
        <p:spPr>
          <a:xfrm>
            <a:off x="549275" y="2805513"/>
            <a:ext cx="7715250" cy="650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latin typeface="Tahoma"/>
                <a:ea typeface="Tahoma"/>
                <a:cs typeface="Tahoma"/>
                <a:sym typeface="Tahoma"/>
              </a:defRPr>
            </a:lvl1pPr>
          </a:lstStyle>
          <a:p>
            <a:r>
              <a:t>In any case we must take into account some aspects without being too technical that can help us undertake this activity safely and enjoyably:</a:t>
            </a:r>
          </a:p>
        </p:txBody>
      </p:sp>
      <p:sp>
        <p:nvSpPr>
          <p:cNvPr id="209" name="Shape 194"/>
          <p:cNvSpPr txBox="1"/>
          <p:nvPr/>
        </p:nvSpPr>
        <p:spPr>
          <a:xfrm>
            <a:off x="714374" y="3786187"/>
            <a:ext cx="3071815" cy="1767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342900" indent="-342900">
              <a:tabLst>
                <a:tab pos="266700" algn="l"/>
              </a:tabLst>
              <a:defRPr>
                <a:solidFill>
                  <a:srgbClr val="FFFFFF"/>
                </a:solidFill>
                <a:latin typeface="Tahoma"/>
                <a:ea typeface="Tahoma"/>
                <a:cs typeface="Tahoma"/>
                <a:sym typeface="Tahoma"/>
              </a:defRPr>
            </a:pPr>
            <a:r>
              <a:t>Love of Nature</a:t>
            </a:r>
          </a:p>
          <a:p>
            <a:pPr marL="342900" indent="-342900">
              <a:tabLst>
                <a:tab pos="266700" algn="l"/>
              </a:tabLst>
              <a:defRPr>
                <a:solidFill>
                  <a:srgbClr val="FFFFFF"/>
                </a:solidFill>
                <a:latin typeface="Tahoma"/>
                <a:ea typeface="Tahoma"/>
                <a:cs typeface="Tahoma"/>
                <a:sym typeface="Tahoma"/>
              </a:defRPr>
            </a:pPr>
            <a:r>
              <a:t>Fitness </a:t>
            </a:r>
          </a:p>
          <a:p>
            <a:pPr marL="342900" indent="-342900">
              <a:tabLst>
                <a:tab pos="266700" algn="l"/>
              </a:tabLst>
              <a:defRPr>
                <a:solidFill>
                  <a:srgbClr val="FFFFFF"/>
                </a:solidFill>
                <a:latin typeface="Tahoma"/>
                <a:ea typeface="Tahoma"/>
                <a:cs typeface="Tahoma"/>
                <a:sym typeface="Tahoma"/>
              </a:defRPr>
            </a:pPr>
            <a:r>
              <a:t>Site Selection </a:t>
            </a:r>
          </a:p>
          <a:p>
            <a:pPr marL="342900" indent="-342900">
              <a:tabLst>
                <a:tab pos="266700" algn="l"/>
              </a:tabLst>
              <a:defRPr>
                <a:solidFill>
                  <a:srgbClr val="FFFFFF"/>
                </a:solidFill>
                <a:latin typeface="Tahoma"/>
                <a:ea typeface="Tahoma"/>
                <a:cs typeface="Tahoma"/>
                <a:sym typeface="Tahoma"/>
              </a:defRPr>
            </a:pPr>
            <a:r>
              <a:t>Equipment</a:t>
            </a:r>
          </a:p>
          <a:p>
            <a:pPr marL="342900" indent="-342900">
              <a:tabLst>
                <a:tab pos="266700" algn="l"/>
              </a:tabLst>
              <a:defRPr>
                <a:solidFill>
                  <a:srgbClr val="FFFFFF"/>
                </a:solidFill>
                <a:latin typeface="Tahoma"/>
                <a:ea typeface="Tahoma"/>
                <a:cs typeface="Tahoma"/>
                <a:sym typeface="Tahoma"/>
              </a:defRPr>
            </a:pPr>
            <a:r>
              <a:t>Climatology</a:t>
            </a:r>
          </a:p>
          <a:p>
            <a:pPr marL="342900" indent="-342900">
              <a:tabLst>
                <a:tab pos="266700" algn="l"/>
              </a:tabLst>
              <a:defRPr>
                <a:solidFill>
                  <a:srgbClr val="FFFFFF"/>
                </a:solidFill>
                <a:latin typeface="Tahoma"/>
                <a:ea typeface="Tahoma"/>
                <a:cs typeface="Tahoma"/>
                <a:sym typeface="Tahoma"/>
              </a:defRPr>
            </a:pPr>
            <a:r>
              <a:t>Food</a:t>
            </a:r>
          </a:p>
        </p:txBody>
      </p:sp>
      <p:pic>
        <p:nvPicPr>
          <p:cNvPr id="210" name="mojon2.jpg" descr="mojon2.jpg"/>
          <p:cNvPicPr>
            <a:picLocks noChangeAspect="1"/>
          </p:cNvPicPr>
          <p:nvPr/>
        </p:nvPicPr>
        <p:blipFill>
          <a:blip r:embed="rId3">
            <a:extLst/>
          </a:blip>
          <a:stretch>
            <a:fillRect/>
          </a:stretch>
        </p:blipFill>
        <p:spPr>
          <a:xfrm>
            <a:off x="5717876" y="3595697"/>
            <a:ext cx="2279603" cy="284950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a14="http://schemas.microsoft.com/office/drawing/2010/main" xmlns:m="http://schemas.openxmlformats.org/officeDocument/2006/math"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197"/>
          <p:cNvSpPr txBox="1">
            <a:spLocks noGrp="1"/>
          </p:cNvSpPr>
          <p:nvPr>
            <p:ph type="body" sz="half" idx="4294967295"/>
          </p:nvPr>
        </p:nvSpPr>
        <p:spPr>
          <a:xfrm>
            <a:off x="395286" y="692149"/>
            <a:ext cx="3176590" cy="4498977"/>
          </a:xfrm>
          <a:prstGeom prst="rect">
            <a:avLst/>
          </a:prstGeom>
        </p:spPr>
        <p:txBody>
          <a:bodyPr lIns="0" tIns="0" rIns="0" bIns="0">
            <a:normAutofit/>
          </a:bodyPr>
          <a:lstStyle/>
          <a:p>
            <a:pPr indent="-230186" algn="ctr">
              <a:spcBef>
                <a:spcPts val="500"/>
              </a:spcBef>
              <a:buSzTx/>
              <a:buNone/>
              <a:tabLst>
                <a:tab pos="127000" algn="l"/>
              </a:tabLst>
              <a:defRPr sz="2400" u="sng">
                <a:effectLst>
                  <a:outerShdw blurRad="12700" dist="25400" dir="2700000" rotWithShape="0">
                    <a:srgbClr val="000000"/>
                  </a:outerShdw>
                </a:effectLst>
              </a:defRPr>
            </a:pPr>
            <a:r>
              <a:t>Love of Nature</a:t>
            </a:r>
            <a:endParaRPr sz="1800"/>
          </a:p>
          <a:p>
            <a:pPr marL="0" indent="23813" algn="just">
              <a:spcBef>
                <a:spcPts val="400"/>
              </a:spcBef>
              <a:buClrTx/>
              <a:buSzTx/>
              <a:buFontTx/>
              <a:buNone/>
              <a:tabLst>
                <a:tab pos="127000" algn="l"/>
                <a:tab pos="482600" algn="l"/>
              </a:tabLst>
              <a:defRPr sz="1800">
                <a:effectLst>
                  <a:outerShdw blurRad="12700" dist="25400" dir="2700000" rotWithShape="0">
                    <a:srgbClr val="000000"/>
                  </a:outerShdw>
                </a:effectLst>
              </a:defRPr>
            </a:pPr>
            <a:r>
              <a:t>n order to engage in an activity in a natural environment you should love, know and respect nature. It may reveal itself to be difficult, hard, enjoyable and beautiful, and once experienced, overcome and relished, they are also moments that greatly enrich you.</a:t>
            </a:r>
          </a:p>
        </p:txBody>
      </p:sp>
      <p:pic>
        <p:nvPicPr>
          <p:cNvPr id="213"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214" name="Shape 199"/>
          <p:cNvSpPr txBox="1"/>
          <p:nvPr/>
        </p:nvSpPr>
        <p:spPr>
          <a:xfrm>
            <a:off x="4786312" y="785812"/>
            <a:ext cx="3429002" cy="1018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tabLst>
                <a:tab pos="266700" algn="l"/>
              </a:tabLst>
              <a:defRPr sz="2400" u="sng">
                <a:solidFill>
                  <a:srgbClr val="FFFFFF"/>
                </a:solidFill>
                <a:latin typeface="Tahoma"/>
                <a:ea typeface="Tahoma"/>
                <a:cs typeface="Tahoma"/>
                <a:sym typeface="Tahoma"/>
              </a:defRPr>
            </a:pPr>
            <a:r>
              <a:t>Fitness</a:t>
            </a:r>
          </a:p>
          <a:p>
            <a:pPr>
              <a:tabLst>
                <a:tab pos="266700" algn="l"/>
              </a:tabLst>
              <a:defRPr u="sng">
                <a:solidFill>
                  <a:srgbClr val="FFFFFF"/>
                </a:solidFill>
                <a:latin typeface="Tahoma"/>
                <a:ea typeface="Tahoma"/>
                <a:cs typeface="Tahoma"/>
                <a:sym typeface="Tahoma"/>
              </a:defRPr>
            </a:pPr>
            <a:endParaRPr/>
          </a:p>
          <a:p>
            <a:pPr>
              <a:tabLst>
                <a:tab pos="266700" algn="l"/>
              </a:tabLst>
              <a:defRPr u="sng">
                <a:solidFill>
                  <a:srgbClr val="FFFFFF"/>
                </a:solidFill>
                <a:latin typeface="Tahoma"/>
                <a:ea typeface="Tahoma"/>
                <a:cs typeface="Tahoma"/>
                <a:sym typeface="Tahoma"/>
              </a:defRPr>
            </a:pPr>
            <a:r>
              <a:t> </a:t>
            </a:r>
          </a:p>
        </p:txBody>
      </p:sp>
      <p:sp>
        <p:nvSpPr>
          <p:cNvPr id="215" name="Shape 200"/>
          <p:cNvSpPr txBox="1"/>
          <p:nvPr/>
        </p:nvSpPr>
        <p:spPr>
          <a:xfrm>
            <a:off x="4964906" y="1449386"/>
            <a:ext cx="3071814" cy="2326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defRPr>
                <a:solidFill>
                  <a:srgbClr val="E7E4EC"/>
                </a:solidFill>
                <a:latin typeface="Tahoma"/>
                <a:ea typeface="Tahoma"/>
                <a:cs typeface="Tahoma"/>
                <a:sym typeface="Tahoma"/>
              </a:defRPr>
            </a:lvl1pPr>
          </a:lstStyle>
          <a:p>
            <a:r>
              <a:t>Our physical condition should be adequate for the level demanded of the trail we follow, we must never venture to take a route that overexerts us from the physical point of view; it can be very dangerous </a:t>
            </a:r>
          </a:p>
        </p:txBody>
      </p:sp>
      <p:pic>
        <p:nvPicPr>
          <p:cNvPr id="216" name="Image" descr="Image"/>
          <p:cNvPicPr>
            <a:picLocks noChangeAspect="1"/>
          </p:cNvPicPr>
          <p:nvPr/>
        </p:nvPicPr>
        <p:blipFill>
          <a:blip r:embed="rId3">
            <a:extLst/>
          </a:blip>
          <a:stretch>
            <a:fillRect/>
          </a:stretch>
        </p:blipFill>
        <p:spPr>
          <a:xfrm>
            <a:off x="808790" y="4438650"/>
            <a:ext cx="2349582" cy="1816100"/>
          </a:xfrm>
          <a:prstGeom prst="rect">
            <a:avLst/>
          </a:prstGeom>
          <a:ln w="12700">
            <a:miter lim="400000"/>
          </a:ln>
        </p:spPr>
      </p:pic>
      <p:pic>
        <p:nvPicPr>
          <p:cNvPr id="217" name="Image" descr="Image"/>
          <p:cNvPicPr>
            <a:picLocks noChangeAspect="1"/>
          </p:cNvPicPr>
          <p:nvPr/>
        </p:nvPicPr>
        <p:blipFill>
          <a:blip r:embed="rId4">
            <a:extLst/>
          </a:blip>
          <a:stretch>
            <a:fillRect/>
          </a:stretch>
        </p:blipFill>
        <p:spPr>
          <a:xfrm>
            <a:off x="5647808" y="4184650"/>
            <a:ext cx="2166384" cy="1866900"/>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03"/>
          <p:cNvSpPr txBox="1">
            <a:spLocks noGrp="1"/>
          </p:cNvSpPr>
          <p:nvPr>
            <p:ph type="body" sz="half" idx="4294967295"/>
          </p:nvPr>
        </p:nvSpPr>
        <p:spPr>
          <a:xfrm>
            <a:off x="611186" y="981075"/>
            <a:ext cx="4318003" cy="3948113"/>
          </a:xfrm>
          <a:prstGeom prst="rect">
            <a:avLst/>
          </a:prstGeom>
        </p:spPr>
        <p:txBody>
          <a:bodyPr lIns="0" tIns="0" rIns="0" bIns="0">
            <a:normAutofit/>
          </a:bodyPr>
          <a:lstStyle/>
          <a:p>
            <a:pPr marL="294893" indent="-294893" algn="ctr" defTabSz="786383">
              <a:spcBef>
                <a:spcPts val="400"/>
              </a:spcBef>
              <a:buSzTx/>
              <a:buNone/>
              <a:defRPr sz="2000" u="sng">
                <a:effectLst>
                  <a:outerShdw blurRad="12700" dist="21844" dir="2700000" rotWithShape="0">
                    <a:srgbClr val="000000"/>
                  </a:outerShdw>
                </a:effectLst>
              </a:defRPr>
            </a:pPr>
            <a:r>
              <a:t>Site Selection</a:t>
            </a:r>
          </a:p>
          <a:p>
            <a:pPr marL="17080" indent="-17080" algn="just" defTabSz="786383">
              <a:spcBef>
                <a:spcPts val="300"/>
              </a:spcBef>
              <a:buSzTx/>
              <a:buNone/>
              <a:defRPr sz="1500">
                <a:effectLst>
                  <a:outerShdw blurRad="12700" dist="21844" dir="2700000" rotWithShape="0">
                    <a:srgbClr val="000000"/>
                  </a:outerShdw>
                </a:effectLst>
              </a:defRPr>
            </a:pPr>
            <a:r>
              <a:t>	</a:t>
            </a:r>
            <a:r>
              <a:rPr>
                <a:latin typeface="+mj-lt"/>
                <a:ea typeface="+mj-ea"/>
                <a:cs typeface="+mj-cs"/>
                <a:sym typeface="Helvetica"/>
              </a:rPr>
              <a:t>We must know or at least study guide books or maps, but we can also use the figure of the expert who will accompany us throughout the trail to give us their knowledge and provide security measures. </a:t>
            </a:r>
          </a:p>
          <a:p>
            <a:pPr marL="0" indent="0" algn="just" defTabSz="457200">
              <a:lnSpc>
                <a:spcPct val="11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latin typeface="+mj-lt"/>
                <a:ea typeface="+mj-ea"/>
                <a:cs typeface="+mj-cs"/>
                <a:sym typeface="Helvetica"/>
              </a:defRPr>
            </a:pPr>
            <a:r>
              <a:t>In any case it is advisable to tell friends or family where we are going, the dates and the day of arrival, we should always go in groups, never alone. It is also important to know the terrain and be informed as to what weather to expect.</a:t>
            </a:r>
          </a:p>
        </p:txBody>
      </p:sp>
      <p:pic>
        <p:nvPicPr>
          <p:cNvPr id="220"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21" name="Image" descr="Image"/>
          <p:cNvPicPr>
            <a:picLocks noChangeAspect="1"/>
          </p:cNvPicPr>
          <p:nvPr/>
        </p:nvPicPr>
        <p:blipFill>
          <a:blip r:embed="rId3">
            <a:extLst/>
          </a:blip>
          <a:stretch>
            <a:fillRect/>
          </a:stretch>
        </p:blipFill>
        <p:spPr>
          <a:xfrm>
            <a:off x="3731007" y="3945731"/>
            <a:ext cx="2802761" cy="1524001"/>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07"/>
          <p:cNvSpPr txBox="1">
            <a:spLocks noGrp="1"/>
          </p:cNvSpPr>
          <p:nvPr>
            <p:ph type="body" sz="half" idx="4294967295"/>
          </p:nvPr>
        </p:nvSpPr>
        <p:spPr>
          <a:xfrm>
            <a:off x="395287" y="357186"/>
            <a:ext cx="3105151" cy="4800603"/>
          </a:xfrm>
          <a:prstGeom prst="rect">
            <a:avLst/>
          </a:prstGeom>
        </p:spPr>
        <p:txBody>
          <a:bodyPr lIns="0" tIns="0" rIns="0" bIns="0">
            <a:normAutofit/>
          </a:bodyPr>
          <a:lstStyle/>
          <a:p>
            <a:pPr>
              <a:spcBef>
                <a:spcPts val="500"/>
              </a:spcBef>
              <a:buSzTx/>
              <a:buNone/>
              <a:tabLst>
                <a:tab pos="266700" algn="l"/>
              </a:tabLst>
              <a:defRPr sz="2400" u="sng">
                <a:effectLst>
                  <a:outerShdw blurRad="12700" dist="25400" dir="2700000" rotWithShape="0">
                    <a:srgbClr val="000000"/>
                  </a:outerShdw>
                </a:effectLst>
              </a:defRPr>
            </a:pPr>
            <a:r>
              <a:t>Equipment</a:t>
            </a:r>
          </a:p>
          <a:p>
            <a:pPr algn="just">
              <a:spcBef>
                <a:spcPts val="500"/>
              </a:spcBef>
              <a:buSzTx/>
              <a:buNone/>
              <a:tabLst>
                <a:tab pos="266700" algn="l"/>
              </a:tabLst>
              <a:defRPr sz="2400">
                <a:effectLst>
                  <a:outerShdw blurRad="12700" dist="25400" dir="2700000" rotWithShape="0">
                    <a:srgbClr val="000000"/>
                  </a:outerShdw>
                </a:effectLst>
              </a:defRPr>
            </a:pPr>
            <a:r>
              <a:t>	 </a:t>
            </a:r>
            <a:r>
              <a:rPr sz="1800"/>
              <a:t>Although the fact of going trekking for more than a day or doing it at a certain time of year may change, in these cases we will have to bring food and appropriate clothing. There are elements in the equipment that is common to any type of activity:</a:t>
            </a:r>
          </a:p>
        </p:txBody>
      </p:sp>
      <p:pic>
        <p:nvPicPr>
          <p:cNvPr id="224"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225" name="Shape 209"/>
          <p:cNvSpPr txBox="1"/>
          <p:nvPr/>
        </p:nvSpPr>
        <p:spPr>
          <a:xfrm>
            <a:off x="4340473" y="571499"/>
            <a:ext cx="4585296" cy="5400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180473" indent="-180473">
              <a:buSzPct val="60000"/>
              <a:buBlip>
                <a:blip r:embed="rId3"/>
              </a:buBlip>
              <a:defRPr>
                <a:solidFill>
                  <a:srgbClr val="E7E4EC"/>
                </a:solidFill>
                <a:latin typeface="Tahoma"/>
                <a:ea typeface="Tahoma"/>
                <a:cs typeface="Tahoma"/>
                <a:sym typeface="Tahoma"/>
              </a:defRPr>
            </a:pPr>
            <a:r>
              <a:t>A good backpack to store everything, and leaves the hands free and the load perfectly distributed throughout the body.</a:t>
            </a:r>
          </a:p>
          <a:p>
            <a:pPr marL="180473" indent="-180473">
              <a:buSzPct val="60000"/>
              <a:buBlip>
                <a:blip r:embed="rId3"/>
              </a:buBlip>
              <a:defRPr>
                <a:solidFill>
                  <a:srgbClr val="E7E4EC"/>
                </a:solidFill>
                <a:latin typeface="Tahoma"/>
                <a:ea typeface="Tahoma"/>
                <a:cs typeface="Tahoma"/>
                <a:sym typeface="Tahoma"/>
              </a:defRPr>
            </a:pPr>
            <a:r>
              <a:t>Warm clothing is advisable even in summer.</a:t>
            </a:r>
          </a:p>
          <a:p>
            <a:pPr marL="180473" indent="-180473">
              <a:buSzPct val="60000"/>
              <a:buBlip>
                <a:blip r:embed="rId3"/>
              </a:buBlip>
              <a:defRPr>
                <a:solidFill>
                  <a:srgbClr val="E7E4EC"/>
                </a:solidFill>
                <a:latin typeface="Tahoma"/>
                <a:ea typeface="Tahoma"/>
                <a:cs typeface="Tahoma"/>
                <a:sym typeface="Tahoma"/>
              </a:defRPr>
            </a:pPr>
            <a:r>
              <a:t>Clothes that keep us dry and facilitate transpiration and insulates. </a:t>
            </a:r>
          </a:p>
          <a:p>
            <a:pPr marL="180473" indent="-180473">
              <a:buSzPct val="60000"/>
              <a:buBlip>
                <a:blip r:embed="rId3"/>
              </a:buBlip>
              <a:defRPr>
                <a:solidFill>
                  <a:srgbClr val="E7E4EC"/>
                </a:solidFill>
                <a:latin typeface="Tahoma"/>
                <a:ea typeface="Tahoma"/>
                <a:cs typeface="Tahoma"/>
                <a:sym typeface="Tahoma"/>
              </a:defRPr>
            </a:pPr>
            <a:r>
              <a:t>It is a good idea to take a raincoat and plastic and paper.</a:t>
            </a:r>
          </a:p>
          <a:p>
            <a:pPr marL="180473" indent="-180473">
              <a:buSzPct val="60000"/>
              <a:buBlip>
                <a:blip r:embed="rId3"/>
              </a:buBlip>
              <a:defRPr>
                <a:solidFill>
                  <a:srgbClr val="E7E4EC"/>
                </a:solidFill>
                <a:latin typeface="Tahoma"/>
                <a:ea typeface="Tahoma"/>
                <a:cs typeface="Tahoma"/>
                <a:sym typeface="Tahoma"/>
              </a:defRPr>
            </a:pPr>
            <a:r>
              <a:t>Our boots should comfortably accommodate our feet.</a:t>
            </a:r>
          </a:p>
          <a:p>
            <a:pPr marL="180473" indent="-180473">
              <a:buSzPct val="60000"/>
              <a:buBlip>
                <a:blip r:embed="rId3"/>
              </a:buBlip>
              <a:defRPr>
                <a:solidFill>
                  <a:srgbClr val="E7E4EC"/>
                </a:solidFill>
                <a:latin typeface="Tahoma"/>
                <a:ea typeface="Tahoma"/>
                <a:cs typeface="Tahoma"/>
                <a:sym typeface="Tahoma"/>
              </a:defRPr>
            </a:pPr>
            <a:r>
              <a:t>Thick socks or stockings must have the fewest possible seams. </a:t>
            </a:r>
          </a:p>
          <a:p>
            <a:pPr marL="180473" indent="-180473">
              <a:buSzPct val="60000"/>
              <a:buBlip>
                <a:blip r:embed="rId3"/>
              </a:buBlip>
              <a:defRPr>
                <a:solidFill>
                  <a:srgbClr val="E7E4EC"/>
                </a:solidFill>
                <a:latin typeface="Tahoma"/>
                <a:ea typeface="Tahoma"/>
                <a:cs typeface="Tahoma"/>
                <a:sym typeface="Tahoma"/>
              </a:defRPr>
            </a:pPr>
            <a:r>
              <a:t>A water bottle.</a:t>
            </a:r>
          </a:p>
          <a:p>
            <a:pPr marL="180473" indent="-180473">
              <a:buSzPct val="60000"/>
              <a:buBlip>
                <a:blip r:embed="rId3"/>
              </a:buBlip>
              <a:defRPr>
                <a:solidFill>
                  <a:srgbClr val="E7E4EC"/>
                </a:solidFill>
                <a:latin typeface="Tahoma"/>
                <a:ea typeface="Tahoma"/>
                <a:cs typeface="Tahoma"/>
                <a:sym typeface="Tahoma"/>
              </a:defRPr>
            </a:pPr>
            <a:r>
              <a:t>A hat.</a:t>
            </a:r>
          </a:p>
          <a:p>
            <a:pPr marL="180473" indent="-180473">
              <a:buSzPct val="60000"/>
              <a:buBlip>
                <a:blip r:embed="rId3"/>
              </a:buBlip>
              <a:defRPr>
                <a:solidFill>
                  <a:srgbClr val="E7E4EC"/>
                </a:solidFill>
                <a:latin typeface="Tahoma"/>
                <a:ea typeface="Tahoma"/>
                <a:cs typeface="Tahoma"/>
                <a:sym typeface="Tahoma"/>
              </a:defRPr>
            </a:pPr>
            <a:r>
              <a:t>Gloves and/or sunglasses </a:t>
            </a:r>
          </a:p>
          <a:p>
            <a:pPr marL="180473" indent="-180473">
              <a:buSzPct val="60000"/>
              <a:buBlip>
                <a:blip r:embed="rId3"/>
              </a:buBlip>
              <a:defRPr>
                <a:solidFill>
                  <a:srgbClr val="E7E4EC"/>
                </a:solidFill>
                <a:latin typeface="Tahoma"/>
                <a:ea typeface="Tahoma"/>
                <a:cs typeface="Tahoma"/>
                <a:sym typeface="Tahoma"/>
              </a:defRPr>
            </a:pPr>
            <a:r>
              <a:t>A small first aid kit with bandages, tape, round tip scissors, disinfectant, sunscreen and a thick elastic band..</a:t>
            </a:r>
          </a:p>
        </p:txBody>
      </p:sp>
      <p:pic>
        <p:nvPicPr>
          <p:cNvPr id="226" name="mochila copia.jpg" descr="mochila copia.jpg"/>
          <p:cNvPicPr>
            <a:picLocks noChangeAspect="1"/>
          </p:cNvPicPr>
          <p:nvPr/>
        </p:nvPicPr>
        <p:blipFill>
          <a:blip r:embed="rId4">
            <a:extLst/>
          </a:blip>
          <a:stretch>
            <a:fillRect/>
          </a:stretch>
        </p:blipFill>
        <p:spPr>
          <a:xfrm>
            <a:off x="1676449" y="4131219"/>
            <a:ext cx="1595614" cy="2104107"/>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12"/>
          <p:cNvSpPr txBox="1">
            <a:spLocks noGrp="1"/>
          </p:cNvSpPr>
          <p:nvPr>
            <p:ph type="body" sz="half" idx="4294967295"/>
          </p:nvPr>
        </p:nvSpPr>
        <p:spPr>
          <a:xfrm>
            <a:off x="323850" y="500061"/>
            <a:ext cx="3671888" cy="5305428"/>
          </a:xfrm>
          <a:prstGeom prst="rect">
            <a:avLst/>
          </a:prstGeom>
        </p:spPr>
        <p:txBody>
          <a:bodyPr lIns="0" tIns="0" rIns="0" bIns="0">
            <a:normAutofit/>
          </a:bodyPr>
          <a:lstStyle/>
          <a:p>
            <a:pPr marL="233172" indent="-233172" defTabSz="621791">
              <a:lnSpc>
                <a:spcPct val="80000"/>
              </a:lnSpc>
              <a:spcBef>
                <a:spcPts val="500"/>
              </a:spcBef>
              <a:buSzTx/>
              <a:buNone/>
              <a:tabLst>
                <a:tab pos="177800" algn="l"/>
              </a:tabLst>
              <a:defRPr sz="2448" u="sng">
                <a:effectLst>
                  <a:outerShdw blurRad="8636" dist="17272" dir="2700000" rotWithShape="0">
                    <a:srgbClr val="000000"/>
                  </a:outerShdw>
                </a:effectLst>
              </a:defRPr>
            </a:pPr>
            <a:r>
              <a:t>Equipment</a:t>
            </a:r>
          </a:p>
          <a:p>
            <a:pPr marL="233172" indent="-233172" defTabSz="621791">
              <a:lnSpc>
                <a:spcPct val="80000"/>
              </a:lnSpc>
              <a:spcBef>
                <a:spcPts val="500"/>
              </a:spcBef>
              <a:buSzTx/>
              <a:buNone/>
              <a:tabLst>
                <a:tab pos="177800" algn="l"/>
              </a:tabLst>
              <a:defRPr sz="2448" u="sng">
                <a:effectLst>
                  <a:outerShdw blurRad="8636" dist="17272" dir="2700000" rotWithShape="0">
                    <a:srgbClr val="000000"/>
                  </a:outerShdw>
                </a:effectLst>
              </a:defRPr>
            </a:pPr>
            <a:endParaRPr/>
          </a:p>
          <a:p>
            <a:pPr marL="233172" indent="-233172" defTabSz="621791">
              <a:lnSpc>
                <a:spcPct val="80000"/>
              </a:lnSpc>
              <a:spcBef>
                <a:spcPts val="400"/>
              </a:spcBef>
              <a:buSzTx/>
              <a:buNone/>
              <a:tabLst>
                <a:tab pos="177800" algn="l"/>
              </a:tabLst>
              <a:defRPr sz="1904">
                <a:effectLst>
                  <a:outerShdw blurRad="8636" dist="17272" dir="2700000" rotWithShape="0">
                    <a:srgbClr val="000000"/>
                  </a:outerShdw>
                </a:effectLst>
              </a:defRPr>
            </a:pPr>
            <a:r>
              <a:t>	 If the excursion is for more than one day, you will have to adapt to its time span and bring necessary clothes and food. We must also secure the camping site if we do not, then a shelter is recommended. The use of a tent, either in the mountains, countryside or beach is considered the norm in this type of activity. In this regard you should know that free camping is not allowed in Spanish national territory and that for this there are large sites (</a:t>
            </a:r>
            <a:r>
              <a:rPr b="1"/>
              <a:t>camp grounds</a:t>
            </a:r>
            <a:r>
              <a:t>) where, upon payment, your stay is ensured during the days require</a:t>
            </a:r>
            <a:r>
              <a:rPr sz="1360"/>
              <a:t>d.</a:t>
            </a:r>
            <a:r>
              <a:t> </a:t>
            </a:r>
          </a:p>
        </p:txBody>
      </p:sp>
      <p:pic>
        <p:nvPicPr>
          <p:cNvPr id="229" name="37.jpg" descr="37.jpg"/>
          <p:cNvPicPr>
            <a:picLocks noChangeAspect="1"/>
          </p:cNvPicPr>
          <p:nvPr/>
        </p:nvPicPr>
        <p:blipFill>
          <a:blip r:embed="rId2">
            <a:extLst/>
          </a:blip>
          <a:stretch>
            <a:fillRect/>
          </a:stretch>
        </p:blipFill>
        <p:spPr>
          <a:xfrm>
            <a:off x="4663280" y="2127779"/>
            <a:ext cx="4046861" cy="2602442"/>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Default">
  <a:themeElements>
    <a:clrScheme name="Default">
      <a:dk1>
        <a:srgbClr val="5A5C6C"/>
      </a:dk1>
      <a:lt1>
        <a:srgbClr val="6C6212"/>
      </a:lt1>
      <a:dk2>
        <a:srgbClr val="A7A7A7"/>
      </a:dk2>
      <a:lt2>
        <a:srgbClr val="535353"/>
      </a:lt2>
      <a:accent1>
        <a:srgbClr val="9966FF"/>
      </a:accent1>
      <a:accent2>
        <a:srgbClr val="9383B3"/>
      </a:accent2>
      <a:accent3>
        <a:srgbClr val="B5B5B9"/>
      </a:accent3>
      <a:accent4>
        <a:srgbClr val="DADADA"/>
      </a:accent4>
      <a:accent5>
        <a:srgbClr val="C9B8FF"/>
      </a:accent5>
      <a:accent6>
        <a:srgbClr val="8577A2"/>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C6212"/>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9966FF"/>
      </a:accent1>
      <a:accent2>
        <a:srgbClr val="9383B3"/>
      </a:accent2>
      <a:accent3>
        <a:srgbClr val="B5B5B9"/>
      </a:accent3>
      <a:accent4>
        <a:srgbClr val="DADADA"/>
      </a:accent4>
      <a:accent5>
        <a:srgbClr val="C9B8FF"/>
      </a:accent5>
      <a:accent6>
        <a:srgbClr val="8577A2"/>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C6212"/>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1708</Words>
  <Application>Microsoft Office PowerPoint</Application>
  <PresentationFormat>Presentación en pantalla (4:3)</PresentationFormat>
  <Paragraphs>193</Paragraphs>
  <Slides>30</Slides>
  <Notes>0</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Default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zapepo</dc:creator>
  <cp:lastModifiedBy>zapepo</cp:lastModifiedBy>
  <cp:revision>1</cp:revision>
  <dcterms:modified xsi:type="dcterms:W3CDTF">2021-09-02T08:29:53Z</dcterms:modified>
</cp:coreProperties>
</file>