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ECE"/>
          </a:solidFill>
        </a:fill>
      </a:tcStyle>
    </a:wholeTbl>
    <a:band2H>
      <a:tcTxStyle/>
      <a:tcStyle>
        <a:tcBdr/>
        <a:fill>
          <a:solidFill>
            <a:srgbClr val="F1E8E8"/>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53741437"/>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8422820" y="6348731"/>
            <a:ext cx="263980" cy="269239"/>
          </a:xfrm>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gs>
            <a:gs pos="100000">
              <a:srgbClr val="465E76"/>
            </a:gs>
          </a:gsLst>
          <a:lin ang="16200000" scaled="0"/>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20" y="6404293"/>
            <a:ext cx="263980" cy="269239"/>
          </a:xfrm>
          <a:prstGeom prst="rect">
            <a:avLst/>
          </a:prstGeom>
          <a:ln w="12700">
            <a:miter lim="400000"/>
          </a:ln>
        </p:spPr>
        <p:txBody>
          <a:bodyPr wrap="none" lIns="45718" tIns="45718" rIns="45718" bIns="45718" anchor="ctr">
            <a:spAutoFit/>
          </a:bodyPr>
          <a:lstStyle>
            <a:lvl1pPr algn="r">
              <a:defRPr sz="1200">
                <a:solidFill>
                  <a:srgbClr val="898989"/>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2.jpeg"/><Relationship Id="rId7" Type="http://schemas.openxmlformats.org/officeDocument/2006/relationships/image" Target="../media/image6.jpeg"/><Relationship Id="rId12"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0"/>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8" name="Shape 11"/>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solidFill>
                  <a:srgbClr val="898989"/>
                </a:solidFill>
              </a:defRPr>
            </a:pPr>
            <a:endParaRPr/>
          </a:p>
        </p:txBody>
      </p:sp>
      <p:pic>
        <p:nvPicPr>
          <p:cNvPr id="29" name="sherrero4.jpeg" descr="sherrero4.jpeg"/>
          <p:cNvPicPr>
            <a:picLocks noChangeAspect="1"/>
          </p:cNvPicPr>
          <p:nvPr/>
        </p:nvPicPr>
        <p:blipFill>
          <a:blip r:embed="rId2">
            <a:extLst/>
          </a:blip>
          <a:stretch>
            <a:fillRect/>
          </a:stretch>
        </p:blipFill>
        <p:spPr>
          <a:xfrm>
            <a:off x="0" y="-1588"/>
            <a:ext cx="9144000" cy="6859589"/>
          </a:xfrm>
          <a:prstGeom prst="rect">
            <a:avLst/>
          </a:prstGeom>
          <a:ln w="50800">
            <a:solidFill>
              <a:srgbClr val="006600"/>
            </a:solidFill>
          </a:ln>
        </p:spPr>
      </p:pic>
      <p:sp>
        <p:nvSpPr>
          <p:cNvPr id="30" name="Shape 13"/>
          <p:cNvSpPr txBox="1"/>
          <p:nvPr/>
        </p:nvSpPr>
        <p:spPr>
          <a:xfrm>
            <a:off x="468312" y="5805487"/>
            <a:ext cx="4500563" cy="637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200">
                <a:solidFill>
                  <a:srgbClr val="FFFB00"/>
                </a:solidFill>
                <a:latin typeface="Arial Unicode MS"/>
                <a:ea typeface="Arial Unicode MS"/>
                <a:cs typeface="Arial Unicode MS"/>
                <a:sym typeface="Arial Unicode MS"/>
              </a:defRPr>
            </a:pPr>
            <a:r>
              <a:t>Body Language</a:t>
            </a:r>
          </a:p>
        </p:txBody>
      </p:sp>
      <p:pic>
        <p:nvPicPr>
          <p:cNvPr id="31" name="logodefinitivo.png" descr="logodefinitivo.png"/>
          <p:cNvPicPr>
            <a:picLocks noChangeAspect="1"/>
          </p:cNvPicPr>
          <p:nvPr/>
        </p:nvPicPr>
        <p:blipFill>
          <a:blip r:embed="rId3">
            <a:extLst/>
          </a:blip>
          <a:stretch>
            <a:fillRect/>
          </a:stretch>
        </p:blipFill>
        <p:spPr>
          <a:xfrm>
            <a:off x="7885111" y="6021387"/>
            <a:ext cx="1187452" cy="758827"/>
          </a:xfrm>
          <a:prstGeom prst="rect">
            <a:avLst/>
          </a:prstGeom>
          <a:ln w="12700">
            <a:miter lim="400000"/>
          </a:ln>
        </p:spPr>
      </p:pic>
      <p:sp>
        <p:nvSpPr>
          <p:cNvPr id="32" name="Shape 15"/>
          <p:cNvSpPr txBox="1"/>
          <p:nvPr/>
        </p:nvSpPr>
        <p:spPr>
          <a:xfrm>
            <a:off x="-2" y="188912"/>
            <a:ext cx="9144004" cy="80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77"/>
          <p:cNvSpPr txBox="1">
            <a:spLocks noGrp="1"/>
          </p:cNvSpPr>
          <p:nvPr>
            <p:ph type="title" idx="4294967295"/>
          </p:nvPr>
        </p:nvSpPr>
        <p:spPr>
          <a:xfrm>
            <a:off x="457200" y="274636"/>
            <a:ext cx="8229600" cy="511178"/>
          </a:xfrm>
          <a:prstGeom prst="rect">
            <a:avLst/>
          </a:prstGeom>
        </p:spPr>
        <p:txBody>
          <a:bodyPr lIns="0" tIns="0" rIns="0" bIns="0">
            <a:normAutofit/>
          </a:bodyPr>
          <a:lstStyle>
            <a:lvl1pPr defTabSz="566927">
              <a:defRPr sz="2700"/>
            </a:lvl1pPr>
          </a:lstStyle>
          <a:p>
            <a:r>
              <a:t>QUESTIONNAIRE AND ACTIVITIES</a:t>
            </a:r>
          </a:p>
        </p:txBody>
      </p:sp>
      <p:sp>
        <p:nvSpPr>
          <p:cNvPr id="94" name="Shape 78"/>
          <p:cNvSpPr txBox="1"/>
          <p:nvPr/>
        </p:nvSpPr>
        <p:spPr>
          <a:xfrm>
            <a:off x="1851025" y="1527533"/>
            <a:ext cx="7358064" cy="3012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FFF"/>
                </a:solidFill>
                <a:latin typeface="+mj-lt"/>
                <a:ea typeface="+mj-ea"/>
                <a:cs typeface="+mj-cs"/>
                <a:sym typeface="Helvetica"/>
              </a:defRPr>
            </a:pPr>
            <a:r>
              <a:t>Do you know some basic considerations about body language?</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FFF"/>
                </a:solidFill>
                <a:latin typeface="+mj-lt"/>
                <a:ea typeface="+mj-ea"/>
                <a:cs typeface="+mj-cs"/>
                <a:sym typeface="Helvetica"/>
              </a:defRPr>
            </a:pPr>
            <a:r>
              <a:t>Describe some basic aspects of body language.</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i="1">
                <a:solidFill>
                  <a:srgbClr val="FFFFFF"/>
                </a:solidFill>
                <a:latin typeface="+mj-lt"/>
                <a:ea typeface="+mj-ea"/>
                <a:cs typeface="+mj-cs"/>
                <a:sym typeface="Helvetica"/>
              </a:defRPr>
            </a:pPr>
            <a:r>
              <a:rPr i="0"/>
              <a:t>What is </a:t>
            </a:r>
            <a:r>
              <a:t>compensation technique</a:t>
            </a:r>
            <a:r>
              <a:rPr i="0"/>
              <a:t>?</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FFF"/>
                </a:solidFill>
                <a:latin typeface="+mj-lt"/>
                <a:ea typeface="+mj-ea"/>
                <a:cs typeface="+mj-cs"/>
                <a:sym typeface="Helvetica"/>
              </a:defRPr>
            </a:pPr>
            <a:r>
              <a:t>Describe </a:t>
            </a:r>
            <a:r>
              <a:rPr i="1"/>
              <a:t>pantomime</a:t>
            </a:r>
            <a:r>
              <a:t>.</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FFF"/>
                </a:solidFill>
                <a:latin typeface="+mj-lt"/>
                <a:ea typeface="+mj-ea"/>
                <a:cs typeface="+mj-cs"/>
                <a:sym typeface="Helvetica"/>
              </a:defRPr>
            </a:pPr>
            <a:r>
              <a:t>Make facial expressions that represent an argument.</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FFF"/>
                </a:solidFill>
                <a:latin typeface="+mj-lt"/>
                <a:ea typeface="+mj-ea"/>
                <a:cs typeface="+mj-cs"/>
                <a:sym typeface="Helvetica"/>
              </a:defRPr>
            </a:pPr>
            <a:r>
              <a:t>Make up a story and act it out using gestures.</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FFF"/>
                </a:solidFill>
                <a:latin typeface="+mj-lt"/>
                <a:ea typeface="+mj-ea"/>
                <a:cs typeface="+mj-cs"/>
                <a:sym typeface="Helvetica"/>
              </a:defRPr>
            </a:pPr>
            <a:r>
              <a:t>Observe a group in your class and analyse what they have done.</a:t>
            </a:r>
          </a:p>
        </p:txBody>
      </p:sp>
      <p:pic>
        <p:nvPicPr>
          <p:cNvPr id="95" name="logodefinitivo.png" descr="logodefinitivo.png"/>
          <p:cNvPicPr>
            <a:picLocks noChangeAspect="1"/>
          </p:cNvPicPr>
          <p:nvPr/>
        </p:nvPicPr>
        <p:blipFill>
          <a:blip r:embed="rId2">
            <a:extLst/>
          </a:blip>
          <a:stretch>
            <a:fillRect/>
          </a:stretch>
        </p:blipFill>
        <p:spPr>
          <a:xfrm>
            <a:off x="7885111" y="6021387"/>
            <a:ext cx="1187452" cy="758827"/>
          </a:xfrm>
          <a:prstGeom prst="rect">
            <a:avLst/>
          </a:prstGeom>
          <a:ln w="12700">
            <a:miter lim="400000"/>
          </a:ln>
        </p:spPr>
      </p:pic>
      <p:pic>
        <p:nvPicPr>
          <p:cNvPr id="96" name="leng.corp 1.jpg" descr="leng.corp 1.jpg"/>
          <p:cNvPicPr>
            <a:picLocks noChangeAspect="1"/>
          </p:cNvPicPr>
          <p:nvPr/>
        </p:nvPicPr>
        <p:blipFill>
          <a:blip r:embed="rId3">
            <a:alphaModFix amt="12545"/>
            <a:extLst/>
          </a:blip>
          <a:srcRect l="2810" b="12708"/>
          <a:stretch>
            <a:fillRect/>
          </a:stretch>
        </p:blipFill>
        <p:spPr>
          <a:xfrm>
            <a:off x="1723032" y="449857"/>
            <a:ext cx="5901239" cy="595811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17"/>
          <p:cNvSpPr txBox="1"/>
          <p:nvPr/>
        </p:nvSpPr>
        <p:spPr>
          <a:xfrm>
            <a:off x="285748" y="3000375"/>
            <a:ext cx="5643566" cy="1424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a:latin typeface="Calibri"/>
                <a:ea typeface="Calibri"/>
                <a:cs typeface="Calibri"/>
                <a:sym typeface="Calibri"/>
              </a:defRPr>
            </a:lvl1pPr>
          </a:lstStyle>
          <a:p>
            <a:r>
              <a:t>Body awareness and use of skills and abilities in students generates confidence and personal autonomy, while favouring an increased level of social skills and positive personal relationships, contributing to mental health in students.</a:t>
            </a:r>
          </a:p>
        </p:txBody>
      </p:sp>
      <p:pic>
        <p:nvPicPr>
          <p:cNvPr id="35" name="logodefinitivo.png" descr="logodefinitivo.png"/>
          <p:cNvPicPr>
            <a:picLocks noChangeAspect="1"/>
          </p:cNvPicPr>
          <p:nvPr/>
        </p:nvPicPr>
        <p:blipFill>
          <a:blip r:embed="rId2">
            <a:extLst/>
          </a:blip>
          <a:stretch>
            <a:fillRect/>
          </a:stretch>
        </p:blipFill>
        <p:spPr>
          <a:xfrm>
            <a:off x="7885111" y="6021387"/>
            <a:ext cx="1187452" cy="758827"/>
          </a:xfrm>
          <a:prstGeom prst="rect">
            <a:avLst/>
          </a:prstGeom>
          <a:ln w="12700">
            <a:miter lim="400000"/>
          </a:ln>
        </p:spPr>
      </p:pic>
      <p:pic>
        <p:nvPicPr>
          <p:cNvPr id="36" name="Sin título-5.jpg" descr="Sin título-5.jpg"/>
          <p:cNvPicPr>
            <a:picLocks noChangeAspect="1"/>
          </p:cNvPicPr>
          <p:nvPr/>
        </p:nvPicPr>
        <p:blipFill>
          <a:blip r:embed="rId3">
            <a:extLst/>
          </a:blip>
          <a:stretch>
            <a:fillRect/>
          </a:stretch>
        </p:blipFill>
        <p:spPr>
          <a:xfrm>
            <a:off x="6780113" y="1262904"/>
            <a:ext cx="1671657" cy="38763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1"/>
          <p:cNvSpPr txBox="1">
            <a:spLocks noGrp="1"/>
          </p:cNvSpPr>
          <p:nvPr>
            <p:ph type="title" idx="4294967295"/>
          </p:nvPr>
        </p:nvSpPr>
        <p:spPr>
          <a:xfrm>
            <a:off x="1538985" y="1500202"/>
            <a:ext cx="4575177" cy="2590453"/>
          </a:xfrm>
          <a:prstGeom prst="rect">
            <a:avLst/>
          </a:prstGeom>
        </p:spPr>
        <p:txBody>
          <a:bodyPr lIns="0" tIns="0" rIns="0" bIns="0">
            <a:normAutofit/>
          </a:bodyPr>
          <a:lstStyle/>
          <a:p>
            <a:pPr marL="312821" indent="-312821" algn="l" defTabSz="411479">
              <a:lnSpc>
                <a:spcPct val="150000"/>
              </a:lnSpc>
              <a:buSzPct val="100000"/>
              <a:buAutoNum type="arabicPeriod"/>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z="2340">
                <a:solidFill>
                  <a:srgbClr val="FFFFFF"/>
                </a:solidFill>
                <a:latin typeface="Helvetica Neue"/>
                <a:ea typeface="Helvetica Neue"/>
                <a:cs typeface="Helvetica Neue"/>
                <a:sym typeface="Helvetica Neue"/>
              </a:defRPr>
            </a:pPr>
            <a:r>
              <a:t>Objectives</a:t>
            </a:r>
          </a:p>
          <a:p>
            <a:pPr marL="312821" indent="-312821" algn="l" defTabSz="411479">
              <a:lnSpc>
                <a:spcPct val="150000"/>
              </a:lnSpc>
              <a:buSzPct val="100000"/>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z="2340">
                <a:solidFill>
                  <a:srgbClr val="FFFFFF"/>
                </a:solidFill>
                <a:latin typeface="Helvetica Neue"/>
                <a:ea typeface="Helvetica Neue"/>
                <a:cs typeface="Helvetica Neue"/>
                <a:sym typeface="Helvetica Neue"/>
              </a:defRPr>
            </a:pPr>
            <a:r>
              <a:t>Body Language</a:t>
            </a:r>
          </a:p>
          <a:p>
            <a:pPr marL="312821" indent="-312821" algn="l" defTabSz="411479">
              <a:lnSpc>
                <a:spcPct val="150000"/>
              </a:lnSpc>
              <a:buSzPct val="100000"/>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z="2340">
                <a:solidFill>
                  <a:srgbClr val="FFFFFF"/>
                </a:solidFill>
                <a:latin typeface="Helvetica Neue"/>
                <a:ea typeface="Helvetica Neue"/>
                <a:cs typeface="Helvetica Neue"/>
                <a:sym typeface="Helvetica Neue"/>
              </a:defRPr>
            </a:pPr>
            <a:r>
              <a:t>Mime</a:t>
            </a:r>
          </a:p>
          <a:p>
            <a:pPr marL="312821" indent="-312821" algn="l" defTabSz="411479">
              <a:lnSpc>
                <a:spcPct val="150000"/>
              </a:lnSpc>
              <a:buSzPct val="100000"/>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z="1260">
                <a:solidFill>
                  <a:srgbClr val="FFFFFF"/>
                </a:solidFill>
                <a:latin typeface="Helvetica Neue"/>
                <a:ea typeface="Helvetica Neue"/>
                <a:cs typeface="Helvetica Neue"/>
                <a:sym typeface="Helvetica Neue"/>
              </a:defRPr>
            </a:pPr>
            <a:r>
              <a:rPr sz="2340"/>
              <a:t>Questionnaire and Activities</a:t>
            </a:r>
            <a:r>
              <a:t/>
            </a:r>
            <a:br/>
            <a:r>
              <a:t/>
            </a:r>
            <a:br/>
            <a:endParaRPr/>
          </a:p>
        </p:txBody>
      </p:sp>
      <p:sp>
        <p:nvSpPr>
          <p:cNvPr id="39" name="Shape 23"/>
          <p:cNvSpPr txBox="1"/>
          <p:nvPr/>
        </p:nvSpPr>
        <p:spPr>
          <a:xfrm>
            <a:off x="2714625" y="357186"/>
            <a:ext cx="2223897" cy="447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1000"/>
              </a:spcBef>
              <a:defRPr sz="2400" b="1">
                <a:solidFill>
                  <a:srgbClr val="003300"/>
                </a:solidFill>
                <a:latin typeface="Calibri"/>
                <a:ea typeface="Calibri"/>
                <a:cs typeface="Calibri"/>
                <a:sym typeface="Calibri"/>
              </a:defRPr>
            </a:lvl1pPr>
          </a:lstStyle>
          <a:p>
            <a:r>
              <a:t>Body Language</a:t>
            </a:r>
          </a:p>
        </p:txBody>
      </p:sp>
      <p:pic>
        <p:nvPicPr>
          <p:cNvPr id="40" name="logodefinitivo.png" descr="logodefinitivo.png"/>
          <p:cNvPicPr>
            <a:picLocks noChangeAspect="1"/>
          </p:cNvPicPr>
          <p:nvPr/>
        </p:nvPicPr>
        <p:blipFill>
          <a:blip r:embed="rId2">
            <a:extLst/>
          </a:blip>
          <a:stretch>
            <a:fillRect/>
          </a:stretch>
        </p:blipFill>
        <p:spPr>
          <a:xfrm>
            <a:off x="7885111" y="6021387"/>
            <a:ext cx="1187452" cy="758827"/>
          </a:xfrm>
          <a:prstGeom prst="rect">
            <a:avLst/>
          </a:prstGeom>
          <a:ln w="12700">
            <a:miter lim="400000"/>
          </a:ln>
        </p:spPr>
      </p:pic>
      <p:pic>
        <p:nvPicPr>
          <p:cNvPr id="41" name="leng.corp 16.jpg" descr="leng.corp 16.jpg"/>
          <p:cNvPicPr>
            <a:picLocks noChangeAspect="1"/>
          </p:cNvPicPr>
          <p:nvPr/>
        </p:nvPicPr>
        <p:blipFill>
          <a:blip r:embed="rId3">
            <a:extLst/>
          </a:blip>
          <a:stretch>
            <a:fillRect/>
          </a:stretch>
        </p:blipFill>
        <p:spPr>
          <a:xfrm>
            <a:off x="3196332" y="3729261"/>
            <a:ext cx="3050136" cy="24941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27"/>
          <p:cNvSpPr txBox="1"/>
          <p:nvPr/>
        </p:nvSpPr>
        <p:spPr>
          <a:xfrm>
            <a:off x="3923406" y="1077651"/>
            <a:ext cx="4953597" cy="34467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solidFill>
                  <a:srgbClr val="FFFFFF"/>
                </a:solidFill>
                <a:latin typeface="Calibri"/>
                <a:ea typeface="Calibri"/>
                <a:cs typeface="Calibri"/>
                <a:sym typeface="Calibri"/>
              </a:defRPr>
            </a:pPr>
            <a:r>
              <a:t>OBJECTIVES</a:t>
            </a:r>
          </a:p>
          <a:p>
            <a:pPr>
              <a:defRPr>
                <a:latin typeface="Calibri"/>
                <a:ea typeface="Calibri"/>
                <a:cs typeface="Calibri"/>
                <a:sym typeface="Calibri"/>
              </a:defRPr>
            </a:pPr>
            <a:endParaRPr/>
          </a:p>
          <a:p>
            <a:pPr marL="177800" indent="-152400" algn="just" defTabSz="457200">
              <a:lnSpc>
                <a:spcPct val="13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pPr>
            <a:r>
              <a:t>To participate in games and exercises where body language is the protagonist, to become uninhibited in situations involving a sample of feelings.</a:t>
            </a:r>
          </a:p>
          <a:p>
            <a:pPr marL="177800" indent="-152400" algn="just" defTabSz="457200">
              <a:lnSpc>
                <a:spcPct val="13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pPr>
            <a:r>
              <a:t>To use gestures and the whole body to express situations or feelings, collaborate and learn from your peers in the circumstances concerning this point.</a:t>
            </a:r>
          </a:p>
        </p:txBody>
      </p:sp>
      <p:pic>
        <p:nvPicPr>
          <p:cNvPr id="44" name="logodefinitivo.png" descr="logodefinitivo.png"/>
          <p:cNvPicPr>
            <a:picLocks noChangeAspect="1"/>
          </p:cNvPicPr>
          <p:nvPr/>
        </p:nvPicPr>
        <p:blipFill>
          <a:blip r:embed="rId2">
            <a:extLst/>
          </a:blip>
          <a:stretch>
            <a:fillRect/>
          </a:stretch>
        </p:blipFill>
        <p:spPr>
          <a:xfrm>
            <a:off x="7885111" y="6021387"/>
            <a:ext cx="1187452" cy="758827"/>
          </a:xfrm>
          <a:prstGeom prst="rect">
            <a:avLst/>
          </a:prstGeom>
          <a:ln w="12700">
            <a:miter lim="400000"/>
          </a:ln>
        </p:spPr>
      </p:pic>
      <p:pic>
        <p:nvPicPr>
          <p:cNvPr id="45" name="leng.corp 11.jpg" descr="leng.corp 11.jpg"/>
          <p:cNvPicPr>
            <a:picLocks noChangeAspect="1"/>
          </p:cNvPicPr>
          <p:nvPr/>
        </p:nvPicPr>
        <p:blipFill>
          <a:blip r:embed="rId3">
            <a:extLst/>
          </a:blip>
          <a:stretch>
            <a:fillRect/>
          </a:stretch>
        </p:blipFill>
        <p:spPr>
          <a:xfrm>
            <a:off x="982315" y="1657993"/>
            <a:ext cx="2617138" cy="301253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31"/>
          <p:cNvSpPr txBox="1"/>
          <p:nvPr/>
        </p:nvSpPr>
        <p:spPr>
          <a:xfrm>
            <a:off x="869950" y="523875"/>
            <a:ext cx="5214938" cy="624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latin typeface="Calibri"/>
                <a:ea typeface="Calibri"/>
                <a:cs typeface="Calibri"/>
                <a:sym typeface="Calibri"/>
              </a:defRPr>
            </a:lvl1pPr>
          </a:lstStyle>
          <a:p>
            <a:r>
              <a:t>Body language</a:t>
            </a:r>
          </a:p>
        </p:txBody>
      </p:sp>
      <p:sp>
        <p:nvSpPr>
          <p:cNvPr id="48" name="Shape 32"/>
          <p:cNvSpPr txBox="1"/>
          <p:nvPr/>
        </p:nvSpPr>
        <p:spPr>
          <a:xfrm>
            <a:off x="428625" y="1412875"/>
            <a:ext cx="4648200" cy="4889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pPr>
            <a:r>
              <a:t>The body is an excellent, live mode of communication. There is no end to its motor responses and unintentional expression is crystal clear.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1800">
                <a:solidFill>
                  <a:srgbClr val="FFFFFF"/>
                </a:solidFill>
              </a:rPr>
              <a:t>Body language is, without major adornments, a bodily manifestation and as such does not need to be learned, and, as such, inherent to human beings. When we greet, talk, quote, or scream, for example, we not only verbally express what is applicable in each case, but we accompany it with a certain hand signal that, at first, is very particular. Gestures are ultimately generalised, and understood, i.e., shaking someone’s hand, raising one’s arms or frowning have a universal and precise meaning</a:t>
            </a:r>
            <a:r>
              <a:t>. </a:t>
            </a:r>
          </a:p>
        </p:txBody>
      </p:sp>
      <p:pic>
        <p:nvPicPr>
          <p:cNvPr id="49" name="logodefinitivo.png" descr="logodefinitivo.png"/>
          <p:cNvPicPr>
            <a:picLocks noChangeAspect="1"/>
          </p:cNvPicPr>
          <p:nvPr/>
        </p:nvPicPr>
        <p:blipFill>
          <a:blip r:embed="rId2">
            <a:extLst/>
          </a:blip>
          <a:stretch>
            <a:fillRect/>
          </a:stretch>
        </p:blipFill>
        <p:spPr>
          <a:xfrm>
            <a:off x="7885111" y="6021387"/>
            <a:ext cx="1187452" cy="758827"/>
          </a:xfrm>
          <a:prstGeom prst="rect">
            <a:avLst/>
          </a:prstGeom>
          <a:ln w="12700">
            <a:miter lim="400000"/>
          </a:ln>
        </p:spPr>
      </p:pic>
      <p:pic>
        <p:nvPicPr>
          <p:cNvPr id="50" name="leng.corp 8.jpg" descr="leng.corp 8.jpg"/>
          <p:cNvPicPr>
            <a:picLocks noChangeAspect="1"/>
          </p:cNvPicPr>
          <p:nvPr/>
        </p:nvPicPr>
        <p:blipFill>
          <a:blip r:embed="rId3">
            <a:extLst/>
          </a:blip>
          <a:stretch>
            <a:fillRect/>
          </a:stretch>
        </p:blipFill>
        <p:spPr>
          <a:xfrm>
            <a:off x="5864769" y="1230907"/>
            <a:ext cx="2086564" cy="38081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36"/>
          <p:cNvSpPr txBox="1">
            <a:spLocks noGrp="1"/>
          </p:cNvSpPr>
          <p:nvPr>
            <p:ph type="title" idx="4294967295"/>
          </p:nvPr>
        </p:nvSpPr>
        <p:spPr>
          <a:xfrm>
            <a:off x="457200" y="274637"/>
            <a:ext cx="3971925" cy="1143001"/>
          </a:xfrm>
          <a:prstGeom prst="rect">
            <a:avLst/>
          </a:prstGeom>
        </p:spPr>
        <p:txBody>
          <a:bodyPr lIns="0" tIns="0" rIns="0" bIns="0">
            <a:normAutofit/>
          </a:bodyPr>
          <a:lstStyle>
            <a:lvl1pPr>
              <a:defRPr sz="2800">
                <a:latin typeface="Arial"/>
                <a:ea typeface="Arial"/>
                <a:cs typeface="Arial"/>
                <a:sym typeface="Arial"/>
              </a:defRPr>
            </a:lvl1pPr>
          </a:lstStyle>
          <a:p>
            <a:r>
              <a:t>MIME</a:t>
            </a:r>
          </a:p>
        </p:txBody>
      </p:sp>
      <p:sp>
        <p:nvSpPr>
          <p:cNvPr id="53" name="Shape 37"/>
          <p:cNvSpPr txBox="1"/>
          <p:nvPr/>
        </p:nvSpPr>
        <p:spPr>
          <a:xfrm>
            <a:off x="428625" y="3481387"/>
            <a:ext cx="8143875" cy="1206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just">
              <a:defRPr sz="1600">
                <a:latin typeface="Calibri"/>
                <a:ea typeface="Calibri"/>
                <a:cs typeface="Calibri"/>
                <a:sym typeface="Calibri"/>
              </a:defRPr>
            </a:pPr>
            <a:r>
              <a:t>Gesture is an expressive resource of great communication skills. We are able to express pain, joy, surprise, satisfaction, trust, fear, or tenderness with only a gesture, without moving any part of the body other than the face. </a:t>
            </a:r>
          </a:p>
          <a:p>
            <a:pPr algn="just">
              <a:defRPr sz="1600">
                <a:latin typeface="Calibri"/>
                <a:ea typeface="Calibri"/>
                <a:cs typeface="Calibri"/>
                <a:sym typeface="Calibri"/>
              </a:defRPr>
            </a:pPr>
            <a:endParaRPr/>
          </a:p>
        </p:txBody>
      </p:sp>
      <p:sp>
        <p:nvSpPr>
          <p:cNvPr id="54" name="Shape 38"/>
          <p:cNvSpPr txBox="1"/>
          <p:nvPr/>
        </p:nvSpPr>
        <p:spPr>
          <a:xfrm>
            <a:off x="428624" y="4754562"/>
            <a:ext cx="792956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just">
              <a:defRPr sz="1600">
                <a:latin typeface="Calibri"/>
                <a:ea typeface="Calibri"/>
                <a:cs typeface="Calibri"/>
                <a:sym typeface="Calibri"/>
              </a:defRPr>
            </a:lvl1pPr>
          </a:lstStyle>
          <a:p>
            <a:r>
              <a:t>The mime a fundamental medium in the field of communication and entertainment. Curiously it appears to retain some early characteristics of its origins.</a:t>
            </a:r>
          </a:p>
        </p:txBody>
      </p:sp>
      <p:pic>
        <p:nvPicPr>
          <p:cNvPr id="55" name="logodefinitivo.png" descr="logodefinitivo.png"/>
          <p:cNvPicPr>
            <a:picLocks noChangeAspect="1"/>
          </p:cNvPicPr>
          <p:nvPr/>
        </p:nvPicPr>
        <p:blipFill>
          <a:blip r:embed="rId2">
            <a:extLst/>
          </a:blip>
          <a:stretch>
            <a:fillRect/>
          </a:stretch>
        </p:blipFill>
        <p:spPr>
          <a:xfrm>
            <a:off x="7885111" y="6021387"/>
            <a:ext cx="1187452" cy="758827"/>
          </a:xfrm>
          <a:prstGeom prst="rect">
            <a:avLst/>
          </a:prstGeom>
          <a:ln w="12700">
            <a:miter lim="400000"/>
          </a:ln>
        </p:spPr>
      </p:pic>
      <p:pic>
        <p:nvPicPr>
          <p:cNvPr id="56" name="leng.corp 15.jpg" descr="leng.corp 15.jpg"/>
          <p:cNvPicPr>
            <a:picLocks noChangeAspect="1"/>
          </p:cNvPicPr>
          <p:nvPr/>
        </p:nvPicPr>
        <p:blipFill>
          <a:blip r:embed="rId3">
            <a:extLst/>
          </a:blip>
          <a:stretch>
            <a:fillRect/>
          </a:stretch>
        </p:blipFill>
        <p:spPr>
          <a:xfrm>
            <a:off x="4645817" y="331803"/>
            <a:ext cx="3246023" cy="27528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42"/>
          <p:cNvSpPr txBox="1">
            <a:spLocks noGrp="1"/>
          </p:cNvSpPr>
          <p:nvPr>
            <p:ph type="sldNum" sz="quarter" idx="4294967295"/>
          </p:nvPr>
        </p:nvSpPr>
        <p:spPr>
          <a:xfrm>
            <a:off x="8502741" y="6404293"/>
            <a:ext cx="184059"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59" name="decroux.jpg" descr="decroux.jpg"/>
          <p:cNvPicPr>
            <a:picLocks noChangeAspect="1"/>
          </p:cNvPicPr>
          <p:nvPr/>
        </p:nvPicPr>
        <p:blipFill>
          <a:blip r:embed="rId2">
            <a:extLst/>
          </a:blip>
          <a:stretch>
            <a:fillRect/>
          </a:stretch>
        </p:blipFill>
        <p:spPr>
          <a:xfrm>
            <a:off x="705088" y="1356121"/>
            <a:ext cx="1361362" cy="1549517"/>
          </a:xfrm>
          <a:prstGeom prst="rect">
            <a:avLst/>
          </a:prstGeom>
          <a:ln w="12700">
            <a:miter lim="400000"/>
          </a:ln>
        </p:spPr>
      </p:pic>
      <p:pic>
        <p:nvPicPr>
          <p:cNvPr id="60" name="debero2.jpg" descr="debero2.jpg"/>
          <p:cNvPicPr>
            <a:picLocks noChangeAspect="1"/>
          </p:cNvPicPr>
          <p:nvPr/>
        </p:nvPicPr>
        <p:blipFill>
          <a:blip r:embed="rId3">
            <a:extLst/>
          </a:blip>
          <a:stretch>
            <a:fillRect/>
          </a:stretch>
        </p:blipFill>
        <p:spPr>
          <a:xfrm>
            <a:off x="573583" y="3915628"/>
            <a:ext cx="1361362" cy="1832757"/>
          </a:xfrm>
          <a:prstGeom prst="rect">
            <a:avLst/>
          </a:prstGeom>
          <a:ln w="12700">
            <a:miter lim="400000"/>
          </a:ln>
        </p:spPr>
      </p:pic>
      <p:pic>
        <p:nvPicPr>
          <p:cNvPr id="61" name="cha.jpg" descr="cha.jpg"/>
          <p:cNvPicPr>
            <a:picLocks noChangeAspect="1"/>
          </p:cNvPicPr>
          <p:nvPr/>
        </p:nvPicPr>
        <p:blipFill>
          <a:blip r:embed="rId4">
            <a:extLst/>
          </a:blip>
          <a:stretch>
            <a:fillRect/>
          </a:stretch>
        </p:blipFill>
        <p:spPr>
          <a:xfrm>
            <a:off x="7178454" y="1328297"/>
            <a:ext cx="1419156" cy="1577342"/>
          </a:xfrm>
          <a:prstGeom prst="rect">
            <a:avLst/>
          </a:prstGeom>
          <a:ln w="12700">
            <a:miter lim="400000"/>
          </a:ln>
        </p:spPr>
      </p:pic>
      <p:pic>
        <p:nvPicPr>
          <p:cNvPr id="62" name="marceau.jpg" descr="marceau.jpg"/>
          <p:cNvPicPr>
            <a:picLocks noChangeAspect="1"/>
          </p:cNvPicPr>
          <p:nvPr/>
        </p:nvPicPr>
        <p:blipFill>
          <a:blip r:embed="rId5">
            <a:extLst/>
          </a:blip>
          <a:stretch>
            <a:fillRect/>
          </a:stretch>
        </p:blipFill>
        <p:spPr>
          <a:xfrm>
            <a:off x="7170988" y="3960343"/>
            <a:ext cx="1493026" cy="1743327"/>
          </a:xfrm>
          <a:prstGeom prst="rect">
            <a:avLst/>
          </a:prstGeom>
          <a:ln w="12700">
            <a:miter lim="400000"/>
          </a:ln>
        </p:spPr>
      </p:pic>
      <p:sp>
        <p:nvSpPr>
          <p:cNvPr id="63" name="Shape 47"/>
          <p:cNvSpPr txBox="1"/>
          <p:nvPr/>
        </p:nvSpPr>
        <p:spPr>
          <a:xfrm>
            <a:off x="3302539" y="5586729"/>
            <a:ext cx="2693491" cy="1019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pPr>
            <a:r>
              <a:t>Gaspard Debureau</a:t>
            </a:r>
            <a:r>
              <a:rPr b="0"/>
              <a:t> recovered the roots of the mime with his character Pierrot back in the nineteenth century.</a:t>
            </a:r>
          </a:p>
        </p:txBody>
      </p:sp>
      <p:sp>
        <p:nvSpPr>
          <p:cNvPr id="64" name="Shape 48"/>
          <p:cNvSpPr txBox="1"/>
          <p:nvPr/>
        </p:nvSpPr>
        <p:spPr>
          <a:xfrm>
            <a:off x="3285059" y="4296824"/>
            <a:ext cx="2693491" cy="1074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j-lt"/>
                <a:ea typeface="+mj-ea"/>
                <a:cs typeface="+mj-cs"/>
                <a:sym typeface="Helvetica"/>
              </a:defRPr>
            </a:pPr>
            <a:r>
              <a:t>Marcel Marceau</a:t>
            </a:r>
            <a:r>
              <a:rPr b="0"/>
              <a:t> with his character Bip toured all stages of the world with his ironic representations.</a:t>
            </a:r>
          </a:p>
        </p:txBody>
      </p:sp>
      <p:sp>
        <p:nvSpPr>
          <p:cNvPr id="65" name="Shape 49"/>
          <p:cNvSpPr txBox="1"/>
          <p:nvPr/>
        </p:nvSpPr>
        <p:spPr>
          <a:xfrm>
            <a:off x="3244109" y="937235"/>
            <a:ext cx="2775389" cy="157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j-lt"/>
                <a:ea typeface="+mj-ea"/>
                <a:cs typeface="+mj-cs"/>
                <a:sym typeface="Helvetica"/>
              </a:defRPr>
            </a:pPr>
            <a:r>
              <a:t>Charles Chaplin </a:t>
            </a:r>
            <a:r>
              <a:rPr b="0"/>
              <a:t>created an iconic icon of the silent cinema called Charlot, who with his cane, moustache and gait is recognised as the world symbol of humour.</a:t>
            </a:r>
          </a:p>
        </p:txBody>
      </p:sp>
      <p:sp>
        <p:nvSpPr>
          <p:cNvPr id="66" name="Shape 50"/>
          <p:cNvSpPr txBox="1"/>
          <p:nvPr/>
        </p:nvSpPr>
        <p:spPr>
          <a:xfrm>
            <a:off x="3275707" y="2717359"/>
            <a:ext cx="2693490" cy="1325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j-lt"/>
                <a:ea typeface="+mj-ea"/>
                <a:cs typeface="+mj-cs"/>
                <a:sym typeface="Helvetica"/>
              </a:defRPr>
            </a:pPr>
            <a:r>
              <a:t>Etienne Decroux</a:t>
            </a:r>
            <a:r>
              <a:rPr b="0"/>
              <a:t> profesor de M. Marceau es considerado con sus representaciones como precursor del movimiento dramático.</a:t>
            </a:r>
          </a:p>
        </p:txBody>
      </p:sp>
      <p:sp>
        <p:nvSpPr>
          <p:cNvPr id="67" name="Shape 51"/>
          <p:cNvSpPr txBox="1"/>
          <p:nvPr/>
        </p:nvSpPr>
        <p:spPr>
          <a:xfrm>
            <a:off x="2032323" y="249310"/>
            <a:ext cx="4728020" cy="396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Helvetica"/>
              </a:defRPr>
            </a:lvl1pPr>
          </a:lstStyle>
          <a:p>
            <a:r>
              <a:t>ALGUNOS   MIMOS  </a:t>
            </a:r>
          </a:p>
        </p:txBody>
      </p:sp>
      <p:sp>
        <p:nvSpPr>
          <p:cNvPr id="68" name="Shape 52"/>
          <p:cNvSpPr/>
          <p:nvPr/>
        </p:nvSpPr>
        <p:spPr>
          <a:xfrm>
            <a:off x="5638630" y="1057539"/>
            <a:ext cx="1353570" cy="1064394"/>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69" name="Shape 53"/>
          <p:cNvSpPr/>
          <p:nvPr/>
        </p:nvSpPr>
        <p:spPr>
          <a:xfrm flipH="1" flipV="1">
            <a:off x="2048281" y="5357443"/>
            <a:ext cx="1137024" cy="366536"/>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70" name="Shape 54"/>
          <p:cNvSpPr/>
          <p:nvPr/>
        </p:nvSpPr>
        <p:spPr>
          <a:xfrm flipH="1" flipV="1">
            <a:off x="2197027" y="2604531"/>
            <a:ext cx="945134" cy="227019"/>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71" name="Shape 55"/>
          <p:cNvSpPr/>
          <p:nvPr/>
        </p:nvSpPr>
        <p:spPr>
          <a:xfrm>
            <a:off x="5897233" y="4394652"/>
            <a:ext cx="1349361" cy="360643"/>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8" tIns="45718" rIns="45718" bIns="45718"/>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57"/>
          <p:cNvSpPr txBox="1">
            <a:spLocks noGrp="1"/>
          </p:cNvSpPr>
          <p:nvPr>
            <p:ph type="body" sz="half" idx="4294967295"/>
          </p:nvPr>
        </p:nvSpPr>
        <p:spPr>
          <a:xfrm>
            <a:off x="457200" y="714375"/>
            <a:ext cx="4043363" cy="5411788"/>
          </a:xfrm>
          <a:prstGeom prst="rect">
            <a:avLst/>
          </a:prstGeom>
        </p:spPr>
        <p:txBody>
          <a:bodyPr lIns="0" tIns="0" rIns="0" bIns="0">
            <a:normAutofit/>
          </a:bodyPr>
          <a:lstStyle/>
          <a:p>
            <a:pPr marL="0" indent="0" algn="just">
              <a:spcBef>
                <a:spcPts val="0"/>
              </a:spcBef>
              <a:buSzTx/>
              <a:buNone/>
              <a:defRPr sz="1600">
                <a:latin typeface="Arial"/>
                <a:ea typeface="Arial"/>
                <a:cs typeface="Arial"/>
                <a:sym typeface="Arial"/>
              </a:defRPr>
            </a:pPr>
            <a:endParaRPr/>
          </a:p>
          <a:p>
            <a:pPr marL="0" indent="0" algn="just">
              <a:spcBef>
                <a:spcPts val="0"/>
              </a:spcBef>
              <a:buSzTx/>
              <a:buNone/>
              <a:defRPr sz="1600">
                <a:latin typeface="Arial"/>
                <a:ea typeface="Arial"/>
                <a:cs typeface="Arial"/>
                <a:sym typeface="Arial"/>
              </a:defRPr>
            </a:pPr>
            <a:endParaRPr/>
          </a:p>
          <a:p>
            <a:pPr marL="0" indent="0" algn="just">
              <a:spcBef>
                <a:spcPts val="0"/>
              </a:spcBef>
              <a:buSzTx/>
              <a:buNone/>
              <a:defRPr sz="1600">
                <a:latin typeface="Arial"/>
                <a:ea typeface="Arial"/>
                <a:cs typeface="Arial"/>
                <a:sym typeface="Arial"/>
              </a:defRPr>
            </a:pPr>
            <a:r>
              <a:t>Double zero technique. Initial position means no action that is to say no movement and no expression</a:t>
            </a:r>
            <a:r>
              <a:rPr sz="1200"/>
              <a:t>. </a:t>
            </a:r>
          </a:p>
          <a:p>
            <a:pPr marL="0" indent="0" algn="just">
              <a:spcBef>
                <a:spcPts val="0"/>
              </a:spcBef>
              <a:buSzTx/>
              <a:buNone/>
              <a:defRPr sz="1200">
                <a:latin typeface="Arial"/>
                <a:ea typeface="Arial"/>
                <a:cs typeface="Arial"/>
                <a:sym typeface="Arial"/>
              </a:defRPr>
            </a:pPr>
            <a:endParaRPr sz="1200"/>
          </a:p>
          <a:p>
            <a:pPr marL="0" indent="0" algn="just">
              <a:spcBef>
                <a:spcPts val="300"/>
              </a:spcBef>
              <a:buSzTx/>
              <a:buNone/>
              <a:defRPr sz="1600">
                <a:latin typeface="Arial"/>
                <a:ea typeface="Arial"/>
                <a:cs typeface="Arial"/>
                <a:sym typeface="Arial"/>
              </a:defRPr>
            </a:pPr>
            <a:r>
              <a:t>The gripping or manipulation technique. </a:t>
            </a:r>
            <a:r>
              <a:rPr sz="1200"/>
              <a:t>is based on making you see an object and its manipulation. </a:t>
            </a:r>
          </a:p>
          <a:p>
            <a:pPr marL="0" indent="0" algn="just">
              <a:buSzTx/>
              <a:buNone/>
              <a:defRPr sz="1200">
                <a:latin typeface="Arial"/>
                <a:ea typeface="Arial"/>
                <a:cs typeface="Arial"/>
                <a:sym typeface="Arial"/>
              </a:defRPr>
            </a:pPr>
            <a:endParaRPr sz="1200"/>
          </a:p>
          <a:p>
            <a:pPr marL="0" indent="0" algn="just">
              <a:buSzTx/>
              <a:buNone/>
              <a:defRPr sz="1200">
                <a:latin typeface="Arial"/>
                <a:ea typeface="Arial"/>
                <a:cs typeface="Arial"/>
                <a:sym typeface="Arial"/>
              </a:defRPr>
            </a:pPr>
            <a:endParaRPr sz="1200"/>
          </a:p>
          <a:p>
            <a:pPr marL="0" indent="0" algn="just">
              <a:buSzTx/>
              <a:buNone/>
              <a:defRPr sz="1200">
                <a:latin typeface="Arial"/>
                <a:ea typeface="Arial"/>
                <a:cs typeface="Arial"/>
                <a:sym typeface="Arial"/>
              </a:defRPr>
            </a:pPr>
            <a:endParaRPr sz="1200"/>
          </a:p>
          <a:p>
            <a:pPr marL="0" indent="0" algn="just">
              <a:buSzTx/>
              <a:buNone/>
              <a:defRPr sz="1200">
                <a:latin typeface="Arial"/>
                <a:ea typeface="Arial"/>
                <a:cs typeface="Arial"/>
                <a:sym typeface="Arial"/>
              </a:defRPr>
            </a:pPr>
            <a:endParaRPr sz="1200"/>
          </a:p>
          <a:p>
            <a:pPr marL="0" indent="0" algn="just">
              <a:buSzTx/>
              <a:buNone/>
              <a:defRPr sz="1200">
                <a:latin typeface="Arial"/>
                <a:ea typeface="Arial"/>
                <a:cs typeface="Arial"/>
                <a:sym typeface="Arial"/>
              </a:defRPr>
            </a:pPr>
            <a:endParaRPr sz="1200"/>
          </a:p>
          <a:p>
            <a:pPr marL="0" indent="0" algn="just">
              <a:buSzTx/>
              <a:buNone/>
              <a:defRPr sz="1200">
                <a:latin typeface="Arial"/>
                <a:ea typeface="Arial"/>
                <a:cs typeface="Arial"/>
                <a:sym typeface="Arial"/>
              </a:defRPr>
            </a:pPr>
            <a:endParaRPr sz="1200"/>
          </a:p>
          <a:p>
            <a:pPr marL="0" indent="0" algn="just">
              <a:buSzTx/>
              <a:buNone/>
              <a:defRPr sz="1200">
                <a:latin typeface="Arial"/>
                <a:ea typeface="Arial"/>
                <a:cs typeface="Arial"/>
                <a:sym typeface="Arial"/>
              </a:defRPr>
            </a:pPr>
            <a:endParaRPr sz="1200"/>
          </a:p>
          <a:p>
            <a:pPr marL="0" indent="0" algn="just">
              <a:spcBef>
                <a:spcPts val="300"/>
              </a:spcBef>
              <a:buSzTx/>
              <a:buNone/>
              <a:defRPr sz="1600">
                <a:latin typeface="Arial"/>
                <a:ea typeface="Arial"/>
                <a:cs typeface="Arial"/>
                <a:sym typeface="Arial"/>
              </a:defRPr>
            </a:pPr>
            <a:r>
              <a:t>Facial Work, Gestures. </a:t>
            </a:r>
            <a:r>
              <a:rPr sz="1200"/>
              <a:t>To define the movements the face is painted white highlighting the eyebrows, eyes and mouth.</a:t>
            </a:r>
          </a:p>
        </p:txBody>
      </p:sp>
      <p:sp>
        <p:nvSpPr>
          <p:cNvPr id="74" name="Shape 58"/>
          <p:cNvSpPr txBox="1"/>
          <p:nvPr/>
        </p:nvSpPr>
        <p:spPr>
          <a:xfrm>
            <a:off x="2843211" y="333375"/>
            <a:ext cx="3600453" cy="447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2400">
                <a:latin typeface="Calibri"/>
                <a:ea typeface="Calibri"/>
                <a:cs typeface="Calibri"/>
                <a:sym typeface="Calibri"/>
              </a:defRPr>
            </a:pPr>
            <a:r>
              <a:t>Alguna técnicas básicas</a:t>
            </a:r>
            <a:r>
              <a:rPr sz="2000"/>
              <a:t>:</a:t>
            </a:r>
          </a:p>
        </p:txBody>
      </p:sp>
      <p:sp>
        <p:nvSpPr>
          <p:cNvPr id="75" name="Shape 59"/>
          <p:cNvSpPr txBox="1"/>
          <p:nvPr/>
        </p:nvSpPr>
        <p:spPr>
          <a:xfrm>
            <a:off x="4631719" y="1099956"/>
            <a:ext cx="4286252" cy="1121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pPr>
            <a:r>
              <a:rPr sz="1600" b="0"/>
              <a:t>Compensation Technique.</a:t>
            </a:r>
            <a:r>
              <a:t> </a:t>
            </a:r>
            <a:r>
              <a:rPr sz="1200" b="0"/>
              <a:t>Below you will use the compensation technique behind consisting of placing arms outstretched with palms wide open hands on the "glass," giving a step up while without moving the bent arms showing that there is indeed a wall…</a:t>
            </a:r>
          </a:p>
        </p:txBody>
      </p:sp>
      <p:pic>
        <p:nvPicPr>
          <p:cNvPr id="76" name="logodefinitivo.png" descr="logodefinitivo.png"/>
          <p:cNvPicPr>
            <a:picLocks noChangeAspect="1"/>
          </p:cNvPicPr>
          <p:nvPr/>
        </p:nvPicPr>
        <p:blipFill>
          <a:blip r:embed="rId2">
            <a:extLst/>
          </a:blip>
          <a:stretch>
            <a:fillRect/>
          </a:stretch>
        </p:blipFill>
        <p:spPr>
          <a:xfrm>
            <a:off x="7885111" y="6021387"/>
            <a:ext cx="1187452" cy="758827"/>
          </a:xfrm>
          <a:prstGeom prst="rect">
            <a:avLst/>
          </a:prstGeom>
          <a:ln w="12700">
            <a:miter lim="400000"/>
          </a:ln>
        </p:spPr>
      </p:pic>
      <p:pic>
        <p:nvPicPr>
          <p:cNvPr id="77" name="lenguaj.corp 2.jpg" descr="lenguaj.corp 2.jpg"/>
          <p:cNvPicPr>
            <a:picLocks noChangeAspect="1"/>
          </p:cNvPicPr>
          <p:nvPr/>
        </p:nvPicPr>
        <p:blipFill>
          <a:blip r:embed="rId3">
            <a:extLst/>
          </a:blip>
          <a:stretch>
            <a:fillRect/>
          </a:stretch>
        </p:blipFill>
        <p:spPr>
          <a:xfrm>
            <a:off x="433833" y="2672466"/>
            <a:ext cx="1300164" cy="1447979"/>
          </a:xfrm>
          <a:prstGeom prst="rect">
            <a:avLst/>
          </a:prstGeom>
          <a:ln w="12700">
            <a:miter lim="400000"/>
          </a:ln>
        </p:spPr>
      </p:pic>
      <p:pic>
        <p:nvPicPr>
          <p:cNvPr id="78" name="leng.corp 14.jpg" descr="leng.corp 14.jpg"/>
          <p:cNvPicPr>
            <a:picLocks noChangeAspect="1"/>
          </p:cNvPicPr>
          <p:nvPr/>
        </p:nvPicPr>
        <p:blipFill>
          <a:blip r:embed="rId4">
            <a:extLst/>
          </a:blip>
          <a:stretch>
            <a:fillRect/>
          </a:stretch>
        </p:blipFill>
        <p:spPr>
          <a:xfrm>
            <a:off x="1984424" y="2603817"/>
            <a:ext cx="2295427" cy="1585280"/>
          </a:xfrm>
          <a:prstGeom prst="rect">
            <a:avLst/>
          </a:prstGeom>
          <a:ln w="12700">
            <a:miter lim="400000"/>
          </a:ln>
        </p:spPr>
      </p:pic>
      <p:pic>
        <p:nvPicPr>
          <p:cNvPr id="79" name="leng.corp 6.jpg" descr="leng.corp 6.jpg"/>
          <p:cNvPicPr>
            <a:picLocks noChangeAspect="1"/>
          </p:cNvPicPr>
          <p:nvPr/>
        </p:nvPicPr>
        <p:blipFill>
          <a:blip r:embed="rId5">
            <a:extLst/>
          </a:blip>
          <a:stretch>
            <a:fillRect/>
          </a:stretch>
        </p:blipFill>
        <p:spPr>
          <a:xfrm>
            <a:off x="5069830" y="2482850"/>
            <a:ext cx="1050692" cy="1874839"/>
          </a:xfrm>
          <a:prstGeom prst="rect">
            <a:avLst/>
          </a:prstGeom>
          <a:ln w="12700">
            <a:miter lim="400000"/>
          </a:ln>
        </p:spPr>
      </p:pic>
      <p:pic>
        <p:nvPicPr>
          <p:cNvPr id="80" name="leng.corp 9.jpg" descr="leng.corp 9.jpg"/>
          <p:cNvPicPr>
            <a:picLocks noChangeAspect="1"/>
          </p:cNvPicPr>
          <p:nvPr/>
        </p:nvPicPr>
        <p:blipFill>
          <a:blip r:embed="rId6">
            <a:extLst/>
          </a:blip>
          <a:stretch>
            <a:fillRect/>
          </a:stretch>
        </p:blipFill>
        <p:spPr>
          <a:xfrm>
            <a:off x="7454782" y="2543046"/>
            <a:ext cx="996010" cy="1874839"/>
          </a:xfrm>
          <a:prstGeom prst="rect">
            <a:avLst/>
          </a:prstGeom>
          <a:ln w="12700">
            <a:miter lim="400000"/>
          </a:ln>
        </p:spPr>
      </p:pic>
      <p:pic>
        <p:nvPicPr>
          <p:cNvPr id="81" name="leng.corp 8.jpg" descr="leng.corp 8.jpg"/>
          <p:cNvPicPr>
            <a:picLocks noChangeAspect="1"/>
          </p:cNvPicPr>
          <p:nvPr/>
        </p:nvPicPr>
        <p:blipFill>
          <a:blip r:embed="rId7">
            <a:extLst/>
          </a:blip>
          <a:stretch>
            <a:fillRect/>
          </a:stretch>
        </p:blipFill>
        <p:spPr>
          <a:xfrm>
            <a:off x="6261217" y="2512966"/>
            <a:ext cx="1027257" cy="1874840"/>
          </a:xfrm>
          <a:prstGeom prst="rect">
            <a:avLst/>
          </a:prstGeom>
          <a:ln w="12700">
            <a:miter lim="400000"/>
          </a:ln>
        </p:spPr>
      </p:pic>
      <p:pic>
        <p:nvPicPr>
          <p:cNvPr id="82" name="leng.corp 4.jpg" descr="leng.corp 4.jpg"/>
          <p:cNvPicPr>
            <a:picLocks noChangeAspect="1"/>
          </p:cNvPicPr>
          <p:nvPr/>
        </p:nvPicPr>
        <p:blipFill>
          <a:blip r:embed="rId8">
            <a:extLst/>
          </a:blip>
          <a:stretch>
            <a:fillRect/>
          </a:stretch>
        </p:blipFill>
        <p:spPr>
          <a:xfrm>
            <a:off x="2678433" y="5155317"/>
            <a:ext cx="1251898" cy="1447979"/>
          </a:xfrm>
          <a:prstGeom prst="rect">
            <a:avLst/>
          </a:prstGeom>
          <a:ln w="12700">
            <a:miter lim="400000"/>
          </a:ln>
        </p:spPr>
      </p:pic>
      <p:pic>
        <p:nvPicPr>
          <p:cNvPr id="83" name="13c.jpg" descr="13c.jpg"/>
          <p:cNvPicPr>
            <a:picLocks noChangeAspect="1"/>
          </p:cNvPicPr>
          <p:nvPr/>
        </p:nvPicPr>
        <p:blipFill>
          <a:blip r:embed="rId9">
            <a:extLst/>
          </a:blip>
          <a:stretch>
            <a:fillRect/>
          </a:stretch>
        </p:blipFill>
        <p:spPr>
          <a:xfrm>
            <a:off x="3874037" y="5155317"/>
            <a:ext cx="1206990" cy="1447979"/>
          </a:xfrm>
          <a:prstGeom prst="rect">
            <a:avLst/>
          </a:prstGeom>
          <a:ln w="12700">
            <a:miter lim="400000"/>
          </a:ln>
        </p:spPr>
      </p:pic>
      <p:pic>
        <p:nvPicPr>
          <p:cNvPr id="84" name="13b.jpg" descr="13b.jpg"/>
          <p:cNvPicPr>
            <a:picLocks noChangeAspect="1"/>
          </p:cNvPicPr>
          <p:nvPr/>
        </p:nvPicPr>
        <p:blipFill>
          <a:blip r:embed="rId10">
            <a:extLst/>
          </a:blip>
          <a:stretch>
            <a:fillRect/>
          </a:stretch>
        </p:blipFill>
        <p:spPr>
          <a:xfrm>
            <a:off x="1590572" y="5155317"/>
            <a:ext cx="1206990" cy="1447979"/>
          </a:xfrm>
          <a:prstGeom prst="rect">
            <a:avLst/>
          </a:prstGeom>
          <a:ln w="12700">
            <a:miter lim="400000"/>
          </a:ln>
        </p:spPr>
      </p:pic>
      <p:pic>
        <p:nvPicPr>
          <p:cNvPr id="85" name="12.jpg" descr="12.jpg"/>
          <p:cNvPicPr>
            <a:picLocks noChangeAspect="1"/>
          </p:cNvPicPr>
          <p:nvPr/>
        </p:nvPicPr>
        <p:blipFill>
          <a:blip r:embed="rId11">
            <a:extLst/>
          </a:blip>
          <a:stretch>
            <a:fillRect/>
          </a:stretch>
        </p:blipFill>
        <p:spPr>
          <a:xfrm>
            <a:off x="178543" y="5155317"/>
            <a:ext cx="1416128" cy="1447979"/>
          </a:xfrm>
          <a:prstGeom prst="rect">
            <a:avLst/>
          </a:prstGeom>
          <a:ln w="12700">
            <a:miter lim="400000"/>
          </a:ln>
        </p:spPr>
      </p:pic>
      <p:pic>
        <p:nvPicPr>
          <p:cNvPr id="86" name="11.jpg" descr="11.jpg"/>
          <p:cNvPicPr>
            <a:picLocks noChangeAspect="1"/>
          </p:cNvPicPr>
          <p:nvPr/>
        </p:nvPicPr>
        <p:blipFill>
          <a:blip r:embed="rId12">
            <a:extLst/>
          </a:blip>
          <a:stretch>
            <a:fillRect/>
          </a:stretch>
        </p:blipFill>
        <p:spPr>
          <a:xfrm>
            <a:off x="4993378" y="5159550"/>
            <a:ext cx="1203595" cy="1447979"/>
          </a:xfrm>
          <a:prstGeom prst="rect">
            <a:avLst/>
          </a:prstGeom>
          <a:ln w="12700">
            <a:miter lim="400000"/>
          </a:ln>
        </p:spPr>
      </p:pic>
      <p:pic>
        <p:nvPicPr>
          <p:cNvPr id="87" name="13.jpg" descr="13.jpg"/>
          <p:cNvPicPr>
            <a:picLocks noChangeAspect="1"/>
          </p:cNvPicPr>
          <p:nvPr/>
        </p:nvPicPr>
        <p:blipFill>
          <a:blip r:embed="rId13">
            <a:extLst/>
          </a:blip>
          <a:stretch>
            <a:fillRect/>
          </a:stretch>
        </p:blipFill>
        <p:spPr>
          <a:xfrm>
            <a:off x="6164788" y="5161446"/>
            <a:ext cx="1206990" cy="144797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73"/>
          <p:cNvSpPr txBox="1">
            <a:spLocks noGrp="1"/>
          </p:cNvSpPr>
          <p:nvPr>
            <p:ph type="body" sz="half" idx="4294967295"/>
          </p:nvPr>
        </p:nvSpPr>
        <p:spPr>
          <a:xfrm>
            <a:off x="457200" y="1600200"/>
            <a:ext cx="3971925" cy="4525963"/>
          </a:xfrm>
          <a:prstGeom prst="rect">
            <a:avLst/>
          </a:prstGeom>
        </p:spPr>
        <p:txBody>
          <a:bodyPr lIns="0" tIns="0" rIns="0" bIns="0">
            <a:normAutofit/>
          </a:bodyPr>
          <a:lstStyle/>
          <a:p>
            <a:pPr>
              <a:spcBef>
                <a:spcPts val="600"/>
              </a:spcBef>
              <a:buSzTx/>
              <a:buNone/>
              <a:defRPr sz="2800">
                <a:latin typeface="Arial"/>
                <a:ea typeface="Arial"/>
                <a:cs typeface="Arial"/>
                <a:sym typeface="Arial"/>
              </a:defRPr>
            </a:pPr>
            <a:r>
              <a:t>Pantomime</a:t>
            </a:r>
          </a:p>
          <a:p>
            <a:pPr>
              <a:spcBef>
                <a:spcPts val="400"/>
              </a:spcBef>
              <a:buSzTx/>
              <a:buNone/>
              <a:defRPr sz="2000"/>
            </a:pPr>
            <a:r>
              <a:t>	A story developed with an ending and using gestures is a pantomime. Thus pantomime uses movements and specific techniques but you should know that that some sounds are possible. We present some ideas that will make the proposed task possible. </a:t>
            </a:r>
          </a:p>
        </p:txBody>
      </p:sp>
      <p:pic>
        <p:nvPicPr>
          <p:cNvPr id="90" name="logodefinitivo.png" descr="logodefinitivo.png"/>
          <p:cNvPicPr>
            <a:picLocks noChangeAspect="1"/>
          </p:cNvPicPr>
          <p:nvPr/>
        </p:nvPicPr>
        <p:blipFill>
          <a:blip r:embed="rId2">
            <a:extLst/>
          </a:blip>
          <a:stretch>
            <a:fillRect/>
          </a:stretch>
        </p:blipFill>
        <p:spPr>
          <a:xfrm>
            <a:off x="7885111" y="6021387"/>
            <a:ext cx="1187452" cy="758827"/>
          </a:xfrm>
          <a:prstGeom prst="rect">
            <a:avLst/>
          </a:prstGeom>
          <a:ln w="12700">
            <a:miter lim="400000"/>
          </a:ln>
        </p:spPr>
      </p:pic>
      <p:pic>
        <p:nvPicPr>
          <p:cNvPr id="91" name="leng corp 5.jpg" descr="leng corp 5.jpg"/>
          <p:cNvPicPr>
            <a:picLocks noChangeAspect="1"/>
          </p:cNvPicPr>
          <p:nvPr/>
        </p:nvPicPr>
        <p:blipFill>
          <a:blip r:embed="rId3">
            <a:extLst/>
          </a:blip>
          <a:stretch>
            <a:fillRect/>
          </a:stretch>
        </p:blipFill>
        <p:spPr>
          <a:xfrm>
            <a:off x="5397698" y="1757708"/>
            <a:ext cx="2745895" cy="30580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565</Words>
  <Application>Microsoft Office PowerPoint</Application>
  <PresentationFormat>Presentación en pantalla (4:3)</PresentationFormat>
  <Paragraphs>49</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Default</vt:lpstr>
      <vt:lpstr>Presentación de PowerPoint</vt:lpstr>
      <vt:lpstr>Presentación de PowerPoint</vt:lpstr>
      <vt:lpstr>Objectives Body Language Mime Questionnaire and Activities  </vt:lpstr>
      <vt:lpstr>Presentación de PowerPoint</vt:lpstr>
      <vt:lpstr>Presentación de PowerPoint</vt:lpstr>
      <vt:lpstr>MIME</vt:lpstr>
      <vt:lpstr>Presentación de PowerPoint</vt:lpstr>
      <vt:lpstr>Presentación de PowerPoint</vt:lpstr>
      <vt:lpstr>Presentación de PowerPoint</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2021-09-02T08:30:13Z</dcterms:modified>
</cp:coreProperties>
</file>