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977392-C9B3-48EC-89E3-F53AC3A0CAB1}" v="1" dt="2021-08-04T12:14:18.05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3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75977392-C9B3-48EC-89E3-F53AC3A0CAB1}"/>
    <pc:docChg chg="undo custSel modSld">
      <pc:chgData name="mario.diaz@uam.es" userId="b18783af-88a7-4588-8d94-dc9c0dee9733" providerId="ADAL" clId="{75977392-C9B3-48EC-89E3-F53AC3A0CAB1}" dt="2021-08-04T12:15:54.856" v="16" actId="1076"/>
      <pc:docMkLst>
        <pc:docMk/>
      </pc:docMkLst>
      <pc:sldChg chg="modSp mod">
        <pc:chgData name="mario.diaz@uam.es" userId="b18783af-88a7-4588-8d94-dc9c0dee9733" providerId="ADAL" clId="{75977392-C9B3-48EC-89E3-F53AC3A0CAB1}" dt="2021-08-04T12:14:18.178" v="3" actId="27636"/>
        <pc:sldMkLst>
          <pc:docMk/>
          <pc:sldMk cId="0" sldId="258"/>
        </pc:sldMkLst>
        <pc:spChg chg="mod">
          <ac:chgData name="mario.diaz@uam.es" userId="b18783af-88a7-4588-8d94-dc9c0dee9733" providerId="ADAL" clId="{75977392-C9B3-48EC-89E3-F53AC3A0CAB1}" dt="2021-08-04T12:14:18.178" v="3" actId="27636"/>
          <ac:spMkLst>
            <pc:docMk/>
            <pc:sldMk cId="0" sldId="258"/>
            <ac:spMk id="33" creationId="{00000000-0000-0000-0000-000000000000}"/>
          </ac:spMkLst>
        </pc:spChg>
      </pc:sldChg>
      <pc:sldChg chg="modSp mod">
        <pc:chgData name="mario.diaz@uam.es" userId="b18783af-88a7-4588-8d94-dc9c0dee9733" providerId="ADAL" clId="{75977392-C9B3-48EC-89E3-F53AC3A0CAB1}" dt="2021-08-04T12:12:48.555" v="0"/>
        <pc:sldMkLst>
          <pc:docMk/>
          <pc:sldMk cId="0" sldId="261"/>
        </pc:sldMkLst>
        <pc:spChg chg="mod">
          <ac:chgData name="mario.diaz@uam.es" userId="b18783af-88a7-4588-8d94-dc9c0dee9733" providerId="ADAL" clId="{75977392-C9B3-48EC-89E3-F53AC3A0CAB1}" dt="2021-08-04T12:12:48.555" v="0"/>
          <ac:spMkLst>
            <pc:docMk/>
            <pc:sldMk cId="0" sldId="261"/>
            <ac:spMk id="47" creationId="{00000000-0000-0000-0000-000000000000}"/>
          </ac:spMkLst>
        </pc:spChg>
      </pc:sldChg>
      <pc:sldChg chg="addSp delSp modSp mod">
        <pc:chgData name="mario.diaz@uam.es" userId="b18783af-88a7-4588-8d94-dc9c0dee9733" providerId="ADAL" clId="{75977392-C9B3-48EC-89E3-F53AC3A0CAB1}" dt="2021-08-04T12:15:17.312" v="14" actId="1076"/>
        <pc:sldMkLst>
          <pc:docMk/>
          <pc:sldMk cId="0" sldId="264"/>
        </pc:sldMkLst>
        <pc:picChg chg="add mod">
          <ac:chgData name="mario.diaz@uam.es" userId="b18783af-88a7-4588-8d94-dc9c0dee9733" providerId="ADAL" clId="{75977392-C9B3-48EC-89E3-F53AC3A0CAB1}" dt="2021-08-04T12:15:17.312" v="14" actId="1076"/>
          <ac:picMkLst>
            <pc:docMk/>
            <pc:sldMk cId="0" sldId="264"/>
            <ac:picMk id="6" creationId="{EA19C700-005F-4501-B1EB-65957F085DF2}"/>
          </ac:picMkLst>
        </pc:picChg>
        <pc:picChg chg="del">
          <ac:chgData name="mario.diaz@uam.es" userId="b18783af-88a7-4588-8d94-dc9c0dee9733" providerId="ADAL" clId="{75977392-C9B3-48EC-89E3-F53AC3A0CAB1}" dt="2021-08-04T12:14:14.956" v="1" actId="478"/>
          <ac:picMkLst>
            <pc:docMk/>
            <pc:sldMk cId="0" sldId="264"/>
            <ac:picMk id="64" creationId="{00000000-0000-0000-0000-000000000000}"/>
          </ac:picMkLst>
        </pc:picChg>
      </pc:sldChg>
      <pc:sldChg chg="modSp mod">
        <pc:chgData name="mario.diaz@uam.es" userId="b18783af-88a7-4588-8d94-dc9c0dee9733" providerId="ADAL" clId="{75977392-C9B3-48EC-89E3-F53AC3A0CAB1}" dt="2021-08-04T12:15:54.856" v="16" actId="1076"/>
        <pc:sldMkLst>
          <pc:docMk/>
          <pc:sldMk cId="0" sldId="269"/>
        </pc:sldMkLst>
        <pc:spChg chg="mod">
          <ac:chgData name="mario.diaz@uam.es" userId="b18783af-88a7-4588-8d94-dc9c0dee9733" providerId="ADAL" clId="{75977392-C9B3-48EC-89E3-F53AC3A0CAB1}" dt="2021-08-04T12:15:54.856" v="16" actId="1076"/>
          <ac:spMkLst>
            <pc:docMk/>
            <pc:sldMk cId="0" sldId="269"/>
            <ac:spMk id="8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722592176"/>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
          <p:cNvSpPr txBox="1">
            <a:spLocks noGrp="1"/>
          </p:cNvSpPr>
          <p:nvPr>
            <p:ph type="title" idx="4294967295"/>
          </p:nvPr>
        </p:nvSpPr>
        <p:spPr>
          <a:xfrm>
            <a:off x="685800" y="2130425"/>
            <a:ext cx="7772400" cy="1470025"/>
          </a:xfrm>
          <a:prstGeom prst="rect">
            <a:avLst/>
          </a:prstGeom>
        </p:spPr>
        <p:txBody>
          <a:bodyPr lIns="0" tIns="0" rIns="0" bIns="0">
            <a:normAutofit/>
          </a:bodyPr>
          <a:lstStyle/>
          <a:p>
            <a:endParaRPr/>
          </a:p>
        </p:txBody>
      </p:sp>
      <p:sp>
        <p:nvSpPr>
          <p:cNvPr id="21" name="Shape 9"/>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pPr>
            <a:endParaRPr/>
          </a:p>
        </p:txBody>
      </p:sp>
      <p:pic>
        <p:nvPicPr>
          <p:cNvPr id="22" name="sherrero4.jpeg" descr="sherrero4.jpeg"/>
          <p:cNvPicPr>
            <a:picLocks noChangeAspect="1"/>
          </p:cNvPicPr>
          <p:nvPr/>
        </p:nvPicPr>
        <p:blipFill>
          <a:blip r:embed="rId2"/>
          <a:stretch>
            <a:fillRect/>
          </a:stretch>
        </p:blipFill>
        <p:spPr>
          <a:xfrm>
            <a:off x="0" y="0"/>
            <a:ext cx="9144000" cy="6859589"/>
          </a:xfrm>
          <a:prstGeom prst="rect">
            <a:avLst/>
          </a:prstGeom>
          <a:ln w="50800">
            <a:solidFill>
              <a:srgbClr val="006600"/>
            </a:solidFill>
          </a:ln>
        </p:spPr>
      </p:pic>
      <p:sp>
        <p:nvSpPr>
          <p:cNvPr id="23" name="Shape 11"/>
          <p:cNvSpPr txBox="1"/>
          <p:nvPr/>
        </p:nvSpPr>
        <p:spPr>
          <a:xfrm>
            <a:off x="323850" y="5589587"/>
            <a:ext cx="6696075" cy="7081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400">
                <a:solidFill>
                  <a:srgbClr val="FFFB00"/>
                </a:solidFill>
                <a:latin typeface="Arial"/>
                <a:ea typeface="Arial"/>
                <a:cs typeface="Arial"/>
                <a:sym typeface="Arial"/>
              </a:defRPr>
            </a:lvl1pPr>
          </a:lstStyle>
          <a:p>
            <a:r>
              <a:t>Baseball</a:t>
            </a:r>
          </a:p>
        </p:txBody>
      </p:sp>
      <p:sp>
        <p:nvSpPr>
          <p:cNvPr id="24" name="Shape 12"/>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25"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54"/>
          <p:cNvSpPr txBox="1">
            <a:spLocks noGrp="1"/>
          </p:cNvSpPr>
          <p:nvPr>
            <p:ph type="title" idx="4294967295"/>
          </p:nvPr>
        </p:nvSpPr>
        <p:spPr>
          <a:xfrm>
            <a:off x="1979611" y="549275"/>
            <a:ext cx="4033839" cy="522288"/>
          </a:xfrm>
          <a:prstGeom prst="rect">
            <a:avLst/>
          </a:prstGeom>
        </p:spPr>
        <p:txBody>
          <a:bodyPr lIns="0" tIns="0" rIns="0" bIns="0">
            <a:normAutofit/>
          </a:bodyPr>
          <a:lstStyle>
            <a:lvl1pPr defTabSz="685800">
              <a:defRPr sz="3000"/>
            </a:lvl1pPr>
          </a:lstStyle>
          <a:p>
            <a:r>
              <a:t>EQUIPMENT</a:t>
            </a:r>
          </a:p>
        </p:txBody>
      </p:sp>
      <p:sp>
        <p:nvSpPr>
          <p:cNvPr id="67" name="Shape 55"/>
          <p:cNvSpPr txBox="1"/>
          <p:nvPr/>
        </p:nvSpPr>
        <p:spPr>
          <a:xfrm>
            <a:off x="500061" y="1285874"/>
            <a:ext cx="6153103" cy="19697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03200" indent="-2032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r>
              <a:rPr b="1"/>
              <a:t>The ball</a:t>
            </a:r>
            <a:r>
              <a:t>: 150g and 23cm in circumference, constructed from a rubber ball rolled in wool and covered with stitched leather. </a:t>
            </a:r>
          </a:p>
          <a:p>
            <a:pPr marL="203200" indent="-2032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r>
              <a:rPr b="1"/>
              <a:t>The bat</a:t>
            </a:r>
            <a:r>
              <a:t>: made of wood and 90cm long. </a:t>
            </a:r>
          </a:p>
          <a:p>
            <a:pPr marL="203200" indent="-2032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r>
              <a:rPr b="1"/>
              <a:t>Glove/mitt</a:t>
            </a:r>
            <a:r>
              <a:t>: all defensive players use large leather gloves placed on non-dominant hand to gather the ball and protect the hand. The catcher’s glove of the defence player, who is located behind the batter, is thicker and has only one finger, the rest have five.</a:t>
            </a:r>
          </a:p>
        </p:txBody>
      </p:sp>
      <p:pic>
        <p:nvPicPr>
          <p:cNvPr id="6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69" name="beisbol14.jpg" descr="beisbol14.jpg"/>
          <p:cNvPicPr>
            <a:picLocks noChangeAspect="1"/>
          </p:cNvPicPr>
          <p:nvPr/>
        </p:nvPicPr>
        <p:blipFill>
          <a:blip r:embed="rId3"/>
          <a:stretch>
            <a:fillRect/>
          </a:stretch>
        </p:blipFill>
        <p:spPr>
          <a:xfrm>
            <a:off x="6967883" y="1029190"/>
            <a:ext cx="1712150" cy="5041907"/>
          </a:xfrm>
          <a:prstGeom prst="rect">
            <a:avLst/>
          </a:prstGeom>
          <a:ln w="12700">
            <a:miter lim="400000"/>
          </a:ln>
        </p:spPr>
      </p:pic>
      <p:pic>
        <p:nvPicPr>
          <p:cNvPr id="70" name="beisbol6.jpg" descr="beisbol6.jpg"/>
          <p:cNvPicPr>
            <a:picLocks noChangeAspect="1"/>
          </p:cNvPicPr>
          <p:nvPr/>
        </p:nvPicPr>
        <p:blipFill>
          <a:blip r:embed="rId4"/>
          <a:stretch>
            <a:fillRect/>
          </a:stretch>
        </p:blipFill>
        <p:spPr>
          <a:xfrm>
            <a:off x="4374119" y="4487305"/>
            <a:ext cx="1712148" cy="1602011"/>
          </a:xfrm>
          <a:prstGeom prst="rect">
            <a:avLst/>
          </a:prstGeom>
          <a:ln w="12700">
            <a:miter lim="400000"/>
          </a:ln>
        </p:spPr>
      </p:pic>
      <p:pic>
        <p:nvPicPr>
          <p:cNvPr id="71" name="beisbol-9.jpg" descr="beisbol-9.jpg"/>
          <p:cNvPicPr>
            <a:picLocks noChangeAspect="1"/>
          </p:cNvPicPr>
          <p:nvPr/>
        </p:nvPicPr>
        <p:blipFill>
          <a:blip r:embed="rId5"/>
          <a:stretch>
            <a:fillRect/>
          </a:stretch>
        </p:blipFill>
        <p:spPr>
          <a:xfrm>
            <a:off x="106412" y="4569783"/>
            <a:ext cx="4033838" cy="143705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67">
                                            <p:bg/>
                                          </p:spTgt>
                                        </p:tgtEl>
                                        <p:attrNameLst>
                                          <p:attrName>style.visibility</p:attrName>
                                        </p:attrNameLst>
                                      </p:cBhvr>
                                      <p:to>
                                        <p:strVal val="visible"/>
                                      </p:to>
                                    </p:set>
                                    <p:animEffect transition="in" filter="blinds(horizontal)">
                                      <p:cBhvr>
                                        <p:cTn id="7" dur="500"/>
                                        <p:tgtEl>
                                          <p:spTgt spid="67">
                                            <p:bg/>
                                          </p:spTgt>
                                        </p:tgtEl>
                                      </p:cBhvr>
                                    </p:animEffect>
                                  </p:childTnLst>
                                </p:cTn>
                              </p:par>
                              <p:par>
                                <p:cTn id="8" presetID="3" presetClass="entr" presetSubtype="10" fill="hold" grpId="0" nodeType="withEffect">
                                  <p:stCondLst>
                                    <p:cond delay="0"/>
                                  </p:stCondLst>
                                  <p:iterate>
                                    <p:tmAbs val="0"/>
                                  </p:iterate>
                                  <p:childTnLst>
                                    <p:set>
                                      <p:cBhvr>
                                        <p:cTn id="9" fill="hold"/>
                                        <p:tgtEl>
                                          <p:spTgt spid="67">
                                            <p:txEl>
                                              <p:pRg st="0" end="0"/>
                                            </p:txEl>
                                          </p:spTgt>
                                        </p:tgtEl>
                                        <p:attrNameLst>
                                          <p:attrName>style.visibility</p:attrName>
                                        </p:attrNameLst>
                                      </p:cBhvr>
                                      <p:to>
                                        <p:strVal val="visible"/>
                                      </p:to>
                                    </p:set>
                                    <p:animEffect transition="in" filter="blinds(horizontal)">
                                      <p:cBhvr>
                                        <p:cTn id="10" dur="500"/>
                                        <p:tgtEl>
                                          <p:spTgt spid="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iterate>
                                    <p:tmAbs val="0"/>
                                  </p:iterate>
                                  <p:childTnLst>
                                    <p:set>
                                      <p:cBhvr>
                                        <p:cTn id="14" fill="hold"/>
                                        <p:tgtEl>
                                          <p:spTgt spid="67">
                                            <p:txEl>
                                              <p:pRg st="1" end="1"/>
                                            </p:txEl>
                                          </p:spTgt>
                                        </p:tgtEl>
                                        <p:attrNameLst>
                                          <p:attrName>style.visibility</p:attrName>
                                        </p:attrNameLst>
                                      </p:cBhvr>
                                      <p:to>
                                        <p:strVal val="visible"/>
                                      </p:to>
                                    </p:set>
                                    <p:animEffect transition="in" filter="blinds(horizontal)">
                                      <p:cBhvr>
                                        <p:cTn id="15" dur="500"/>
                                        <p:tgtEl>
                                          <p:spTgt spid="67">
                                            <p:txEl>
                                              <p:pRg st="1" end="1"/>
                                            </p:txEl>
                                          </p:spTgt>
                                        </p:tgtEl>
                                      </p:cBhvr>
                                    </p:animEffect>
                                  </p:childTnLst>
                                </p:cTn>
                              </p:par>
                            </p:childTnLst>
                          </p:cTn>
                        </p:par>
                        <p:par>
                          <p:cTn id="16" fill="hold">
                            <p:stCondLst>
                              <p:cond delay="500"/>
                            </p:stCondLst>
                            <p:childTnLst>
                              <p:par>
                                <p:cTn id="17" presetID="3" presetClass="entr" presetSubtype="10" fill="hold" grpId="0" nodeType="afterEffect">
                                  <p:stCondLst>
                                    <p:cond delay="0"/>
                                  </p:stCondLst>
                                  <p:iterate>
                                    <p:tmAbs val="0"/>
                                  </p:iterate>
                                  <p:childTnLst>
                                    <p:set>
                                      <p:cBhvr>
                                        <p:cTn id="18" fill="hold"/>
                                        <p:tgtEl>
                                          <p:spTgt spid="67">
                                            <p:txEl>
                                              <p:pRg st="2" end="2"/>
                                            </p:txEl>
                                          </p:spTgt>
                                        </p:tgtEl>
                                        <p:attrNameLst>
                                          <p:attrName>style.visibility</p:attrName>
                                        </p:attrNameLst>
                                      </p:cBhvr>
                                      <p:to>
                                        <p:strVal val="visible"/>
                                      </p:to>
                                    </p:set>
                                    <p:animEffect transition="in" filter="blinds(horizontal)">
                                      <p:cBhvr>
                                        <p:cTn id="19" dur="500"/>
                                        <p:tgtEl>
                                          <p:spTgt spid="67">
                                            <p:txEl>
                                              <p:pRg st="2" end="2"/>
                                            </p:txEl>
                                          </p:spTgt>
                                        </p:tgtEl>
                                      </p:cBhvr>
                                    </p:animEffect>
                                  </p:childTnLst>
                                </p:cTn>
                              </p:par>
                            </p:childTnLst>
                          </p:cTn>
                        </p:par>
                        <p:par>
                          <p:cTn id="20" fill="hold">
                            <p:stCondLst>
                              <p:cond delay="1000"/>
                            </p:stCondLst>
                            <p:childTnLst>
                              <p:par>
                                <p:cTn id="21" presetID="3" presetClass="entr" presetSubtype="10" fill="hold" grpId="0" nodeType="afterEffect">
                                  <p:stCondLst>
                                    <p:cond delay="0"/>
                                  </p:stCondLst>
                                  <p:iterate>
                                    <p:tmAbs val="0"/>
                                  </p:iterate>
                                  <p:childTnLst>
                                    <p:set>
                                      <p:cBhvr>
                                        <p:cTn id="22" fill="hold"/>
                                        <p:tgtEl>
                                          <p:spTgt spid="67">
                                            <p:txEl>
                                              <p:charRg st="423" end="423"/>
                                            </p:txEl>
                                          </p:spTgt>
                                        </p:tgtEl>
                                        <p:attrNameLst>
                                          <p:attrName>style.visibility</p:attrName>
                                        </p:attrNameLst>
                                      </p:cBhvr>
                                      <p:to>
                                        <p:strVal val="visible"/>
                                      </p:to>
                                    </p:set>
                                    <p:animEffect transition="in" filter="blinds(horizontal)">
                                      <p:cBhvr>
                                        <p:cTn id="23" dur="500"/>
                                        <p:tgtEl>
                                          <p:spTgt spid="67">
                                            <p:txEl>
                                              <p:charRg st="423" end="4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beisbol 8.jpg" descr="beisbol 8.jpg"/>
          <p:cNvPicPr>
            <a:picLocks noChangeAspect="1"/>
          </p:cNvPicPr>
          <p:nvPr/>
        </p:nvPicPr>
        <p:blipFill>
          <a:blip r:embed="rId2">
            <a:alphaModFix amt="27222"/>
          </a:blip>
          <a:stretch>
            <a:fillRect/>
          </a:stretch>
        </p:blipFill>
        <p:spPr>
          <a:xfrm>
            <a:off x="2434732" y="614035"/>
            <a:ext cx="3908621" cy="5918415"/>
          </a:xfrm>
          <a:prstGeom prst="rect">
            <a:avLst/>
          </a:prstGeom>
          <a:ln w="12700">
            <a:miter lim="400000"/>
          </a:ln>
        </p:spPr>
      </p:pic>
      <p:sp>
        <p:nvSpPr>
          <p:cNvPr id="74" name="Shape 61"/>
          <p:cNvSpPr txBox="1"/>
          <p:nvPr/>
        </p:nvSpPr>
        <p:spPr>
          <a:xfrm>
            <a:off x="420687" y="838552"/>
            <a:ext cx="2270126"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400">
                <a:latin typeface="Arial"/>
                <a:ea typeface="Arial"/>
                <a:cs typeface="Arial"/>
                <a:sym typeface="Arial"/>
              </a:defRPr>
            </a:lvl1pPr>
          </a:lstStyle>
          <a:p>
            <a:r>
              <a:t>Offence:</a:t>
            </a:r>
          </a:p>
        </p:txBody>
      </p:sp>
      <p:sp>
        <p:nvSpPr>
          <p:cNvPr id="75" name="Shape 62"/>
          <p:cNvSpPr txBox="1"/>
          <p:nvPr/>
        </p:nvSpPr>
        <p:spPr>
          <a:xfrm>
            <a:off x="1225550" y="120650"/>
            <a:ext cx="7000875"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a:latin typeface="Arial"/>
                <a:ea typeface="Arial"/>
                <a:cs typeface="Arial"/>
                <a:sym typeface="Arial"/>
              </a:defRPr>
            </a:lvl1pPr>
          </a:lstStyle>
          <a:p>
            <a:r>
              <a:t>BASIC TECHNICAL-TACTICAL RESOURCES </a:t>
            </a:r>
          </a:p>
        </p:txBody>
      </p:sp>
      <p:pic>
        <p:nvPicPr>
          <p:cNvPr id="76"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graphicFrame>
        <p:nvGraphicFramePr>
          <p:cNvPr id="77" name="Table"/>
          <p:cNvGraphicFramePr/>
          <p:nvPr/>
        </p:nvGraphicFramePr>
        <p:xfrm>
          <a:off x="813593" y="1428750"/>
          <a:ext cx="7516813" cy="3998216"/>
        </p:xfrm>
        <a:graphic>
          <a:graphicData uri="http://schemas.openxmlformats.org/drawingml/2006/table">
            <a:tbl>
              <a:tblPr bandRow="1">
                <a:tableStyleId>{4C3C2611-4C71-4FC5-86AE-919BDF0F9419}</a:tableStyleId>
              </a:tblPr>
              <a:tblGrid>
                <a:gridCol w="902970">
                  <a:extLst>
                    <a:ext uri="{9D8B030D-6E8A-4147-A177-3AD203B41FA5}">
                      <a16:colId xmlns:a16="http://schemas.microsoft.com/office/drawing/2014/main" xmlns="" val="20000"/>
                    </a:ext>
                  </a:extLst>
                </a:gridCol>
                <a:gridCol w="6613843">
                  <a:extLst>
                    <a:ext uri="{9D8B030D-6E8A-4147-A177-3AD203B41FA5}">
                      <a16:colId xmlns:a16="http://schemas.microsoft.com/office/drawing/2014/main" xmlns="" val="20001"/>
                    </a:ext>
                  </a:extLst>
                </a:gridCol>
              </a:tblGrid>
              <a:tr h="1524000">
                <a:tc rowSpan="3">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Batter</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73FA79">
                        <a:alpha val="45000"/>
                      </a:srgbClr>
                    </a:solidFill>
                  </a:tcPr>
                </a:tc>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ym typeface="Helvetica"/>
                        </a:defRPr>
                      </a:pPr>
                      <a:r>
                        <a:rPr b="1"/>
                        <a:t>1. Hit the ball:</a:t>
                      </a:r>
                      <a:r>
                        <a:t> Hit it quickly. There is less than 1 second to take a strong and accurate shot. Batting must be performed in two phases: </a:t>
                      </a:r>
                    </a:p>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ym typeface="Helvetica"/>
                        </a:defRPr>
                      </a:pPr>
                      <a:r>
                        <a:t>a) Starting Position: put the bat behind and over the shoulder. The player should have all his/ her weight perfectly balanced, with both feet set on the ground. </a:t>
                      </a:r>
                    </a:p>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ym typeface="Helvetica"/>
                        </a:defRPr>
                      </a:pPr>
                      <a:r>
                        <a:t>b) Swing: it is the rotation of the hip and a rapid forward movement of the bat to strike.</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73FA79">
                        <a:alpha val="45000"/>
                      </a:srgbClr>
                    </a:solidFill>
                  </a:tcPr>
                </a:tc>
                <a:extLst>
                  <a:ext uri="{0D108BD9-81ED-4DB2-BD59-A6C34878D82A}">
                    <a16:rowId xmlns:a16="http://schemas.microsoft.com/office/drawing/2014/main" xmlns="" val="10000"/>
                  </a:ext>
                </a:extLst>
              </a:tr>
              <a:tr h="736600">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ym typeface="Helvetica"/>
                        </a:defRPr>
                      </a:pPr>
                      <a:r>
                        <a:rPr b="1"/>
                        <a:t>2. Touch the ball:</a:t>
                      </a:r>
                      <a:r>
                        <a:t> It is a movement that involves gently touching the ball with the bat sending it 8 or 10m to catch defenders by surprise and achieve 1</a:t>
                      </a:r>
                      <a:r>
                        <a:rPr sz="933" baseline="31999"/>
                        <a:t>st  </a:t>
                      </a:r>
                      <a:r>
                        <a:t>base safely. In this case the batter does not rotates much or too fast.</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73FA79">
                        <a:alpha val="45000"/>
                      </a:srgbClr>
                    </a:solidFill>
                  </a:tcPr>
                </a:tc>
                <a:extLst>
                  <a:ext uri="{0D108BD9-81ED-4DB2-BD59-A6C34878D82A}">
                    <a16:rowId xmlns:a16="http://schemas.microsoft.com/office/drawing/2014/main" xmlns="" val="10001"/>
                  </a:ext>
                </a:extLst>
              </a:tr>
              <a:tr h="482600">
                <a:tc vMerge="1">
                  <a:txBody>
                    <a:bodyPr/>
                    <a:lstStyle/>
                    <a:p>
                      <a:endParaRPr lang="es-ES"/>
                    </a:p>
                  </a:txBody>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ym typeface="Helvetica"/>
                        </a:defRPr>
                      </a:pPr>
                      <a:r>
                        <a:rPr b="1"/>
                        <a:t>3. Run to the base</a:t>
                      </a:r>
                      <a:r>
                        <a:t>: Once the ball has been hit, run at high speed toward the base. Therefore, it is called a base run and win.</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73FA79">
                        <a:alpha val="45000"/>
                      </a:srgbClr>
                    </a:solidFill>
                  </a:tcPr>
                </a:tc>
                <a:extLst>
                  <a:ext uri="{0D108BD9-81ED-4DB2-BD59-A6C34878D82A}">
                    <a16:rowId xmlns:a16="http://schemas.microsoft.com/office/drawing/2014/main" xmlns="" val="10002"/>
                  </a:ext>
                </a:extLst>
              </a:tr>
              <a:tr h="736600">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Baseman</a:t>
                      </a:r>
                    </a:p>
                  </a:txBody>
                  <a:tcPr marL="63500" marR="63500" marT="63500" marB="63500" anchor="ctr" horzOverflow="overflow">
                    <a:lnL>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73FA79">
                        <a:alpha val="45000"/>
                      </a:srgbClr>
                    </a:solidFill>
                  </a:tcPr>
                </a:tc>
                <a:tc>
                  <a:txBody>
                    <a:bodyPr/>
                    <a:lstStyle/>
                    <a:p>
                      <a:pPr algn="l"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The player should be aware of every movement of the batsman to get to the next base or race, and the pitcher can eliminate the player before throwing if the batter is outside his/her base.</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73FA79">
                        <a:alpha val="45000"/>
                      </a:srgbClr>
                    </a:solidFill>
                  </a:tcPr>
                </a:tc>
                <a:extLst>
                  <a:ext uri="{0D108BD9-81ED-4DB2-BD59-A6C34878D82A}">
                    <a16:rowId xmlns:a16="http://schemas.microsoft.com/office/drawing/2014/main" xmlns="" val="10003"/>
                  </a:ext>
                </a:extLst>
              </a:tr>
            </a:tbl>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beisbol-20.jpg" descr="beisbol-20.jpg"/>
          <p:cNvPicPr>
            <a:picLocks noChangeAspect="1"/>
          </p:cNvPicPr>
          <p:nvPr/>
        </p:nvPicPr>
        <p:blipFill>
          <a:blip r:embed="rId2"/>
          <a:stretch>
            <a:fillRect/>
          </a:stretch>
        </p:blipFill>
        <p:spPr>
          <a:xfrm>
            <a:off x="5992289" y="3752234"/>
            <a:ext cx="2031137" cy="2552214"/>
          </a:xfrm>
          <a:prstGeom prst="rect">
            <a:avLst/>
          </a:prstGeom>
          <a:ln w="12700">
            <a:miter lim="400000"/>
          </a:ln>
        </p:spPr>
      </p:pic>
      <p:pic>
        <p:nvPicPr>
          <p:cNvPr id="80" name="beisbol 2.jpg" descr="beisbol 2.jpg"/>
          <p:cNvPicPr>
            <a:picLocks noChangeAspect="1"/>
          </p:cNvPicPr>
          <p:nvPr/>
        </p:nvPicPr>
        <p:blipFill>
          <a:blip r:embed="rId3"/>
          <a:stretch>
            <a:fillRect/>
          </a:stretch>
        </p:blipFill>
        <p:spPr>
          <a:xfrm>
            <a:off x="1568968" y="4069736"/>
            <a:ext cx="3007386" cy="1917209"/>
          </a:xfrm>
          <a:prstGeom prst="rect">
            <a:avLst/>
          </a:prstGeom>
          <a:ln w="12700">
            <a:miter lim="400000"/>
          </a:ln>
        </p:spPr>
      </p:pic>
      <p:graphicFrame>
        <p:nvGraphicFramePr>
          <p:cNvPr id="81" name="Table"/>
          <p:cNvGraphicFramePr/>
          <p:nvPr/>
        </p:nvGraphicFramePr>
        <p:xfrm>
          <a:off x="666750" y="1381452"/>
          <a:ext cx="8140699" cy="1639634"/>
        </p:xfrm>
        <a:graphic>
          <a:graphicData uri="http://schemas.openxmlformats.org/drawingml/2006/table">
            <a:tbl>
              <a:tblPr bandRow="1">
                <a:tableStyleId>{4C3C2611-4C71-4FC5-86AE-919BDF0F9419}</a:tableStyleId>
              </a:tblPr>
              <a:tblGrid>
                <a:gridCol w="2622049">
                  <a:extLst>
                    <a:ext uri="{9D8B030D-6E8A-4147-A177-3AD203B41FA5}">
                      <a16:colId xmlns:a16="http://schemas.microsoft.com/office/drawing/2014/main" xmlns="" val="20000"/>
                    </a:ext>
                  </a:extLst>
                </a:gridCol>
                <a:gridCol w="2759325">
                  <a:extLst>
                    <a:ext uri="{9D8B030D-6E8A-4147-A177-3AD203B41FA5}">
                      <a16:colId xmlns:a16="http://schemas.microsoft.com/office/drawing/2014/main" xmlns="" val="20001"/>
                    </a:ext>
                  </a:extLst>
                </a:gridCol>
                <a:gridCol w="2759325">
                  <a:extLst>
                    <a:ext uri="{9D8B030D-6E8A-4147-A177-3AD203B41FA5}">
                      <a16:colId xmlns:a16="http://schemas.microsoft.com/office/drawing/2014/main" xmlns="" val="20002"/>
                    </a:ext>
                  </a:extLst>
                </a:gridCol>
              </a:tblGrid>
              <a:tr h="1003300">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a:sym typeface="Helvetica"/>
                        </a:rPr>
                        <a:t>Defence</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531B93">
                        <a:alpha val="30000"/>
                      </a:srgbClr>
                    </a:solidFill>
                  </a:tcPr>
                </a:tc>
                <a:tc gridSpan="2">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ym typeface="Helvetica"/>
                        </a:defRPr>
                      </a:pPr>
                      <a:r>
                        <a:rPr b="1"/>
                        <a:t>Catching the ball</a:t>
                      </a:r>
                      <a:r>
                        <a:t> consists in catching it in flight or as it rolls on the ground. What is important is to continue the game as quickly as possible. </a:t>
                      </a:r>
                    </a:p>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ym typeface="Helvetica"/>
                        </a:defRPr>
                      </a:pPr>
                      <a:r>
                        <a:rPr b="1"/>
                        <a:t>Throwing the ball</a:t>
                      </a:r>
                      <a:r>
                        <a:t> consists of the pitcher releasing the ball, instead of toward the batter, to a base to catch a runner out and eliminate him/her.</a:t>
                      </a:r>
                    </a:p>
                  </a:txBody>
                  <a:tcPr marL="63500" marR="63500" marT="63500" marB="63500" horzOverflow="overflow">
                    <a:lnL>
                      <a:solidFill>
                        <a:srgbClr val="AAAAAA">
                          <a:alpha val="85000"/>
                        </a:srgbClr>
                      </a:solidFill>
                      <a:miter lim="400000"/>
                    </a:lnL>
                    <a:lnT>
                      <a:solidFill>
                        <a:srgbClr val="AAAAAA">
                          <a:alpha val="85000"/>
                        </a:srgbClr>
                      </a:solidFill>
                      <a:miter lim="400000"/>
                    </a:lnT>
                    <a:lnB>
                      <a:solidFill>
                        <a:srgbClr val="AAAAAA">
                          <a:alpha val="85000"/>
                        </a:srgbClr>
                      </a:solidFill>
                      <a:miter lim="400000"/>
                    </a:lnB>
                    <a:solidFill>
                      <a:srgbClr val="73FA79">
                        <a:alpha val="45000"/>
                      </a:srgbClr>
                    </a:solidFill>
                  </a:tcPr>
                </a:tc>
                <a:tc hMerge="1">
                  <a:txBody>
                    <a:bodyPr/>
                    <a:lstStyle/>
                    <a:p>
                      <a:endParaRPr lang="es-ES"/>
                    </a:p>
                  </a:txBody>
                  <a:tcPr/>
                </a:tc>
                <a:extLst>
                  <a:ext uri="{0D108BD9-81ED-4DB2-BD59-A6C34878D82A}">
                    <a16:rowId xmlns:a16="http://schemas.microsoft.com/office/drawing/2014/main" xmlns="" val="10000"/>
                  </a:ext>
                </a:extLst>
              </a:tr>
            </a:tbl>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beisbol 113.jpg" descr="beisbol 113.jpg"/>
          <p:cNvPicPr>
            <a:picLocks noChangeAspect="1"/>
          </p:cNvPicPr>
          <p:nvPr/>
        </p:nvPicPr>
        <p:blipFill>
          <a:blip r:embed="rId2">
            <a:alphaModFix amt="24773"/>
          </a:blip>
          <a:stretch>
            <a:fillRect/>
          </a:stretch>
        </p:blipFill>
        <p:spPr>
          <a:xfrm>
            <a:off x="2901950" y="254000"/>
            <a:ext cx="4762500" cy="6096000"/>
          </a:xfrm>
          <a:prstGeom prst="rect">
            <a:avLst/>
          </a:prstGeom>
          <a:ln w="12700">
            <a:miter lim="400000"/>
          </a:ln>
        </p:spPr>
      </p:pic>
      <p:graphicFrame>
        <p:nvGraphicFramePr>
          <p:cNvPr id="84" name="Table"/>
          <p:cNvGraphicFramePr/>
          <p:nvPr/>
        </p:nvGraphicFramePr>
        <p:xfrm>
          <a:off x="158750" y="704850"/>
          <a:ext cx="8623300" cy="5654612"/>
        </p:xfrm>
        <a:graphic>
          <a:graphicData uri="http://schemas.openxmlformats.org/drawingml/2006/table">
            <a:tbl>
              <a:tblPr bandRow="1">
                <a:tableStyleId>{4C3C2611-4C71-4FC5-86AE-919BDF0F9419}</a:tableStyleId>
              </a:tblPr>
              <a:tblGrid>
                <a:gridCol w="2777490">
                  <a:extLst>
                    <a:ext uri="{9D8B030D-6E8A-4147-A177-3AD203B41FA5}">
                      <a16:colId xmlns:a16="http://schemas.microsoft.com/office/drawing/2014/main" xmlns="" val="20000"/>
                    </a:ext>
                  </a:extLst>
                </a:gridCol>
                <a:gridCol w="2922905">
                  <a:extLst>
                    <a:ext uri="{9D8B030D-6E8A-4147-A177-3AD203B41FA5}">
                      <a16:colId xmlns:a16="http://schemas.microsoft.com/office/drawing/2014/main" xmlns="" val="20001"/>
                    </a:ext>
                  </a:extLst>
                </a:gridCol>
                <a:gridCol w="2922905">
                  <a:extLst>
                    <a:ext uri="{9D8B030D-6E8A-4147-A177-3AD203B41FA5}">
                      <a16:colId xmlns:a16="http://schemas.microsoft.com/office/drawing/2014/main" xmlns="" val="20002"/>
                    </a:ext>
                  </a:extLst>
                </a:gridCol>
              </a:tblGrid>
              <a:tr h="3239145">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400">
                          <a:sym typeface="Helvetica"/>
                        </a:rPr>
                        <a:t>Joint Tactical Organisation</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531B93">
                        <a:alpha val="30000"/>
                      </a:srgbClr>
                    </a:solidFill>
                  </a:tcPr>
                </a:tc>
                <a:tc gridSpan="2">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sym typeface="Helvetica"/>
                        </a:defRPr>
                      </a:pPr>
                      <a:r>
                        <a:t>The joint organisation in this sport is very complex although we will try to explain two types. Tactics are signalled, before the batter hits the ball, by coaches using hands and face, they perform signs, signals or gestures studied by all and with specific meanings. </a:t>
                      </a:r>
                    </a:p>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sym typeface="Helvetica"/>
                        </a:defRPr>
                      </a:pPr>
                      <a:r>
                        <a:t>The most important and common tactical offensive is called</a:t>
                      </a:r>
                      <a:r>
                        <a:rPr b="1"/>
                        <a:t> run and hit</a:t>
                      </a:r>
                      <a:r>
                        <a:t>. In it, the moment the pitcher throws the ball to the batter, the runner on first base, for example, runs quickly to second base while the batter hits the ball in the other direction. If the opposing team has detected this the defensive tactic is called </a:t>
                      </a:r>
                      <a:r>
                        <a:rPr b="1"/>
                        <a:t>counter run and hit</a:t>
                      </a:r>
                      <a:r>
                        <a:t> that tries to compensate for that attack while not displacing any defender to cut the runner who wants to go to second base thus not losing sight of first base to which the batter undoubtedly will run.</a:t>
                      </a:r>
                    </a:p>
                  </a:txBody>
                  <a:tcPr marL="63500" marR="63500" marT="63500" marB="63500" horzOverflow="overflow">
                    <a:lnL>
                      <a:solidFill>
                        <a:srgbClr val="AAAAAA">
                          <a:alpha val="85000"/>
                        </a:srgbClr>
                      </a:solidFill>
                      <a:miter lim="400000"/>
                    </a:lnL>
                    <a:lnT>
                      <a:solidFill>
                        <a:srgbClr val="AAAAAA">
                          <a:alpha val="85000"/>
                        </a:srgbClr>
                      </a:solidFill>
                      <a:miter lim="400000"/>
                    </a:lnT>
                    <a:lnB w="12700">
                      <a:solidFill>
                        <a:srgbClr val="AAAAAA">
                          <a:alpha val="85000"/>
                        </a:srgbClr>
                      </a:solidFill>
                      <a:miter lim="400000"/>
                    </a:lnB>
                    <a:solidFill>
                      <a:srgbClr val="73FA79">
                        <a:alpha val="45000"/>
                      </a:srgbClr>
                    </a:solidFill>
                  </a:tcPr>
                </a:tc>
                <a:tc hMerge="1">
                  <a:txBody>
                    <a:bodyPr/>
                    <a:lstStyle/>
                    <a:p>
                      <a:endParaRPr lang="es-ES"/>
                    </a:p>
                  </a:txBody>
                  <a:tcPr/>
                </a:tc>
                <a:extLst>
                  <a:ext uri="{0D108BD9-81ED-4DB2-BD59-A6C34878D82A}">
                    <a16:rowId xmlns:a16="http://schemas.microsoft.com/office/drawing/2014/main" xmlns="" val="10000"/>
                  </a:ext>
                </a:extLst>
              </a:tr>
            </a:tbl>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QUESTIONNAIRE AND ACTIVITIES"/>
          <p:cNvSpPr txBox="1"/>
          <p:nvPr/>
        </p:nvSpPr>
        <p:spPr>
          <a:xfrm>
            <a:off x="2234985" y="506730"/>
            <a:ext cx="5151496" cy="459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lvl1pPr>
          </a:lstStyle>
          <a:p>
            <a:r>
              <a:t> QUESTIONNAIRE AND ACTIVITIES</a:t>
            </a:r>
          </a:p>
        </p:txBody>
      </p:sp>
      <p:sp>
        <p:nvSpPr>
          <p:cNvPr id="87" name="Baseball originates from...…"/>
          <p:cNvSpPr txBox="1"/>
          <p:nvPr/>
        </p:nvSpPr>
        <p:spPr>
          <a:xfrm>
            <a:off x="274983" y="1486662"/>
            <a:ext cx="8869017" cy="3365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200526" indent="-200526"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dirty="0"/>
              <a:t>Baseball originates from...</a:t>
            </a:r>
          </a:p>
          <a:p>
            <a:pPr marL="200526" indent="-200526"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dirty="0"/>
              <a:t>How many players are there on a field during a baseball match? </a:t>
            </a:r>
          </a:p>
          <a:p>
            <a:pPr marL="200526" indent="-200526"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dirty="0"/>
              <a:t>What is an inning? What is a run?</a:t>
            </a:r>
          </a:p>
          <a:p>
            <a:pPr marL="200526" indent="-200526"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dirty="0"/>
              <a:t>What ways do you know to eliminate a player?</a:t>
            </a:r>
          </a:p>
          <a:p>
            <a:pPr marL="200526" indent="-200526"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dirty="0"/>
              <a:t>Invent a way to play baseball without specific equipment. </a:t>
            </a:r>
          </a:p>
          <a:p>
            <a:pPr marL="200526" indent="-200526"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dirty="0"/>
              <a:t>Write down in your notebook unknown vocabulary from this unit.</a:t>
            </a:r>
          </a:p>
          <a:p>
            <a:pPr marL="200526" indent="-200526" defTabSz="457200">
              <a:lnSpc>
                <a:spcPct val="150000"/>
              </a:lnSpc>
              <a:buSzPct val="100000"/>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dirty="0"/>
              <a:t>Check the Federation website or any sports association in your region and check for changes or modifications, if any, in its regulations.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
          <p:cNvSpPr txBox="1">
            <a:spLocks noGrp="1"/>
          </p:cNvSpPr>
          <p:nvPr>
            <p:ph type="title" idx="4294967295"/>
          </p:nvPr>
        </p:nvSpPr>
        <p:spPr>
          <a:xfrm>
            <a:off x="457200" y="428625"/>
            <a:ext cx="8229600" cy="989013"/>
          </a:xfrm>
          <a:prstGeom prst="rect">
            <a:avLst/>
          </a:prstGeom>
        </p:spPr>
        <p:txBody>
          <a:bodyPr lIns="0" tIns="0" rIns="0" bIns="0">
            <a:normAutofit/>
          </a:bodyPr>
          <a:lstStyle/>
          <a:p>
            <a:r>
              <a:t>Baseball</a:t>
            </a:r>
          </a:p>
        </p:txBody>
      </p:sp>
      <p:sp>
        <p:nvSpPr>
          <p:cNvPr id="28" name="Shape 16"/>
          <p:cNvSpPr txBox="1">
            <a:spLocks noGrp="1"/>
          </p:cNvSpPr>
          <p:nvPr>
            <p:ph type="body" sz="half" idx="4294967295"/>
          </p:nvPr>
        </p:nvSpPr>
        <p:spPr>
          <a:xfrm>
            <a:off x="595311" y="1697037"/>
            <a:ext cx="5594551" cy="4154488"/>
          </a:xfrm>
          <a:prstGeom prst="rect">
            <a:avLst/>
          </a:prstGeom>
        </p:spPr>
        <p:txBody>
          <a:bodyPr lIns="0" tIns="0" rIns="0" bIns="0">
            <a:normAutofit/>
          </a:bodyPr>
          <a:lstStyle/>
          <a:p>
            <a:pPr marL="542757" indent="-187157" defTabSz="457200">
              <a:lnSpc>
                <a:spcPct val="150000"/>
              </a:lnSpc>
              <a:spcBef>
                <a:spcPts val="20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latin typeface="+mj-lt"/>
                <a:ea typeface="+mj-ea"/>
                <a:cs typeface="+mj-cs"/>
                <a:sym typeface="Helvetica"/>
              </a:defRPr>
            </a:pPr>
            <a:r>
              <a:t>Objectives</a:t>
            </a:r>
          </a:p>
          <a:p>
            <a:pPr marL="542757" indent="-187157" defTabSz="457200">
              <a:lnSpc>
                <a:spcPct val="150000"/>
              </a:lnSpc>
              <a:spcBef>
                <a:spcPts val="20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latin typeface="+mj-lt"/>
                <a:ea typeface="+mj-ea"/>
                <a:cs typeface="+mj-cs"/>
                <a:sym typeface="Helvetica"/>
              </a:defRPr>
            </a:pPr>
            <a:r>
              <a:t>Basic Rules, Equipment and Facilities</a:t>
            </a:r>
          </a:p>
          <a:p>
            <a:pPr marL="542757" indent="-187157" defTabSz="457200">
              <a:lnSpc>
                <a:spcPct val="150000"/>
              </a:lnSpc>
              <a:spcBef>
                <a:spcPts val="20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latin typeface="+mj-lt"/>
                <a:ea typeface="+mj-ea"/>
                <a:cs typeface="+mj-cs"/>
                <a:sym typeface="Helvetica"/>
              </a:defRPr>
            </a:pPr>
            <a:r>
              <a:t>Basic Technical-Tactical Resources </a:t>
            </a:r>
          </a:p>
          <a:p>
            <a:pPr marL="542757" indent="-187157" defTabSz="457200">
              <a:lnSpc>
                <a:spcPct val="150000"/>
              </a:lnSpc>
              <a:spcBef>
                <a:spcPts val="20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latin typeface="+mj-lt"/>
                <a:ea typeface="+mj-ea"/>
                <a:cs typeface="+mj-cs"/>
                <a:sym typeface="Helvetica"/>
              </a:defRPr>
            </a:pPr>
            <a:r>
              <a:t>Basic Exercises</a:t>
            </a:r>
          </a:p>
          <a:p>
            <a:pPr marL="542757" indent="-187157"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200">
                <a:latin typeface="+mj-lt"/>
                <a:ea typeface="+mj-ea"/>
                <a:cs typeface="+mj-cs"/>
                <a:sym typeface="Helvetica"/>
              </a:defRPr>
            </a:pPr>
            <a:r>
              <a:t>Questionnaire and Activities</a:t>
            </a:r>
          </a:p>
        </p:txBody>
      </p:sp>
      <p:pic>
        <p:nvPicPr>
          <p:cNvPr id="2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0" name="beisbol 111.jpg" descr="beisbol 111.jpg"/>
          <p:cNvPicPr>
            <a:picLocks noChangeAspect="1"/>
          </p:cNvPicPr>
          <p:nvPr/>
        </p:nvPicPr>
        <p:blipFill>
          <a:blip r:embed="rId3"/>
          <a:stretch>
            <a:fillRect/>
          </a:stretch>
        </p:blipFill>
        <p:spPr>
          <a:xfrm>
            <a:off x="5976539" y="1527600"/>
            <a:ext cx="2963016" cy="3802800"/>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0"/>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3600" b="1"/>
            </a:lvl1pPr>
          </a:lstStyle>
          <a:p>
            <a:r>
              <a:t>OBJECTIVES</a:t>
            </a:r>
          </a:p>
        </p:txBody>
      </p:sp>
      <p:sp>
        <p:nvSpPr>
          <p:cNvPr id="33" name="Shape 21"/>
          <p:cNvSpPr txBox="1">
            <a:spLocks noGrp="1"/>
          </p:cNvSpPr>
          <p:nvPr>
            <p:ph type="body" sz="quarter" idx="4294967295"/>
          </p:nvPr>
        </p:nvSpPr>
        <p:spPr>
          <a:xfrm>
            <a:off x="457200" y="1600200"/>
            <a:ext cx="8458498" cy="1320603"/>
          </a:xfrm>
          <a:prstGeom prst="rect">
            <a:avLst/>
          </a:prstGeom>
        </p:spPr>
        <p:txBody>
          <a:bodyPr lIns="0" tIns="0" rIns="0" bIns="0">
            <a:normAutofit fontScale="92500" lnSpcReduction="10000"/>
          </a:bodyPr>
          <a:lstStyle/>
          <a:p>
            <a:pPr marL="136157" indent="-136157" defTabSz="443484">
              <a:lnSpc>
                <a:spcPct val="200000"/>
              </a:lnSpc>
              <a:spcBef>
                <a:spcPts val="0"/>
              </a:spcBef>
              <a:buSzPct val="60000"/>
              <a:buBlip>
                <a:blip r:embed="rId2"/>
              </a:buBlip>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1746">
                <a:latin typeface="+mj-lt"/>
                <a:ea typeface="+mj-ea"/>
                <a:cs typeface="+mj-cs"/>
                <a:sym typeface="Helvetica"/>
              </a:defRPr>
            </a:pPr>
            <a:r>
              <a:t>To learn the basic technical-tactical elements and rules of baseball. </a:t>
            </a:r>
          </a:p>
          <a:p>
            <a:pPr marL="136157" indent="-136157" defTabSz="443484">
              <a:lnSpc>
                <a:spcPct val="200000"/>
              </a:lnSpc>
              <a:spcBef>
                <a:spcPts val="0"/>
              </a:spcBef>
              <a:buSzPct val="60000"/>
              <a:buBlip>
                <a:blip r:embed="rId2"/>
              </a:buBlip>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1746">
                <a:latin typeface="+mj-lt"/>
                <a:ea typeface="+mj-ea"/>
                <a:cs typeface="+mj-cs"/>
                <a:sym typeface="Helvetica"/>
              </a:defRPr>
            </a:pPr>
            <a:r>
              <a:t>To understand their application in real game situations. </a:t>
            </a:r>
          </a:p>
          <a:p>
            <a:pPr marL="136157" indent="-136157" defTabSz="443484">
              <a:lnSpc>
                <a:spcPct val="200000"/>
              </a:lnSpc>
              <a:spcBef>
                <a:spcPts val="0"/>
              </a:spcBef>
              <a:buSzPct val="60000"/>
              <a:buBlip>
                <a:blip r:embed="rId2"/>
              </a:buBlip>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1746">
                <a:latin typeface="+mj-lt"/>
                <a:ea typeface="+mj-ea"/>
                <a:cs typeface="+mj-cs"/>
                <a:sym typeface="Helvetica"/>
              </a:defRPr>
            </a:pPr>
            <a:r>
              <a:t>To collaborate with one’s peers in the development and implementation of activities. </a:t>
            </a:r>
          </a:p>
        </p:txBody>
      </p:sp>
      <p:pic>
        <p:nvPicPr>
          <p:cNvPr id="34"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5" name="base3.jpg" descr="base3.jpg"/>
          <p:cNvPicPr>
            <a:picLocks noChangeAspect="1"/>
          </p:cNvPicPr>
          <p:nvPr/>
        </p:nvPicPr>
        <p:blipFill>
          <a:blip r:embed="rId4"/>
          <a:stretch>
            <a:fillRect/>
          </a:stretch>
        </p:blipFill>
        <p:spPr>
          <a:xfrm>
            <a:off x="6489928" y="2942525"/>
            <a:ext cx="2240201" cy="235579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25"/>
          <p:cNvSpPr txBox="1"/>
          <p:nvPr/>
        </p:nvSpPr>
        <p:spPr>
          <a:xfrm>
            <a:off x="682625" y="1125536"/>
            <a:ext cx="3960813" cy="3817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spcBef>
                <a:spcPts val="1000"/>
              </a:spcBef>
              <a:defRPr>
                <a:latin typeface="Arial"/>
                <a:ea typeface="Arial"/>
                <a:cs typeface="Arial"/>
                <a:sym typeface="Arial"/>
              </a:defRPr>
            </a:pPr>
            <a:r>
              <a:t>Towards the middle of the 18</a:t>
            </a:r>
            <a:r>
              <a:rPr sz="933" baseline="31999"/>
              <a:t>th</a:t>
            </a:r>
            <a:r>
              <a:t> century, English settlers introduced, among others, two games to the US: rounders and cricket, both consisting of hitting rubber balls with a stick. Rounders became popular in the city of New York and roughly consisted of throwing a soft ball to an opposing player so he could hit it with a bat and set off running on an established circuit. Cricket became rooted in the city of Boston. It consisted of hitting a ball with a bat and running over grass through a circuit with some obstacles. </a:t>
            </a:r>
          </a:p>
        </p:txBody>
      </p:sp>
      <p:pic>
        <p:nvPicPr>
          <p:cNvPr id="3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39" name="Shape 27"/>
          <p:cNvSpPr txBox="1"/>
          <p:nvPr/>
        </p:nvSpPr>
        <p:spPr>
          <a:xfrm>
            <a:off x="500062" y="357186"/>
            <a:ext cx="6553201"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a:latin typeface="Arial"/>
                <a:ea typeface="Arial"/>
                <a:cs typeface="Arial"/>
                <a:sym typeface="Arial"/>
              </a:defRPr>
            </a:lvl1pPr>
          </a:lstStyle>
          <a:p>
            <a:r>
              <a:t>ORIGIN</a:t>
            </a:r>
          </a:p>
        </p:txBody>
      </p:sp>
      <p:pic>
        <p:nvPicPr>
          <p:cNvPr id="40" name="bateador.jpg" descr="bateador.jpg"/>
          <p:cNvPicPr>
            <a:picLocks noChangeAspect="1"/>
          </p:cNvPicPr>
          <p:nvPr/>
        </p:nvPicPr>
        <p:blipFill>
          <a:blip r:embed="rId3"/>
          <a:stretch>
            <a:fillRect/>
          </a:stretch>
        </p:blipFill>
        <p:spPr>
          <a:xfrm>
            <a:off x="5669160" y="1303311"/>
            <a:ext cx="2104327" cy="425137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30"/>
          <p:cNvSpPr txBox="1"/>
          <p:nvPr/>
        </p:nvSpPr>
        <p:spPr>
          <a:xfrm>
            <a:off x="501650" y="668336"/>
            <a:ext cx="4925418" cy="4729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In the middle of the 19</a:t>
            </a:r>
            <a:r>
              <a:rPr baseline="31999"/>
              <a:t>th</a:t>
            </a:r>
            <a:r>
              <a:t> century, A. Doubleday invented baseball, and, together with, A. Carywright constructed the first fields. The first teams like the New York Knickerbockers pioneered the game of baseball creating competitions and regulations, after some minor modifications it has today become, along with American football and basketball, one of the most popular sports in the US.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In this sense we can speculate on the influence that another sport could have had on baseball, a popular game developed in the north-east of Spain known as </a:t>
            </a:r>
            <a:r>
              <a:rPr i="1"/>
              <a:t>estornija</a:t>
            </a:r>
            <a:r>
              <a:t>.</a:t>
            </a:r>
          </a:p>
        </p:txBody>
      </p:sp>
      <p:pic>
        <p:nvPicPr>
          <p:cNvPr id="4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44" name="beisbol 117.jpg" descr="beisbol 117.jpg"/>
          <p:cNvPicPr>
            <a:picLocks noChangeAspect="1"/>
          </p:cNvPicPr>
          <p:nvPr/>
        </p:nvPicPr>
        <p:blipFill>
          <a:blip r:embed="rId3"/>
          <a:stretch>
            <a:fillRect/>
          </a:stretch>
        </p:blipFill>
        <p:spPr>
          <a:xfrm>
            <a:off x="5754092" y="1261816"/>
            <a:ext cx="2604393" cy="3720561"/>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34"/>
          <p:cNvSpPr txBox="1"/>
          <p:nvPr/>
        </p:nvSpPr>
        <p:spPr>
          <a:xfrm>
            <a:off x="466725" y="1798029"/>
            <a:ext cx="4714875" cy="23284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just">
              <a:defRPr sz="2000">
                <a:latin typeface="Arial"/>
                <a:ea typeface="Arial"/>
                <a:cs typeface="Arial"/>
                <a:sym typeface="Arial"/>
              </a:defRPr>
            </a:lvl1pPr>
          </a:lstStyle>
          <a:p>
            <a:r>
              <a:rPr dirty="0"/>
              <a:t>In the game of baseball, nine players are on the field and you can have 9 or more as reserves. Field players, depending on their (offence or </a:t>
            </a:r>
            <a:r>
              <a:rPr dirty="0" err="1"/>
              <a:t>defence</a:t>
            </a:r>
            <a:r>
              <a:rPr dirty="0"/>
              <a:t>) position have a predetermined location and mission. Whenever a team has been in both </a:t>
            </a:r>
            <a:r>
              <a:rPr dirty="0" err="1"/>
              <a:t>defence</a:t>
            </a:r>
            <a:r>
              <a:rPr dirty="0"/>
              <a:t> and offence, an “inning” is said to have been played. </a:t>
            </a:r>
          </a:p>
        </p:txBody>
      </p:sp>
      <p:sp>
        <p:nvSpPr>
          <p:cNvPr id="47" name="Shape 35"/>
          <p:cNvSpPr txBox="1"/>
          <p:nvPr/>
        </p:nvSpPr>
        <p:spPr>
          <a:xfrm>
            <a:off x="500062" y="357186"/>
            <a:ext cx="6553201"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a:latin typeface="Arial"/>
                <a:ea typeface="Arial"/>
                <a:cs typeface="Arial"/>
                <a:sym typeface="Arial"/>
              </a:defRPr>
            </a:lvl1pPr>
          </a:lstStyle>
          <a:p>
            <a:r>
              <a:rPr lang="es-ES" dirty="0"/>
              <a:t>BASIC RULES</a:t>
            </a:r>
            <a:endParaRPr dirty="0"/>
          </a:p>
        </p:txBody>
      </p:sp>
      <p:pic>
        <p:nvPicPr>
          <p:cNvPr id="4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49" name="beisbol roles.jpg" descr="beisbol roles.jpg"/>
          <p:cNvPicPr>
            <a:picLocks noChangeAspect="1"/>
          </p:cNvPicPr>
          <p:nvPr/>
        </p:nvPicPr>
        <p:blipFill>
          <a:blip r:embed="rId3"/>
          <a:stretch>
            <a:fillRect/>
          </a:stretch>
        </p:blipFill>
        <p:spPr>
          <a:xfrm>
            <a:off x="5523607" y="1448386"/>
            <a:ext cx="3007039" cy="357003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logodefinitivo.png" descr="logodefinitivo.png"/>
          <p:cNvPicPr>
            <a:picLocks noChangeAspect="1"/>
          </p:cNvPicPr>
          <p:nvPr/>
        </p:nvPicPr>
        <p:blipFill>
          <a:blip r:embed="rId2"/>
          <a:stretch>
            <a:fillRect/>
          </a:stretch>
        </p:blipFill>
        <p:spPr>
          <a:xfrm>
            <a:off x="7786686" y="5929312"/>
            <a:ext cx="889002" cy="565152"/>
          </a:xfrm>
          <a:prstGeom prst="rect">
            <a:avLst/>
          </a:prstGeom>
          <a:ln w="34925">
            <a:solidFill>
              <a:srgbClr val="FFFFFF"/>
            </a:solidFill>
          </a:ln>
          <a:effectLst>
            <a:outerShdw blurRad="63500" rotWithShape="0">
              <a:srgbClr val="000000">
                <a:alpha val="42999"/>
              </a:srgbClr>
            </a:outerShdw>
          </a:effectLst>
        </p:spPr>
      </p:pic>
      <p:sp>
        <p:nvSpPr>
          <p:cNvPr id="52" name="Shape 40"/>
          <p:cNvSpPr txBox="1"/>
          <p:nvPr/>
        </p:nvSpPr>
        <p:spPr>
          <a:xfrm>
            <a:off x="4572000" y="1214437"/>
            <a:ext cx="3929063" cy="328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a:latin typeface="Arial"/>
                <a:ea typeface="Arial"/>
                <a:cs typeface="Arial"/>
                <a:sym typeface="Arial"/>
              </a:defRPr>
            </a:pPr>
            <a:r>
              <a:t>The terrain is peculiar. It is arranged at right angles to the four bases linked by lines and a back-court bounded by the sides with lines out where the ball should always be directed. The fourth base is called "home" coinciding with the base for hitting the ball. </a:t>
            </a:r>
          </a:p>
          <a:p>
            <a:pPr algn="just">
              <a:defRPr>
                <a:latin typeface="Arial"/>
                <a:ea typeface="Arial"/>
                <a:cs typeface="Arial"/>
                <a:sym typeface="Arial"/>
              </a:defRPr>
            </a:pPr>
            <a:r>
              <a:t>Players:</a:t>
            </a:r>
          </a:p>
          <a:p>
            <a:pPr algn="just">
              <a:buSzPct val="100000"/>
              <a:buChar char="•"/>
              <a:defRPr>
                <a:latin typeface="Arial"/>
                <a:ea typeface="Arial"/>
                <a:cs typeface="Arial"/>
                <a:sym typeface="Arial"/>
              </a:defRPr>
            </a:pPr>
            <a:r>
              <a:t>Batter</a:t>
            </a:r>
          </a:p>
          <a:p>
            <a:pPr algn="just">
              <a:buSzPct val="100000"/>
              <a:buChar char="•"/>
              <a:defRPr>
                <a:latin typeface="Arial"/>
                <a:ea typeface="Arial"/>
                <a:cs typeface="Arial"/>
                <a:sym typeface="Arial"/>
              </a:defRPr>
            </a:pPr>
            <a:r>
              <a:t>Pitcher</a:t>
            </a:r>
          </a:p>
          <a:p>
            <a:pPr algn="just">
              <a:buSzPct val="100000"/>
              <a:buChar char="•"/>
              <a:defRPr>
                <a:latin typeface="Arial"/>
                <a:ea typeface="Arial"/>
                <a:cs typeface="Arial"/>
                <a:sym typeface="Arial"/>
              </a:defRPr>
            </a:pPr>
            <a:r>
              <a:t>Catcher	</a:t>
            </a:r>
          </a:p>
        </p:txBody>
      </p:sp>
      <p:pic>
        <p:nvPicPr>
          <p:cNvPr id="53" name="base2.jpg" descr="base2.jpg"/>
          <p:cNvPicPr>
            <a:picLocks noChangeAspect="1"/>
          </p:cNvPicPr>
          <p:nvPr/>
        </p:nvPicPr>
        <p:blipFill>
          <a:blip r:embed="rId3"/>
          <a:stretch>
            <a:fillRect/>
          </a:stretch>
        </p:blipFill>
        <p:spPr>
          <a:xfrm>
            <a:off x="414568" y="1339462"/>
            <a:ext cx="3263252" cy="308656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43"/>
          <p:cNvSpPr txBox="1"/>
          <p:nvPr/>
        </p:nvSpPr>
        <p:spPr>
          <a:xfrm>
            <a:off x="3563937" y="726757"/>
            <a:ext cx="5400677" cy="5331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defTabSz="457200">
              <a:lnSpc>
                <a:spcPts val="3400"/>
              </a:lnSpc>
              <a:spcBef>
                <a:spcPts val="1200"/>
              </a:spcBef>
              <a:defRPr sz="1600" b="1">
                <a:latin typeface="Arial"/>
                <a:ea typeface="Arial"/>
                <a:cs typeface="Arial"/>
                <a:sym typeface="Arial"/>
              </a:defRPr>
            </a:pPr>
            <a:r>
              <a:t>Eliminating a Player:</a:t>
            </a:r>
          </a:p>
          <a:p>
            <a:pPr marL="127000" indent="-127000" algn="just" defTabSz="457200">
              <a:lnSpc>
                <a:spcPct val="120000"/>
              </a:lnSpc>
              <a:spcBef>
                <a:spcPts val="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r>
              <a:t>-</a:t>
            </a:r>
            <a:r>
              <a:rPr sz="1600"/>
              <a:t> When the ball, hit by the batter, is caught in the air by a defensive player. </a:t>
            </a:r>
          </a:p>
          <a:p>
            <a:pPr marL="160421" indent="-160421" algn="just" defTabSz="457200">
              <a:lnSpc>
                <a:spcPct val="120000"/>
              </a:lnSpc>
              <a:spcBef>
                <a:spcPts val="1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pPr>
            <a:r>
              <a:t>When the ball thrown by the </a:t>
            </a:r>
            <a:r>
              <a:rPr b="1"/>
              <a:t>pitcher</a:t>
            </a:r>
            <a:r>
              <a:t> (defensive player at 18.44m from the batsman and slightly elevated at 40cm from the field on a small mound must always throw — with one foot on a 60x15cm platform) enters the </a:t>
            </a:r>
            <a:r>
              <a:rPr b="1"/>
              <a:t>strike zone</a:t>
            </a:r>
            <a:r>
              <a:t> three times without the batsman hitting it.</a:t>
            </a:r>
          </a:p>
          <a:p>
            <a:pPr marL="160421" indent="-160421" algn="just" defTabSz="457200">
              <a:lnSpc>
                <a:spcPct val="120000"/>
              </a:lnSpc>
              <a:spcBef>
                <a:spcPts val="1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pPr>
            <a:r>
              <a:t>When the batter tries to hit the ball even though it has not entered the strike zone, and fails three times.</a:t>
            </a:r>
          </a:p>
          <a:p>
            <a:pPr marL="160421" indent="-160421" algn="just" defTabSz="457200">
              <a:lnSpc>
                <a:spcPct val="120000"/>
              </a:lnSpc>
              <a:spcBef>
                <a:spcPts val="1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pPr>
            <a:r>
              <a:t>When the ball comes to a base before the runner and he/ she is caught by the defender who has one foot in.</a:t>
            </a:r>
          </a:p>
          <a:p>
            <a:pPr marL="160421" indent="-160421" algn="just" defTabSz="457200">
              <a:lnSpc>
                <a:spcPct val="120000"/>
              </a:lnSpc>
              <a:spcBef>
                <a:spcPts val="1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pPr>
            <a:r>
              <a:t>When a base runner reaches more than 90cm away from the line connecting the bases.</a:t>
            </a:r>
          </a:p>
          <a:p>
            <a:pPr marL="160421" indent="-160421" algn="just" defTabSz="457200">
              <a:lnSpc>
                <a:spcPct val="120000"/>
              </a:lnSpc>
              <a:spcBef>
                <a:spcPts val="1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pPr>
            <a:r>
              <a:t>When a runner is touched by a defender with ball in his hand whilst running.</a:t>
            </a:r>
          </a:p>
          <a:p>
            <a:pPr marL="160421" indent="-160421" algn="just" defTabSz="457200">
              <a:lnSpc>
                <a:spcPct val="120000"/>
              </a:lnSpc>
              <a:spcBef>
                <a:spcPts val="100"/>
              </a:spcBef>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pPr>
            <a:r>
              <a:t>When a team has eliminated three players they change to an offensive play. </a:t>
            </a:r>
          </a:p>
        </p:txBody>
      </p:sp>
      <p:pic>
        <p:nvPicPr>
          <p:cNvPr id="56"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57" name="beisbol 17.jpg" descr="beisbol 17.jpg"/>
          <p:cNvPicPr>
            <a:picLocks noChangeAspect="1"/>
          </p:cNvPicPr>
          <p:nvPr/>
        </p:nvPicPr>
        <p:blipFill>
          <a:blip r:embed="rId3"/>
          <a:stretch>
            <a:fillRect/>
          </a:stretch>
        </p:blipFill>
        <p:spPr>
          <a:xfrm>
            <a:off x="268633" y="2608795"/>
            <a:ext cx="2712818" cy="1640410"/>
          </a:xfrm>
          <a:prstGeom prst="rect">
            <a:avLst/>
          </a:prstGeom>
          <a:ln w="12700">
            <a:miter lim="400000"/>
          </a:ln>
        </p:spPr>
      </p:pic>
      <p:pic>
        <p:nvPicPr>
          <p:cNvPr id="58" name="toque.jpg" descr="toque.jpg"/>
          <p:cNvPicPr>
            <a:picLocks noChangeAspect="1"/>
          </p:cNvPicPr>
          <p:nvPr/>
        </p:nvPicPr>
        <p:blipFill>
          <a:blip r:embed="rId4"/>
          <a:stretch>
            <a:fillRect/>
          </a:stretch>
        </p:blipFill>
        <p:spPr>
          <a:xfrm>
            <a:off x="394971" y="321021"/>
            <a:ext cx="2460144" cy="1989508"/>
          </a:xfrm>
          <a:prstGeom prst="rect">
            <a:avLst/>
          </a:prstGeom>
          <a:ln w="12700">
            <a:miter lim="400000"/>
          </a:ln>
        </p:spPr>
      </p:pic>
      <p:pic>
        <p:nvPicPr>
          <p:cNvPr id="59" name="beisbol 55.jpg" descr="beisbol 55.jpg"/>
          <p:cNvPicPr>
            <a:picLocks noChangeAspect="1"/>
          </p:cNvPicPr>
          <p:nvPr/>
        </p:nvPicPr>
        <p:blipFill>
          <a:blip r:embed="rId5"/>
          <a:stretch>
            <a:fillRect/>
          </a:stretch>
        </p:blipFill>
        <p:spPr>
          <a:xfrm>
            <a:off x="661850" y="4402513"/>
            <a:ext cx="1562856" cy="231534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55">
                                            <p:txEl>
                                              <p:pRg st="1" end="1"/>
                                            </p:txEl>
                                          </p:spTgt>
                                        </p:tgtEl>
                                        <p:attrNameLst>
                                          <p:attrName>style.visibility</p:attrName>
                                        </p:attrNameLst>
                                      </p:cBhvr>
                                      <p:to>
                                        <p:strVal val="visible"/>
                                      </p:to>
                                    </p:set>
                                    <p:animEffect transition="in" filter="blinds(horizontal)">
                                      <p:cBhvr>
                                        <p:cTn id="7" dur="500"/>
                                        <p:tgtEl>
                                          <p:spTgt spid="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p:tmAbs val="0"/>
                                  </p:iterate>
                                  <p:childTnLst>
                                    <p:set>
                                      <p:cBhvr>
                                        <p:cTn id="11" fill="hold"/>
                                        <p:tgtEl>
                                          <p:spTgt spid="55">
                                            <p:txEl>
                                              <p:pRg st="2" end="2"/>
                                            </p:txEl>
                                          </p:spTgt>
                                        </p:tgtEl>
                                        <p:attrNameLst>
                                          <p:attrName>style.visibility</p:attrName>
                                        </p:attrNameLst>
                                      </p:cBhvr>
                                      <p:to>
                                        <p:strVal val="visible"/>
                                      </p:to>
                                    </p:set>
                                    <p:animEffect transition="in" filter="blinds(horizontal)">
                                      <p:cBhvr>
                                        <p:cTn id="12" dur="500"/>
                                        <p:tgtEl>
                                          <p:spTgt spid="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iterate>
                                    <p:tmAbs val="0"/>
                                  </p:iterate>
                                  <p:childTnLst>
                                    <p:set>
                                      <p:cBhvr>
                                        <p:cTn id="16" fill="hold"/>
                                        <p:tgtEl>
                                          <p:spTgt spid="55">
                                            <p:txEl>
                                              <p:pRg st="3" end="3"/>
                                            </p:txEl>
                                          </p:spTgt>
                                        </p:tgtEl>
                                        <p:attrNameLst>
                                          <p:attrName>style.visibility</p:attrName>
                                        </p:attrNameLst>
                                      </p:cBhvr>
                                      <p:to>
                                        <p:strVal val="visible"/>
                                      </p:to>
                                    </p:set>
                                    <p:animEffect transition="in" filter="blinds(horizontal)">
                                      <p:cBhvr>
                                        <p:cTn id="17" dur="500"/>
                                        <p:tgtEl>
                                          <p:spTgt spid="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iterate>
                                    <p:tmAbs val="0"/>
                                  </p:iterate>
                                  <p:childTnLst>
                                    <p:set>
                                      <p:cBhvr>
                                        <p:cTn id="21" fill="hold"/>
                                        <p:tgtEl>
                                          <p:spTgt spid="55">
                                            <p:txEl>
                                              <p:pRg st="4" end="4"/>
                                            </p:txEl>
                                          </p:spTgt>
                                        </p:tgtEl>
                                        <p:attrNameLst>
                                          <p:attrName>style.visibility</p:attrName>
                                        </p:attrNameLst>
                                      </p:cBhvr>
                                      <p:to>
                                        <p:strVal val="visible"/>
                                      </p:to>
                                    </p:set>
                                    <p:animEffect transition="in" filter="blinds(horizontal)">
                                      <p:cBhvr>
                                        <p:cTn id="22" dur="500"/>
                                        <p:tgtEl>
                                          <p:spTgt spid="5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iterate>
                                    <p:tmAbs val="0"/>
                                  </p:iterate>
                                  <p:childTnLst>
                                    <p:set>
                                      <p:cBhvr>
                                        <p:cTn id="26" fill="hold"/>
                                        <p:tgtEl>
                                          <p:spTgt spid="55">
                                            <p:txEl>
                                              <p:pRg st="5" end="5"/>
                                            </p:txEl>
                                          </p:spTgt>
                                        </p:tgtEl>
                                        <p:attrNameLst>
                                          <p:attrName>style.visibility</p:attrName>
                                        </p:attrNameLst>
                                      </p:cBhvr>
                                      <p:to>
                                        <p:strVal val="visible"/>
                                      </p:to>
                                    </p:set>
                                    <p:animEffect transition="in" filter="blinds(horizontal)">
                                      <p:cBhvr>
                                        <p:cTn id="27" dur="500"/>
                                        <p:tgtEl>
                                          <p:spTgt spid="5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iterate>
                                    <p:tmAbs val="0"/>
                                  </p:iterate>
                                  <p:childTnLst>
                                    <p:set>
                                      <p:cBhvr>
                                        <p:cTn id="31" fill="hold"/>
                                        <p:tgtEl>
                                          <p:spTgt spid="55">
                                            <p:txEl>
                                              <p:pRg st="6" end="6"/>
                                            </p:txEl>
                                          </p:spTgt>
                                        </p:tgtEl>
                                        <p:attrNameLst>
                                          <p:attrName>style.visibility</p:attrName>
                                        </p:attrNameLst>
                                      </p:cBhvr>
                                      <p:to>
                                        <p:strVal val="visible"/>
                                      </p:to>
                                    </p:set>
                                    <p:animEffect transition="in" filter="blinds(horizontal)">
                                      <p:cBhvr>
                                        <p:cTn id="32" dur="500"/>
                                        <p:tgtEl>
                                          <p:spTgt spid="5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iterate>
                                    <p:tmAbs val="0"/>
                                  </p:iterate>
                                  <p:childTnLst>
                                    <p:set>
                                      <p:cBhvr>
                                        <p:cTn id="36" fill="hold"/>
                                        <p:tgtEl>
                                          <p:spTgt spid="55">
                                            <p:txEl>
                                              <p:pRg st="7" end="7"/>
                                            </p:txEl>
                                          </p:spTgt>
                                        </p:tgtEl>
                                        <p:attrNameLst>
                                          <p:attrName>style.visibility</p:attrName>
                                        </p:attrNameLst>
                                      </p:cBhvr>
                                      <p:to>
                                        <p:strVal val="visible"/>
                                      </p:to>
                                    </p:set>
                                    <p:animEffect transition="in" filter="blinds(horizontal)">
                                      <p:cBhvr>
                                        <p:cTn id="37" dur="500"/>
                                        <p:tgtEl>
                                          <p:spTgt spid="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49"/>
          <p:cNvSpPr txBox="1"/>
          <p:nvPr/>
        </p:nvSpPr>
        <p:spPr>
          <a:xfrm>
            <a:off x="611187" y="4985314"/>
            <a:ext cx="7848601" cy="10593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just">
              <a:defRPr u="sng">
                <a:latin typeface="Arial"/>
                <a:ea typeface="Arial"/>
                <a:cs typeface="Arial"/>
                <a:sym typeface="Arial"/>
              </a:defRPr>
            </a:pPr>
            <a:r>
              <a:rPr u="none"/>
              <a:t>Field: the terrain is peculiar. It is arranged at right angles to the </a:t>
            </a:r>
            <a:r>
              <a:rPr b="1" u="none"/>
              <a:t>four bases</a:t>
            </a:r>
            <a:r>
              <a:rPr u="none"/>
              <a:t> linked by lines and </a:t>
            </a:r>
            <a:r>
              <a:rPr b="1" u="none"/>
              <a:t>fair territory</a:t>
            </a:r>
            <a:r>
              <a:rPr u="none"/>
              <a:t> (composed of an infield and outfield), where the ball should always be directed, bounded/delimited on the sides by </a:t>
            </a:r>
            <a:r>
              <a:rPr b="1" u="none"/>
              <a:t>foul lines</a:t>
            </a:r>
            <a:r>
              <a:rPr u="none"/>
              <a:t>. </a:t>
            </a:r>
          </a:p>
        </p:txBody>
      </p:sp>
      <p:sp>
        <p:nvSpPr>
          <p:cNvPr id="62" name="Shape 50"/>
          <p:cNvSpPr txBox="1"/>
          <p:nvPr/>
        </p:nvSpPr>
        <p:spPr>
          <a:xfrm>
            <a:off x="3276600" y="0"/>
            <a:ext cx="3311525" cy="54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defRPr sz="3200" b="1">
                <a:latin typeface="Arial"/>
                <a:ea typeface="Arial"/>
                <a:cs typeface="Arial"/>
                <a:sym typeface="Arial"/>
              </a:defRPr>
            </a:lvl1pPr>
          </a:lstStyle>
          <a:p>
            <a:r>
              <a:t>FACILITIES</a:t>
            </a:r>
          </a:p>
        </p:txBody>
      </p:sp>
      <p:pic>
        <p:nvPicPr>
          <p:cNvPr id="6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6" name="Imagen 5">
            <a:extLst>
              <a:ext uri="{FF2B5EF4-FFF2-40B4-BE49-F238E27FC236}">
                <a16:creationId xmlns:a16="http://schemas.microsoft.com/office/drawing/2014/main" xmlns="" id="{EA19C700-005F-4501-B1EB-65957F085DF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4643" y="932236"/>
            <a:ext cx="4658805" cy="3533529"/>
          </a:xfrm>
          <a:prstGeom prst="rect">
            <a:avLst/>
          </a:prstGeom>
          <a:noFill/>
          <a:ln>
            <a:noFill/>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1211</Words>
  <Application>Microsoft Office PowerPoint</Application>
  <PresentationFormat>Presentación en pantalla (4:3)</PresentationFormat>
  <Paragraphs>61</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Default</vt:lpstr>
      <vt:lpstr>Presentación de PowerPoint</vt:lpstr>
      <vt:lpstr>Baseball</vt:lpstr>
      <vt:lpstr>OBJECTIVES</vt:lpstr>
      <vt:lpstr>Presentación de PowerPoint</vt:lpstr>
      <vt:lpstr>Presentación de PowerPoint</vt:lpstr>
      <vt:lpstr>Presentación de PowerPoint</vt:lpstr>
      <vt:lpstr>Presentación de PowerPoint</vt:lpstr>
      <vt:lpstr>Presentación de PowerPoint</vt:lpstr>
      <vt:lpstr>Presentación de PowerPoint</vt:lpstr>
      <vt:lpstr>EQUIPMENT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2021-09-01T12:07:02Z</dcterms:modified>
</cp:coreProperties>
</file>