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386"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D864AC36-0CF7-409E-90F4-952DC1DAF3F5}"/>
    <pc:docChg chg="modSld">
      <pc:chgData name="mario.diaz@uam.es" userId="b18783af-88a7-4588-8d94-dc9c0dee9733" providerId="ADAL" clId="{D864AC36-0CF7-409E-90F4-952DC1DAF3F5}" dt="2021-08-04T12:16:40.105" v="12" actId="29295"/>
      <pc:docMkLst>
        <pc:docMk/>
      </pc:docMkLst>
      <pc:sldChg chg="modSp mod">
        <pc:chgData name="mario.diaz@uam.es" userId="b18783af-88a7-4588-8d94-dc9c0dee9733" providerId="ADAL" clId="{D864AC36-0CF7-409E-90F4-952DC1DAF3F5}" dt="2021-08-04T12:16:40.105" v="12" actId="29295"/>
        <pc:sldMkLst>
          <pc:docMk/>
          <pc:sldMk cId="0" sldId="260"/>
        </pc:sldMkLst>
        <pc:picChg chg="mod">
          <ac:chgData name="mario.diaz@uam.es" userId="b18783af-88a7-4588-8d94-dc9c0dee9733" providerId="ADAL" clId="{D864AC36-0CF7-409E-90F4-952DC1DAF3F5}" dt="2021-08-04T12:16:40.105" v="12" actId="29295"/>
          <ac:picMkLst>
            <pc:docMk/>
            <pc:sldMk cId="0" sldId="260"/>
            <ac:picMk id="4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87252199"/>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4" y="6245225"/>
            <a:ext cx="301906" cy="288822"/>
          </a:xfrm>
          <a:prstGeom prst="rect">
            <a:avLst/>
          </a:prstGeom>
          <a:ln w="12700">
            <a:miter lim="400000"/>
          </a:ln>
        </p:spPr>
        <p:txBody>
          <a:bodyPr wrap="none" lIns="45718" tIns="45718" rIns="45718" bIns="45718">
            <a:spAutoFit/>
          </a:bodyPr>
          <a:lstStyle>
            <a:lvl1pPr algn="r">
              <a:defRPr sz="1400">
                <a:latin typeface="Arial"/>
                <a:ea typeface="Arial"/>
                <a:cs typeface="Arial"/>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8"/>
          <p:cNvSpPr txBox="1">
            <a:spLocks noGrp="1"/>
          </p:cNvSpPr>
          <p:nvPr>
            <p:ph type="title" idx="4294967295"/>
          </p:nvPr>
        </p:nvSpPr>
        <p:spPr>
          <a:xfrm>
            <a:off x="685800" y="2130425"/>
            <a:ext cx="7772400" cy="1470025"/>
          </a:xfrm>
          <a:prstGeom prst="rect">
            <a:avLst/>
          </a:prstGeom>
        </p:spPr>
        <p:txBody>
          <a:bodyPr lIns="0" tIns="0" rIns="0" bIns="0">
            <a:normAutofit/>
          </a:bodyPr>
          <a:lstStyle/>
          <a:p>
            <a:endParaRPr/>
          </a:p>
        </p:txBody>
      </p:sp>
      <p:sp>
        <p:nvSpPr>
          <p:cNvPr id="21" name="Shape 9"/>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pPr>
            <a:endParaRPr/>
          </a:p>
        </p:txBody>
      </p:sp>
      <p:pic>
        <p:nvPicPr>
          <p:cNvPr id="22" name="sherrero4.jpeg" descr="sherrero4.jpeg"/>
          <p:cNvPicPr>
            <a:picLocks noChangeAspect="1"/>
          </p:cNvPicPr>
          <p:nvPr/>
        </p:nvPicPr>
        <p:blipFill>
          <a:blip r:embed="rId2"/>
          <a:stretch>
            <a:fillRect/>
          </a:stretch>
        </p:blipFill>
        <p:spPr>
          <a:xfrm>
            <a:off x="0" y="-114300"/>
            <a:ext cx="9144000" cy="6859589"/>
          </a:xfrm>
          <a:prstGeom prst="rect">
            <a:avLst/>
          </a:prstGeom>
          <a:ln w="50800">
            <a:solidFill>
              <a:srgbClr val="006600"/>
            </a:solidFill>
          </a:ln>
        </p:spPr>
      </p:pic>
      <p:sp>
        <p:nvSpPr>
          <p:cNvPr id="23" name="Shape 11"/>
          <p:cNvSpPr txBox="1"/>
          <p:nvPr/>
        </p:nvSpPr>
        <p:spPr>
          <a:xfrm>
            <a:off x="323850" y="5589587"/>
            <a:ext cx="6696075" cy="708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400">
                <a:solidFill>
                  <a:srgbClr val="FFFB00"/>
                </a:solidFill>
                <a:latin typeface="Arial"/>
                <a:ea typeface="Arial"/>
                <a:cs typeface="Arial"/>
                <a:sym typeface="Arial"/>
              </a:defRPr>
            </a:lvl1pPr>
          </a:lstStyle>
          <a:p>
            <a:r>
              <a:t>Indiaca</a:t>
            </a:r>
          </a:p>
        </p:txBody>
      </p:sp>
      <p:sp>
        <p:nvSpPr>
          <p:cNvPr id="24" name="Shape 12"/>
          <p:cNvSpPr txBox="1"/>
          <p:nvPr/>
        </p:nvSpPr>
        <p:spPr>
          <a:xfrm>
            <a:off x="-2" y="188912"/>
            <a:ext cx="9144004" cy="802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pic>
        <p:nvPicPr>
          <p:cNvPr id="25"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68"/>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2400"/>
            </a:lvl1pPr>
          </a:lstStyle>
          <a:p>
            <a:r>
              <a:t>QUESTIONNAIRE AND ACTIVITIES </a:t>
            </a:r>
          </a:p>
        </p:txBody>
      </p:sp>
      <p:pic>
        <p:nvPicPr>
          <p:cNvPr id="81"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82" name="1. Can you say where the game originated?…"/>
          <p:cNvSpPr txBox="1"/>
          <p:nvPr/>
        </p:nvSpPr>
        <p:spPr>
          <a:xfrm>
            <a:off x="398787" y="1350519"/>
            <a:ext cx="8229601" cy="442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28600" marR="127000" indent="-228600" defTabSz="457200">
              <a:lnSpc>
                <a:spcPct val="160000"/>
              </a:lnSpc>
              <a:tabLst>
                <a:tab pos="12700" algn="l"/>
                <a:tab pos="241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a:solidFill>
                  <a:srgbClr val="232323"/>
                </a:solidFill>
                <a:latin typeface="Helvetica Neue"/>
                <a:ea typeface="Helvetica Neue"/>
                <a:cs typeface="Helvetica Neue"/>
                <a:sym typeface="Helvetica Neue"/>
              </a:rPr>
              <a:t>	1.	</a:t>
            </a:r>
            <a:r>
              <a:t>Can you say where the game originated?</a:t>
            </a:r>
          </a:p>
          <a:p>
            <a:pPr marL="228600" marR="127000" indent="-228600" defTabSz="457200">
              <a:lnSpc>
                <a:spcPct val="160000"/>
              </a:lnSpc>
              <a:tabLst>
                <a:tab pos="12700" algn="l"/>
                <a:tab pos="241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a:solidFill>
                  <a:srgbClr val="232323"/>
                </a:solidFill>
                <a:latin typeface="Helvetica Neue"/>
                <a:ea typeface="Helvetica Neue"/>
                <a:cs typeface="Helvetica Neue"/>
                <a:sym typeface="Helvetica Neue"/>
              </a:rPr>
              <a:t>	2.	</a:t>
            </a:r>
            <a:r>
              <a:t> The rules of Indiaca are based on another sport. Which one?</a:t>
            </a:r>
          </a:p>
          <a:p>
            <a:pPr marL="228600" marR="127000" indent="-228600" defTabSz="457200">
              <a:lnSpc>
                <a:spcPct val="160000"/>
              </a:lnSpc>
              <a:tabLst>
                <a:tab pos="12700" algn="l"/>
                <a:tab pos="241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a:solidFill>
                  <a:srgbClr val="232323"/>
                </a:solidFill>
                <a:latin typeface="Helvetica Neue"/>
                <a:ea typeface="Helvetica Neue"/>
                <a:cs typeface="Helvetica Neue"/>
                <a:sym typeface="Helvetica Neue"/>
              </a:rPr>
              <a:t>	3.	</a:t>
            </a:r>
            <a:r>
              <a:t> Can a player in the attacking zone perform a serve?</a:t>
            </a:r>
          </a:p>
          <a:p>
            <a:pPr marL="228600" marR="127000" indent="-228600" defTabSz="457200">
              <a:lnSpc>
                <a:spcPct val="160000"/>
              </a:lnSpc>
              <a:tabLst>
                <a:tab pos="12700" algn="l"/>
                <a:tab pos="241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a:solidFill>
                  <a:srgbClr val="232323"/>
                </a:solidFill>
                <a:latin typeface="Helvetica Neue"/>
                <a:ea typeface="Helvetica Neue"/>
                <a:cs typeface="Helvetica Neue"/>
                <a:sym typeface="Helvetica Neue"/>
              </a:rPr>
              <a:t>	4.	</a:t>
            </a:r>
            <a:r>
              <a:t> With which part of the body should you hit the indiaca? </a:t>
            </a:r>
          </a:p>
          <a:p>
            <a:pPr marL="228600" marR="127000" indent="-228600" defTabSz="457200">
              <a:lnSpc>
                <a:spcPct val="160000"/>
              </a:lnSpc>
              <a:tabLst>
                <a:tab pos="12700" algn="l"/>
                <a:tab pos="241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a:solidFill>
                  <a:srgbClr val="232323"/>
                </a:solidFill>
                <a:latin typeface="Helvetica Neue"/>
                <a:ea typeface="Helvetica Neue"/>
                <a:cs typeface="Helvetica Neue"/>
                <a:sym typeface="Helvetica Neue"/>
              </a:rPr>
              <a:t>	5.	</a:t>
            </a:r>
            <a:r>
              <a:t>Play a game with a hacky sack or footbag. Take a ball the size of a tennis ball that does not bounce and that is covered in rubber. You can only hit it with your legs and feet. You can use the inside and outside foot, the heel and the instep and the same with the knees and thighs. The games are to fifteen points played in doubles on a badminton court. Give it a try. </a:t>
            </a:r>
          </a:p>
          <a:p>
            <a:pPr marL="228600" marR="127000" indent="-228600" defTabSz="457200">
              <a:lnSpc>
                <a:spcPct val="160000"/>
              </a:lnSpc>
              <a:tabLst>
                <a:tab pos="12700" algn="l"/>
                <a:tab pos="241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a:solidFill>
                  <a:srgbClr val="232323"/>
                </a:solidFill>
                <a:latin typeface="Helvetica Neue"/>
                <a:ea typeface="Helvetica Neue"/>
                <a:cs typeface="Helvetica Neue"/>
                <a:sym typeface="Helvetica Neue"/>
              </a:rPr>
              <a:t>	6.	</a:t>
            </a:r>
            <a:r>
              <a:t>Invent another version of this game and explain the new rules.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15"/>
          <p:cNvSpPr txBox="1">
            <a:spLocks noGrp="1"/>
          </p:cNvSpPr>
          <p:nvPr>
            <p:ph type="title" idx="4294967295"/>
          </p:nvPr>
        </p:nvSpPr>
        <p:spPr>
          <a:xfrm>
            <a:off x="457200" y="428625"/>
            <a:ext cx="8229600" cy="989013"/>
          </a:xfrm>
          <a:prstGeom prst="rect">
            <a:avLst/>
          </a:prstGeom>
        </p:spPr>
        <p:txBody>
          <a:bodyPr lIns="0" tIns="0" rIns="0" bIns="0">
            <a:normAutofit/>
          </a:bodyPr>
          <a:lstStyle>
            <a:lvl1pPr defTabSz="630936">
              <a:defRPr sz="3000"/>
            </a:lvl1pPr>
          </a:lstStyle>
          <a:p>
            <a:r>
              <a:t>Indiaca</a:t>
            </a:r>
          </a:p>
        </p:txBody>
      </p:sp>
      <p:sp>
        <p:nvSpPr>
          <p:cNvPr id="28" name="Shape 16"/>
          <p:cNvSpPr txBox="1">
            <a:spLocks noGrp="1"/>
          </p:cNvSpPr>
          <p:nvPr>
            <p:ph type="body" sz="half" idx="4294967295"/>
          </p:nvPr>
        </p:nvSpPr>
        <p:spPr>
          <a:xfrm>
            <a:off x="468311" y="1412875"/>
            <a:ext cx="5000628" cy="4154488"/>
          </a:xfrm>
          <a:prstGeom prst="rect">
            <a:avLst/>
          </a:prstGeom>
        </p:spPr>
        <p:txBody>
          <a:bodyPr lIns="0" tIns="0" rIns="0" bIns="0">
            <a:normAutofit/>
          </a:bodyPr>
          <a:lstStyle/>
          <a:p>
            <a:pPr marL="532731" indent="-240631"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Objectives</a:t>
            </a:r>
          </a:p>
          <a:p>
            <a:pPr marL="532731" indent="-240631"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Basic Rules and Regulations</a:t>
            </a:r>
          </a:p>
          <a:p>
            <a:pPr marL="532731" indent="-240631"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Basic Technical-Tactical Resources </a:t>
            </a:r>
          </a:p>
          <a:p>
            <a:pPr marL="532731" indent="-240631"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Questionnaire and Activities</a:t>
            </a:r>
          </a:p>
        </p:txBody>
      </p:sp>
      <p:pic>
        <p:nvPicPr>
          <p:cNvPr id="2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0" name="la indiaca 6.jpg" descr="la indiaca 6.jpg"/>
          <p:cNvPicPr>
            <a:picLocks noChangeAspect="1"/>
          </p:cNvPicPr>
          <p:nvPr/>
        </p:nvPicPr>
        <p:blipFill>
          <a:blip r:embed="rId3"/>
          <a:stretch>
            <a:fillRect/>
          </a:stretch>
        </p:blipFill>
        <p:spPr>
          <a:xfrm>
            <a:off x="4803809" y="1712614"/>
            <a:ext cx="3492959" cy="2870926"/>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20"/>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3200"/>
            </a:lvl1pPr>
          </a:lstStyle>
          <a:p>
            <a:r>
              <a:t>OBJECTIVES</a:t>
            </a:r>
          </a:p>
        </p:txBody>
      </p:sp>
      <p:sp>
        <p:nvSpPr>
          <p:cNvPr id="33" name="Shape 21"/>
          <p:cNvSpPr txBox="1">
            <a:spLocks noGrp="1"/>
          </p:cNvSpPr>
          <p:nvPr>
            <p:ph type="body" idx="4294967295"/>
          </p:nvPr>
        </p:nvSpPr>
        <p:spPr>
          <a:xfrm>
            <a:off x="457200" y="1600200"/>
            <a:ext cx="5764015" cy="4525963"/>
          </a:xfrm>
          <a:prstGeom prst="rect">
            <a:avLst/>
          </a:prstGeom>
        </p:spPr>
        <p:txBody>
          <a:bodyPr lIns="0" tIns="0" rIns="0" bIns="0">
            <a:normAutofit/>
          </a:bodyPr>
          <a:lstStyle/>
          <a:p>
            <a:pPr marL="215900" indent="-152400" algn="just" defTabSz="457200">
              <a:lnSpc>
                <a:spcPct val="140000"/>
              </a:lnSpc>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To learn the technical-tactical elements and basic regulations of indiaca. </a:t>
            </a:r>
          </a:p>
          <a:p>
            <a:pPr marL="215900" indent="-152400" algn="just" defTabSz="457200">
              <a:lnSpc>
                <a:spcPct val="110000"/>
              </a:lnSpc>
              <a:spcBef>
                <a:spcPts val="0"/>
              </a:spcBef>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To understand the application (of these elements and regulations) in different situations during the game and collaborate with one’s classmates developing and putting into practice the activities.</a:t>
            </a:r>
          </a:p>
        </p:txBody>
      </p:sp>
      <p:pic>
        <p:nvPicPr>
          <p:cNvPr id="3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5" name="la indiaca 4.jpg" descr="la indiaca 4.jpg"/>
          <p:cNvPicPr>
            <a:picLocks noChangeAspect="1"/>
          </p:cNvPicPr>
          <p:nvPr/>
        </p:nvPicPr>
        <p:blipFill>
          <a:blip r:embed="rId3"/>
          <a:stretch>
            <a:fillRect/>
          </a:stretch>
        </p:blipFill>
        <p:spPr>
          <a:xfrm>
            <a:off x="6464498" y="2189112"/>
            <a:ext cx="2415327" cy="3727835"/>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25"/>
          <p:cNvSpPr txBox="1"/>
          <p:nvPr/>
        </p:nvSpPr>
        <p:spPr>
          <a:xfrm>
            <a:off x="539750" y="1557336"/>
            <a:ext cx="4286896" cy="2217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t>Indiaca is a game played with a feather ball (indiaca) that has its origins in the Inca civilisation, and it is a popular game in various countries in South America mostly in Brazil where it is called Peteca. It formally became a sport in Germany in 1936 and the </a:t>
            </a:r>
            <a:r>
              <a:rPr i="1"/>
              <a:t>feather ball </a:t>
            </a:r>
            <a:r>
              <a:t>was called indiaca. </a:t>
            </a:r>
          </a:p>
        </p:txBody>
      </p:sp>
      <p:pic>
        <p:nvPicPr>
          <p:cNvPr id="3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39" name="Shape 27"/>
          <p:cNvSpPr txBox="1"/>
          <p:nvPr/>
        </p:nvSpPr>
        <p:spPr>
          <a:xfrm>
            <a:off x="500062" y="357186"/>
            <a:ext cx="6553201" cy="43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400"/>
              </a:spcBef>
              <a:defRPr sz="2400">
                <a:latin typeface="Arial"/>
                <a:ea typeface="Arial"/>
                <a:cs typeface="Arial"/>
                <a:sym typeface="Arial"/>
              </a:defRPr>
            </a:lvl1pPr>
          </a:lstStyle>
          <a:p>
            <a:r>
              <a:t>ORIGIN</a:t>
            </a:r>
          </a:p>
        </p:txBody>
      </p:sp>
      <p:pic>
        <p:nvPicPr>
          <p:cNvPr id="40" name="la indiaca.jpg" descr="la indiaca.jpg"/>
          <p:cNvPicPr>
            <a:picLocks noChangeAspect="1"/>
          </p:cNvPicPr>
          <p:nvPr/>
        </p:nvPicPr>
        <p:blipFill>
          <a:blip r:embed="rId3"/>
          <a:stretch>
            <a:fillRect/>
          </a:stretch>
        </p:blipFill>
        <p:spPr>
          <a:xfrm>
            <a:off x="5229769" y="1229757"/>
            <a:ext cx="2986433" cy="287272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30"/>
          <p:cNvSpPr txBox="1"/>
          <p:nvPr/>
        </p:nvSpPr>
        <p:spPr>
          <a:xfrm>
            <a:off x="415925" y="1093470"/>
            <a:ext cx="7858125" cy="48488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pPr>
            <a:r>
              <a:t>The game consists of hitting the feathered ball with the hand trying not to let it fall to the ground on one’s side of the court but that it hits the ground of the opposing team’s side. One can play as </a:t>
            </a:r>
            <a:r>
              <a:rPr b="1"/>
              <a:t>individuals</a:t>
            </a:r>
            <a:r>
              <a:t>, </a:t>
            </a:r>
            <a:r>
              <a:rPr b="1"/>
              <a:t>doubles</a:t>
            </a:r>
            <a:r>
              <a:t> or in </a:t>
            </a:r>
            <a:r>
              <a:rPr b="1"/>
              <a:t>teams</a:t>
            </a:r>
            <a:r>
              <a:t> – this being the most often played version of the game.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pPr>
            <a:r>
              <a:t>The </a:t>
            </a:r>
            <a:r>
              <a:rPr b="1"/>
              <a:t>team</a:t>
            </a:r>
            <a:r>
              <a:t> is made up of </a:t>
            </a:r>
            <a:r>
              <a:rPr b="1"/>
              <a:t>five</a:t>
            </a:r>
            <a:r>
              <a:t> players: three attackers and two defenders.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pPr>
            <a:r>
              <a:t/>
            </a:r>
            <a:br/>
            <a:r>
              <a:t>So that all the players can play in every position, the players are rotated in a clockwise direction. The player who finds him/herself in the right hand zone of defence takes the first service.</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pPr>
            <a:r>
              <a:t>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pPr>
            <a:r>
              <a:t>The service is taken by holding the ball at hip height and hitting it from below sending it in an upward trajectory to the other side of the court. Players are permitted two attempts to complete the serve. </a:t>
            </a:r>
          </a:p>
        </p:txBody>
      </p:sp>
      <p:sp>
        <p:nvSpPr>
          <p:cNvPr id="43" name="Shape 31"/>
          <p:cNvSpPr txBox="1"/>
          <p:nvPr/>
        </p:nvSpPr>
        <p:spPr>
          <a:xfrm>
            <a:off x="971550" y="333375"/>
            <a:ext cx="6553200" cy="437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400"/>
              </a:spcBef>
              <a:defRPr sz="2400">
                <a:latin typeface="Arial"/>
                <a:ea typeface="Arial"/>
                <a:cs typeface="Arial"/>
                <a:sym typeface="Arial"/>
              </a:defRPr>
            </a:lvl1pPr>
          </a:lstStyle>
          <a:p>
            <a:r>
              <a:t>BASIC RULES</a:t>
            </a:r>
          </a:p>
        </p:txBody>
      </p:sp>
      <p:pic>
        <p:nvPicPr>
          <p:cNvPr id="4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45" name="indi4.jpg" descr="indi4.jpg"/>
          <p:cNvPicPr>
            <a:picLocks noChangeAspect="1"/>
          </p:cNvPicPr>
          <p:nvPr/>
        </p:nvPicPr>
        <p:blipFill>
          <a:blip r:embed="rId3">
            <a:alphaModFix amt="10000"/>
          </a:blip>
          <a:stretch>
            <a:fillRect/>
          </a:stretch>
        </p:blipFill>
        <p:spPr>
          <a:xfrm>
            <a:off x="-61597" y="88899"/>
            <a:ext cx="8813167" cy="685800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42">
                                            <p:bg/>
                                          </p:spTgt>
                                        </p:tgtEl>
                                        <p:attrNameLst>
                                          <p:attrName>style.visibility</p:attrName>
                                        </p:attrNameLst>
                                      </p:cBhvr>
                                      <p:to>
                                        <p:strVal val="visible"/>
                                      </p:to>
                                    </p:set>
                                    <p:animEffect transition="in" filter="blinds(horizontal)">
                                      <p:cBhvr>
                                        <p:cTn id="7" dur="500"/>
                                        <p:tgtEl>
                                          <p:spTgt spid="42">
                                            <p:bg/>
                                          </p:spTgt>
                                        </p:tgtEl>
                                      </p:cBhvr>
                                    </p:animEffect>
                                  </p:childTnLst>
                                </p:cTn>
                              </p:par>
                              <p:par>
                                <p:cTn id="8" presetID="3" presetClass="entr" presetSubtype="10" fill="hold" grpId="0" nodeType="withEffect">
                                  <p:stCondLst>
                                    <p:cond delay="0"/>
                                  </p:stCondLst>
                                  <p:iterate>
                                    <p:tmAbs val="0"/>
                                  </p:iterate>
                                  <p:childTnLst>
                                    <p:set>
                                      <p:cBhvr>
                                        <p:cTn id="9" fill="hold"/>
                                        <p:tgtEl>
                                          <p:spTgt spid="42">
                                            <p:txEl>
                                              <p:pRg st="0" end="0"/>
                                            </p:txEl>
                                          </p:spTgt>
                                        </p:tgtEl>
                                        <p:attrNameLst>
                                          <p:attrName>style.visibility</p:attrName>
                                        </p:attrNameLst>
                                      </p:cBhvr>
                                      <p:to>
                                        <p:strVal val="visible"/>
                                      </p:to>
                                    </p:set>
                                    <p:animEffect transition="in" filter="blinds(horizontal)">
                                      <p:cBhvr>
                                        <p:cTn id="10" dur="500"/>
                                        <p:tgtEl>
                                          <p:spTgt spid="4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iterate>
                                    <p:tmAbs val="0"/>
                                  </p:iterate>
                                  <p:childTnLst>
                                    <p:set>
                                      <p:cBhvr>
                                        <p:cTn id="14" fill="hold"/>
                                        <p:tgtEl>
                                          <p:spTgt spid="42">
                                            <p:txEl>
                                              <p:pRg st="1" end="1"/>
                                            </p:txEl>
                                          </p:spTgt>
                                        </p:tgtEl>
                                        <p:attrNameLst>
                                          <p:attrName>style.visibility</p:attrName>
                                        </p:attrNameLst>
                                      </p:cBhvr>
                                      <p:to>
                                        <p:strVal val="visible"/>
                                      </p:to>
                                    </p:set>
                                    <p:animEffect transition="in" filter="blinds(horizontal)">
                                      <p:cBhvr>
                                        <p:cTn id="15" dur="500"/>
                                        <p:tgtEl>
                                          <p:spTgt spid="42">
                                            <p:txEl>
                                              <p:pRg st="1" end="1"/>
                                            </p:txEl>
                                          </p:spTgt>
                                        </p:tgtEl>
                                      </p:cBhvr>
                                    </p:animEffect>
                                  </p:childTnLst>
                                </p:cTn>
                              </p:par>
                            </p:childTnLst>
                          </p:cTn>
                        </p:par>
                        <p:par>
                          <p:cTn id="16" fill="hold">
                            <p:stCondLst>
                              <p:cond delay="500"/>
                            </p:stCondLst>
                            <p:childTnLst>
                              <p:par>
                                <p:cTn id="17" presetID="3" presetClass="entr" presetSubtype="10" fill="hold" grpId="0" nodeType="afterEffect">
                                  <p:stCondLst>
                                    <p:cond delay="0"/>
                                  </p:stCondLst>
                                  <p:iterate>
                                    <p:tmAbs val="0"/>
                                  </p:iterate>
                                  <p:childTnLst>
                                    <p:set>
                                      <p:cBhvr>
                                        <p:cTn id="18" fill="hold"/>
                                        <p:tgtEl>
                                          <p:spTgt spid="42">
                                            <p:txEl>
                                              <p:pRg st="2" end="2"/>
                                            </p:txEl>
                                          </p:spTgt>
                                        </p:tgtEl>
                                        <p:attrNameLst>
                                          <p:attrName>style.visibility</p:attrName>
                                        </p:attrNameLst>
                                      </p:cBhvr>
                                      <p:to>
                                        <p:strVal val="visible"/>
                                      </p:to>
                                    </p:set>
                                    <p:animEffect transition="in" filter="blinds(horizontal)">
                                      <p:cBhvr>
                                        <p:cTn id="19" dur="500"/>
                                        <p:tgtEl>
                                          <p:spTgt spid="4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iterate>
                                    <p:tmAbs val="0"/>
                                  </p:iterate>
                                  <p:childTnLst>
                                    <p:set>
                                      <p:cBhvr>
                                        <p:cTn id="23" fill="hold"/>
                                        <p:tgtEl>
                                          <p:spTgt spid="42">
                                            <p:txEl>
                                              <p:pRg st="3" end="3"/>
                                            </p:txEl>
                                          </p:spTgt>
                                        </p:tgtEl>
                                        <p:attrNameLst>
                                          <p:attrName>style.visibility</p:attrName>
                                        </p:attrNameLst>
                                      </p:cBhvr>
                                      <p:to>
                                        <p:strVal val="visible"/>
                                      </p:to>
                                    </p:set>
                                    <p:animEffect transition="in" filter="blinds(horizontal)">
                                      <p:cBhvr>
                                        <p:cTn id="24" dur="500"/>
                                        <p:tgtEl>
                                          <p:spTgt spid="42">
                                            <p:txEl>
                                              <p:pRg st="3" end="3"/>
                                            </p:txEl>
                                          </p:spTgt>
                                        </p:tgtEl>
                                      </p:cBhvr>
                                    </p:animEffect>
                                  </p:childTnLst>
                                </p:cTn>
                              </p:par>
                            </p:childTnLst>
                          </p:cTn>
                        </p:par>
                        <p:par>
                          <p:cTn id="25" fill="hold">
                            <p:stCondLst>
                              <p:cond delay="500"/>
                            </p:stCondLst>
                            <p:childTnLst>
                              <p:par>
                                <p:cTn id="26" presetID="3" presetClass="entr" presetSubtype="10" fill="hold" grpId="0" nodeType="afterEffect">
                                  <p:stCondLst>
                                    <p:cond delay="0"/>
                                  </p:stCondLst>
                                  <p:iterate>
                                    <p:tmAbs val="0"/>
                                  </p:iterate>
                                  <p:childTnLst>
                                    <p:set>
                                      <p:cBhvr>
                                        <p:cTn id="27" fill="hold"/>
                                        <p:tgtEl>
                                          <p:spTgt spid="42">
                                            <p:txEl>
                                              <p:pRg st="4" end="4"/>
                                            </p:txEl>
                                          </p:spTgt>
                                        </p:tgtEl>
                                        <p:attrNameLst>
                                          <p:attrName>style.visibility</p:attrName>
                                        </p:attrNameLst>
                                      </p:cBhvr>
                                      <p:to>
                                        <p:strVal val="visible"/>
                                      </p:to>
                                    </p:set>
                                    <p:animEffect transition="in" filter="blinds(horizontal)">
                                      <p:cBhvr>
                                        <p:cTn id="28" dur="500"/>
                                        <p:tgtEl>
                                          <p:spTgt spid="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35"/>
          <p:cNvSpPr txBox="1"/>
          <p:nvPr/>
        </p:nvSpPr>
        <p:spPr>
          <a:xfrm>
            <a:off x="611186" y="615084"/>
            <a:ext cx="7993065" cy="316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just">
              <a:defRPr>
                <a:latin typeface="Arial"/>
                <a:ea typeface="Arial"/>
                <a:cs typeface="Arial"/>
                <a:sym typeface="Arial"/>
              </a:defRPr>
            </a:pPr>
            <a:r>
              <a:t>The games consist of three sets of twenty-five points. A point is scored in the following cases:</a:t>
            </a:r>
          </a:p>
          <a:p>
            <a:pPr marL="121920" indent="-108585" algn="just" defTabSz="457200">
              <a:lnSpc>
                <a:spcPct val="120000"/>
              </a:lnSpc>
              <a:buClr>
                <a:srgbClr val="444444"/>
              </a:buClr>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pPr>
            <a:r>
              <a:t> If an opposing player hits the ball out of the court, it falls on their own side of the net or passes under the net,</a:t>
            </a:r>
          </a:p>
          <a:p>
            <a:pPr marL="121920" indent="-108585" algn="just" defTabSz="457200">
              <a:lnSpc>
                <a:spcPct val="120000"/>
              </a:lnSpc>
              <a:buClr>
                <a:srgbClr val="444444"/>
              </a:buClr>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pPr>
            <a:r>
              <a:t> if a team touches the indiaca more than three times,</a:t>
            </a:r>
          </a:p>
          <a:p>
            <a:pPr marL="121920" indent="-108585" algn="just" defTabSz="457200">
              <a:lnSpc>
                <a:spcPct val="120000"/>
              </a:lnSpc>
              <a:buClr>
                <a:srgbClr val="444444"/>
              </a:buClr>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pPr>
            <a:r>
              <a:t>if a player hits the indiaca twice, </a:t>
            </a:r>
          </a:p>
          <a:p>
            <a:pPr marL="121920" indent="-108585" algn="just" defTabSz="457200">
              <a:lnSpc>
                <a:spcPct val="120000"/>
              </a:lnSpc>
              <a:buClr>
                <a:srgbClr val="444444"/>
              </a:buClr>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pPr>
            <a:r>
              <a:t>if the indiaca is hit with a part of the body that is not the hand, and </a:t>
            </a:r>
          </a:p>
          <a:p>
            <a:pPr marL="121920" indent="-108585" algn="just" defTabSz="457200">
              <a:lnSpc>
                <a:spcPct val="120000"/>
              </a:lnSpc>
              <a:buClr>
                <a:srgbClr val="444444"/>
              </a:buClr>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pPr>
            <a:r>
              <a:t>if a defender hits the indiaca over the net. </a:t>
            </a:r>
          </a:p>
          <a:p>
            <a:pPr algn="just">
              <a:defRPr>
                <a:latin typeface="Arial"/>
                <a:ea typeface="Arial"/>
                <a:cs typeface="Arial"/>
                <a:sym typeface="Arial"/>
              </a:defRPr>
            </a:pPr>
            <a:endParaRPr/>
          </a:p>
        </p:txBody>
      </p:sp>
      <p:pic>
        <p:nvPicPr>
          <p:cNvPr id="4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49" name="indi1 2.jpg" descr="indi1 2.jpg"/>
          <p:cNvPicPr>
            <a:picLocks noChangeAspect="1"/>
          </p:cNvPicPr>
          <p:nvPr/>
        </p:nvPicPr>
        <p:blipFill>
          <a:blip r:embed="rId3"/>
          <a:stretch>
            <a:fillRect/>
          </a:stretch>
        </p:blipFill>
        <p:spPr>
          <a:xfrm>
            <a:off x="2614166" y="3486757"/>
            <a:ext cx="3439494" cy="287123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47">
                                            <p:txEl>
                                              <p:pRg st="1" end="1"/>
                                            </p:txEl>
                                          </p:spTgt>
                                        </p:tgtEl>
                                        <p:attrNameLst>
                                          <p:attrName>style.visibility</p:attrName>
                                        </p:attrNameLst>
                                      </p:cBhvr>
                                      <p:to>
                                        <p:strVal val="visible"/>
                                      </p:to>
                                    </p:set>
                                    <p:animEffect transition="in" filter="blinds(horizontal)">
                                      <p:cBhvr>
                                        <p:cTn id="7" dur="500"/>
                                        <p:tgtEl>
                                          <p:spTgt spid="47">
                                            <p:txEl>
                                              <p:pRg st="1" end="1"/>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iterate>
                                    <p:tmAbs val="0"/>
                                  </p:iterate>
                                  <p:childTnLst>
                                    <p:set>
                                      <p:cBhvr>
                                        <p:cTn id="10" fill="hold"/>
                                        <p:tgtEl>
                                          <p:spTgt spid="47">
                                            <p:txEl>
                                              <p:pRg st="2" end="2"/>
                                            </p:txEl>
                                          </p:spTgt>
                                        </p:tgtEl>
                                        <p:attrNameLst>
                                          <p:attrName>style.visibility</p:attrName>
                                        </p:attrNameLst>
                                      </p:cBhvr>
                                      <p:to>
                                        <p:strVal val="visible"/>
                                      </p:to>
                                    </p:set>
                                    <p:animEffect transition="in" filter="blinds(horizontal)">
                                      <p:cBhvr>
                                        <p:cTn id="11" dur="500"/>
                                        <p:tgtEl>
                                          <p:spTgt spid="47">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iterate>
                                    <p:tmAbs val="0"/>
                                  </p:iterate>
                                  <p:childTnLst>
                                    <p:set>
                                      <p:cBhvr>
                                        <p:cTn id="15" fill="hold"/>
                                        <p:tgtEl>
                                          <p:spTgt spid="47">
                                            <p:txEl>
                                              <p:pRg st="3" end="3"/>
                                            </p:txEl>
                                          </p:spTgt>
                                        </p:tgtEl>
                                        <p:attrNameLst>
                                          <p:attrName>style.visibility</p:attrName>
                                        </p:attrNameLst>
                                      </p:cBhvr>
                                      <p:to>
                                        <p:strVal val="visible"/>
                                      </p:to>
                                    </p:set>
                                    <p:animEffect transition="in" filter="blinds(horizontal)">
                                      <p:cBhvr>
                                        <p:cTn id="16" dur="500"/>
                                        <p:tgtEl>
                                          <p:spTgt spid="47">
                                            <p:txEl>
                                              <p:pRg st="3" end="3"/>
                                            </p:txEl>
                                          </p:spTgt>
                                        </p:tgtEl>
                                      </p:cBhvr>
                                    </p:animEffect>
                                  </p:childTnLst>
                                </p:cTn>
                              </p:par>
                            </p:childTnLst>
                          </p:cTn>
                        </p:par>
                        <p:par>
                          <p:cTn id="17" fill="hold">
                            <p:stCondLst>
                              <p:cond delay="500"/>
                            </p:stCondLst>
                            <p:childTnLst>
                              <p:par>
                                <p:cTn id="18" presetID="3" presetClass="entr" presetSubtype="10" fill="hold" grpId="0" nodeType="afterEffect">
                                  <p:stCondLst>
                                    <p:cond delay="0"/>
                                  </p:stCondLst>
                                  <p:iterate>
                                    <p:tmAbs val="0"/>
                                  </p:iterate>
                                  <p:childTnLst>
                                    <p:set>
                                      <p:cBhvr>
                                        <p:cTn id="19" fill="hold"/>
                                        <p:tgtEl>
                                          <p:spTgt spid="47">
                                            <p:txEl>
                                              <p:pRg st="4" end="4"/>
                                            </p:txEl>
                                          </p:spTgt>
                                        </p:tgtEl>
                                        <p:attrNameLst>
                                          <p:attrName>style.visibility</p:attrName>
                                        </p:attrNameLst>
                                      </p:cBhvr>
                                      <p:to>
                                        <p:strVal val="visible"/>
                                      </p:to>
                                    </p:set>
                                    <p:animEffect transition="in" filter="blinds(horizontal)">
                                      <p:cBhvr>
                                        <p:cTn id="20" dur="500"/>
                                        <p:tgtEl>
                                          <p:spTgt spid="47">
                                            <p:txEl>
                                              <p:pRg st="4" end="4"/>
                                            </p:txEl>
                                          </p:spTgt>
                                        </p:tgtEl>
                                      </p:cBhvr>
                                    </p:animEffect>
                                  </p:childTnLst>
                                </p:cTn>
                              </p:par>
                            </p:childTnLst>
                          </p:cTn>
                        </p:par>
                        <p:par>
                          <p:cTn id="21" fill="hold">
                            <p:stCondLst>
                              <p:cond delay="1000"/>
                            </p:stCondLst>
                            <p:childTnLst>
                              <p:par>
                                <p:cTn id="22" presetID="3" presetClass="entr" presetSubtype="10" fill="hold" grpId="0" nodeType="afterEffect">
                                  <p:stCondLst>
                                    <p:cond delay="0"/>
                                  </p:stCondLst>
                                  <p:iterate>
                                    <p:tmAbs val="0"/>
                                  </p:iterate>
                                  <p:childTnLst>
                                    <p:set>
                                      <p:cBhvr>
                                        <p:cTn id="23" fill="hold"/>
                                        <p:tgtEl>
                                          <p:spTgt spid="47">
                                            <p:txEl>
                                              <p:pRg st="5" end="5"/>
                                            </p:txEl>
                                          </p:spTgt>
                                        </p:tgtEl>
                                        <p:attrNameLst>
                                          <p:attrName>style.visibility</p:attrName>
                                        </p:attrNameLst>
                                      </p:cBhvr>
                                      <p:to>
                                        <p:strVal val="visible"/>
                                      </p:to>
                                    </p:set>
                                    <p:animEffect transition="in" filter="blinds(horizontal)">
                                      <p:cBhvr>
                                        <p:cTn id="24" dur="500"/>
                                        <p:tgtEl>
                                          <p:spTgt spid="47">
                                            <p:txEl>
                                              <p:pRg st="5" end="5"/>
                                            </p:txEl>
                                          </p:spTgt>
                                        </p:tgtEl>
                                      </p:cBhvr>
                                    </p:animEffect>
                                  </p:childTnLst>
                                </p:cTn>
                              </p:par>
                            </p:childTnLst>
                          </p:cTn>
                        </p:par>
                        <p:par>
                          <p:cTn id="25" fill="hold">
                            <p:stCondLst>
                              <p:cond delay="1500"/>
                            </p:stCondLst>
                            <p:childTnLst>
                              <p:par>
                                <p:cTn id="26" presetID="3" presetClass="entr" presetSubtype="10" fill="hold" grpId="0" nodeType="afterEffect">
                                  <p:stCondLst>
                                    <p:cond delay="0"/>
                                  </p:stCondLst>
                                  <p:iterate>
                                    <p:tmAbs val="0"/>
                                  </p:iterate>
                                  <p:childTnLst>
                                    <p:set>
                                      <p:cBhvr>
                                        <p:cTn id="27" fill="hold"/>
                                        <p:tgtEl>
                                          <p:spTgt spid="47">
                                            <p:txEl>
                                              <p:pRg st="6" end="6"/>
                                            </p:txEl>
                                          </p:spTgt>
                                        </p:tgtEl>
                                        <p:attrNameLst>
                                          <p:attrName>style.visibility</p:attrName>
                                        </p:attrNameLst>
                                      </p:cBhvr>
                                      <p:to>
                                        <p:strVal val="visible"/>
                                      </p:to>
                                    </p:set>
                                    <p:animEffect transition="in" filter="blinds(horizontal)">
                                      <p:cBhvr>
                                        <p:cTn id="28" dur="500"/>
                                        <p:tgtEl>
                                          <p:spTgt spid="47">
                                            <p:txEl>
                                              <p:pRg st="6" end="6"/>
                                            </p:txEl>
                                          </p:spTgt>
                                        </p:tgtEl>
                                      </p:cBhvr>
                                    </p:animEffect>
                                  </p:childTnLst>
                                </p:cTn>
                              </p:par>
                            </p:childTnLst>
                          </p:cTn>
                        </p:par>
                        <p:par>
                          <p:cTn id="29" fill="hold">
                            <p:stCondLst>
                              <p:cond delay="2000"/>
                            </p:stCondLst>
                            <p:childTnLst>
                              <p:par>
                                <p:cTn id="30" presetID="3" presetClass="entr" presetSubtype="10" fill="hold" grpId="0" nodeType="afterEffect">
                                  <p:stCondLst>
                                    <p:cond delay="0"/>
                                  </p:stCondLst>
                                  <p:iterate>
                                    <p:tmAbs val="0"/>
                                  </p:iterate>
                                  <p:childTnLst>
                                    <p:set>
                                      <p:cBhvr>
                                        <p:cTn id="31" fill="hold"/>
                                        <p:tgtEl>
                                          <p:spTgt spid="47">
                                            <p:txEl>
                                              <p:charRg st="426" end="426"/>
                                            </p:txEl>
                                          </p:spTgt>
                                        </p:tgtEl>
                                        <p:attrNameLst>
                                          <p:attrName>style.visibility</p:attrName>
                                        </p:attrNameLst>
                                      </p:cBhvr>
                                      <p:to>
                                        <p:strVal val="visible"/>
                                      </p:to>
                                    </p:set>
                                    <p:animEffect transition="in" filter="blinds(horizontal)">
                                      <p:cBhvr>
                                        <p:cTn id="32" dur="500"/>
                                        <p:tgtEl>
                                          <p:spTgt spid="47">
                                            <p:txEl>
                                              <p:charRg st="426" end="4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39"/>
          <p:cNvSpPr txBox="1"/>
          <p:nvPr/>
        </p:nvSpPr>
        <p:spPr>
          <a:xfrm>
            <a:off x="488950" y="3036109"/>
            <a:ext cx="7848600" cy="335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pPr>
            <a:r>
              <a:rPr b="0"/>
              <a:t>The Indiaca is made of two parts: the lower part is a foam base and the upper part is made of four 20cm long feathers. The American version is shorter, made with a small cushion of leather and shorter feathers. </a:t>
            </a:r>
            <a:br>
              <a:rPr b="0"/>
            </a:br>
            <a:r>
              <a:rPr b="0"/>
              <a:t>The court is rectangular measuring 16 x 6.10 metres. It can be adapted to a court of 18 x 9 metres (volleyball court). </a:t>
            </a:r>
            <a:br>
              <a:rPr b="0"/>
            </a:br>
            <a:r>
              <a:rPr b="0"/>
              <a:t>There is a net that separates the two sides of the court hung at a height of: </a:t>
            </a:r>
            <a:r>
              <a:t/>
            </a:r>
            <a:br/>
            <a:endParaRPr/>
          </a:p>
          <a:p>
            <a:pPr marL="139700" indent="-139700" defTabSz="457200">
              <a:lnSpc>
                <a:spcPct val="110000"/>
              </a:lnSpc>
              <a:tabLst>
                <a:tab pos="12700" algn="l"/>
                <a:tab pos="1524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a:solidFill>
                  <a:srgbClr val="444444"/>
                </a:solidFill>
              </a:rPr>
              <a:t>	-	</a:t>
            </a:r>
            <a:r>
              <a:t>Men – 2.25 metres </a:t>
            </a:r>
          </a:p>
          <a:p>
            <a:pPr marL="139700" indent="-139700" defTabSz="457200">
              <a:lnSpc>
                <a:spcPct val="110000"/>
              </a:lnSpc>
              <a:tabLst>
                <a:tab pos="12700" algn="l"/>
                <a:tab pos="1524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a:solidFill>
                  <a:srgbClr val="444444"/>
                </a:solidFill>
              </a:rPr>
              <a:t>	-	</a:t>
            </a:r>
            <a:r>
              <a:t>Women – 2.15 metres </a:t>
            </a:r>
          </a:p>
          <a:p>
            <a:pPr marL="139700" indent="-139700" defTabSz="457200">
              <a:lnSpc>
                <a:spcPct val="110000"/>
              </a:lnSpc>
              <a:tabLst>
                <a:tab pos="12700" algn="l"/>
                <a:tab pos="1524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a:solidFill>
                  <a:srgbClr val="444444"/>
                </a:solidFill>
              </a:rPr>
              <a:t>	-	</a:t>
            </a:r>
            <a:r>
              <a:t>Mixed – 2.15 metres </a:t>
            </a:r>
          </a:p>
          <a:p>
            <a:pPr marL="139700" indent="-139700" defTabSz="457200">
              <a:lnSpc>
                <a:spcPct val="110000"/>
              </a:lnSpc>
              <a:tabLst>
                <a:tab pos="12700" algn="l"/>
                <a:tab pos="1524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a:solidFill>
                  <a:srgbClr val="444444"/>
                </a:solidFill>
              </a:rPr>
              <a:t>	-	</a:t>
            </a:r>
            <a:r>
              <a:t>Children (under 14) - 2 metres.</a:t>
            </a:r>
          </a:p>
        </p:txBody>
      </p:sp>
      <p:sp>
        <p:nvSpPr>
          <p:cNvPr id="52" name="Shape 40"/>
          <p:cNvSpPr txBox="1"/>
          <p:nvPr/>
        </p:nvSpPr>
        <p:spPr>
          <a:xfrm>
            <a:off x="2916236" y="333374"/>
            <a:ext cx="3311528" cy="548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defRPr sz="3200" b="1">
                <a:latin typeface="Arial"/>
                <a:ea typeface="Arial"/>
                <a:cs typeface="Arial"/>
                <a:sym typeface="Arial"/>
              </a:defRPr>
            </a:lvl1pPr>
          </a:lstStyle>
          <a:p>
            <a:r>
              <a:t>Equipment</a:t>
            </a:r>
          </a:p>
        </p:txBody>
      </p:sp>
      <p:pic>
        <p:nvPicPr>
          <p:cNvPr id="53"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54" name="descarga (56.jpg" descr="descarga (56.jpg"/>
          <p:cNvPicPr>
            <a:picLocks noChangeAspect="1"/>
          </p:cNvPicPr>
          <p:nvPr/>
        </p:nvPicPr>
        <p:blipFill>
          <a:blip r:embed="rId3"/>
          <a:stretch>
            <a:fillRect/>
          </a:stretch>
        </p:blipFill>
        <p:spPr>
          <a:xfrm>
            <a:off x="4346871" y="1227931"/>
            <a:ext cx="1461668" cy="1461668"/>
          </a:xfrm>
          <a:prstGeom prst="rect">
            <a:avLst/>
          </a:prstGeom>
          <a:ln w="12700">
            <a:miter lim="400000"/>
          </a:ln>
        </p:spPr>
      </p:pic>
      <p:pic>
        <p:nvPicPr>
          <p:cNvPr id="55" name="descarga.jpg" descr="descarga.jpg"/>
          <p:cNvPicPr>
            <a:picLocks noChangeAspect="1"/>
          </p:cNvPicPr>
          <p:nvPr/>
        </p:nvPicPr>
        <p:blipFill>
          <a:blip r:embed="rId4"/>
          <a:stretch>
            <a:fillRect/>
          </a:stretch>
        </p:blipFill>
        <p:spPr>
          <a:xfrm>
            <a:off x="5938142" y="1227931"/>
            <a:ext cx="1461668" cy="1461668"/>
          </a:xfrm>
          <a:prstGeom prst="rect">
            <a:avLst/>
          </a:prstGeom>
          <a:ln w="12700">
            <a:miter lim="400000"/>
          </a:ln>
        </p:spPr>
      </p:pic>
      <p:pic>
        <p:nvPicPr>
          <p:cNvPr id="56" name="la indiaca.jpg" descr="la indiaca.jpg"/>
          <p:cNvPicPr>
            <a:picLocks noChangeAspect="1"/>
          </p:cNvPicPr>
          <p:nvPr/>
        </p:nvPicPr>
        <p:blipFill>
          <a:blip r:embed="rId5"/>
          <a:stretch>
            <a:fillRect/>
          </a:stretch>
        </p:blipFill>
        <p:spPr>
          <a:xfrm>
            <a:off x="7505795" y="1274505"/>
            <a:ext cx="1519525" cy="1461668"/>
          </a:xfrm>
          <a:prstGeom prst="rect">
            <a:avLst/>
          </a:prstGeom>
          <a:ln w="12700">
            <a:miter lim="400000"/>
          </a:ln>
        </p:spPr>
      </p:pic>
      <p:pic>
        <p:nvPicPr>
          <p:cNvPr id="57" name="Image" descr="Image"/>
          <p:cNvPicPr>
            <a:picLocks noChangeAspect="1"/>
          </p:cNvPicPr>
          <p:nvPr/>
        </p:nvPicPr>
        <p:blipFill>
          <a:blip r:embed="rId6"/>
          <a:stretch>
            <a:fillRect/>
          </a:stretch>
        </p:blipFill>
        <p:spPr>
          <a:xfrm>
            <a:off x="25400" y="1100061"/>
            <a:ext cx="4240877" cy="1622706"/>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47"/>
          <p:cNvSpPr txBox="1"/>
          <p:nvPr/>
        </p:nvSpPr>
        <p:spPr>
          <a:xfrm>
            <a:off x="539750" y="981075"/>
            <a:ext cx="7743825" cy="884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defRPr>
                <a:latin typeface="Arial"/>
                <a:ea typeface="Arial"/>
                <a:cs typeface="Arial"/>
                <a:sym typeface="Arial"/>
              </a:defRPr>
            </a:lvl1pPr>
          </a:lstStyle>
          <a:p>
            <a:r>
              <a:t>The technical and tactical resources of this game are very simple. The idea is that you participate in the game in a natural manner, hitting the ball in the ways described below:</a:t>
            </a:r>
          </a:p>
        </p:txBody>
      </p:sp>
      <p:sp>
        <p:nvSpPr>
          <p:cNvPr id="60" name="Shape 48"/>
          <p:cNvSpPr txBox="1"/>
          <p:nvPr/>
        </p:nvSpPr>
        <p:spPr>
          <a:xfrm>
            <a:off x="1285875" y="500062"/>
            <a:ext cx="7000875" cy="437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400"/>
              </a:spcBef>
              <a:defRPr sz="2400">
                <a:latin typeface="Arial"/>
                <a:ea typeface="Arial"/>
                <a:cs typeface="Arial"/>
                <a:sym typeface="Arial"/>
              </a:defRPr>
            </a:lvl1pPr>
          </a:lstStyle>
          <a:p>
            <a:r>
              <a:t>BASIC TECHNICAL-TACTICAL RESOURCES </a:t>
            </a:r>
          </a:p>
        </p:txBody>
      </p:sp>
      <p:pic>
        <p:nvPicPr>
          <p:cNvPr id="61"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62" name="Shape 50"/>
          <p:cNvSpPr txBox="1"/>
          <p:nvPr/>
        </p:nvSpPr>
        <p:spPr>
          <a:xfrm>
            <a:off x="493712" y="2054266"/>
            <a:ext cx="6140153" cy="12928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lvl1pPr>
          </a:lstStyle>
          <a:p>
            <a:r>
              <a:t>The serve to complete the serve you should hit the feather ball upwards from below, starting from below the hip. The legs should be bent and the opposite arm placed slightly forward.</a:t>
            </a:r>
          </a:p>
        </p:txBody>
      </p:sp>
      <p:sp>
        <p:nvSpPr>
          <p:cNvPr id="63" name="Shape 51"/>
          <p:cNvSpPr txBox="1"/>
          <p:nvPr/>
        </p:nvSpPr>
        <p:spPr>
          <a:xfrm>
            <a:off x="371673" y="3644579"/>
            <a:ext cx="3551041" cy="16001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lvl1pPr>
          </a:lstStyle>
          <a:p>
            <a:r>
              <a:t>During the means of hitting the ball depends on the height at which you hit the indiaca. There are three different ways: low, body height and above the head.</a:t>
            </a:r>
          </a:p>
        </p:txBody>
      </p:sp>
      <p:pic>
        <p:nvPicPr>
          <p:cNvPr id="64" name="la indiaca 4.jpg" descr="la indiaca 4.jpg"/>
          <p:cNvPicPr>
            <a:picLocks noChangeAspect="1"/>
          </p:cNvPicPr>
          <p:nvPr/>
        </p:nvPicPr>
        <p:blipFill>
          <a:blip r:embed="rId3"/>
          <a:stretch>
            <a:fillRect/>
          </a:stretch>
        </p:blipFill>
        <p:spPr>
          <a:xfrm>
            <a:off x="6973886" y="2041583"/>
            <a:ext cx="1797862" cy="2774833"/>
          </a:xfrm>
          <a:prstGeom prst="rect">
            <a:avLst/>
          </a:prstGeom>
          <a:ln w="12700">
            <a:miter lim="400000"/>
          </a:ln>
        </p:spPr>
      </p:pic>
      <p:pic>
        <p:nvPicPr>
          <p:cNvPr id="65" name="la indiaca 6.jpg" descr="la indiaca 6.jpg"/>
          <p:cNvPicPr>
            <a:picLocks noChangeAspect="1"/>
          </p:cNvPicPr>
          <p:nvPr/>
        </p:nvPicPr>
        <p:blipFill>
          <a:blip r:embed="rId4"/>
          <a:stretch>
            <a:fillRect/>
          </a:stretch>
        </p:blipFill>
        <p:spPr>
          <a:xfrm>
            <a:off x="4141786" y="3524502"/>
            <a:ext cx="2613027" cy="214769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ppt_x"/>
                                          </p:val>
                                        </p:tav>
                                        <p:tav tm="100000">
                                          <p:val>
                                            <p:strVal val="#ppt_x"/>
                                          </p:val>
                                        </p:tav>
                                      </p:tavLst>
                                    </p:anim>
                                    <p:anim calcmode="lin" valueType="num">
                                      <p:cBhvr>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iterate>
                                    <p:tmAbs val="0"/>
                                  </p:iterate>
                                  <p:childTnLst>
                                    <p:set>
                                      <p:cBhvr>
                                        <p:cTn id="12" fill="hold"/>
                                        <p:tgtEl>
                                          <p:spTgt spid="62"/>
                                        </p:tgtEl>
                                        <p:attrNameLst>
                                          <p:attrName>style.visibility</p:attrName>
                                        </p:attrNameLst>
                                      </p:cBhvr>
                                      <p:to>
                                        <p:strVal val="visible"/>
                                      </p:to>
                                    </p:set>
                                    <p:animEffect transition="in" filter="blinds(horizontal)">
                                      <p:cBhvr>
                                        <p:cTn id="13" dur="500"/>
                                        <p:tgtEl>
                                          <p:spTgt spid="6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iterate>
                                    <p:tmAbs val="0"/>
                                  </p:iterate>
                                  <p:childTnLst>
                                    <p:set>
                                      <p:cBhvr>
                                        <p:cTn id="17" fill="hold"/>
                                        <p:tgtEl>
                                          <p:spTgt spid="63"/>
                                        </p:tgtEl>
                                        <p:attrNameLst>
                                          <p:attrName>style.visibility</p:attrName>
                                        </p:attrNameLst>
                                      </p:cBhvr>
                                      <p:to>
                                        <p:strVal val="visible"/>
                                      </p:to>
                                    </p:set>
                                    <p:anim calcmode="lin" valueType="num">
                                      <p:cBhvr>
                                        <p:cTn id="18" dur="500" fill="hold"/>
                                        <p:tgtEl>
                                          <p:spTgt spid="63"/>
                                        </p:tgtEl>
                                        <p:attrNameLst>
                                          <p:attrName>ppt_x</p:attrName>
                                        </p:attrNameLst>
                                      </p:cBhvr>
                                      <p:tavLst>
                                        <p:tav tm="0">
                                          <p:val>
                                            <p:strVal val="#ppt_x"/>
                                          </p:val>
                                        </p:tav>
                                        <p:tav tm="100000">
                                          <p:val>
                                            <p:strVal val="#ppt_x"/>
                                          </p:val>
                                        </p:tav>
                                      </p:tavLst>
                                    </p:anim>
                                    <p:anim calcmode="lin" valueType="num">
                                      <p:cBhvr>
                                        <p:cTn id="19"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advAuto="0"/>
      <p:bldP spid="62" grpId="0" animBg="1" advAuto="0"/>
      <p:bldP spid="63"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55"/>
          <p:cNvSpPr txBox="1">
            <a:spLocks noGrp="1"/>
          </p:cNvSpPr>
          <p:nvPr>
            <p:ph type="title" idx="4294967295"/>
          </p:nvPr>
        </p:nvSpPr>
        <p:spPr>
          <a:xfrm>
            <a:off x="457200" y="274636"/>
            <a:ext cx="8229600" cy="922339"/>
          </a:xfrm>
          <a:prstGeom prst="rect">
            <a:avLst/>
          </a:prstGeom>
        </p:spPr>
        <p:txBody>
          <a:bodyPr lIns="0" tIns="0" rIns="0" bIns="0">
            <a:normAutofit/>
          </a:bodyPr>
          <a:lstStyle>
            <a:lvl1pPr>
              <a:defRPr sz="2800">
                <a:solidFill>
                  <a:srgbClr val="FF9900"/>
                </a:solidFill>
              </a:defRPr>
            </a:lvl1pPr>
          </a:lstStyle>
          <a:p>
            <a:r>
              <a:t>The Game of Indiaca and Decision-Making </a:t>
            </a:r>
          </a:p>
        </p:txBody>
      </p:sp>
      <p:sp>
        <p:nvSpPr>
          <p:cNvPr id="68" name="Shape 56"/>
          <p:cNvSpPr txBox="1">
            <a:spLocks noGrp="1"/>
          </p:cNvSpPr>
          <p:nvPr>
            <p:ph type="body" idx="4294967295"/>
          </p:nvPr>
        </p:nvSpPr>
        <p:spPr>
          <a:xfrm>
            <a:off x="457200" y="1196975"/>
            <a:ext cx="8229600" cy="4852988"/>
          </a:xfrm>
          <a:prstGeom prst="rect">
            <a:avLst/>
          </a:prstGeom>
        </p:spPr>
        <p:txBody>
          <a:bodyPr lIns="0" tIns="0" rIns="0" bIns="0">
            <a:normAutofit/>
          </a:bodyPr>
          <a:lstStyle>
            <a:lvl1pPr marL="6350" indent="-6350" algn="just">
              <a:spcBef>
                <a:spcPts val="400"/>
              </a:spcBef>
              <a:buSzTx/>
              <a:buNone/>
              <a:defRPr sz="1800"/>
            </a:lvl1pPr>
          </a:lstStyle>
          <a:p>
            <a:r>
              <a:t>The decisions involved in the game are related to those that were described in the unit on badminton. Remember the roles of offence or defence, taking decisions should go as follows:</a:t>
            </a:r>
          </a:p>
        </p:txBody>
      </p:sp>
      <p:grpSp>
        <p:nvGrpSpPr>
          <p:cNvPr id="71" name="Group 59"/>
          <p:cNvGrpSpPr/>
          <p:nvPr/>
        </p:nvGrpSpPr>
        <p:grpSpPr>
          <a:xfrm>
            <a:off x="973136" y="2289175"/>
            <a:ext cx="2667004" cy="457200"/>
            <a:chOff x="0" y="0"/>
            <a:chExt cx="2667002" cy="457200"/>
          </a:xfrm>
        </p:grpSpPr>
        <p:sp>
          <p:nvSpPr>
            <p:cNvPr id="69" name="Shape 57"/>
            <p:cNvSpPr/>
            <p:nvPr/>
          </p:nvSpPr>
          <p:spPr>
            <a:xfrm>
              <a:off x="0" y="0"/>
              <a:ext cx="2667003" cy="457200"/>
            </a:xfrm>
            <a:prstGeom prst="rect">
              <a:avLst/>
            </a:prstGeom>
            <a:solidFill>
              <a:schemeClr val="accent1"/>
            </a:solidFill>
            <a:ln w="9525" cap="flat">
              <a:solidFill>
                <a:srgbClr val="000000"/>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70" name="Shape 58"/>
            <p:cNvSpPr txBox="1"/>
            <p:nvPr/>
          </p:nvSpPr>
          <p:spPr>
            <a:xfrm>
              <a:off x="715523" y="98989"/>
              <a:ext cx="1235956"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b="1">
                  <a:latin typeface="Arial"/>
                  <a:ea typeface="Arial"/>
                  <a:cs typeface="Arial"/>
                  <a:sym typeface="Arial"/>
                </a:defRPr>
              </a:lvl1pPr>
            </a:lstStyle>
            <a:p>
              <a:r>
                <a:t>ATTACKER</a:t>
              </a:r>
            </a:p>
          </p:txBody>
        </p:sp>
      </p:grpSp>
      <p:grpSp>
        <p:nvGrpSpPr>
          <p:cNvPr id="74" name="Group 62"/>
          <p:cNvGrpSpPr/>
          <p:nvPr/>
        </p:nvGrpSpPr>
        <p:grpSpPr>
          <a:xfrm>
            <a:off x="5206999" y="2289175"/>
            <a:ext cx="2819403" cy="457200"/>
            <a:chOff x="0" y="0"/>
            <a:chExt cx="2819402" cy="457200"/>
          </a:xfrm>
        </p:grpSpPr>
        <p:sp>
          <p:nvSpPr>
            <p:cNvPr id="72" name="Shape 60"/>
            <p:cNvSpPr/>
            <p:nvPr/>
          </p:nvSpPr>
          <p:spPr>
            <a:xfrm>
              <a:off x="0" y="0"/>
              <a:ext cx="2819403" cy="457200"/>
            </a:xfrm>
            <a:prstGeom prst="rect">
              <a:avLst/>
            </a:prstGeom>
            <a:solidFill>
              <a:schemeClr val="accent1"/>
            </a:solidFill>
            <a:ln w="9525" cap="flat">
              <a:solidFill>
                <a:srgbClr val="000000"/>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73" name="Shape 61"/>
            <p:cNvSpPr txBox="1"/>
            <p:nvPr/>
          </p:nvSpPr>
          <p:spPr>
            <a:xfrm>
              <a:off x="742889" y="98989"/>
              <a:ext cx="1333625"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b="1">
                  <a:latin typeface="Arial"/>
                  <a:ea typeface="Arial"/>
                  <a:cs typeface="Arial"/>
                  <a:sym typeface="Arial"/>
                </a:defRPr>
              </a:lvl1pPr>
            </a:lstStyle>
            <a:p>
              <a:r>
                <a:t>DEFENDER </a:t>
              </a:r>
            </a:p>
          </p:txBody>
        </p:sp>
      </p:grpSp>
      <p:sp>
        <p:nvSpPr>
          <p:cNvPr id="75" name="Shape 63"/>
          <p:cNvSpPr/>
          <p:nvPr/>
        </p:nvSpPr>
        <p:spPr>
          <a:xfrm>
            <a:off x="4902200" y="2930966"/>
            <a:ext cx="3429001" cy="2961641"/>
          </a:xfrm>
          <a:prstGeom prst="rect">
            <a:avLst/>
          </a:prstGeom>
          <a:solidFill>
            <a:srgbClr val="CC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180473" indent="-180473" defTabSz="457200">
              <a:lnSpc>
                <a:spcPct val="120000"/>
              </a:lnSpc>
              <a:buSzPct val="60000"/>
              <a:buBlip>
                <a:blip r:embed="rId2"/>
              </a:buBlip>
              <a:tabLst>
                <a:tab pos="12700" algn="l"/>
                <a:tab pos="1524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Where are the players of the other team positioned?</a:t>
            </a:r>
          </a:p>
          <a:p>
            <a:pPr marL="180473" indent="-180473" defTabSz="457200">
              <a:lnSpc>
                <a:spcPct val="120000"/>
              </a:lnSpc>
              <a:buSzPct val="60000"/>
              <a:buBlip>
                <a:blip r:embed="rId2"/>
              </a:buBlip>
              <a:tabLst>
                <a:tab pos="12700" algn="l"/>
                <a:tab pos="1524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Where am I positioned? </a:t>
            </a:r>
          </a:p>
          <a:p>
            <a:pPr marL="180473" indent="-180473" defTabSz="457200">
              <a:lnSpc>
                <a:spcPct val="120000"/>
              </a:lnSpc>
              <a:buSzPct val="60000"/>
              <a:buBlip>
                <a:blip r:embed="rId2"/>
              </a:buBlip>
              <a:tabLst>
                <a:tab pos="12700" algn="l"/>
                <a:tab pos="1524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What are their characteristics and how can I send the indiaca?</a:t>
            </a:r>
          </a:p>
          <a:p>
            <a:pPr marL="180473" indent="-180473" defTabSz="457200">
              <a:lnSpc>
                <a:spcPct val="120000"/>
              </a:lnSpc>
              <a:buSzPct val="60000"/>
              <a:buBlip>
                <a:blip r:embed="rId2"/>
              </a:buBlip>
              <a:tabLst>
                <a:tab pos="12700" algn="l"/>
                <a:tab pos="1524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What move should I make once the attacking player has hit the indiaca? </a:t>
            </a:r>
          </a:p>
        </p:txBody>
      </p:sp>
      <p:sp>
        <p:nvSpPr>
          <p:cNvPr id="76" name="Shape 64"/>
          <p:cNvSpPr/>
          <p:nvPr/>
        </p:nvSpPr>
        <p:spPr>
          <a:xfrm>
            <a:off x="495300" y="2930966"/>
            <a:ext cx="3429000" cy="2961641"/>
          </a:xfrm>
          <a:prstGeom prst="rect">
            <a:avLst/>
          </a:prstGeom>
          <a:solidFill>
            <a:srgbClr val="CC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180473" indent="-180473" defTabSz="457200">
              <a:lnSpc>
                <a:spcPct val="120000"/>
              </a:lnSpc>
              <a:buSzPct val="60000"/>
              <a:buBlip>
                <a:blip r:embed="rId2"/>
              </a:buBlip>
              <a:tabLst>
                <a:tab pos="12700" algn="l"/>
                <a:tab pos="1524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Where are the opposing players positioned?</a:t>
            </a:r>
          </a:p>
          <a:p>
            <a:pPr marL="180473" indent="-180473" defTabSz="457200">
              <a:lnSpc>
                <a:spcPct val="120000"/>
              </a:lnSpc>
              <a:buSzPct val="60000"/>
              <a:buBlip>
                <a:blip r:embed="rId2"/>
              </a:buBlip>
              <a:tabLst>
                <a:tab pos="12700" algn="l"/>
                <a:tab pos="1524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Where am I positioned?</a:t>
            </a:r>
          </a:p>
          <a:p>
            <a:pPr marL="180473" indent="-180473" defTabSz="457200">
              <a:lnSpc>
                <a:spcPct val="120000"/>
              </a:lnSpc>
              <a:buSzPct val="60000"/>
              <a:buBlip>
                <a:blip r:embed="rId2"/>
              </a:buBlip>
              <a:tabLst>
                <a:tab pos="12700" algn="l"/>
                <a:tab pos="1524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Which strike can I use to send the feather ball to the other side of the court with the possibility of scoring a point?</a:t>
            </a:r>
          </a:p>
          <a:p>
            <a:pPr marL="180473" indent="-180473" defTabSz="457200">
              <a:lnSpc>
                <a:spcPct val="120000"/>
              </a:lnSpc>
              <a:buSzPct val="60000"/>
              <a:buBlip>
                <a:blip r:embed="rId2"/>
              </a:buBlip>
              <a:tabLst>
                <a:tab pos="12700" algn="l"/>
                <a:tab pos="1524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What should I do once I have hit the indiaca? </a:t>
            </a:r>
          </a:p>
        </p:txBody>
      </p:sp>
      <p:pic>
        <p:nvPicPr>
          <p:cNvPr id="77"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78" name="la indiaca 1.jpg" descr="la indiaca 1.jpg"/>
          <p:cNvPicPr>
            <a:picLocks noChangeAspect="1"/>
          </p:cNvPicPr>
          <p:nvPr/>
        </p:nvPicPr>
        <p:blipFill>
          <a:blip r:embed="rId4">
            <a:alphaModFix amt="25674"/>
          </a:blip>
          <a:stretch>
            <a:fillRect/>
          </a:stretch>
        </p:blipFill>
        <p:spPr>
          <a:xfrm>
            <a:off x="1422399" y="380999"/>
            <a:ext cx="6299202" cy="609600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71"/>
                                        </p:tgtEl>
                                        <p:attrNameLst>
                                          <p:attrName>style.visibility</p:attrName>
                                        </p:attrNameLst>
                                      </p:cBhvr>
                                      <p:to>
                                        <p:strVal val="visible"/>
                                      </p:to>
                                    </p:set>
                                    <p:animEffect transition="in" filter="blinds(horizontal)">
                                      <p:cBhvr>
                                        <p:cTn id="7" dur="500"/>
                                        <p:tgtEl>
                                          <p:spTgt spid="71"/>
                                        </p:tgtEl>
                                      </p:cBhvr>
                                    </p:animEffect>
                                  </p:childTnLst>
                                </p:cTn>
                              </p:par>
                            </p:childTnLst>
                          </p:cTn>
                        </p:par>
                        <p:par>
                          <p:cTn id="8" fill="hold">
                            <p:stCondLst>
                              <p:cond delay="500"/>
                            </p:stCondLst>
                            <p:childTnLst>
                              <p:par>
                                <p:cTn id="9" presetID="4" presetClass="entr" presetSubtype="16" fill="hold" grpId="0" nodeType="afterEffect">
                                  <p:stCondLst>
                                    <p:cond delay="0"/>
                                  </p:stCondLst>
                                  <p:iterate>
                                    <p:tmAbs val="0"/>
                                  </p:iterate>
                                  <p:childTnLst>
                                    <p:set>
                                      <p:cBhvr>
                                        <p:cTn id="10" fill="hold"/>
                                        <p:tgtEl>
                                          <p:spTgt spid="76"/>
                                        </p:tgtEl>
                                        <p:attrNameLst>
                                          <p:attrName>style.visibility</p:attrName>
                                        </p:attrNameLst>
                                      </p:cBhvr>
                                      <p:to>
                                        <p:strVal val="visible"/>
                                      </p:to>
                                    </p:set>
                                    <p:animEffect transition="in" filter="box(in)">
                                      <p:cBhvr>
                                        <p:cTn id="11" dur="500"/>
                                        <p:tgtEl>
                                          <p:spTgt spid="7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fill="hold" grpId="0" nodeType="clickEffect">
                                  <p:stCondLst>
                                    <p:cond delay="0"/>
                                  </p:stCondLst>
                                  <p:iterate>
                                    <p:tmAbs val="0"/>
                                  </p:iterate>
                                  <p:childTnLst>
                                    <p:set>
                                      <p:cBhvr>
                                        <p:cTn id="15" fill="hold"/>
                                        <p:tgtEl>
                                          <p:spTgt spid="74"/>
                                        </p:tgtEl>
                                        <p:attrNameLst>
                                          <p:attrName>style.visibility</p:attrName>
                                        </p:attrNameLst>
                                      </p:cBhvr>
                                      <p:to>
                                        <p:strVal val="visible"/>
                                      </p:to>
                                    </p:set>
                                    <p:animEffect transition="in" filter="dissolve">
                                      <p:cBhvr>
                                        <p:cTn id="16" dur="500"/>
                                        <p:tgtEl>
                                          <p:spTgt spid="74"/>
                                        </p:tgtEl>
                                      </p:cBhvr>
                                    </p:animEffect>
                                  </p:childTnLst>
                                </p:cTn>
                              </p:par>
                            </p:childTnLst>
                          </p:cTn>
                        </p:par>
                        <p:par>
                          <p:cTn id="17" fill="hold">
                            <p:stCondLst>
                              <p:cond delay="500"/>
                            </p:stCondLst>
                            <p:childTnLst>
                              <p:par>
                                <p:cTn id="18" presetID="9" presetClass="entr" fill="hold" grpId="0" nodeType="afterEffect">
                                  <p:stCondLst>
                                    <p:cond delay="0"/>
                                  </p:stCondLst>
                                  <p:iterate>
                                    <p:tmAbs val="0"/>
                                  </p:iterate>
                                  <p:childTnLst>
                                    <p:set>
                                      <p:cBhvr>
                                        <p:cTn id="19" fill="hold"/>
                                        <p:tgtEl>
                                          <p:spTgt spid="75"/>
                                        </p:tgtEl>
                                        <p:attrNameLst>
                                          <p:attrName>style.visibility</p:attrName>
                                        </p:attrNameLst>
                                      </p:cBhvr>
                                      <p:to>
                                        <p:strVal val="visible"/>
                                      </p:to>
                                    </p:set>
                                    <p:animEffect transition="in" filter="dissolve">
                                      <p:cBhvr>
                                        <p:cTn id="2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advAuto="0"/>
      <p:bldP spid="74" grpId="0" animBg="1" advAuto="0"/>
      <p:bldP spid="75" grpId="0" animBg="1" advAuto="0"/>
      <p:bldP spid="76" grpId="0"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583</Words>
  <Application>Microsoft Office PowerPoint</Application>
  <PresentationFormat>Presentación en pantalla (4:3)</PresentationFormat>
  <Paragraphs>53</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Default</vt:lpstr>
      <vt:lpstr>Presentación de PowerPoint</vt:lpstr>
      <vt:lpstr>Indiaca</vt:lpstr>
      <vt:lpstr>OBJECTIVES</vt:lpstr>
      <vt:lpstr>Presentación de PowerPoint</vt:lpstr>
      <vt:lpstr>Presentación de PowerPoint</vt:lpstr>
      <vt:lpstr>Presentación de PowerPoint</vt:lpstr>
      <vt:lpstr>Presentación de PowerPoint</vt:lpstr>
      <vt:lpstr>Presentación de PowerPoint</vt:lpstr>
      <vt:lpstr>The Game of Indiaca and Decision-Making </vt:lpstr>
      <vt:lpstr>QUESTIONNAIRE AND ACTIVITIES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2021-09-01T12:07:32Z</dcterms:modified>
</cp:coreProperties>
</file>