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solidFill>
          <a:srgbClr val="5A5C6C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5A5C6C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5A5C6C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5A5C6C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5A5C6C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5A5C6C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5A5C6C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5A5C6C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5A5C6C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 b="def" i="def"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 b="def" i="def"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553200" y="6248400"/>
            <a:ext cx="2286000" cy="24384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7" y="1422400"/>
            <a:ext cx="9143468" cy="5435600"/>
            <a:chOff x="0" y="0"/>
            <a:chExt cx="9143467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1" y="2217622"/>
              <a:ext cx="2193879" cy="2694461"/>
              <a:chOff x="0" y="0"/>
              <a:chExt cx="2193877" cy="2694460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7098" y="25218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8198" y="2509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7598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8">
                <a:off x="239973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4996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5723" y="25059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8098" y="25123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7298" y="25218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7823" y="24361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4948" y="247105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6" y="2331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1" y="23599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9111" y="23758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8" y="23980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7086" y="2204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6" y="22297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81361" y="22583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3" y="228690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4" y="2054340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6" y="2115459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1" y="21440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2" y="1797165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6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6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6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8" y="2834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6" y="2104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8" y="223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3" y="2326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1" y="251734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3" y="16283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2">
                <a:off x="1071823" y="1723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2">
                <a:off x="1121036" y="17870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8661" y="1850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596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4811" y="156484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16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18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2248" y="1755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2223" y="2104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6611" y="4041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100273" y="3533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0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8" y="146959"/>
                <a:ext cx="246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3" y="216809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4" y="463665"/>
                <a:ext cx="2746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4" y="627177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5"/>
                <a:ext cx="9526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7">
                <a:off x="1864779" y="1441565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0" y="1997913"/>
                <a:ext cx="105920" cy="10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92" y="1197090"/>
                <a:ext cx="350838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3" name="Shape 153"/>
          <p:cNvSpPr/>
          <p:nvPr>
            <p:ph type="sldNum" sz="quarter" idx="2"/>
          </p:nvPr>
        </p:nvSpPr>
        <p:spPr>
          <a:xfrm>
            <a:off x="6553200" y="6245225"/>
            <a:ext cx="2289175" cy="243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63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64" name="Shape 164"/>
          <p:cNvSpPr/>
          <p:nvPr/>
        </p:nvSpPr>
        <p:spPr>
          <a:xfrm>
            <a:off x="323850" y="5589587"/>
            <a:ext cx="669607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08080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80808"/>
                </a:solidFill>
              </a:rPr>
              <a:t>Aprendizaje Motor</a:t>
            </a:r>
          </a:p>
        </p:txBody>
      </p:sp>
      <p:sp>
        <p:nvSpPr>
          <p:cNvPr id="165" name="Shape 165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08080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0808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66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Si has estudiado este tema, contestarás sin problema a las siguientes cuestiones.</a:t>
            </a:r>
          </a:p>
        </p:txBody>
      </p:sp>
      <p:sp>
        <p:nvSpPr>
          <p:cNvPr id="217" name="Shape 217"/>
          <p:cNvSpPr/>
          <p:nvPr/>
        </p:nvSpPr>
        <p:spPr>
          <a:xfrm>
            <a:off x="684212" y="1916112"/>
            <a:ext cx="482441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¿</a:t>
            </a:r>
            <a:r>
              <a:rPr>
                <a:solidFill>
                  <a:srgbClr val="FFFFFF"/>
                </a:solidFill>
              </a:rPr>
              <a:t>Cuál es la definición de Aprendizaje Motor?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55650" y="3068637"/>
            <a:ext cx="76327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Explica la teoría denominada Procesamiento de la Información o Cibernética</a:t>
            </a:r>
          </a:p>
        </p:txBody>
      </p:sp>
      <p:sp>
        <p:nvSpPr>
          <p:cNvPr id="219" name="Shape 219"/>
          <p:cNvSpPr/>
          <p:nvPr/>
        </p:nvSpPr>
        <p:spPr>
          <a:xfrm>
            <a:off x="755650" y="2492375"/>
            <a:ext cx="540067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Qué es la Transferencia en el Aprendizaje?</a:t>
            </a:r>
          </a:p>
        </p:txBody>
      </p:sp>
      <p:sp>
        <p:nvSpPr>
          <p:cNvPr id="220" name="Shape 220"/>
          <p:cNvSpPr/>
          <p:nvPr/>
        </p:nvSpPr>
        <p:spPr>
          <a:xfrm>
            <a:off x="755650" y="3789362"/>
            <a:ext cx="75612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 qué fase del Aprendizaje Motor piensas que correspondería tu nivel en el deporte que más practicas?</a:t>
            </a:r>
          </a:p>
        </p:txBody>
      </p:sp>
      <p:sp>
        <p:nvSpPr>
          <p:cNvPr id="221" name="Shape 221"/>
          <p:cNvSpPr/>
          <p:nvPr/>
        </p:nvSpPr>
        <p:spPr>
          <a:xfrm>
            <a:off x="755650" y="4652962"/>
            <a:ext cx="748823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Observa a un compañero o compañera de clase y analiza en qué fase del aprendizaje se encuentra según tu opinión.</a:t>
            </a:r>
          </a:p>
        </p:txBody>
      </p:sp>
      <p:pic>
        <p:nvPicPr>
          <p:cNvPr id="2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23" name="Sin título-38.jpg"/>
          <p:cNvPicPr/>
          <p:nvPr/>
        </p:nvPicPr>
        <p:blipFill>
          <a:blip r:embed="rId3">
            <a:alphaModFix amt="36041"/>
            <a:extLst/>
          </a:blip>
          <a:stretch>
            <a:fillRect/>
          </a:stretch>
        </p:blipFill>
        <p:spPr>
          <a:xfrm>
            <a:off x="579536" y="763141"/>
            <a:ext cx="8128001" cy="580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221" grpId="4"/>
      <p:bldP build="whole" bldLvl="1" animBg="1" rev="0" advAuto="0" spid="219" grpId="1"/>
      <p:bldP build="whole" bldLvl="1" animBg="1" rev="0" advAuto="0" spid="21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B5D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763712" y="333375"/>
            <a:ext cx="409575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Aprendizaje Motor</a:t>
            </a:r>
          </a:p>
        </p:txBody>
      </p:sp>
      <p:pic>
        <p:nvPicPr>
          <p:cNvPr id="16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395287" y="2323623"/>
            <a:ext cx="4897438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1. Objetivos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2. Concepto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3. Teorías del aprendizaje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4. Etapas del aprendizaje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5. Factores a utilizar en el aprendizaje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6. Nivel de destreza</a:t>
            </a:r>
            <a:endParaRPr sz="20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7. Análisis de una acción motriz</a:t>
            </a:r>
          </a:p>
        </p:txBody>
      </p:sp>
      <p:sp>
        <p:nvSpPr>
          <p:cNvPr id="171" name="Shape 171"/>
          <p:cNvSpPr/>
          <p:nvPr/>
        </p:nvSpPr>
        <p:spPr>
          <a:xfrm>
            <a:off x="323850" y="5362892"/>
            <a:ext cx="864076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tabLst>
                <a:tab pos="266700" algn="l"/>
              </a:tabLst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	</a:t>
            </a:r>
            <a:br>
              <a:rPr sz="1400">
                <a:solidFill>
                  <a:srgbClr val="FFFFFF"/>
                </a:solidFill>
              </a:rPr>
            </a:br>
          </a:p>
        </p:txBody>
      </p:sp>
      <p:pic>
        <p:nvPicPr>
          <p:cNvPr id="17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6075" y="1231900"/>
            <a:ext cx="3883849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Objetivos</a:t>
            </a: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301624" y="1600199"/>
            <a:ext cx="4630739" cy="449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just">
              <a:spcBef>
                <a:spcPts val="500"/>
              </a:spcBef>
              <a:buSzTx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Conocer los factores que intervienen en el aprendizaje de las acciones motrices, comprendiendo su vinculación con la práctica de actividades físicas y relacionándolo con tus intervenciones en la práctica de las tareas realizadas tanto en la clase de educación física como fuera de ella.</a:t>
            </a:r>
          </a:p>
        </p:txBody>
      </p:sp>
      <p:pic>
        <p:nvPicPr>
          <p:cNvPr id="17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7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1207" y="1822450"/>
            <a:ext cx="2638839" cy="3098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 idx="4294967295"/>
          </p:nvPr>
        </p:nvSpPr>
        <p:spPr>
          <a:xfrm>
            <a:off x="301625" y="115887"/>
            <a:ext cx="8540750" cy="86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Concepto</a:t>
            </a:r>
          </a:p>
        </p:txBody>
      </p:sp>
      <p:sp>
        <p:nvSpPr>
          <p:cNvPr id="180" name="Shape 180"/>
          <p:cNvSpPr/>
          <p:nvPr>
            <p:ph type="body" idx="4294967295"/>
          </p:nvPr>
        </p:nvSpPr>
        <p:spPr>
          <a:xfrm>
            <a:off x="323850" y="1125537"/>
            <a:ext cx="854075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En este tema pretendemos que sepas cómo se aprenden las distintas acciones motrices que durante las clases de educación física, o en  otros momentos de tu tiempo libre, estás realizando de forma consciente y voluntaria. Creemos igualmente que </a:t>
            </a:r>
            <a:r>
              <a:rPr i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debes conocer</a:t>
            </a: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y sobre todo </a:t>
            </a:r>
            <a:r>
              <a:rPr i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debes saber hacer</a:t>
            </a: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para continuar siempre aprendiendo.</a:t>
            </a:r>
          </a:p>
        </p:txBody>
      </p:sp>
      <p:sp>
        <p:nvSpPr>
          <p:cNvPr id="181" name="Shape 181"/>
          <p:cNvSpPr/>
          <p:nvPr/>
        </p:nvSpPr>
        <p:spPr>
          <a:xfrm>
            <a:off x="603250" y="4652962"/>
            <a:ext cx="854075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En definitiva, entendemos por Aprendizaje Motor los cambios permanentes que se producen en las conductas motrices como consecuencia de la intervención de las capacidades cognitivas, motrices y actitudinales, y en donde la práctica, las experiencias anteriores y la intervención del entorno juegan un papel relevante.</a:t>
            </a:r>
          </a:p>
        </p:txBody>
      </p:sp>
      <p:pic>
        <p:nvPicPr>
          <p:cNvPr id="18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9407" y="2679700"/>
            <a:ext cx="4405186" cy="1972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86" name="Shape 186"/>
          <p:cNvSpPr/>
          <p:nvPr/>
        </p:nvSpPr>
        <p:spPr>
          <a:xfrm>
            <a:off x="1619250" y="188912"/>
            <a:ext cx="590391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Teorías del Aprendizaje </a:t>
            </a:r>
            <a:endParaRPr sz="2800">
              <a:solidFill>
                <a:srgbClr val="FFFFFF"/>
              </a:solidFill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87" name="Shape 187"/>
          <p:cNvSpPr/>
          <p:nvPr/>
        </p:nvSpPr>
        <p:spPr>
          <a:xfrm>
            <a:off x="1771650" y="2586037"/>
            <a:ext cx="4200525" cy="3176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1620043" y="1319212"/>
            <a:ext cx="590391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Procesamiento de la Información </a:t>
            </a:r>
            <a:r>
              <a:rPr sz="240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189" name="1f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640" y="2853170"/>
            <a:ext cx="6958720" cy="2574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4590775"/>
            <a:ext cx="7135807" cy="1720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93" name="Shape 193"/>
          <p:cNvSpPr/>
          <p:nvPr/>
        </p:nvSpPr>
        <p:spPr>
          <a:xfrm>
            <a:off x="366712" y="2301875"/>
            <a:ext cx="5614988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ASOCIATIVA O INTERMEDIA: </a:t>
            </a:r>
            <a:r>
              <a:rPr>
                <a:solidFill>
                  <a:srgbClr val="FFFFFF"/>
                </a:solidFill>
              </a:rPr>
              <a:t>Comprendemos lo que hay que hacer y asociamos los elementos que componen la realización de la actividad.</a:t>
            </a:r>
          </a:p>
        </p:txBody>
      </p:sp>
      <p:sp>
        <p:nvSpPr>
          <p:cNvPr id="194" name="Shape 194"/>
          <p:cNvSpPr/>
          <p:nvPr/>
        </p:nvSpPr>
        <p:spPr>
          <a:xfrm>
            <a:off x="1547812" y="476250"/>
            <a:ext cx="5903913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Etapas del  Aprendizaje </a:t>
            </a:r>
            <a:endParaRPr sz="2800">
              <a:solidFill>
                <a:srgbClr val="FFFFFF"/>
              </a:solidFill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95" name="Shape 195"/>
          <p:cNvSpPr/>
          <p:nvPr/>
        </p:nvSpPr>
        <p:spPr>
          <a:xfrm>
            <a:off x="393700" y="1326673"/>
            <a:ext cx="611981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COGNITIVA O INICIAL: </a:t>
            </a:r>
            <a:r>
              <a:rPr>
                <a:solidFill>
                  <a:srgbClr val="FFFFFF"/>
                </a:solidFill>
              </a:rPr>
              <a:t>Etapa reflexiva, solemos atender a muchos estímulos y nos resulta muy difícil concentrarnos en los aspectos importantes del aprendizaje.</a:t>
            </a:r>
          </a:p>
        </p:txBody>
      </p:sp>
      <p:sp>
        <p:nvSpPr>
          <p:cNvPr id="196" name="Shape 196"/>
          <p:cNvSpPr/>
          <p:nvPr/>
        </p:nvSpPr>
        <p:spPr>
          <a:xfrm>
            <a:off x="232568" y="3446325"/>
            <a:ext cx="626427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AUTÓNOMA: </a:t>
            </a:r>
            <a:r>
              <a:rPr>
                <a:solidFill>
                  <a:srgbClr val="FFFFFF"/>
                </a:solidFill>
              </a:rPr>
              <a:t>Alcanzamos la destreza que buscábamos, siendo capaces de procesar la información sin ningún tipo de interferencias y realizando la actividad de forma automática.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whole" bldLvl="1" animBg="1" rev="0" advAuto="0" spid="196" grpId="3"/>
      <p:bldP build="whole" bldLvl="1" animBg="1" rev="0" advAuto="0" spid="1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Factores a utilizar en el Aprendizaje</a:t>
            </a:r>
            <a:br>
              <a:rPr sz="2800">
                <a:solidFill>
                  <a:srgbClr val="FFFFFF"/>
                </a:solidFill>
              </a:rPr>
            </a:br>
          </a:p>
        </p:txBody>
      </p:sp>
      <p:sp>
        <p:nvSpPr>
          <p:cNvPr id="199" name="Shape 199"/>
          <p:cNvSpPr/>
          <p:nvPr>
            <p:ph type="body" idx="4294967295"/>
          </p:nvPr>
        </p:nvSpPr>
        <p:spPr>
          <a:xfrm>
            <a:off x="301625" y="1600200"/>
            <a:ext cx="5494338" cy="110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0" indent="342900" algn="just">
              <a:spcBef>
                <a:spcPts val="300"/>
              </a:spcBef>
              <a:buSzTx/>
              <a:buNone/>
              <a:defRPr sz="1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TRANSFERENCIA: entendemos por transferencia la relación existente entre el aprendizaje de anteriores actividades-tareas y las nuevas que queremos aprender, o viceversa.</a:t>
            </a:r>
          </a:p>
        </p:txBody>
      </p:sp>
      <p:sp>
        <p:nvSpPr>
          <p:cNvPr id="200" name="Shape 200"/>
          <p:cNvSpPr/>
          <p:nvPr/>
        </p:nvSpPr>
        <p:spPr>
          <a:xfrm>
            <a:off x="468312" y="3573462"/>
            <a:ext cx="549433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92075" algn="just">
              <a:spcBef>
                <a:spcPts val="30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RETENCIÓN: es la habilidad de retener lo que se ha aprendido y reproducirlo en el momento de la prueba.</a:t>
            </a:r>
          </a:p>
        </p:txBody>
      </p:sp>
      <p:sp>
        <p:nvSpPr>
          <p:cNvPr id="201" name="Shape 201"/>
          <p:cNvSpPr/>
          <p:nvPr/>
        </p:nvSpPr>
        <p:spPr>
          <a:xfrm>
            <a:off x="179387" y="4724400"/>
            <a:ext cx="6624638" cy="1835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 algn="just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FEEDBACK (Retroalimentación): Entendemos </a:t>
            </a:r>
            <a:r>
              <a:rPr sz="1600">
                <a:solidFill>
                  <a:srgbClr val="FFFFFF"/>
                </a:solidFill>
              </a:rPr>
              <a:t>Feedback la información que recibimos a través de los sentidos una vez que hemos realizado el actor motor. Esta información la analizamos y la utilizamos para ajustar aquellos aspectos que no se han realizado según lo que teníamos previsto, lo cual nos va a permitir una mejor realización en momentos posteriores.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</p:txBody>
      </p:sp>
      <p:pic>
        <p:nvPicPr>
          <p:cNvPr id="20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03" name="305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3091" y="1013508"/>
            <a:ext cx="1180623" cy="139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bote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4795" y="966465"/>
            <a:ext cx="1180623" cy="1368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boteparej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5997" y="2936343"/>
            <a:ext cx="2057476" cy="2754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p" bldLvl="1" animBg="1" rev="0" advAuto="0" spid="199" grpId="1"/>
      <p:bldP build="whole" bldLvl="1" animBg="1" rev="0" advAuto="0" spid="20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body" idx="4294967295"/>
          </p:nvPr>
        </p:nvSpPr>
        <p:spPr>
          <a:xfrm>
            <a:off x="468312" y="1557337"/>
            <a:ext cx="4967289" cy="475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 comenzar una actividad nueva nos mostramos torpes, inquietos, no fijamos la atención en los puntos más importantes, gastamos demasiada energía…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En la medida que seamos capaces de: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concentrarnos en los aspectos más importantes de la actividad,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utilizar adecuadamente la transferencia,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utilizar el feedback o </a:t>
            </a: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retroinformación, y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motivarnos suficientemente con la actividad para poder trabajar la cantidad adecuada provocando retención,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conseguiremos el nivel suficiente de destreza y habilidad, abandonando el nivel inicial, necesarias para disfrutar con la actividad y continuar aprendiendo.</a:t>
            </a:r>
          </a:p>
        </p:txBody>
      </p:sp>
      <p:sp>
        <p:nvSpPr>
          <p:cNvPr id="208" name="Shape 208"/>
          <p:cNvSpPr/>
          <p:nvPr/>
        </p:nvSpPr>
        <p:spPr>
          <a:xfrm>
            <a:off x="1403350" y="404812"/>
            <a:ext cx="64817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NIVEL DE DESTREZA</a:t>
            </a:r>
          </a:p>
        </p:txBody>
      </p:sp>
      <p:pic>
        <p:nvPicPr>
          <p:cNvPr id="20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10" name="27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9885" y="2608196"/>
            <a:ext cx="2595334" cy="2147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0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ANÁLISIS DE UNA ACCIÓN MOTRIZ</a:t>
            </a:r>
          </a:p>
        </p:txBody>
      </p:sp>
      <p:pic>
        <p:nvPicPr>
          <p:cNvPr id="21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14" name="4f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878" y="1508469"/>
            <a:ext cx="7092244" cy="4856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