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venir Roman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venir Heavy"/>
          <a:ea typeface="Avenir Heavy"/>
          <a:cs typeface="Avenir Heavy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8696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herrero4.jpeg" descr="sherrero4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0800">
            <a:solidFill>
              <a:srgbClr val="006600"/>
            </a:solidFill>
          </a:ln>
        </p:spPr>
      </p:pic>
      <p:sp>
        <p:nvSpPr>
          <p:cNvPr id="21" name="Shape 9"/>
          <p:cNvSpPr txBox="1"/>
          <p:nvPr/>
        </p:nvSpPr>
        <p:spPr>
          <a:xfrm>
            <a:off x="357186" y="5786437"/>
            <a:ext cx="5715003" cy="1343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440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SPEED </a:t>
            </a:r>
          </a:p>
        </p:txBody>
      </p:sp>
      <p:sp>
        <p:nvSpPr>
          <p:cNvPr id="22" name="Shape 10"/>
          <p:cNvSpPr txBox="1"/>
          <p:nvPr/>
        </p:nvSpPr>
        <p:spPr>
          <a:xfrm>
            <a:off x="-2" y="285750"/>
            <a:ext cx="9144004" cy="802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C0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Fundamentals for Secondary School and Baccalaureate. Comprehensive and experiential learning</a:t>
            </a:r>
          </a:p>
        </p:txBody>
      </p:sp>
      <p:pic>
        <p:nvPicPr>
          <p:cNvPr id="23" name="logodefinitivo.png" descr="logodefinitiv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72436" y="6000750"/>
            <a:ext cx="785814" cy="5905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13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t>SPEED </a:t>
            </a:r>
          </a:p>
        </p:txBody>
      </p:sp>
      <p:sp>
        <p:nvSpPr>
          <p:cNvPr id="26" name="Shape 14"/>
          <p:cNvSpPr txBox="1">
            <a:spLocks noGrp="1"/>
          </p:cNvSpPr>
          <p:nvPr>
            <p:ph type="body" sz="half" idx="4294967295"/>
          </p:nvPr>
        </p:nvSpPr>
        <p:spPr>
          <a:xfrm>
            <a:off x="1054100" y="1562100"/>
            <a:ext cx="4619625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165887" indent="-165887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0" algn="l"/>
                <a:tab pos="165100" algn="l"/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1.	Objectives</a:t>
            </a:r>
          </a:p>
          <a:p>
            <a:pPr marL="165887" indent="-165887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0" algn="l"/>
                <a:tab pos="165100" algn="l"/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2.	Speed: Concepts and Types </a:t>
            </a:r>
          </a:p>
          <a:p>
            <a:pPr marL="165887" indent="-165887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0" algn="l"/>
                <a:tab pos="165100" algn="l"/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	3.	Factors Affecting Speed </a:t>
            </a:r>
          </a:p>
          <a:p>
            <a:pPr marL="0" indent="149351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Physiological </a:t>
            </a:r>
          </a:p>
          <a:p>
            <a:pPr marL="0" indent="149351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Physical</a:t>
            </a:r>
            <a:br/>
            <a:r>
              <a:t>4. Measurement of Speed</a:t>
            </a:r>
          </a:p>
          <a:p>
            <a:pPr marL="0" indent="0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5. Development of Speed </a:t>
            </a:r>
          </a:p>
          <a:p>
            <a:pPr marL="0" indent="160019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Reaction Time</a:t>
            </a:r>
          </a:p>
          <a:p>
            <a:pPr marL="0" indent="160019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Acceleration</a:t>
            </a:r>
          </a:p>
          <a:p>
            <a:pPr marL="0" indent="160019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Maximum Speed</a:t>
            </a:r>
          </a:p>
          <a:p>
            <a:pPr marL="0" indent="0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  Speed Endurance </a:t>
            </a:r>
          </a:p>
          <a:p>
            <a:pPr marL="0" indent="0" defTabSz="384047">
              <a:lnSpc>
                <a:spcPct val="160000"/>
              </a:lnSpc>
              <a:spcBef>
                <a:spcPts val="0"/>
              </a:spcBef>
              <a:buSzTx/>
              <a:buNone/>
              <a:tabLst>
                <a:tab pos="292100" algn="l"/>
                <a:tab pos="596900" algn="l"/>
                <a:tab pos="889000" algn="l"/>
                <a:tab pos="1193800" algn="l"/>
                <a:tab pos="1485900" algn="l"/>
                <a:tab pos="1790700" algn="l"/>
                <a:tab pos="2082800" algn="l"/>
                <a:tab pos="2387600" algn="l"/>
                <a:tab pos="2679700" algn="l"/>
                <a:tab pos="2984500" algn="l"/>
                <a:tab pos="3276600" algn="l"/>
                <a:tab pos="3581400" algn="l"/>
              </a:tabLst>
              <a:defRPr sz="1512">
                <a:solidFill>
                  <a:srgbClr val="232323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5. Questionnaire and Activities</a:t>
            </a:r>
          </a:p>
        </p:txBody>
      </p:sp>
      <p:pic>
        <p:nvPicPr>
          <p:cNvPr id="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4900" y="2353867"/>
            <a:ext cx="3475743" cy="29424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17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77787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/>
            </a:lvl1pPr>
          </a:lstStyle>
          <a:p>
            <a:r>
              <a:t>OBJECTIVES</a:t>
            </a:r>
          </a:p>
        </p:txBody>
      </p:sp>
      <p:sp>
        <p:nvSpPr>
          <p:cNvPr id="30" name="Shape 18"/>
          <p:cNvSpPr txBox="1">
            <a:spLocks noGrp="1"/>
          </p:cNvSpPr>
          <p:nvPr>
            <p:ph type="body" idx="4294967295"/>
          </p:nvPr>
        </p:nvSpPr>
        <p:spPr>
          <a:xfrm>
            <a:off x="539750" y="1989136"/>
            <a:ext cx="8229600" cy="32686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03200" indent="-2032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To learn new terms related to this physical capacity and its impact on fitness. </a:t>
            </a:r>
          </a:p>
          <a:p>
            <a:pPr marL="203200" indent="-2032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To practise different systems that improve and enhance our speed and testing to inform us of our state. </a:t>
            </a:r>
          </a:p>
          <a:p>
            <a:pPr marL="203200" indent="-203200" algn="just" defTabSz="457200">
              <a:lnSpc>
                <a:spcPct val="15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+mn-lt"/>
                <a:ea typeface="+mn-ea"/>
                <a:cs typeface="+mn-cs"/>
                <a:sym typeface="Helvetica"/>
              </a:defRPr>
            </a:pPr>
            <a:r>
              <a:t>- To learn how to develop systematic exercises that foster the development of our physical condition with a healthy approach. </a:t>
            </a:r>
          </a:p>
        </p:txBody>
      </p:sp>
      <p:pic>
        <p:nvPicPr>
          <p:cNvPr id="31" name="eval 6.jpg" descr="eval 6.jpg"/>
          <p:cNvPicPr>
            <a:picLocks noChangeAspect="1"/>
          </p:cNvPicPr>
          <p:nvPr/>
        </p:nvPicPr>
        <p:blipFill>
          <a:blip r:embed="rId2">
            <a:alphaModFix amt="26535"/>
            <a:extLst/>
          </a:blip>
          <a:stretch>
            <a:fillRect/>
          </a:stretch>
        </p:blipFill>
        <p:spPr>
          <a:xfrm>
            <a:off x="2828925" y="263921"/>
            <a:ext cx="3485980" cy="58302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21"/>
          <p:cNvSpPr txBox="1"/>
          <p:nvPr/>
        </p:nvSpPr>
        <p:spPr>
          <a:xfrm>
            <a:off x="4716462" y="3644900"/>
            <a:ext cx="4103688" cy="222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1200"/>
              </a:spcBef>
              <a:defRPr sz="2000">
                <a:latin typeface="Segoe UI"/>
                <a:ea typeface="Segoe UI"/>
                <a:cs typeface="Segoe UI"/>
                <a:sym typeface="Segoe UI"/>
              </a:defRPr>
            </a:lvl1pPr>
          </a:lstStyle>
          <a:p>
            <a:r>
              <a:t>Speed is an important physical capacity in any sport. Velocity of movement in sport is paramount, since its effectiveness depends largely on the speed with which it is executed.</a:t>
            </a:r>
          </a:p>
        </p:txBody>
      </p:sp>
      <p:sp>
        <p:nvSpPr>
          <p:cNvPr id="34" name="Shape 22"/>
          <p:cNvSpPr txBox="1"/>
          <p:nvPr/>
        </p:nvSpPr>
        <p:spPr>
          <a:xfrm>
            <a:off x="611186" y="1700211"/>
            <a:ext cx="7488240" cy="3506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“The ability to produce a response to something as quickly as possible” </a:t>
            </a:r>
          </a:p>
        </p:txBody>
      </p:sp>
      <p:sp>
        <p:nvSpPr>
          <p:cNvPr id="35" name="Shape 23"/>
          <p:cNvSpPr txBox="1"/>
          <p:nvPr/>
        </p:nvSpPr>
        <p:spPr>
          <a:xfrm>
            <a:off x="755649" y="404811"/>
            <a:ext cx="7488240" cy="548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900"/>
              </a:spcBef>
              <a:defRPr sz="3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Concept</a:t>
            </a:r>
          </a:p>
        </p:txBody>
      </p:sp>
      <p:pic>
        <p:nvPicPr>
          <p:cNvPr id="36" name="velocidaD 5.jpg" descr="velocidaD 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1433" y="3179639"/>
            <a:ext cx="3192773" cy="30108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26"/>
          <p:cNvSpPr txBox="1"/>
          <p:nvPr/>
        </p:nvSpPr>
        <p:spPr>
          <a:xfrm>
            <a:off x="611186" y="260350"/>
            <a:ext cx="7704140" cy="7081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2600"/>
              </a:spcBef>
              <a:defRPr sz="4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Types of Speed</a:t>
            </a:r>
          </a:p>
        </p:txBody>
      </p:sp>
      <p:sp>
        <p:nvSpPr>
          <p:cNvPr id="39" name="Shape 27"/>
          <p:cNvSpPr txBox="1"/>
          <p:nvPr/>
        </p:nvSpPr>
        <p:spPr>
          <a:xfrm>
            <a:off x="1258886" y="2708275"/>
            <a:ext cx="3384553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Displacement</a:t>
            </a:r>
          </a:p>
        </p:txBody>
      </p:sp>
      <p:sp>
        <p:nvSpPr>
          <p:cNvPr id="40" name="Shape 28"/>
          <p:cNvSpPr txBox="1"/>
          <p:nvPr/>
        </p:nvSpPr>
        <p:spPr>
          <a:xfrm>
            <a:off x="468311" y="3500437"/>
            <a:ext cx="3384553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Response</a:t>
            </a:r>
          </a:p>
        </p:txBody>
      </p:sp>
      <p:sp>
        <p:nvSpPr>
          <p:cNvPr id="41" name="Shape 29"/>
          <p:cNvSpPr txBox="1"/>
          <p:nvPr/>
        </p:nvSpPr>
        <p:spPr>
          <a:xfrm>
            <a:off x="1619250" y="4437062"/>
            <a:ext cx="3384550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Gestural </a:t>
            </a:r>
          </a:p>
        </p:txBody>
      </p:sp>
      <p:sp>
        <p:nvSpPr>
          <p:cNvPr id="42" name="Shape 30"/>
          <p:cNvSpPr txBox="1"/>
          <p:nvPr/>
        </p:nvSpPr>
        <p:spPr>
          <a:xfrm>
            <a:off x="468311" y="5805487"/>
            <a:ext cx="3384553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Mental</a:t>
            </a:r>
          </a:p>
        </p:txBody>
      </p:sp>
      <p:sp>
        <p:nvSpPr>
          <p:cNvPr id="43" name="Shape 31"/>
          <p:cNvSpPr txBox="1"/>
          <p:nvPr/>
        </p:nvSpPr>
        <p:spPr>
          <a:xfrm>
            <a:off x="5203825" y="3804685"/>
            <a:ext cx="3024189" cy="926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800"/>
              </a:spcBef>
              <a:defRPr sz="14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rPr b="1"/>
              <a:t>I</a:t>
            </a:r>
            <a:r>
              <a:t>n the distance we cover in the shortest time possible, for example, in a 100- meter race</a:t>
            </a:r>
            <a:r>
              <a:rPr b="1"/>
              <a:t>.</a:t>
            </a:r>
          </a:p>
        </p:txBody>
      </p:sp>
      <p:sp>
        <p:nvSpPr>
          <p:cNvPr id="44" name="Shape 32"/>
          <p:cNvSpPr txBox="1"/>
          <p:nvPr/>
        </p:nvSpPr>
        <p:spPr>
          <a:xfrm>
            <a:off x="4716462" y="1054763"/>
            <a:ext cx="3998915" cy="1485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spcBef>
                <a:spcPts val="800"/>
              </a:spcBef>
              <a:defRPr sz="140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It is that which corresponds to non-verbal communication. It is a gesture that calls for, in a certain sport situation, in the shortest time possible a reaction, for example, an action telling a player to shoot or pass as quickly as possible.</a:t>
            </a:r>
          </a:p>
        </p:txBody>
      </p:sp>
      <p:sp>
        <p:nvSpPr>
          <p:cNvPr id="45" name="Shape 33"/>
          <p:cNvSpPr txBox="1"/>
          <p:nvPr/>
        </p:nvSpPr>
        <p:spPr>
          <a:xfrm>
            <a:off x="3048942" y="4760548"/>
            <a:ext cx="5844233" cy="2170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It is the time it takes an individual to respond to a given stimulus. If the answer given to a single stimulus is called </a:t>
            </a:r>
            <a:r>
              <a:rPr i="1"/>
              <a:t>simple reaction time</a:t>
            </a:r>
            <a:r>
              <a:t>, from starting blocks for example, and if the answer is to various stimuli, such as in sport situations of attack or defence as well as combat sports. This is called </a:t>
            </a:r>
            <a:r>
              <a:rPr i="1"/>
              <a:t>choice reaction time</a:t>
            </a:r>
            <a:r>
              <a:t>. Reaction time can be varied depending on light, sound stimuli, etc.</a:t>
            </a:r>
          </a:p>
          <a:p>
            <a:pPr>
              <a:spcBef>
                <a:spcPts val="1000"/>
              </a:spcBef>
              <a:defRPr sz="14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.</a:t>
            </a:r>
            <a:r>
              <a:rPr sz="1800"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46" name="Shape 34"/>
          <p:cNvSpPr txBox="1"/>
          <p:nvPr/>
        </p:nvSpPr>
        <p:spPr>
          <a:xfrm>
            <a:off x="4282281" y="2569424"/>
            <a:ext cx="4223098" cy="12063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spcBef>
                <a:spcPts val="800"/>
              </a:spcBef>
              <a:defRPr sz="14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It is what we can also consider a 4</a:t>
            </a:r>
            <a:r>
              <a:rPr sz="1000" baseline="31999"/>
              <a:t>th</a:t>
            </a:r>
            <a:r>
              <a:t> kind of speed, which after being processed in the central nervous system (latency time), and against the established proposition enables us to make the right decision in a particular sporting situation</a:t>
            </a:r>
          </a:p>
        </p:txBody>
      </p:sp>
      <p:sp>
        <p:nvSpPr>
          <p:cNvPr id="47" name="Shape 35"/>
          <p:cNvSpPr/>
          <p:nvPr/>
        </p:nvSpPr>
        <p:spPr>
          <a:xfrm>
            <a:off x="2700336" y="2997199"/>
            <a:ext cx="2443810" cy="136124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8" name="Shape 36"/>
          <p:cNvSpPr/>
          <p:nvPr/>
        </p:nvSpPr>
        <p:spPr>
          <a:xfrm flipV="1">
            <a:off x="2484436" y="2133599"/>
            <a:ext cx="2232028" cy="251936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" name="Shape 37"/>
          <p:cNvSpPr/>
          <p:nvPr/>
        </p:nvSpPr>
        <p:spPr>
          <a:xfrm flipV="1">
            <a:off x="1258887" y="3573462"/>
            <a:ext cx="3025776" cy="244792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Shape 38"/>
          <p:cNvSpPr/>
          <p:nvPr/>
        </p:nvSpPr>
        <p:spPr>
          <a:xfrm>
            <a:off x="1406265" y="3790133"/>
            <a:ext cx="1647888" cy="1647888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1" name="Image" descr="Image"/>
          <p:cNvPicPr>
            <a:picLocks noChangeAspect="1"/>
          </p:cNvPicPr>
          <p:nvPr/>
        </p:nvPicPr>
        <p:blipFill>
          <a:blip r:embed="rId2">
            <a:alphaModFix amt="11247"/>
            <a:extLst/>
          </a:blip>
          <a:stretch>
            <a:fillRect/>
          </a:stretch>
        </p:blipFill>
        <p:spPr>
          <a:xfrm>
            <a:off x="1882454" y="1529388"/>
            <a:ext cx="4869708" cy="50515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8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8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8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2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32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32" fill="hold" grpId="1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32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32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 advAuto="0"/>
      <p:bldP spid="39" grpId="2" animBg="1" advAuto="0"/>
      <p:bldP spid="40" grpId="5" animBg="1" advAuto="0"/>
      <p:bldP spid="41" grpId="8" animBg="1" advAuto="0"/>
      <p:bldP spid="42" grpId="11" animBg="1" advAuto="0"/>
      <p:bldP spid="43" grpId="4" animBg="1" advAuto="0"/>
      <p:bldP spid="44" grpId="10" animBg="1" advAuto="0"/>
      <p:bldP spid="45" grpId="7" animBg="1" advAuto="0"/>
      <p:bldP spid="46" grpId="13" animBg="1" advAuto="0"/>
      <p:bldP spid="47" grpId="3" animBg="1" advAuto="0"/>
      <p:bldP spid="48" grpId="9" animBg="1" advAuto="0"/>
      <p:bldP spid="49" grpId="12" animBg="1" advAuto="0"/>
      <p:bldP spid="50" grpId="6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41"/>
          <p:cNvSpPr txBox="1"/>
          <p:nvPr/>
        </p:nvSpPr>
        <p:spPr>
          <a:xfrm>
            <a:off x="1431825" y="356616"/>
            <a:ext cx="5177781" cy="345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2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FACTORS AFFECTING THE SPEED </a:t>
            </a:r>
          </a:p>
        </p:txBody>
      </p:sp>
      <p:sp>
        <p:nvSpPr>
          <p:cNvPr id="54" name="Shape 42"/>
          <p:cNvSpPr txBox="1"/>
          <p:nvPr/>
        </p:nvSpPr>
        <p:spPr>
          <a:xfrm>
            <a:off x="2051050" y="2072385"/>
            <a:ext cx="1570609" cy="490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240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Physiological </a:t>
            </a:r>
          </a:p>
        </p:txBody>
      </p:sp>
      <p:sp>
        <p:nvSpPr>
          <p:cNvPr id="55" name="Shape 43"/>
          <p:cNvSpPr txBox="1"/>
          <p:nvPr/>
        </p:nvSpPr>
        <p:spPr>
          <a:xfrm>
            <a:off x="2916236" y="5067998"/>
            <a:ext cx="969773" cy="490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 algn="just">
              <a:tabLst>
                <a:tab pos="228600" algn="l"/>
              </a:tabLst>
              <a:defRPr sz="2400"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Physical</a:t>
            </a:r>
          </a:p>
        </p:txBody>
      </p:sp>
      <p:sp>
        <p:nvSpPr>
          <p:cNvPr id="56" name="Shape 44"/>
          <p:cNvSpPr txBox="1"/>
          <p:nvPr/>
        </p:nvSpPr>
        <p:spPr>
          <a:xfrm>
            <a:off x="5292725" y="2637758"/>
            <a:ext cx="2810764" cy="36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the structure of the muscle fibre </a:t>
            </a:r>
          </a:p>
        </p:txBody>
      </p:sp>
      <p:sp>
        <p:nvSpPr>
          <p:cNvPr id="57" name="Shape 45"/>
          <p:cNvSpPr txBox="1"/>
          <p:nvPr/>
        </p:nvSpPr>
        <p:spPr>
          <a:xfrm>
            <a:off x="5292725" y="1990058"/>
            <a:ext cx="3444875" cy="36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the degree of muscle mass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8" name="Shape 46"/>
          <p:cNvSpPr txBox="1"/>
          <p:nvPr/>
        </p:nvSpPr>
        <p:spPr>
          <a:xfrm>
            <a:off x="5435600" y="1342358"/>
            <a:ext cx="1012616" cy="36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fibre length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59" name="Shape 47"/>
          <p:cNvSpPr txBox="1"/>
          <p:nvPr/>
        </p:nvSpPr>
        <p:spPr>
          <a:xfrm>
            <a:off x="5724525" y="4798345"/>
            <a:ext cx="1054545" cy="36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stride length</a:t>
            </a:r>
          </a:p>
        </p:txBody>
      </p:sp>
      <p:sp>
        <p:nvSpPr>
          <p:cNvPr id="60" name="Shape 48"/>
          <p:cNvSpPr txBox="1"/>
          <p:nvPr/>
        </p:nvSpPr>
        <p:spPr>
          <a:xfrm>
            <a:off x="5724525" y="5301583"/>
            <a:ext cx="1658982" cy="36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amount of support</a:t>
            </a:r>
            <a:r>
              <a:rPr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61" name="Shape 49"/>
          <p:cNvSpPr txBox="1"/>
          <p:nvPr/>
        </p:nvSpPr>
        <p:spPr>
          <a:xfrm>
            <a:off x="5724525" y="5877845"/>
            <a:ext cx="1209993" cy="3648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co-ordination </a:t>
            </a:r>
          </a:p>
        </p:txBody>
      </p:sp>
      <p:sp>
        <p:nvSpPr>
          <p:cNvPr id="62" name="Shape 50"/>
          <p:cNvSpPr/>
          <p:nvPr/>
        </p:nvSpPr>
        <p:spPr>
          <a:xfrm flipV="1">
            <a:off x="3708400" y="1557336"/>
            <a:ext cx="1800227" cy="79216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3" name="Shape 51"/>
          <p:cNvSpPr/>
          <p:nvPr/>
        </p:nvSpPr>
        <p:spPr>
          <a:xfrm flipV="1">
            <a:off x="3708398" y="2133599"/>
            <a:ext cx="1584327" cy="215902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4" name="Shape 52"/>
          <p:cNvSpPr/>
          <p:nvPr/>
        </p:nvSpPr>
        <p:spPr>
          <a:xfrm>
            <a:off x="3708400" y="2349498"/>
            <a:ext cx="1511301" cy="43180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5" name="Shape 53"/>
          <p:cNvSpPr/>
          <p:nvPr/>
        </p:nvSpPr>
        <p:spPr>
          <a:xfrm flipV="1">
            <a:off x="4067174" y="5013323"/>
            <a:ext cx="1657353" cy="28734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6" name="Shape 54"/>
          <p:cNvSpPr/>
          <p:nvPr/>
        </p:nvSpPr>
        <p:spPr>
          <a:xfrm>
            <a:off x="4067175" y="5300661"/>
            <a:ext cx="1584327" cy="144466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67" name="Shape 55"/>
          <p:cNvSpPr/>
          <p:nvPr/>
        </p:nvSpPr>
        <p:spPr>
          <a:xfrm>
            <a:off x="4067174" y="5300662"/>
            <a:ext cx="1584327" cy="792165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8" name="9 english.jpg" descr="9 englis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842" y="2974620"/>
            <a:ext cx="2810765" cy="1968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3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23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3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3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3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3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30"/>
                            </p:stCondLst>
                            <p:childTnLst>
                              <p:par>
                                <p:cTn id="28" presetID="23" presetClass="entr" presetSubtype="16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3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3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60"/>
                            </p:stCondLst>
                            <p:childTnLst>
                              <p:par>
                                <p:cTn id="33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2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fill="hold" grpId="8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23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3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30"/>
                            </p:stCondLst>
                            <p:childTnLst>
                              <p:par>
                                <p:cTn id="59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2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23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60"/>
                            </p:stCondLst>
                            <p:childTnLst>
                              <p:par>
                                <p:cTn id="64" presetID="23" presetClass="entr" presetSubtype="16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23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23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1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fill="hold" grpId="1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6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1" animBg="1" advAuto="0"/>
      <p:bldP spid="54" grpId="2" animBg="1" advAuto="0"/>
      <p:bldP spid="55" grpId="3" animBg="1" advAuto="0"/>
      <p:bldP spid="56" grpId="9" animBg="1" advAuto="0"/>
      <p:bldP spid="57" grpId="8" animBg="1" advAuto="0"/>
      <p:bldP spid="58" grpId="7" animBg="1" advAuto="0"/>
      <p:bldP spid="59" grpId="13" animBg="1" advAuto="0"/>
      <p:bldP spid="60" grpId="14" animBg="1" advAuto="0"/>
      <p:bldP spid="61" grpId="15" animBg="1" advAuto="0"/>
      <p:bldP spid="62" grpId="4" animBg="1" advAuto="0"/>
      <p:bldP spid="63" grpId="5" animBg="1" advAuto="0"/>
      <p:bldP spid="64" grpId="6" animBg="1" advAuto="0"/>
      <p:bldP spid="65" grpId="10" animBg="1" advAuto="0"/>
      <p:bldP spid="66" grpId="11" animBg="1" advAuto="0"/>
      <p:bldP spid="67" grpId="12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58"/>
          <p:cNvSpPr txBox="1"/>
          <p:nvPr/>
        </p:nvSpPr>
        <p:spPr>
          <a:xfrm>
            <a:off x="395286" y="1628775"/>
            <a:ext cx="3889378" cy="1561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Velocity with a 50-metre sprint; a 100-metre dash; and flying 40-metre test, in which you run 60m but you are timed for the last 40m. </a:t>
            </a:r>
          </a:p>
        </p:txBody>
      </p:sp>
      <p:sp>
        <p:nvSpPr>
          <p:cNvPr id="71" name="Shape 59"/>
          <p:cNvSpPr txBox="1"/>
          <p:nvPr/>
        </p:nvSpPr>
        <p:spPr>
          <a:xfrm>
            <a:off x="539750" y="3716337"/>
            <a:ext cx="3889375" cy="1561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There are several tests that can measure reaction time. Here we will discuss the test advised by Letwin in his "Measurements and statistical evaluations in Physical Education"</a:t>
            </a:r>
          </a:p>
        </p:txBody>
      </p:sp>
      <p:sp>
        <p:nvSpPr>
          <p:cNvPr id="72" name="Shape 60"/>
          <p:cNvSpPr txBox="1"/>
          <p:nvPr/>
        </p:nvSpPr>
        <p:spPr>
          <a:xfrm>
            <a:off x="611186" y="5876925"/>
            <a:ext cx="3889378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Co-ordination with test Plate Tapping.</a:t>
            </a:r>
          </a:p>
        </p:txBody>
      </p:sp>
      <p:sp>
        <p:nvSpPr>
          <p:cNvPr id="73" name="Shape 61"/>
          <p:cNvSpPr txBox="1"/>
          <p:nvPr/>
        </p:nvSpPr>
        <p:spPr>
          <a:xfrm>
            <a:off x="250824" y="188911"/>
            <a:ext cx="8713790" cy="486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spcBef>
                <a:spcPts val="1600"/>
              </a:spcBef>
              <a:defRPr sz="2800"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232323"/>
                </a:solidFill>
              </a:rPr>
              <a:t>MEA</a:t>
            </a:r>
            <a:r>
              <a:t>SUREMENT OF SPEED</a:t>
            </a:r>
            <a:r>
              <a:rPr>
                <a:solidFill>
                  <a:srgbClr val="232323"/>
                </a:solidFill>
              </a:rPr>
              <a:t> </a:t>
            </a:r>
          </a:p>
        </p:txBody>
      </p:sp>
      <p:pic>
        <p:nvPicPr>
          <p:cNvPr id="74" name="velocidad 13 copia.jpg" descr="velocidad 13 copi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3255" y="4875960"/>
            <a:ext cx="1450178" cy="183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flato.jpg" descr="flat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15624" y="1045379"/>
            <a:ext cx="1366040" cy="2300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89650" y="3188009"/>
            <a:ext cx="2689458" cy="16829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2" animBg="1" advAuto="0"/>
      <p:bldP spid="71" grpId="3" animBg="1" advAuto="0"/>
      <p:bldP spid="72" grpId="4" animBg="1" advAuto="0"/>
      <p:bldP spid="73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66"/>
          <p:cNvSpPr txBox="1"/>
          <p:nvPr/>
        </p:nvSpPr>
        <p:spPr>
          <a:xfrm>
            <a:off x="468311" y="765173"/>
            <a:ext cx="8424865" cy="8686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lnSpc>
                <a:spcPct val="13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+mn-lt"/>
                <a:ea typeface="+mn-ea"/>
                <a:cs typeface="+mn-cs"/>
                <a:sym typeface="Helvetica"/>
              </a:defRPr>
            </a:pPr>
            <a:r>
              <a:t> </a:t>
            </a:r>
            <a:br/>
            <a:r>
              <a:t>Paradoxically, in the short time that a race lasts or a sprint against the clock attack in football lasts, we will find there are several phases</a:t>
            </a:r>
          </a:p>
        </p:txBody>
      </p:sp>
      <p:sp>
        <p:nvSpPr>
          <p:cNvPr id="79" name="Shape 67"/>
          <p:cNvSpPr txBox="1"/>
          <p:nvPr/>
        </p:nvSpPr>
        <p:spPr>
          <a:xfrm>
            <a:off x="827087" y="188912"/>
            <a:ext cx="7632701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DEVELOPMENT OF SPEED</a:t>
            </a:r>
          </a:p>
        </p:txBody>
      </p:sp>
      <p:sp>
        <p:nvSpPr>
          <p:cNvPr id="80" name="Shape 68"/>
          <p:cNvSpPr txBox="1"/>
          <p:nvPr/>
        </p:nvSpPr>
        <p:spPr>
          <a:xfrm>
            <a:off x="1327150" y="2987482"/>
            <a:ext cx="2952750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Reaction speed. </a:t>
            </a:r>
          </a:p>
        </p:txBody>
      </p:sp>
      <p:sp>
        <p:nvSpPr>
          <p:cNvPr id="81" name="Shape 69"/>
          <p:cNvSpPr/>
          <p:nvPr/>
        </p:nvSpPr>
        <p:spPr>
          <a:xfrm>
            <a:off x="130869" y="4802187"/>
            <a:ext cx="3964883" cy="1110997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spAutoFit/>
          </a:bodyPr>
          <a:lstStyle/>
          <a:p>
            <a:pPr>
              <a:tabLst>
                <a:tab pos="228600" algn="l"/>
              </a:tabLst>
              <a:defRPr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- using audio signals,</a:t>
            </a:r>
            <a:br/>
            <a:r>
              <a:t>- using visual cues, and</a:t>
            </a:r>
            <a:br/>
            <a:r>
              <a:t>- specific responses (technical), which are fast </a:t>
            </a:r>
          </a:p>
        </p:txBody>
      </p:sp>
      <p:sp>
        <p:nvSpPr>
          <p:cNvPr id="82" name="Shape 70"/>
          <p:cNvSpPr txBox="1"/>
          <p:nvPr/>
        </p:nvSpPr>
        <p:spPr>
          <a:xfrm>
            <a:off x="5292725" y="2133600"/>
            <a:ext cx="3097214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Velocity</a:t>
            </a:r>
          </a:p>
        </p:txBody>
      </p:sp>
      <p:sp>
        <p:nvSpPr>
          <p:cNvPr id="83" name="Shape 71"/>
          <p:cNvSpPr txBox="1"/>
          <p:nvPr/>
        </p:nvSpPr>
        <p:spPr>
          <a:xfrm>
            <a:off x="4284662" y="3500437"/>
            <a:ext cx="1511302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Acceleration</a:t>
            </a:r>
          </a:p>
        </p:txBody>
      </p:sp>
      <p:sp>
        <p:nvSpPr>
          <p:cNvPr id="84" name="Shape 72"/>
          <p:cNvSpPr txBox="1"/>
          <p:nvPr/>
        </p:nvSpPr>
        <p:spPr>
          <a:xfrm>
            <a:off x="4211637" y="4797425"/>
            <a:ext cx="2376489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Maximum speed </a:t>
            </a:r>
          </a:p>
        </p:txBody>
      </p:sp>
      <p:sp>
        <p:nvSpPr>
          <p:cNvPr id="85" name="Shape 73"/>
          <p:cNvSpPr txBox="1"/>
          <p:nvPr/>
        </p:nvSpPr>
        <p:spPr>
          <a:xfrm>
            <a:off x="4211637" y="5876925"/>
            <a:ext cx="2447927" cy="456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Tempus Sans ITC"/>
                <a:ea typeface="Tempus Sans ITC"/>
                <a:cs typeface="Tempus Sans ITC"/>
                <a:sym typeface="Tempus Sans ITC"/>
              </a:defRPr>
            </a:lvl1pPr>
          </a:lstStyle>
          <a:p>
            <a:r>
              <a:t>Speed endurance</a:t>
            </a:r>
          </a:p>
        </p:txBody>
      </p:sp>
      <p:sp>
        <p:nvSpPr>
          <p:cNvPr id="86" name="Shape 74"/>
          <p:cNvSpPr/>
          <p:nvPr/>
        </p:nvSpPr>
        <p:spPr>
          <a:xfrm flipH="1">
            <a:off x="4156075" y="2636836"/>
            <a:ext cx="1" cy="3960814"/>
          </a:xfrm>
          <a:prstGeom prst="line">
            <a:avLst/>
          </a:prstGeom>
          <a:ln w="28575">
            <a:solidFill>
              <a:srgbClr val="000000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7" name="Shape 75"/>
          <p:cNvSpPr/>
          <p:nvPr/>
        </p:nvSpPr>
        <p:spPr>
          <a:xfrm>
            <a:off x="6084277" y="2488118"/>
            <a:ext cx="2736851" cy="145504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- jumping with one or two feet</a:t>
            </a:r>
          </a:p>
          <a:p>
            <a:pPr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- lifting knees and heels enhancing motor co-ordination speed</a:t>
            </a:r>
          </a:p>
          <a:p>
            <a:pPr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- lunges with light loads, and</a:t>
            </a:r>
            <a:br/>
            <a:r>
              <a:t>- squats with and without jumps.</a:t>
            </a:r>
          </a:p>
          <a:p>
            <a:pPr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- slopes (30 and 50m.)</a:t>
            </a:r>
          </a:p>
        </p:txBody>
      </p:sp>
      <p:sp>
        <p:nvSpPr>
          <p:cNvPr id="88" name="Shape 76"/>
          <p:cNvSpPr/>
          <p:nvPr/>
        </p:nvSpPr>
        <p:spPr>
          <a:xfrm>
            <a:off x="6300970" y="4174140"/>
            <a:ext cx="2087564" cy="97244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- doing downhill starts (a 20-metre race).</a:t>
            </a:r>
          </a:p>
          <a:p>
            <a:pPr>
              <a:buSzPct val="100000"/>
              <a:buFont typeface="Noteworthy Light"/>
              <a:buChar char="-"/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racing with elastic bands</a:t>
            </a:r>
          </a:p>
          <a:p>
            <a:pPr>
              <a:buSzPct val="100000"/>
              <a:buFont typeface="Noteworthy Light"/>
              <a:buChar char="-"/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Plyometric exercises.</a:t>
            </a:r>
          </a:p>
        </p:txBody>
      </p:sp>
      <p:sp>
        <p:nvSpPr>
          <p:cNvPr id="89" name="Shape 77"/>
          <p:cNvSpPr/>
          <p:nvPr/>
        </p:nvSpPr>
        <p:spPr>
          <a:xfrm>
            <a:off x="6300970" y="5516562"/>
            <a:ext cx="2303464" cy="972440"/>
          </a:xfrm>
          <a:prstGeom prst="rect">
            <a:avLst/>
          </a:prstGeom>
          <a:ln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>
              <a:buSzPct val="100000"/>
              <a:buFont typeface="Noteworthy Light"/>
              <a:buChar char="-"/>
              <a:defRPr sz="1200">
                <a:latin typeface="Tempus Sans ITC"/>
                <a:ea typeface="Tempus Sans ITC"/>
                <a:cs typeface="Tempus Sans ITC"/>
                <a:sym typeface="Tempus Sans ITC"/>
              </a:defRPr>
            </a:pPr>
            <a:r>
              <a:t> interval </a:t>
            </a:r>
            <a:br/>
            <a:r>
              <a:t>- progressive </a:t>
            </a:r>
            <a:br/>
            <a:r>
              <a:t>- regressive </a:t>
            </a:r>
            <a:br/>
            <a:r>
              <a:t>- alternating sets or  overload </a:t>
            </a:r>
          </a:p>
        </p:txBody>
      </p:sp>
      <p:sp>
        <p:nvSpPr>
          <p:cNvPr id="90" name="Shape 78"/>
          <p:cNvSpPr/>
          <p:nvPr/>
        </p:nvSpPr>
        <p:spPr>
          <a:xfrm flipH="1">
            <a:off x="1692275" y="3357562"/>
            <a:ext cx="287338" cy="136684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1" name="Shape 79"/>
          <p:cNvSpPr/>
          <p:nvPr/>
        </p:nvSpPr>
        <p:spPr>
          <a:xfrm flipH="1">
            <a:off x="4932362" y="2492373"/>
            <a:ext cx="792165" cy="100806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2" name="Shape 80"/>
          <p:cNvSpPr/>
          <p:nvPr/>
        </p:nvSpPr>
        <p:spPr>
          <a:xfrm flipH="1">
            <a:off x="5435599" y="2492373"/>
            <a:ext cx="288928" cy="2305054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93" name="Shape 81"/>
          <p:cNvSpPr/>
          <p:nvPr/>
        </p:nvSpPr>
        <p:spPr>
          <a:xfrm>
            <a:off x="5724525" y="2492375"/>
            <a:ext cx="215900" cy="3384550"/>
          </a:xfrm>
          <a:prstGeom prst="line">
            <a:avLst/>
          </a:prstGeom>
          <a:ln>
            <a:solidFill>
              <a:srgbClr val="000000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4" name="velociad 2.jpg" descr="velociad 2.jpg"/>
          <p:cNvPicPr>
            <a:picLocks noChangeAspect="1"/>
          </p:cNvPicPr>
          <p:nvPr/>
        </p:nvPicPr>
        <p:blipFill>
          <a:blip r:embed="rId2">
            <a:alphaModFix amt="10787"/>
            <a:extLst/>
          </a:blip>
          <a:stretch>
            <a:fillRect/>
          </a:stretch>
        </p:blipFill>
        <p:spPr>
          <a:xfrm>
            <a:off x="628650" y="596603"/>
            <a:ext cx="7239000" cy="6096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8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8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23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3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30"/>
                            </p:stCondLst>
                            <p:childTnLst>
                              <p:par>
                                <p:cTn id="32" presetID="23" presetClass="entr" presetSubtype="16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23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3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23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3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30"/>
                            </p:stCondLst>
                            <p:childTnLst>
                              <p:par>
                                <p:cTn id="43" presetID="23" presetClass="entr" presetSubtype="16" fill="hold" grpId="8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23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23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9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8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23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3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30"/>
                            </p:stCondLst>
                            <p:childTnLst>
                              <p:par>
                                <p:cTn id="60" presetID="23" presetClass="entr" presetSubtype="16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23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23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1" fill="hold" grpId="1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8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grpId="1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23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23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30"/>
                            </p:stCondLst>
                            <p:childTnLst>
                              <p:par>
                                <p:cTn id="77" presetID="23" presetClass="entr" presetSubtype="16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23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23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1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4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8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ntr" presetSubtype="9" fill="hold" grpId="1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2" animBg="1" advAuto="0"/>
      <p:bldP spid="79" grpId="1" animBg="1" advAuto="0"/>
      <p:bldP spid="80" grpId="3" animBg="1" advAuto="0"/>
      <p:bldP spid="81" grpId="6" animBg="1" advAuto="0"/>
      <p:bldP spid="82" grpId="4" animBg="1" advAuto="0"/>
      <p:bldP spid="83" grpId="8" animBg="1" advAuto="0"/>
      <p:bldP spid="84" grpId="11" animBg="1" advAuto="0"/>
      <p:bldP spid="85" grpId="14" animBg="1" advAuto="0"/>
      <p:bldP spid="86" grpId="16" animBg="1" advAuto="0"/>
      <p:bldP spid="87" grpId="9" animBg="1" advAuto="0"/>
      <p:bldP spid="88" grpId="12" animBg="1" advAuto="0"/>
      <p:bldP spid="89" grpId="15" animBg="1" advAuto="0"/>
      <p:bldP spid="90" grpId="5" animBg="1" advAuto="0"/>
      <p:bldP spid="91" grpId="7" animBg="1" advAuto="0"/>
      <p:bldP spid="92" grpId="10" animBg="1" advAuto="0"/>
      <p:bldP spid="93" grpId="13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84"/>
          <p:cNvSpPr txBox="1"/>
          <p:nvPr/>
        </p:nvSpPr>
        <p:spPr>
          <a:xfrm>
            <a:off x="179386" y="476250"/>
            <a:ext cx="8713790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QUESTIONNAIRE AND ACTIVITIES</a:t>
            </a:r>
          </a:p>
        </p:txBody>
      </p:sp>
      <p:sp>
        <p:nvSpPr>
          <p:cNvPr id="97" name="Shape 85"/>
          <p:cNvSpPr txBox="1"/>
          <p:nvPr/>
        </p:nvSpPr>
        <p:spPr>
          <a:xfrm>
            <a:off x="1059656" y="2446336"/>
            <a:ext cx="6953251" cy="3063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16255" indent="-212090" defTabSz="457200">
              <a:lnSpc>
                <a:spcPct val="200000"/>
              </a:lnSpc>
              <a:tabLst>
                <a:tab pos="317500" algn="l"/>
                <a:tab pos="5207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	1.	Is speed the ability to move in the shortest time possible? </a:t>
            </a:r>
          </a:p>
          <a:p>
            <a:pPr marL="516255" indent="-212090" defTabSz="457200">
              <a:lnSpc>
                <a:spcPct val="200000"/>
              </a:lnSpc>
              <a:tabLst>
                <a:tab pos="317500" algn="l"/>
                <a:tab pos="5207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	2.	What is body language speed?</a:t>
            </a:r>
          </a:p>
          <a:p>
            <a:pPr marL="516255" indent="-212090" defTabSz="457200">
              <a:lnSpc>
                <a:spcPct val="200000"/>
              </a:lnSpc>
              <a:tabLst>
                <a:tab pos="317500" algn="l"/>
                <a:tab pos="5207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	3.	Do you know what the flying 40m test is?</a:t>
            </a:r>
          </a:p>
          <a:p>
            <a:pPr marL="516255" indent="-212090" defTabSz="457200">
              <a:lnSpc>
                <a:spcPct val="200000"/>
              </a:lnSpc>
              <a:tabLst>
                <a:tab pos="317500" algn="l"/>
                <a:tab pos="5207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	4.	Check with your partner, who reacts faster? </a:t>
            </a:r>
          </a:p>
          <a:p>
            <a:pPr marL="516255" indent="-212090" defTabSz="457200">
              <a:lnSpc>
                <a:spcPct val="200000"/>
              </a:lnSpc>
              <a:tabLst>
                <a:tab pos="317500" algn="l"/>
                <a:tab pos="5207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	5.	Describe an example that allows you to verify reaction when in response to auditory-visual stimulation. </a:t>
            </a:r>
          </a:p>
          <a:p>
            <a:pPr marL="516255" indent="-212090" defTabSz="457200">
              <a:lnSpc>
                <a:spcPct val="200000"/>
              </a:lnSpc>
              <a:tabLst>
                <a:tab pos="317500" algn="l"/>
                <a:tab pos="5207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>
                <a:latin typeface="+mn-lt"/>
                <a:ea typeface="+mn-ea"/>
                <a:cs typeface="+mn-cs"/>
                <a:sym typeface="Helvetica"/>
              </a:defRPr>
            </a:pPr>
            <a:r>
              <a:t>	6.	Write down in your notebook unknown vocabulary from this unit.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1" animBg="1" advAuto="0"/>
      <p:bldP spid="97" grpId="2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venir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Presentación en pantalla (4:3)</PresentationFormat>
  <Paragraphs>67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Default</vt:lpstr>
      <vt:lpstr>Presentación de PowerPoint</vt:lpstr>
      <vt:lpstr>SPEED 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zapepo</dc:creator>
  <cp:lastModifiedBy>zapepo</cp:lastModifiedBy>
  <cp:revision>1</cp:revision>
  <dcterms:modified xsi:type="dcterms:W3CDTF">2021-08-29T10:50:44Z</dcterms:modified>
</cp:coreProperties>
</file>