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C7B018BB-80A7-4F77-B60F-C8B233D01FF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EEE7283C-3CF3-47DC-8721-378D4A62B22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CF821DB8-F4EB-4A41-A1BA-3FCAFE7338EE}" styleName="">
    <a:tblBg/>
    <a:wholeTbl>
      <a:tcTxStyle b="off" i="off">
        <a:fontRef idx="maj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Ref idx="major">
          <a:srgbClr val="6C6212"/>
        </a:fontRef>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A5C6C"/>
        </a:fontRef>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Ref idx="major">
          <a:srgbClr val="6C6212"/>
        </a:fontRef>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Ref idx="maj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 styleId="{2708684C-4D16-4618-839F-0558EEFCDFE6}" styleName="">
    <a:tblBg/>
    <a:wholeTbl>
      <a:tcTxStyle b="off" i="off">
        <a:fontRef idx="maj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wholeTbl>
    <a:band2H>
      <a:tcTxStyle/>
      <a:tcStyle>
        <a:tcBdr/>
        <a:fill>
          <a:solidFill>
            <a:srgbClr val="FFFFFF"/>
          </a:solidFill>
        </a:fill>
      </a:tcStyle>
    </a:band2H>
    <a:firstCol>
      <a:tcTxStyle b="on" i="off">
        <a:fontRef idx="maj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firstCol>
    <a:lastRow>
      <a:tcTxStyle b="on" i="off">
        <a:fontRef idx="maj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508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lastRow>
    <a:firstRow>
      <a:tcTxStyle b="on" i="off">
        <a:fontRef idx="maj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254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7C0528B3-659A-418C-BB78-09DEC3D6EC8F}"/>
    <pc:docChg chg="modSld">
      <pc:chgData name="mario.diaz@uam.es" userId="b18783af-88a7-4588-8d94-dc9c0dee9733" providerId="ADAL" clId="{7C0528B3-659A-418C-BB78-09DEC3D6EC8F}" dt="2021-08-04T10:22:17.307" v="0" actId="14100"/>
      <pc:docMkLst>
        <pc:docMk/>
      </pc:docMkLst>
      <pc:sldChg chg="modSp mod">
        <pc:chgData name="mario.diaz@uam.es" userId="b18783af-88a7-4588-8d94-dc9c0dee9733" providerId="ADAL" clId="{7C0528B3-659A-418C-BB78-09DEC3D6EC8F}" dt="2021-08-04T10:22:17.307" v="0" actId="14100"/>
        <pc:sldMkLst>
          <pc:docMk/>
          <pc:sldMk cId="0" sldId="261"/>
        </pc:sldMkLst>
        <pc:picChg chg="mod">
          <ac:chgData name="mario.diaz@uam.es" userId="b18783af-88a7-4588-8d94-dc9c0dee9733" providerId="ADAL" clId="{7C0528B3-659A-418C-BB78-09DEC3D6EC8F}" dt="2021-08-04T10:22:17.307" v="0" actId="14100"/>
          <ac:picMkLst>
            <pc:docMk/>
            <pc:sldMk cId="0" sldId="261"/>
            <ac:picMk id="21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63502691"/>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181" name="Shape 164"/>
          <p:cNvSpPr txBox="1"/>
          <p:nvPr/>
        </p:nvSpPr>
        <p:spPr>
          <a:xfrm>
            <a:off x="323850" y="5589587"/>
            <a:ext cx="6696075" cy="1303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solidFill>
                  <a:srgbClr val="FFFB00"/>
                </a:solidFill>
              </a:defRPr>
            </a:pPr>
            <a:r>
              <a:rPr sz="4400" spc="-238"/>
              <a:t>Motor Learning</a:t>
            </a:r>
            <a:r>
              <a:t> </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16"/>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sz="2400">
                <a:effectLst>
                  <a:outerShdw blurRad="12700" dist="25400" dir="2700000" rotWithShape="0">
                    <a:srgbClr val="000000"/>
                  </a:outerShdw>
                </a:effectLst>
                <a:latin typeface="Arial"/>
                <a:ea typeface="Arial"/>
                <a:cs typeface="Arial"/>
                <a:sym typeface="Arial"/>
              </a:defRPr>
            </a:lvl1pPr>
          </a:lstStyle>
          <a:p>
            <a:r>
              <a:t>QUESTIONNAIRE AND ACTIVITIES</a:t>
            </a:r>
          </a:p>
        </p:txBody>
      </p:sp>
      <p:pic>
        <p:nvPicPr>
          <p:cNvPr id="24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8" name="Sin título-38.jpg" descr="Sin título-38.jpg"/>
          <p:cNvPicPr>
            <a:picLocks noChangeAspect="1"/>
          </p:cNvPicPr>
          <p:nvPr/>
        </p:nvPicPr>
        <p:blipFill>
          <a:blip r:embed="rId3">
            <a:alphaModFix amt="36041"/>
          </a:blip>
          <a:stretch>
            <a:fillRect/>
          </a:stretch>
        </p:blipFill>
        <p:spPr>
          <a:xfrm>
            <a:off x="321468" y="373062"/>
            <a:ext cx="8128002" cy="5803902"/>
          </a:xfrm>
          <a:prstGeom prst="rect">
            <a:avLst/>
          </a:prstGeom>
          <a:ln w="12700">
            <a:miter lim="400000"/>
          </a:ln>
        </p:spPr>
      </p:pic>
      <p:sp>
        <p:nvSpPr>
          <p:cNvPr id="249" name="1. What is the definition of motor learning?…"/>
          <p:cNvSpPr txBox="1"/>
          <p:nvPr/>
        </p:nvSpPr>
        <p:spPr>
          <a:xfrm>
            <a:off x="422059" y="1118870"/>
            <a:ext cx="8540751" cy="4086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11454" indent="-211454" defTabSz="457200">
              <a:lnSpc>
                <a:spcPct val="190000"/>
              </a:lnSpc>
              <a:tabLst>
                <a:tab pos="12700" algn="l"/>
                <a:tab pos="215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Tahoma"/>
                <a:ea typeface="Tahoma"/>
                <a:cs typeface="Tahoma"/>
                <a:sym typeface="Tahoma"/>
              </a:defRPr>
            </a:pPr>
            <a:r>
              <a:t>	</a:t>
            </a:r>
            <a:r>
              <a:rPr>
                <a:solidFill>
                  <a:srgbClr val="FFFFFF"/>
                </a:solidFill>
              </a:rPr>
              <a:t>1.	What is the definition of motor learning?</a:t>
            </a:r>
          </a:p>
          <a:p>
            <a:pPr marL="211454" indent="-211454" defTabSz="457200">
              <a:lnSpc>
                <a:spcPct val="190000"/>
              </a:lnSpc>
              <a:tabLst>
                <a:tab pos="12700" algn="l"/>
                <a:tab pos="215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Tahoma"/>
                <a:ea typeface="Tahoma"/>
                <a:cs typeface="Tahoma"/>
                <a:sym typeface="Tahoma"/>
              </a:defRPr>
            </a:pPr>
            <a:r>
              <a:t>	2.	Explain the theory called information processing and cybernetics.</a:t>
            </a:r>
          </a:p>
          <a:p>
            <a:pPr marL="211454" indent="-211454" defTabSz="457200">
              <a:lnSpc>
                <a:spcPct val="190000"/>
              </a:lnSpc>
              <a:tabLst>
                <a:tab pos="12700" algn="l"/>
                <a:tab pos="215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Tahoma"/>
                <a:ea typeface="Tahoma"/>
                <a:cs typeface="Tahoma"/>
                <a:sym typeface="Tahoma"/>
              </a:defRPr>
            </a:pPr>
            <a:r>
              <a:t>	3.	What is learning transfer?</a:t>
            </a:r>
          </a:p>
          <a:p>
            <a:pPr marL="211454" indent="-211454" defTabSz="457200">
              <a:lnSpc>
                <a:spcPct val="190000"/>
              </a:lnSpc>
              <a:tabLst>
                <a:tab pos="12700" algn="l"/>
                <a:tab pos="215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Tahoma"/>
                <a:ea typeface="Tahoma"/>
                <a:cs typeface="Tahoma"/>
                <a:sym typeface="Tahoma"/>
              </a:defRPr>
            </a:pPr>
            <a:r>
              <a:t>	4.	What stage of motor learning do you think corresponds to your level in the sport that you do?</a:t>
            </a:r>
          </a:p>
          <a:p>
            <a:pPr marL="211454" indent="-211454" defTabSz="457200">
              <a:lnSpc>
                <a:spcPct val="190000"/>
              </a:lnSpc>
              <a:tabLst>
                <a:tab pos="12700" algn="l"/>
                <a:tab pos="215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Tahoma"/>
                <a:ea typeface="Tahoma"/>
                <a:cs typeface="Tahoma"/>
                <a:sym typeface="Tahoma"/>
              </a:defRPr>
            </a:pPr>
            <a:r>
              <a:t>	5.	Observe a teammate or classmate and at what stage of learning are they in your opinion?</a:t>
            </a:r>
          </a:p>
          <a:p>
            <a:pPr marL="211454" indent="-211454" defTabSz="457200">
              <a:lnSpc>
                <a:spcPct val="190000"/>
              </a:lnSpc>
              <a:tabLst>
                <a:tab pos="12700" algn="l"/>
                <a:tab pos="215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Tahoma"/>
                <a:ea typeface="Tahoma"/>
                <a:cs typeface="Tahoma"/>
                <a:sym typeface="Tahoma"/>
              </a:defRPr>
            </a:pPr>
            <a:r>
              <a:t>	6.	Write down in your notebook unknown vocabulary from this unit.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85" name="Shape 168"/>
          <p:cNvSpPr txBox="1"/>
          <p:nvPr/>
        </p:nvSpPr>
        <p:spPr>
          <a:xfrm>
            <a:off x="1763711" y="333375"/>
            <a:ext cx="4095753" cy="57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solidFill>
                  <a:srgbClr val="FFFB00"/>
                </a:solidFill>
              </a:defRPr>
            </a:lvl1pPr>
          </a:lstStyle>
          <a:p>
            <a:r>
              <a:t>Motor Learning</a:t>
            </a:r>
          </a:p>
        </p:txBody>
      </p:sp>
      <p:pic>
        <p:nvPicPr>
          <p:cNvPr id="18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87" name="Shape 170"/>
          <p:cNvSpPr txBox="1"/>
          <p:nvPr/>
        </p:nvSpPr>
        <p:spPr>
          <a:xfrm>
            <a:off x="395287" y="1683543"/>
            <a:ext cx="4897438" cy="350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267368" indent="-267368">
              <a:lnSpc>
                <a:spcPct val="150000"/>
              </a:lnSpc>
              <a:buSzPct val="100000"/>
              <a:buAutoNum type="arabicPeriod"/>
              <a:defRPr sz="2000">
                <a:solidFill>
                  <a:srgbClr val="FFFFFF"/>
                </a:solidFill>
                <a:latin typeface="Tahoma"/>
                <a:ea typeface="Tahoma"/>
                <a:cs typeface="Tahoma"/>
                <a:sym typeface="Tahoma"/>
              </a:defRPr>
            </a:pPr>
            <a:r>
              <a:rPr>
                <a:latin typeface="+mj-lt"/>
                <a:ea typeface="+mj-ea"/>
                <a:cs typeface="+mj-cs"/>
                <a:sym typeface="Helvetica"/>
              </a:rPr>
              <a:t>Objectives</a:t>
            </a:r>
          </a:p>
          <a:p>
            <a:pPr marL="267368" indent="-267368">
              <a:lnSpc>
                <a:spcPct val="150000"/>
              </a:lnSpc>
              <a:buSzPct val="100000"/>
              <a:buAutoNum type="arabicPeriod"/>
              <a:defRPr sz="2000">
                <a:solidFill>
                  <a:srgbClr val="FFFFFF"/>
                </a:solidFill>
                <a:latin typeface="Tahoma"/>
                <a:ea typeface="Tahoma"/>
                <a:cs typeface="Tahoma"/>
                <a:sym typeface="Tahoma"/>
              </a:defRPr>
            </a:pPr>
            <a:r>
              <a:t>Concept</a:t>
            </a:r>
          </a:p>
          <a:p>
            <a:pPr marL="267368" indent="-267368">
              <a:lnSpc>
                <a:spcPct val="150000"/>
              </a:lnSpc>
              <a:buSzPct val="100000"/>
              <a:buAutoNum type="arabicPeriod"/>
              <a:defRPr sz="2000">
                <a:solidFill>
                  <a:srgbClr val="FFFFFF"/>
                </a:solidFill>
                <a:latin typeface="Tahoma"/>
                <a:ea typeface="Tahoma"/>
                <a:cs typeface="Tahoma"/>
                <a:sym typeface="Tahoma"/>
              </a:defRPr>
            </a:pPr>
            <a:r>
              <a:t>Theories of Learning</a:t>
            </a:r>
          </a:p>
          <a:p>
            <a:pPr marL="267368" indent="-267368">
              <a:lnSpc>
                <a:spcPct val="150000"/>
              </a:lnSpc>
              <a:buSzPct val="100000"/>
              <a:buAutoNum type="arabicPeriod"/>
              <a:defRPr sz="2000">
                <a:solidFill>
                  <a:srgbClr val="FFFFFF"/>
                </a:solidFill>
                <a:latin typeface="Tahoma"/>
                <a:ea typeface="Tahoma"/>
                <a:cs typeface="Tahoma"/>
                <a:sym typeface="Tahoma"/>
              </a:defRPr>
            </a:pPr>
            <a:r>
              <a:t>Learning Stages</a:t>
            </a:r>
          </a:p>
          <a:p>
            <a:pPr marL="267368" indent="-267368">
              <a:lnSpc>
                <a:spcPct val="150000"/>
              </a:lnSpc>
              <a:buSzPct val="100000"/>
              <a:buAutoNum type="arabicPeriod"/>
              <a:defRPr sz="2000">
                <a:solidFill>
                  <a:srgbClr val="FFFFFF"/>
                </a:solidFill>
                <a:latin typeface="Tahoma"/>
                <a:ea typeface="Tahoma"/>
                <a:cs typeface="Tahoma"/>
                <a:sym typeface="Tahoma"/>
              </a:defRPr>
            </a:pPr>
            <a:r>
              <a:t>Factors To Be Used in Learning</a:t>
            </a:r>
          </a:p>
          <a:p>
            <a:pPr marL="267368" indent="-267368">
              <a:lnSpc>
                <a:spcPct val="150000"/>
              </a:lnSpc>
              <a:buSzPct val="100000"/>
              <a:buAutoNum type="arabicPeriod"/>
              <a:defRPr sz="2000">
                <a:solidFill>
                  <a:srgbClr val="FFFFFF"/>
                </a:solidFill>
                <a:latin typeface="Tahoma"/>
                <a:ea typeface="Tahoma"/>
                <a:cs typeface="Tahoma"/>
                <a:sym typeface="Tahoma"/>
              </a:defRPr>
            </a:pPr>
            <a:r>
              <a:t>Skill Level</a:t>
            </a:r>
          </a:p>
          <a:p>
            <a:pPr marL="267368" indent="-267368">
              <a:lnSpc>
                <a:spcPct val="150000"/>
              </a:lnSpc>
              <a:buSzPct val="100000"/>
              <a:buAutoNum type="arabicPeriod"/>
              <a:defRPr sz="2000">
                <a:solidFill>
                  <a:srgbClr val="FFFFFF"/>
                </a:solidFill>
                <a:latin typeface="Tahoma"/>
                <a:ea typeface="Tahoma"/>
                <a:cs typeface="Tahoma"/>
                <a:sym typeface="Tahoma"/>
              </a:defRPr>
            </a:pPr>
            <a:r>
              <a:t>Analysis of Motor Movement </a:t>
            </a:r>
          </a:p>
          <a:p>
            <a:pPr marL="267368" indent="-267368">
              <a:lnSpc>
                <a:spcPct val="150000"/>
              </a:lnSpc>
              <a:buSzPct val="100000"/>
              <a:buAutoNum type="arabicPeriod"/>
              <a:defRPr sz="2000">
                <a:solidFill>
                  <a:srgbClr val="FFFFFF"/>
                </a:solidFill>
                <a:latin typeface="Tahoma"/>
                <a:ea typeface="Tahoma"/>
                <a:cs typeface="Tahoma"/>
                <a:sym typeface="Tahoma"/>
              </a:defRPr>
            </a:pPr>
            <a:r>
              <a:t>Questionnaire and Activities</a:t>
            </a:r>
          </a:p>
        </p:txBody>
      </p:sp>
      <p:sp>
        <p:nvSpPr>
          <p:cNvPr id="188" name="Shape 171"/>
          <p:cNvSpPr txBox="1"/>
          <p:nvPr/>
        </p:nvSpPr>
        <p:spPr>
          <a:xfrm>
            <a:off x="323849" y="5408612"/>
            <a:ext cx="8640765"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tabLst>
                <a:tab pos="266700" algn="l"/>
              </a:tabLst>
              <a:defRPr sz="1400">
                <a:solidFill>
                  <a:srgbClr val="FFFFFF"/>
                </a:solidFill>
                <a:latin typeface="Tahoma"/>
                <a:ea typeface="Tahoma"/>
                <a:cs typeface="Tahoma"/>
                <a:sym typeface="Tahoma"/>
              </a:defRPr>
            </a:pPr>
            <a:r>
              <a:t>	</a:t>
            </a:r>
            <a:br/>
            <a:endParaRPr/>
          </a:p>
        </p:txBody>
      </p:sp>
      <p:pic>
        <p:nvPicPr>
          <p:cNvPr id="189" name="pasted-image.pdf" descr="pasted-image.pdf"/>
          <p:cNvPicPr>
            <a:picLocks noChangeAspect="1"/>
          </p:cNvPicPr>
          <p:nvPr/>
        </p:nvPicPr>
        <p:blipFill>
          <a:blip r:embed="rId3"/>
          <a:stretch>
            <a:fillRect/>
          </a:stretch>
        </p:blipFill>
        <p:spPr>
          <a:xfrm>
            <a:off x="4916075" y="1231900"/>
            <a:ext cx="3883850" cy="4089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74"/>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a:effectLst>
                  <a:outerShdw blurRad="12700" dist="25400" dir="2700000" rotWithShape="0">
                    <a:srgbClr val="000000"/>
                  </a:outerShdw>
                </a:effectLst>
              </a:defRPr>
            </a:lvl1pPr>
          </a:lstStyle>
          <a:p>
            <a:r>
              <a:t>OBJECTIVES</a:t>
            </a:r>
          </a:p>
        </p:txBody>
      </p:sp>
      <p:sp>
        <p:nvSpPr>
          <p:cNvPr id="192" name="Shape 175"/>
          <p:cNvSpPr txBox="1">
            <a:spLocks noGrp="1"/>
          </p:cNvSpPr>
          <p:nvPr>
            <p:ph type="body" sz="quarter" idx="4294967295"/>
          </p:nvPr>
        </p:nvSpPr>
        <p:spPr>
          <a:xfrm>
            <a:off x="301623" y="1600199"/>
            <a:ext cx="5425582" cy="2240461"/>
          </a:xfrm>
          <a:prstGeom prst="rect">
            <a:avLst/>
          </a:prstGeom>
        </p:spPr>
        <p:txBody>
          <a:bodyPr lIns="0" tIns="0" rIns="0" bIns="0">
            <a:normAutofit/>
          </a:bodyPr>
          <a:lstStyle/>
          <a:p>
            <a:pPr marL="197485" indent="-108585" defTabSz="457200">
              <a:lnSpc>
                <a:spcPct val="130000"/>
              </a:lnSpc>
              <a:spcBef>
                <a:spcPts val="0"/>
              </a:spcBef>
              <a:buClr>
                <a:srgbClr val="232323"/>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learn the factors involved in the learning of motor movements.</a:t>
            </a:r>
          </a:p>
          <a:p>
            <a:pPr marL="197485" indent="-108585" defTabSz="457200">
              <a:lnSpc>
                <a:spcPct val="130000"/>
              </a:lnSpc>
              <a:spcBef>
                <a:spcPts val="0"/>
              </a:spcBef>
              <a:buClr>
                <a:srgbClr val="232323"/>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To understand their link to the practice of physical activities and relate it to your participation in the tasks performed in both PE and beyond.</a:t>
            </a:r>
          </a:p>
        </p:txBody>
      </p:sp>
      <p:pic>
        <p:nvPicPr>
          <p:cNvPr id="19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94" name="pasted-image.pdf" descr="pasted-image.pdf"/>
          <p:cNvPicPr>
            <a:picLocks noChangeAspect="1"/>
          </p:cNvPicPr>
          <p:nvPr/>
        </p:nvPicPr>
        <p:blipFill>
          <a:blip r:embed="rId3"/>
          <a:stretch>
            <a:fillRect/>
          </a:stretch>
        </p:blipFill>
        <p:spPr>
          <a:xfrm>
            <a:off x="6259707" y="1758950"/>
            <a:ext cx="2638839" cy="309863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79"/>
          <p:cNvSpPr txBox="1">
            <a:spLocks noGrp="1"/>
          </p:cNvSpPr>
          <p:nvPr>
            <p:ph type="title" idx="4294967295"/>
          </p:nvPr>
        </p:nvSpPr>
        <p:spPr>
          <a:xfrm>
            <a:off x="301625" y="115887"/>
            <a:ext cx="8540750" cy="628652"/>
          </a:xfrm>
          <a:prstGeom prst="rect">
            <a:avLst/>
          </a:prstGeom>
        </p:spPr>
        <p:txBody>
          <a:bodyPr lIns="0" tIns="0" rIns="0" bIns="0">
            <a:normAutofit/>
          </a:bodyPr>
          <a:lstStyle>
            <a:lvl1pPr>
              <a:defRPr sz="4000">
                <a:solidFill>
                  <a:srgbClr val="FFFC79"/>
                </a:solidFill>
              </a:defRPr>
            </a:lvl1pPr>
          </a:lstStyle>
          <a:p>
            <a:r>
              <a:t>CONCEPT</a:t>
            </a:r>
          </a:p>
        </p:txBody>
      </p:sp>
      <p:sp>
        <p:nvSpPr>
          <p:cNvPr id="197" name="Shape 180"/>
          <p:cNvSpPr txBox="1">
            <a:spLocks noGrp="1"/>
          </p:cNvSpPr>
          <p:nvPr>
            <p:ph type="body" sz="half" idx="4294967295"/>
          </p:nvPr>
        </p:nvSpPr>
        <p:spPr>
          <a:xfrm>
            <a:off x="349250" y="776429"/>
            <a:ext cx="8727877" cy="1972980"/>
          </a:xfrm>
          <a:prstGeom prst="rect">
            <a:avLst/>
          </a:prstGeom>
        </p:spPr>
        <p:txBody>
          <a:bodyPr lIns="0" tIns="0" rIns="0" bIns="0">
            <a:normAutofit/>
          </a:bodyPr>
          <a:lstStyle/>
          <a:p>
            <a:pPr marL="0" indent="0" algn="just" defTabSz="713231">
              <a:spcBef>
                <a:spcPts val="300"/>
              </a:spcBef>
              <a:buClrTx/>
              <a:buSzTx/>
              <a:buFontTx/>
              <a:buNone/>
              <a:defRPr sz="1560">
                <a:effectLst>
                  <a:outerShdw blurRad="9906" dist="19812" dir="2700000" rotWithShape="0">
                    <a:srgbClr val="000000"/>
                  </a:outerShdw>
                </a:effectLst>
                <a:latin typeface="Arial"/>
                <a:ea typeface="Arial"/>
                <a:cs typeface="Arial"/>
                <a:sym typeface="Arial"/>
              </a:defRPr>
            </a:pPr>
            <a:r>
              <a:t>If you think for a moment about how you learned to pass the ball when playing basketball, or shooting a goal in handball, or how to do a somersault, you are likely to remember using your </a:t>
            </a:r>
            <a:r>
              <a:rPr b="1"/>
              <a:t>cognitive abilities</a:t>
            </a:r>
            <a:r>
              <a:t>. It is either by watching or thinking about how a classmate or friend did it, in a match or video, or even how you think you should do something according to your own perception. Once you have a more or less clear idea of what you want to do, you may put your </a:t>
            </a:r>
            <a:r>
              <a:rPr b="1"/>
              <a:t>motor skills</a:t>
            </a:r>
            <a:r>
              <a:t> into action, i.e., muscles, body segments, organ systems, etc. to carry out the motor action </a:t>
            </a:r>
            <a:br/>
            <a:r>
              <a:t>you have chosen to do. Furthermore, you will remember having activated your </a:t>
            </a:r>
            <a:r>
              <a:rPr b="1"/>
              <a:t>attitudinal capacity</a:t>
            </a:r>
            <a:r>
              <a:t>, with interest, enthusiasm and motivation. </a:t>
            </a:r>
          </a:p>
        </p:txBody>
      </p:sp>
      <p:sp>
        <p:nvSpPr>
          <p:cNvPr id="198" name="Shape 181"/>
          <p:cNvSpPr txBox="1"/>
          <p:nvPr/>
        </p:nvSpPr>
        <p:spPr>
          <a:xfrm>
            <a:off x="301625" y="4551362"/>
            <a:ext cx="8540750"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000">
                <a:solidFill>
                  <a:srgbClr val="FFFFFF"/>
                </a:solidFill>
                <a:latin typeface="Tahoma"/>
                <a:ea typeface="Tahoma"/>
                <a:cs typeface="Tahoma"/>
                <a:sym typeface="Tahoma"/>
              </a:defRPr>
            </a:pPr>
            <a:r>
              <a:t>In short, we understand motor learning to produce permanent changes in motor behaviour as a consequence of the intervention of cognitive abilities, motor skills and attitudinal capacity, and where practical, previous experience and the mediation of the environment play an important role. With this in mind, the intention is that students can construct meaning from new acquisition and attribute sense to new input.</a:t>
            </a:r>
            <a:r>
              <a:rPr>
                <a:solidFill>
                  <a:srgbClr val="444444"/>
                </a:solidFill>
              </a:rPr>
              <a:t> </a:t>
            </a:r>
          </a:p>
        </p:txBody>
      </p:sp>
      <p:pic>
        <p:nvPicPr>
          <p:cNvPr id="19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00" name="pasted-image.pdf" descr="pasted-image.pdf"/>
          <p:cNvPicPr>
            <a:picLocks noChangeAspect="1"/>
          </p:cNvPicPr>
          <p:nvPr/>
        </p:nvPicPr>
        <p:blipFill>
          <a:blip r:embed="rId3"/>
          <a:stretch>
            <a:fillRect/>
          </a:stretch>
        </p:blipFill>
        <p:spPr>
          <a:xfrm>
            <a:off x="2166206" y="2692400"/>
            <a:ext cx="4405188" cy="197297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98"/>
                                        </p:tgtEl>
                                        <p:attrNameLst>
                                          <p:attrName>style.visibility</p:attrName>
                                        </p:attrNameLst>
                                      </p:cBhvr>
                                      <p:to>
                                        <p:strVal val="visible"/>
                                      </p:to>
                                    </p:set>
                                    <p:animEffect transition="in" filter="blinds(horizontal)">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03" name="Shape 186"/>
          <p:cNvSpPr txBox="1"/>
          <p:nvPr/>
        </p:nvSpPr>
        <p:spPr>
          <a:xfrm>
            <a:off x="1619249" y="188911"/>
            <a:ext cx="5903915"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solidFill>
                  <a:srgbClr val="FFFFFF"/>
                </a:solidFill>
                <a:latin typeface="Tahoma"/>
                <a:ea typeface="Tahoma"/>
                <a:cs typeface="Tahoma"/>
                <a:sym typeface="Tahoma"/>
              </a:defRPr>
            </a:lvl1pPr>
          </a:lstStyle>
          <a:p>
            <a:r>
              <a:t>THEORIES OF LEARNING	</a:t>
            </a:r>
          </a:p>
        </p:txBody>
      </p:sp>
      <p:sp>
        <p:nvSpPr>
          <p:cNvPr id="204" name="Shape 187"/>
          <p:cNvSpPr/>
          <p:nvPr/>
        </p:nvSpPr>
        <p:spPr>
          <a:xfrm>
            <a:off x="1771650" y="2581275"/>
            <a:ext cx="4200525" cy="12700"/>
          </a:xfrm>
          <a:prstGeom prst="rect">
            <a:avLst/>
          </a:prstGeom>
          <a:solidFill>
            <a:srgbClr val="E6E6E6"/>
          </a:solidFill>
          <a:ln w="12700">
            <a:miter lim="400000"/>
          </a:ln>
        </p:spPr>
        <p:txBody>
          <a:bodyPr lIns="45718" tIns="45718" rIns="45718" bIns="45718" anchor="ctr"/>
          <a:lstStyle/>
          <a:p>
            <a:pPr>
              <a:defRPr>
                <a:solidFill>
                  <a:srgbClr val="FFFFFF"/>
                </a:solidFill>
                <a:latin typeface="Tahoma"/>
                <a:ea typeface="Tahoma"/>
                <a:cs typeface="Tahoma"/>
                <a:sym typeface="Tahoma"/>
              </a:defRPr>
            </a:pPr>
            <a:endParaRPr/>
          </a:p>
        </p:txBody>
      </p:sp>
      <p:sp>
        <p:nvSpPr>
          <p:cNvPr id="205" name="Shape 188"/>
          <p:cNvSpPr txBox="1"/>
          <p:nvPr/>
        </p:nvSpPr>
        <p:spPr>
          <a:xfrm>
            <a:off x="1620042" y="1319212"/>
            <a:ext cx="5903916"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800">
                <a:solidFill>
                  <a:srgbClr val="FFFFFF"/>
                </a:solidFill>
                <a:latin typeface="Tahoma"/>
                <a:ea typeface="Tahoma"/>
                <a:cs typeface="Tahoma"/>
                <a:sym typeface="Tahoma"/>
              </a:defRPr>
            </a:pPr>
            <a:r>
              <a:t>Information Processing Theory</a:t>
            </a:r>
            <a:r>
              <a:rPr>
                <a:solidFill>
                  <a:srgbClr val="545454"/>
                </a:solidFill>
              </a:rPr>
              <a:t> </a:t>
            </a:r>
          </a:p>
        </p:txBody>
      </p:sp>
      <p:graphicFrame>
        <p:nvGraphicFramePr>
          <p:cNvPr id="206" name="Table"/>
          <p:cNvGraphicFramePr/>
          <p:nvPr/>
        </p:nvGraphicFramePr>
        <p:xfrm>
          <a:off x="528161" y="2486025"/>
          <a:ext cx="8087676" cy="1885949"/>
        </p:xfrm>
        <a:graphic>
          <a:graphicData uri="http://schemas.openxmlformats.org/drawingml/2006/table">
            <a:tbl>
              <a:tblPr bandRow="1">
                <a:tableStyleId>{4C3C2611-4C71-4FC5-86AE-919BDF0F9419}</a:tableStyleId>
              </a:tblPr>
              <a:tblGrid>
                <a:gridCol w="1094740">
                  <a:extLst>
                    <a:ext uri="{9D8B030D-6E8A-4147-A177-3AD203B41FA5}">
                      <a16:colId xmlns:a16="http://schemas.microsoft.com/office/drawing/2014/main" xmlns="" val="20000"/>
                    </a:ext>
                  </a:extLst>
                </a:gridCol>
                <a:gridCol w="575310">
                  <a:extLst>
                    <a:ext uri="{9D8B030D-6E8A-4147-A177-3AD203B41FA5}">
                      <a16:colId xmlns:a16="http://schemas.microsoft.com/office/drawing/2014/main" xmlns="" val="20001"/>
                    </a:ext>
                  </a:extLst>
                </a:gridCol>
                <a:gridCol w="1324610">
                  <a:extLst>
                    <a:ext uri="{9D8B030D-6E8A-4147-A177-3AD203B41FA5}">
                      <a16:colId xmlns:a16="http://schemas.microsoft.com/office/drawing/2014/main" xmlns="" val="20002"/>
                    </a:ext>
                  </a:extLst>
                </a:gridCol>
                <a:gridCol w="649605">
                  <a:extLst>
                    <a:ext uri="{9D8B030D-6E8A-4147-A177-3AD203B41FA5}">
                      <a16:colId xmlns:a16="http://schemas.microsoft.com/office/drawing/2014/main" xmlns="" val="20003"/>
                    </a:ext>
                  </a:extLst>
                </a:gridCol>
                <a:gridCol w="1431607">
                  <a:extLst>
                    <a:ext uri="{9D8B030D-6E8A-4147-A177-3AD203B41FA5}">
                      <a16:colId xmlns:a16="http://schemas.microsoft.com/office/drawing/2014/main" xmlns="" val="20004"/>
                    </a:ext>
                  </a:extLst>
                </a:gridCol>
                <a:gridCol w="609600">
                  <a:extLst>
                    <a:ext uri="{9D8B030D-6E8A-4147-A177-3AD203B41FA5}">
                      <a16:colId xmlns:a16="http://schemas.microsoft.com/office/drawing/2014/main" xmlns="" val="20005"/>
                    </a:ext>
                  </a:extLst>
                </a:gridCol>
                <a:gridCol w="934085">
                  <a:extLst>
                    <a:ext uri="{9D8B030D-6E8A-4147-A177-3AD203B41FA5}">
                      <a16:colId xmlns:a16="http://schemas.microsoft.com/office/drawing/2014/main" xmlns="" val="20006"/>
                    </a:ext>
                  </a:extLst>
                </a:gridCol>
                <a:gridCol w="605155">
                  <a:extLst>
                    <a:ext uri="{9D8B030D-6E8A-4147-A177-3AD203B41FA5}">
                      <a16:colId xmlns:a16="http://schemas.microsoft.com/office/drawing/2014/main" xmlns="" val="20007"/>
                    </a:ext>
                  </a:extLst>
                </a:gridCol>
                <a:gridCol w="862964">
                  <a:extLst>
                    <a:ext uri="{9D8B030D-6E8A-4147-A177-3AD203B41FA5}">
                      <a16:colId xmlns:a16="http://schemas.microsoft.com/office/drawing/2014/main" xmlns="" val="20008"/>
                    </a:ext>
                  </a:extLst>
                </a:gridCol>
              </a:tblGrid>
              <a:tr h="97282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600">
                          <a:solidFill>
                            <a:srgbClr val="5A5C6C"/>
                          </a:solidFill>
                          <a:latin typeface="Brush Script MT"/>
                          <a:ea typeface="Brush Script MT"/>
                          <a:cs typeface="Brush Script MT"/>
                          <a:sym typeface="Brush Script MT"/>
                        </a:rPr>
                        <a:t>Information</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9D3E0"/>
                    </a:solidFill>
                  </a:tcPr>
                </a:tc>
                <a:tc>
                  <a:txBody>
                    <a:bodyPr/>
                    <a:lstStyle/>
                    <a:p>
                      <a:pPr indent="457200">
                        <a:defRPr>
                          <a:sym typeface="Helvetica"/>
                        </a:defRPr>
                      </a:pPr>
                      <a:endParaRPr/>
                    </a:p>
                  </a:txBody>
                  <a:tcPr marL="63500" marR="63500" marT="63500" marB="63500" anchor="ctr" horzOverflow="overflow">
                    <a:lnL w="12700">
                      <a:solidFill>
                        <a:srgbClr val="000000"/>
                      </a:solidFill>
                      <a:miter lim="400000"/>
                    </a:lnL>
                    <a:lnR w="12700">
                      <a:solidFill>
                        <a:srgbClr val="000000"/>
                      </a:solidFill>
                      <a:miter lim="400000"/>
                    </a:lnR>
                    <a:lnT w="0">
                      <a:miter lim="400000"/>
                    </a:lnT>
                    <a:lnB w="0">
                      <a:miter lim="400000"/>
                    </a:lnB>
                    <a:blipFill rotWithShape="1">
                      <a:blip r:embed="rId3"/>
                      <a:srcRect/>
                      <a:stretch>
                        <a:fillRect/>
                      </a:stretch>
                    </a:blipFill>
                  </a:tcPr>
                </a:tc>
                <a:tc>
                  <a:txBody>
                    <a:bodyPr/>
                    <a:lstStyle/>
                    <a:p>
                      <a:pPr algn="ctr" defTabSz="457200">
                        <a:lnSpc>
                          <a:spcPct val="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600">
                          <a:solidFill>
                            <a:srgbClr val="5A5C6C"/>
                          </a:solidFill>
                          <a:latin typeface="Brush Script MT"/>
                          <a:ea typeface="Brush Script MT"/>
                          <a:cs typeface="Brush Script MT"/>
                          <a:sym typeface="Brush Script MT"/>
                        </a:rPr>
                        <a:t>Perception Mechanism (input)</a:t>
                      </a:r>
                    </a:p>
                  </a:txBody>
                  <a:tcPr marL="0" marR="0" marT="0" marB="0" anchor="ctr" horzOverflow="overflow">
                    <a:lnL w="12700">
                      <a:solidFill>
                        <a:srgbClr val="000000"/>
                      </a:solidFill>
                      <a:miter lim="400000"/>
                    </a:lnL>
                    <a:lnR>
                      <a:solidFill>
                        <a:srgbClr val="000000"/>
                      </a:solidFill>
                      <a:miter lim="400000"/>
                    </a:lnR>
                    <a:lnT w="12700">
                      <a:solidFill>
                        <a:srgbClr val="000000"/>
                      </a:solidFill>
                      <a:miter lim="400000"/>
                    </a:lnT>
                    <a:lnB w="12700">
                      <a:solidFill>
                        <a:srgbClr val="000000"/>
                      </a:solidFill>
                      <a:miter lim="400000"/>
                    </a:lnB>
                    <a:solidFill>
                      <a:srgbClr val="F9D3E0"/>
                    </a:solidFill>
                  </a:tcPr>
                </a:tc>
                <a:tc>
                  <a:txBody>
                    <a:bodyPr/>
                    <a:lstStyle/>
                    <a:p>
                      <a:pPr indent="457200">
                        <a:defRPr>
                          <a:sym typeface="Helvetica"/>
                        </a:defRPr>
                      </a:pPr>
                      <a:endParaRPr/>
                    </a:p>
                  </a:txBody>
                  <a:tcPr marL="63500" marR="63500" marT="63500" marB="63500" anchor="ctr" horzOverflow="overflow">
                    <a:lnL>
                      <a:solidFill>
                        <a:srgbClr val="000000"/>
                      </a:solidFill>
                      <a:miter lim="400000"/>
                    </a:lnL>
                    <a:lnR>
                      <a:solidFill>
                        <a:srgbClr val="000000"/>
                      </a:solidFill>
                      <a:miter lim="400000"/>
                    </a:lnR>
                    <a:lnT w="12700">
                      <a:solidFill>
                        <a:srgbClr val="AAAAAA">
                          <a:alpha val="85000"/>
                        </a:srgbClr>
                      </a:solidFill>
                      <a:miter lim="400000"/>
                    </a:lnT>
                    <a:lnB w="0">
                      <a:miter lim="400000"/>
                    </a:lnB>
                    <a:blipFill rotWithShape="1">
                      <a:blip r:embed="rId3"/>
                      <a:srcRect/>
                      <a:stretch>
                        <a:fillRect/>
                      </a:stretch>
                    </a:blipFill>
                  </a:tcPr>
                </a:tc>
                <a:tc>
                  <a:txBody>
                    <a:bodyPr/>
                    <a:lstStyle/>
                    <a:p>
                      <a:pPr algn="ctr" defTabSz="457200">
                        <a:lnSpc>
                          <a:spcPct val="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600">
                          <a:solidFill>
                            <a:srgbClr val="5A5C6C"/>
                          </a:solidFill>
                          <a:latin typeface="Brush Script MT"/>
                          <a:ea typeface="Brush Script MT"/>
                          <a:cs typeface="Brush Script MT"/>
                          <a:sym typeface="Brush Script MT"/>
                        </a:rPr>
                        <a:t>Decision-Making Mechanism             (central processor)</a:t>
                      </a:r>
                    </a:p>
                  </a:txBody>
                  <a:tcPr marL="25400" marR="25400" marT="25400" marB="25400" anchor="ctr" horzOverflow="overflow">
                    <a:lnL>
                      <a:solidFill>
                        <a:srgbClr val="000000"/>
                      </a:solidFill>
                      <a:miter lim="400000"/>
                    </a:lnL>
                    <a:lnR w="12700">
                      <a:solidFill>
                        <a:srgbClr val="000000"/>
                      </a:solidFill>
                      <a:miter lim="400000"/>
                    </a:lnR>
                    <a:lnT w="12700">
                      <a:solidFill>
                        <a:srgbClr val="000000"/>
                      </a:solidFill>
                      <a:miter lim="400000"/>
                    </a:lnT>
                    <a:lnB>
                      <a:solidFill>
                        <a:srgbClr val="000000"/>
                      </a:solidFill>
                      <a:miter lim="400000"/>
                    </a:lnB>
                    <a:solidFill>
                      <a:srgbClr val="F9D3E0"/>
                    </a:solidFill>
                  </a:tcPr>
                </a:tc>
                <a:tc>
                  <a:txBody>
                    <a:bodyPr/>
                    <a:lstStyle/>
                    <a:p>
                      <a:pPr indent="457200">
                        <a:defRPr>
                          <a:sym typeface="Helvetica"/>
                        </a:defRPr>
                      </a:pPr>
                      <a:endParaRPr/>
                    </a:p>
                  </a:txBody>
                  <a:tcPr marL="25400" marR="25400" marT="25400" marB="25400" anchor="ctr" horzOverflow="overflow">
                    <a:lnL w="12700">
                      <a:solidFill>
                        <a:srgbClr val="000000"/>
                      </a:solidFill>
                      <a:miter lim="400000"/>
                    </a:lnL>
                    <a:lnR w="12700">
                      <a:solidFill>
                        <a:srgbClr val="000000"/>
                      </a:solidFill>
                      <a:miter lim="400000"/>
                    </a:lnR>
                    <a:lnT w="12700">
                      <a:solidFill>
                        <a:srgbClr val="AAAAAA">
                          <a:alpha val="85000"/>
                        </a:srgbClr>
                      </a:solidFill>
                      <a:miter lim="400000"/>
                    </a:lnT>
                    <a:lnB w="0">
                      <a:miter lim="400000"/>
                    </a:lnB>
                    <a:blipFill rotWithShape="1">
                      <a:blip r:embed="rId3"/>
                      <a:srcRect/>
                      <a:stretch>
                        <a:fillRect/>
                      </a:stretch>
                    </a:blipFill>
                  </a:tcPr>
                </a:tc>
                <a:tc>
                  <a:txBody>
                    <a:bodyPr/>
                    <a:lstStyle/>
                    <a:p>
                      <a:pPr algn="ctr" defTabSz="457200">
                        <a:lnSpc>
                          <a:spcPct val="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600">
                          <a:solidFill>
                            <a:srgbClr val="5A5C6C"/>
                          </a:solidFill>
                          <a:latin typeface="Brush Script MT"/>
                          <a:ea typeface="Brush Script MT"/>
                          <a:cs typeface="Brush Script MT"/>
                          <a:sym typeface="Brush Script MT"/>
                        </a:rPr>
                        <a:t>Execution Mechanism</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9D3E0"/>
                    </a:solidFill>
                  </a:tcPr>
                </a:tc>
                <a:tc>
                  <a:txBody>
                    <a:bodyPr/>
                    <a:lstStyle/>
                    <a:p>
                      <a:pPr indent="457200">
                        <a:defRPr>
                          <a:sym typeface="Helvetica"/>
                        </a:defRPr>
                      </a:pPr>
                      <a:endParaRPr/>
                    </a:p>
                  </a:txBody>
                  <a:tcPr marL="25400" marR="25400" marT="25400" marB="25400" anchor="ctr" horzOverflow="overflow">
                    <a:lnL w="12700">
                      <a:solidFill>
                        <a:srgbClr val="000000"/>
                      </a:solidFill>
                      <a:miter lim="400000"/>
                    </a:lnL>
                    <a:lnR w="12700">
                      <a:solidFill>
                        <a:srgbClr val="000000"/>
                      </a:solidFill>
                      <a:miter lim="400000"/>
                    </a:lnR>
                    <a:lnB w="0">
                      <a:miter lim="400000"/>
                    </a:lnB>
                    <a:blipFill rotWithShape="1">
                      <a:blip r:embed="rId3"/>
                      <a:srcRect/>
                      <a:stretch>
                        <a:fillRect/>
                      </a:stretch>
                    </a:blipFill>
                  </a:tcPr>
                </a:tc>
                <a:tc>
                  <a:txBody>
                    <a:bodyPr/>
                    <a:lstStyle/>
                    <a:p>
                      <a:pPr algn="ctr" defTabSz="457200">
                        <a:lnSpc>
                          <a:spcPct val="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600">
                          <a:solidFill>
                            <a:srgbClr val="5A5C6C"/>
                          </a:solidFill>
                          <a:latin typeface="Brush Script MT"/>
                          <a:ea typeface="Brush Script MT"/>
                          <a:cs typeface="Brush Script MT"/>
                          <a:sym typeface="Brush Script MT"/>
                        </a:rPr>
                        <a:t>Motor Response (output)</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9D3E0"/>
                    </a:solidFill>
                  </a:tcPr>
                </a:tc>
                <a:extLst>
                  <a:ext uri="{0D108BD9-81ED-4DB2-BD59-A6C34878D82A}">
                    <a16:rowId xmlns:a16="http://schemas.microsoft.com/office/drawing/2014/main" xmlns="" val="10000"/>
                  </a:ext>
                </a:extLst>
              </a:tr>
              <a:tr h="433069">
                <a:tc>
                  <a:txBody>
                    <a:bodyPr/>
                    <a:lstStyle/>
                    <a:p>
                      <a:pPr indent="457200">
                        <a:defRPr>
                          <a:sym typeface="Helvetica"/>
                        </a:defRPr>
                      </a:pPr>
                      <a:endParaRPr/>
                    </a:p>
                  </a:txBody>
                  <a:tcPr marL="63500" marR="63500" marT="63500" marB="63500" anchor="ctr" horzOverflow="overflow">
                    <a:lnL w="0">
                      <a:miter lim="400000"/>
                    </a:lnL>
                    <a:lnR w="0">
                      <a:miter lim="400000"/>
                    </a:lnR>
                    <a:lnT w="12700">
                      <a:solidFill>
                        <a:srgbClr val="000000"/>
                      </a:solidFill>
                      <a:miter lim="400000"/>
                    </a:lnT>
                    <a:lnB w="0">
                      <a:miter lim="400000"/>
                    </a:lnB>
                    <a:solidFill>
                      <a:srgbClr val="000000">
                        <a:alpha val="1740"/>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solidFill>
                      <a:srgbClr val="000000">
                        <a:alpha val="1740"/>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12700">
                      <a:solidFill>
                        <a:srgbClr val="000000"/>
                      </a:solidFill>
                      <a:miter lim="400000"/>
                    </a:lnT>
                    <a:lnB w="0">
                      <a:miter lim="400000"/>
                    </a:lnB>
                    <a:solidFill>
                      <a:srgbClr val="000000">
                        <a:alpha val="8325"/>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lnB w="12700">
                      <a:solidFill>
                        <a:srgbClr val="000000"/>
                      </a:solidFill>
                      <a:miter lim="400000"/>
                    </a:lnB>
                    <a:solidFill>
                      <a:srgbClr val="000000">
                        <a:alpha val="8325"/>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a:solidFill>
                        <a:srgbClr val="000000"/>
                      </a:solidFill>
                      <a:miter lim="400000"/>
                    </a:lnT>
                    <a:lnB>
                      <a:solidFill>
                        <a:srgbClr val="000000"/>
                      </a:solidFill>
                      <a:miter lim="400000"/>
                    </a:lnB>
                    <a:solidFill>
                      <a:srgbClr val="000000">
                        <a:alpha val="8325"/>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lnB w="12700">
                      <a:solidFill>
                        <a:srgbClr val="6C6212"/>
                      </a:solidFill>
                      <a:miter lim="400000"/>
                    </a:lnB>
                    <a:solidFill>
                      <a:srgbClr val="000000">
                        <a:alpha val="8325"/>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12700">
                      <a:solidFill>
                        <a:srgbClr val="000000"/>
                      </a:solidFill>
                      <a:miter lim="400000"/>
                    </a:lnT>
                    <a:lnB w="0">
                      <a:miter lim="400000"/>
                    </a:lnB>
                    <a:solidFill>
                      <a:srgbClr val="000000">
                        <a:alpha val="8325"/>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lnB w="0">
                      <a:miter lim="400000"/>
                    </a:lnB>
                    <a:solidFill>
                      <a:srgbClr val="000000">
                        <a:alpha val="8325"/>
                      </a:srgbClr>
                    </a:solidFill>
                  </a:tcPr>
                </a:tc>
                <a:tc>
                  <a:txBody>
                    <a:bodyPr/>
                    <a:lstStyle/>
                    <a:p>
                      <a:pPr indent="457200">
                        <a:defRPr>
                          <a:sym typeface="Helvetica"/>
                        </a:defRPr>
                      </a:pPr>
                      <a:endParaRPr/>
                    </a:p>
                  </a:txBody>
                  <a:tcPr marL="63500" marR="63500" marT="63500" marB="63500" anchor="ctr" horzOverflow="overflow">
                    <a:lnL w="0">
                      <a:miter lim="400000"/>
                    </a:lnL>
                    <a:lnT w="12700">
                      <a:solidFill>
                        <a:srgbClr val="000000"/>
                      </a:solidFill>
                      <a:miter lim="400000"/>
                    </a:lnT>
                    <a:lnB w="0">
                      <a:miter lim="400000"/>
                    </a:lnB>
                    <a:solidFill>
                      <a:srgbClr val="000000">
                        <a:alpha val="8325"/>
                      </a:srgbClr>
                    </a:solidFill>
                  </a:tcPr>
                </a:tc>
                <a:extLst>
                  <a:ext uri="{0D108BD9-81ED-4DB2-BD59-A6C34878D82A}">
                    <a16:rowId xmlns:a16="http://schemas.microsoft.com/office/drawing/2014/main" xmlns="" val="10001"/>
                  </a:ext>
                </a:extLst>
              </a:tr>
              <a:tr h="480060">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lnB w="0">
                      <a:miter lim="400000"/>
                    </a:lnB>
                    <a:solidFill>
                      <a:srgbClr val="000000">
                        <a:alpha val="1740"/>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solidFill>
                      <a:srgbClr val="000000">
                        <a:alpha val="1740"/>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lnB w="0">
                      <a:miter lim="400000"/>
                    </a:lnB>
                    <a:solidFill>
                      <a:srgbClr val="000000">
                        <a:alpha val="1740"/>
                      </a:srgbClr>
                    </a:solidFill>
                  </a:tcPr>
                </a:tc>
                <a:tc gridSpan="3">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600">
                          <a:solidFill>
                            <a:srgbClr val="5A5C6C"/>
                          </a:solidFill>
                          <a:latin typeface="Brush Script MT"/>
                          <a:ea typeface="Brush Script MT"/>
                          <a:cs typeface="Brush Script MT"/>
                          <a:sym typeface="Brush Script MT"/>
                        </a:rPr>
                        <a:t>Feedback</a:t>
                      </a:r>
                    </a:p>
                  </a:txBody>
                  <a:tcPr marL="63500" marR="63500" marT="63500" marB="63500" anchor="ctr" horzOverflow="overflow">
                    <a:lnL w="0">
                      <a:miter lim="400000"/>
                    </a:lnL>
                    <a:lnR w="0">
                      <a:miter lim="400000"/>
                    </a:lnR>
                    <a:lnT w="12700">
                      <a:solidFill>
                        <a:srgbClr val="000000"/>
                      </a:solidFill>
                      <a:miter lim="400000"/>
                    </a:lnT>
                    <a:lnB w="12700">
                      <a:solidFill>
                        <a:srgbClr val="000000"/>
                      </a:solidFill>
                      <a:miter lim="400000"/>
                    </a:lnB>
                    <a:solidFill>
                      <a:srgbClr val="F9D3E0"/>
                    </a:solidFill>
                  </a:tcPr>
                </a:tc>
                <a:tc hMerge="1">
                  <a:txBody>
                    <a:bodyPr/>
                    <a:lstStyle/>
                    <a:p>
                      <a:endParaRPr lang="es-ES"/>
                    </a:p>
                  </a:txBody>
                  <a:tcPr/>
                </a:tc>
                <a:tc hMerge="1">
                  <a:txBody>
                    <a:bodyPr/>
                    <a:lstStyle/>
                    <a:p>
                      <a:endParaRPr lang="es-ES"/>
                    </a:p>
                  </a:txBody>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lnB w="0">
                      <a:miter lim="400000"/>
                    </a:lnB>
                    <a:solidFill>
                      <a:srgbClr val="000000">
                        <a:alpha val="1740"/>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solidFill>
                      <a:srgbClr val="000000">
                        <a:alpha val="1740"/>
                      </a:srgbClr>
                    </a:solidFill>
                  </a:tcPr>
                </a:tc>
                <a:tc>
                  <a:txBody>
                    <a:bodyPr/>
                    <a:lstStyle/>
                    <a:p>
                      <a:pPr indent="457200">
                        <a:defRPr>
                          <a:sym typeface="Helvetica"/>
                        </a:defRPr>
                      </a:pPr>
                      <a:endParaRPr/>
                    </a:p>
                  </a:txBody>
                  <a:tcPr marL="63500" marR="63500" marT="63500" marB="63500" anchor="ctr" horzOverflow="overflow">
                    <a:lnL w="0">
                      <a:miter lim="400000"/>
                    </a:lnL>
                    <a:lnR w="0">
                      <a:miter lim="400000"/>
                    </a:lnR>
                    <a:lnT w="0">
                      <a:miter lim="400000"/>
                    </a:lnT>
                    <a:lnB w="0">
                      <a:miter lim="400000"/>
                    </a:lnB>
                    <a:solidFill>
                      <a:srgbClr val="000000">
                        <a:alpha val="1740"/>
                      </a:srgbClr>
                    </a:solidFill>
                  </a:tcPr>
                </a:tc>
                <a:extLst>
                  <a:ext uri="{0D108BD9-81ED-4DB2-BD59-A6C34878D82A}">
                    <a16:rowId xmlns:a16="http://schemas.microsoft.com/office/drawing/2014/main" xmlns="" val="10002"/>
                  </a:ext>
                </a:extLst>
              </a:tr>
            </a:tbl>
          </a:graphicData>
        </a:graphic>
      </p:graphicFrame>
      <p:sp>
        <p:nvSpPr>
          <p:cNvPr id="207" name="Line"/>
          <p:cNvSpPr/>
          <p:nvPr/>
        </p:nvSpPr>
        <p:spPr>
          <a:xfrm flipH="1" flipV="1">
            <a:off x="1372393" y="3501600"/>
            <a:ext cx="2041427" cy="474587"/>
          </a:xfrm>
          <a:prstGeom prst="line">
            <a:avLst/>
          </a:prstGeom>
          <a:ln w="38100">
            <a:solidFill>
              <a:srgbClr val="941100"/>
            </a:solidFill>
            <a:tailEnd type="triangle"/>
          </a:ln>
        </p:spPr>
        <p:txBody>
          <a:bodyPr lIns="45718" tIns="45718" rIns="45718" bIns="45718"/>
          <a:lstStyle/>
          <a:p>
            <a:endParaRPr/>
          </a:p>
        </p:txBody>
      </p:sp>
      <p:sp>
        <p:nvSpPr>
          <p:cNvPr id="208" name="Line"/>
          <p:cNvSpPr/>
          <p:nvPr/>
        </p:nvSpPr>
        <p:spPr>
          <a:xfrm flipH="1" flipV="1">
            <a:off x="3013498" y="3440640"/>
            <a:ext cx="465393" cy="465393"/>
          </a:xfrm>
          <a:prstGeom prst="line">
            <a:avLst/>
          </a:prstGeom>
          <a:ln w="38100">
            <a:solidFill>
              <a:srgbClr val="941100"/>
            </a:solidFill>
            <a:tailEnd type="triangle"/>
          </a:ln>
        </p:spPr>
        <p:txBody>
          <a:bodyPr lIns="45718" tIns="45718" rIns="45718" bIns="45718"/>
          <a:lstStyle/>
          <a:p>
            <a:endParaRPr/>
          </a:p>
        </p:txBody>
      </p:sp>
      <p:sp>
        <p:nvSpPr>
          <p:cNvPr id="209" name="Line"/>
          <p:cNvSpPr/>
          <p:nvPr/>
        </p:nvSpPr>
        <p:spPr>
          <a:xfrm flipV="1">
            <a:off x="4879674" y="3358197"/>
            <a:ext cx="1" cy="516749"/>
          </a:xfrm>
          <a:prstGeom prst="line">
            <a:avLst/>
          </a:prstGeom>
          <a:ln w="38100">
            <a:solidFill>
              <a:srgbClr val="941100"/>
            </a:solidFill>
            <a:tailEnd type="triangle"/>
          </a:ln>
        </p:spPr>
        <p:txBody>
          <a:bodyPr lIns="45718" tIns="45718" rIns="45718" bIns="45718"/>
          <a:lstStyle/>
          <a:p>
            <a:endParaRPr/>
          </a:p>
        </p:txBody>
      </p:sp>
      <p:sp>
        <p:nvSpPr>
          <p:cNvPr id="210" name="Line"/>
          <p:cNvSpPr/>
          <p:nvPr/>
        </p:nvSpPr>
        <p:spPr>
          <a:xfrm flipV="1">
            <a:off x="6260190" y="3507757"/>
            <a:ext cx="372876" cy="372876"/>
          </a:xfrm>
          <a:prstGeom prst="line">
            <a:avLst/>
          </a:prstGeom>
          <a:ln w="38100">
            <a:solidFill>
              <a:srgbClr val="941100"/>
            </a:solidFill>
            <a:tailEnd type="triangle"/>
          </a:ln>
        </p:spPr>
        <p:txBody>
          <a:bodyPr lIns="45718" tIns="45718" rIns="45718" bIns="45718"/>
          <a:lstStyle/>
          <a:p>
            <a:endParaRPr/>
          </a:p>
        </p:txBody>
      </p:sp>
      <p:sp>
        <p:nvSpPr>
          <p:cNvPr id="211" name="Line"/>
          <p:cNvSpPr/>
          <p:nvPr/>
        </p:nvSpPr>
        <p:spPr>
          <a:xfrm flipV="1">
            <a:off x="6245919" y="3534703"/>
            <a:ext cx="1658045" cy="466884"/>
          </a:xfrm>
          <a:prstGeom prst="line">
            <a:avLst/>
          </a:prstGeom>
          <a:ln w="38100">
            <a:solidFill>
              <a:srgbClr val="941100"/>
            </a:solidFill>
            <a:tailEnd type="triangle"/>
          </a:ln>
        </p:spPr>
        <p:txBody>
          <a:bodyPr lIns="45718" tIns="45718" rIns="45718" bIns="45718"/>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asted-image.pdf" descr="pasted-image.pdf"/>
          <p:cNvPicPr>
            <a:picLocks noChangeAspect="1"/>
          </p:cNvPicPr>
          <p:nvPr/>
        </p:nvPicPr>
        <p:blipFill>
          <a:blip r:embed="rId2"/>
          <a:stretch>
            <a:fillRect/>
          </a:stretch>
        </p:blipFill>
        <p:spPr>
          <a:xfrm>
            <a:off x="323850" y="4601690"/>
            <a:ext cx="7135808" cy="1709532"/>
          </a:xfrm>
          <a:prstGeom prst="rect">
            <a:avLst/>
          </a:prstGeom>
          <a:ln w="12700">
            <a:miter lim="400000"/>
          </a:ln>
        </p:spPr>
      </p:pic>
      <p:pic>
        <p:nvPicPr>
          <p:cNvPr id="214"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15" name="Shape 193"/>
          <p:cNvSpPr txBox="1"/>
          <p:nvPr/>
        </p:nvSpPr>
        <p:spPr>
          <a:xfrm>
            <a:off x="366711" y="2301875"/>
            <a:ext cx="6063210" cy="929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solidFill>
                  <a:srgbClr val="FFFFFF"/>
                </a:solidFill>
                <a:latin typeface="Tahoma"/>
                <a:ea typeface="Tahoma"/>
                <a:cs typeface="Tahoma"/>
                <a:sym typeface="Tahoma"/>
              </a:defRPr>
            </a:pPr>
            <a:r>
              <a:rPr b="1"/>
              <a:t>ASSOCIATIVE</a:t>
            </a:r>
            <a:r>
              <a:t> (intermediate): Understanding what to do and associating the elements related to performing the activity. </a:t>
            </a:r>
          </a:p>
        </p:txBody>
      </p:sp>
      <p:sp>
        <p:nvSpPr>
          <p:cNvPr id="216" name="Shape 194"/>
          <p:cNvSpPr txBox="1"/>
          <p:nvPr/>
        </p:nvSpPr>
        <p:spPr>
          <a:xfrm>
            <a:off x="1547811" y="476250"/>
            <a:ext cx="5903915" cy="525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800">
                <a:solidFill>
                  <a:srgbClr val="FFFFFF"/>
                </a:solidFill>
                <a:latin typeface="Tahoma"/>
                <a:ea typeface="Tahoma"/>
                <a:cs typeface="Tahoma"/>
                <a:sym typeface="Tahoma"/>
              </a:defRPr>
            </a:pPr>
            <a:r>
              <a:rPr>
                <a:solidFill>
                  <a:srgbClr val="232323"/>
                </a:solidFill>
                <a:latin typeface="Helvetica Neue"/>
                <a:ea typeface="Helvetica Neue"/>
                <a:cs typeface="Helvetica Neue"/>
                <a:sym typeface="Helvetica Neue"/>
              </a:rPr>
              <a:t> </a:t>
            </a:r>
            <a:r>
              <a:t>LEARNING STAGES	</a:t>
            </a:r>
          </a:p>
        </p:txBody>
      </p:sp>
      <p:sp>
        <p:nvSpPr>
          <p:cNvPr id="217" name="Shape 195"/>
          <p:cNvSpPr txBox="1"/>
          <p:nvPr/>
        </p:nvSpPr>
        <p:spPr>
          <a:xfrm>
            <a:off x="393699" y="1326672"/>
            <a:ext cx="6119815" cy="929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solidFill>
                  <a:srgbClr val="FFFFFF"/>
                </a:solidFill>
                <a:latin typeface="Tahoma"/>
                <a:ea typeface="Tahoma"/>
                <a:cs typeface="Tahoma"/>
                <a:sym typeface="Tahoma"/>
              </a:defRPr>
            </a:pPr>
            <a:r>
              <a:rPr b="1"/>
              <a:t>COGNITIVE</a:t>
            </a:r>
            <a:r>
              <a:t> (primary or initial): This is a reflective phase, we usually have a lot of stimuli, and it is very difficult to concentrate on the important aspects of learning.</a:t>
            </a:r>
          </a:p>
        </p:txBody>
      </p:sp>
      <p:sp>
        <p:nvSpPr>
          <p:cNvPr id="218" name="Shape 196"/>
          <p:cNvSpPr txBox="1"/>
          <p:nvPr/>
        </p:nvSpPr>
        <p:spPr>
          <a:xfrm>
            <a:off x="473867" y="3448686"/>
            <a:ext cx="5959478" cy="1383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solidFill>
                  <a:srgbClr val="FFFFFF"/>
                </a:solidFill>
                <a:latin typeface="Tahoma"/>
                <a:ea typeface="Tahoma"/>
                <a:cs typeface="Tahoma"/>
                <a:sym typeface="Tahoma"/>
              </a:defRPr>
            </a:pPr>
            <a:r>
              <a:rPr b="1" dirty="0"/>
              <a:t>AUTONOMUS</a:t>
            </a:r>
            <a:r>
              <a:rPr dirty="0"/>
              <a:t>: Acquiring the skill sought. This means being able to process the information without any glitches and doing the activity automatically.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17"/>
                                        </p:tgtEl>
                                        <p:attrNameLst>
                                          <p:attrName>style.visibility</p:attrName>
                                        </p:attrNameLst>
                                      </p:cBhvr>
                                      <p:to>
                                        <p:strVal val="visible"/>
                                      </p:to>
                                    </p:set>
                                    <p:animEffect transition="in" filter="blinds(horizontal)">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215"/>
                                        </p:tgtEl>
                                        <p:attrNameLst>
                                          <p:attrName>style.visibility</p:attrName>
                                        </p:attrNameLst>
                                      </p:cBhvr>
                                      <p:to>
                                        <p:strVal val="visible"/>
                                      </p:to>
                                    </p:set>
                                    <p:animEffect transition="in" filter="blinds(horizontal)">
                                      <p:cBhvr>
                                        <p:cTn id="12" dur="500"/>
                                        <p:tgtEl>
                                          <p:spTgt spid="2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218"/>
                                        </p:tgtEl>
                                        <p:attrNameLst>
                                          <p:attrName>style.visibility</p:attrName>
                                        </p:attrNameLst>
                                      </p:cBhvr>
                                      <p:to>
                                        <p:strVal val="visible"/>
                                      </p:to>
                                    </p:set>
                                    <p:animEffect transition="in" filter="blinds(horizontal)">
                                      <p:cBhvr>
                                        <p:cTn id="1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advAuto="0"/>
      <p:bldP spid="217" grpId="0" animBg="1" advAuto="0"/>
      <p:bldP spid="218"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198"/>
          <p:cNvSpPr txBox="1">
            <a:spLocks noGrp="1"/>
          </p:cNvSpPr>
          <p:nvPr>
            <p:ph type="title" idx="4294967295"/>
          </p:nvPr>
        </p:nvSpPr>
        <p:spPr>
          <a:xfrm>
            <a:off x="301625" y="76198"/>
            <a:ext cx="8540750" cy="1143004"/>
          </a:xfrm>
          <a:prstGeom prst="rect">
            <a:avLst/>
          </a:prstGeom>
        </p:spPr>
        <p:txBody>
          <a:bodyPr lIns="0" tIns="0" rIns="0" bIns="0">
            <a:normAutofit/>
          </a:bodyPr>
          <a:lstStyle>
            <a:lvl1pPr>
              <a:defRPr sz="2800">
                <a:solidFill>
                  <a:srgbClr val="FFFFFF"/>
                </a:solidFill>
              </a:defRPr>
            </a:lvl1pPr>
          </a:lstStyle>
          <a:p>
            <a:r>
              <a:t>FACTORS TO BE USED IN LEARNING </a:t>
            </a:r>
          </a:p>
        </p:txBody>
      </p:sp>
      <p:sp>
        <p:nvSpPr>
          <p:cNvPr id="221" name="Shape 199"/>
          <p:cNvSpPr txBox="1">
            <a:spLocks noGrp="1"/>
          </p:cNvSpPr>
          <p:nvPr>
            <p:ph type="body" sz="quarter" idx="4294967295"/>
          </p:nvPr>
        </p:nvSpPr>
        <p:spPr>
          <a:xfrm>
            <a:off x="212725" y="1888487"/>
            <a:ext cx="5494338" cy="1108076"/>
          </a:xfrm>
          <a:prstGeom prst="rect">
            <a:avLst/>
          </a:prstGeom>
        </p:spPr>
        <p:txBody>
          <a:bodyPr lIns="0" tIns="0" rIns="0" bIns="0">
            <a:normAutofit/>
          </a:bodyPr>
          <a:lstStyle/>
          <a:p>
            <a:pPr marL="1041400" indent="-1041400" algn="just">
              <a:spcBef>
                <a:spcPts val="300"/>
              </a:spcBef>
              <a:buSzTx/>
              <a:buNone/>
              <a:defRPr sz="1600">
                <a:effectLst>
                  <a:outerShdw blurRad="12700" dist="25400" dir="2700000" rotWithShape="0">
                    <a:srgbClr val="000000"/>
                  </a:outerShdw>
                </a:effectLst>
              </a:defRPr>
            </a:pPr>
            <a:r>
              <a:rPr b="1"/>
              <a:t>Transfer</a:t>
            </a:r>
            <a:r>
              <a:t>: It is understood that transfer is the relationship between learning from previous activities and new tasks that we want to learn, or viceversa. </a:t>
            </a:r>
          </a:p>
        </p:txBody>
      </p:sp>
      <p:sp>
        <p:nvSpPr>
          <p:cNvPr id="222" name="Shape 200"/>
          <p:cNvSpPr txBox="1"/>
          <p:nvPr/>
        </p:nvSpPr>
        <p:spPr>
          <a:xfrm>
            <a:off x="134763" y="3421062"/>
            <a:ext cx="5650262"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181100" indent="-1181100" algn="just">
              <a:spcBef>
                <a:spcPts val="300"/>
              </a:spcBef>
              <a:defRPr sz="1600">
                <a:solidFill>
                  <a:srgbClr val="FFFFFF"/>
                </a:solidFill>
                <a:latin typeface="Tahoma"/>
                <a:ea typeface="Tahoma"/>
                <a:cs typeface="Tahoma"/>
                <a:sym typeface="Tahoma"/>
              </a:defRPr>
            </a:pPr>
            <a:r>
              <a:rPr b="1"/>
              <a:t>Retention</a:t>
            </a:r>
            <a:r>
              <a:t>: It is the ability to retain what has been learned and reproduce it at the time of the test. </a:t>
            </a:r>
          </a:p>
        </p:txBody>
      </p:sp>
      <p:sp>
        <p:nvSpPr>
          <p:cNvPr id="223" name="Shape 201"/>
          <p:cNvSpPr txBox="1"/>
          <p:nvPr/>
        </p:nvSpPr>
        <p:spPr>
          <a:xfrm>
            <a:off x="192087" y="4584700"/>
            <a:ext cx="6624638" cy="1297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143000" indent="-1143000" algn="just">
              <a:spcBef>
                <a:spcPts val="300"/>
              </a:spcBef>
              <a:defRPr sz="1600">
                <a:solidFill>
                  <a:srgbClr val="FFFFFF"/>
                </a:solidFill>
                <a:effectLst>
                  <a:outerShdw blurRad="12700" dist="25400" dir="2700000" rotWithShape="0">
                    <a:srgbClr val="000000"/>
                  </a:outerShdw>
                </a:effectLst>
                <a:latin typeface="Tahoma"/>
                <a:ea typeface="Tahoma"/>
                <a:cs typeface="Tahoma"/>
                <a:sym typeface="Tahoma"/>
              </a:defRPr>
            </a:pPr>
            <a:r>
              <a:rPr b="1"/>
              <a:t>Feedback</a:t>
            </a:r>
            <a:r>
              <a:t>: Is understood to be the information received through the senses once the motor action has been executed. This information is analysed and used to adjust those aspects that have not been realised as planned, which will allow for more effective implementation at a later date.</a:t>
            </a:r>
          </a:p>
        </p:txBody>
      </p:sp>
      <p:pic>
        <p:nvPicPr>
          <p:cNvPr id="22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25" name="305 1.jpg" descr="305 1.jpg"/>
          <p:cNvPicPr>
            <a:picLocks noChangeAspect="1"/>
          </p:cNvPicPr>
          <p:nvPr/>
        </p:nvPicPr>
        <p:blipFill>
          <a:blip r:embed="rId3"/>
          <a:stretch>
            <a:fillRect/>
          </a:stretch>
        </p:blipFill>
        <p:spPr>
          <a:xfrm>
            <a:off x="6193090" y="1013508"/>
            <a:ext cx="1180624" cy="1394598"/>
          </a:xfrm>
          <a:prstGeom prst="rect">
            <a:avLst/>
          </a:prstGeom>
          <a:ln w="12700">
            <a:miter lim="400000"/>
          </a:ln>
        </p:spPr>
      </p:pic>
      <p:pic>
        <p:nvPicPr>
          <p:cNvPr id="226" name="bote1.jpg" descr="bote1.jpg"/>
          <p:cNvPicPr>
            <a:picLocks noChangeAspect="1"/>
          </p:cNvPicPr>
          <p:nvPr/>
        </p:nvPicPr>
        <p:blipFill>
          <a:blip r:embed="rId4"/>
          <a:stretch>
            <a:fillRect/>
          </a:stretch>
        </p:blipFill>
        <p:spPr>
          <a:xfrm>
            <a:off x="7654794" y="966465"/>
            <a:ext cx="1180624" cy="1368838"/>
          </a:xfrm>
          <a:prstGeom prst="rect">
            <a:avLst/>
          </a:prstGeom>
          <a:ln w="12700">
            <a:miter lim="400000"/>
          </a:ln>
        </p:spPr>
      </p:pic>
      <p:pic>
        <p:nvPicPr>
          <p:cNvPr id="227" name="botepareja.jpg" descr="botepareja.jpg"/>
          <p:cNvPicPr>
            <a:picLocks noChangeAspect="1"/>
          </p:cNvPicPr>
          <p:nvPr/>
        </p:nvPicPr>
        <p:blipFill>
          <a:blip r:embed="rId5"/>
          <a:stretch>
            <a:fillRect/>
          </a:stretch>
        </p:blipFill>
        <p:spPr>
          <a:xfrm>
            <a:off x="7005997" y="2936343"/>
            <a:ext cx="2057477" cy="275459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21">
                                            <p:bg/>
                                          </p:spTgt>
                                        </p:tgtEl>
                                        <p:attrNameLst>
                                          <p:attrName>style.visibility</p:attrName>
                                        </p:attrNameLst>
                                      </p:cBhvr>
                                      <p:to>
                                        <p:strVal val="visible"/>
                                      </p:to>
                                    </p:set>
                                    <p:animEffect transition="in" filter="blinds(horizontal)">
                                      <p:cBhvr>
                                        <p:cTn id="7" dur="500"/>
                                        <p:tgtEl>
                                          <p:spTgt spid="221">
                                            <p:bg/>
                                          </p:spTgt>
                                        </p:tgtEl>
                                      </p:cBhvr>
                                    </p:animEffect>
                                  </p:childTnLst>
                                </p:cTn>
                              </p:par>
                              <p:par>
                                <p:cTn id="8" presetID="3" presetClass="entr" presetSubtype="10" fill="hold" grpId="0" nodeType="withEffect">
                                  <p:stCondLst>
                                    <p:cond delay="0"/>
                                  </p:stCondLst>
                                  <p:iterate>
                                    <p:tmAbs val="0"/>
                                  </p:iterate>
                                  <p:childTnLst>
                                    <p:set>
                                      <p:cBhvr>
                                        <p:cTn id="9" fill="hold"/>
                                        <p:tgtEl>
                                          <p:spTgt spid="221">
                                            <p:txEl>
                                              <p:pRg st="0" end="0"/>
                                            </p:txEl>
                                          </p:spTgt>
                                        </p:tgtEl>
                                        <p:attrNameLst>
                                          <p:attrName>style.visibility</p:attrName>
                                        </p:attrNameLst>
                                      </p:cBhvr>
                                      <p:to>
                                        <p:strVal val="visible"/>
                                      </p:to>
                                    </p:set>
                                    <p:animEffect transition="in" filter="blinds(horizontal)">
                                      <p:cBhvr>
                                        <p:cTn id="10" dur="500"/>
                                        <p:tgtEl>
                                          <p:spTgt spid="2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iterate>
                                    <p:tmAbs val="0"/>
                                  </p:iterate>
                                  <p:childTnLst>
                                    <p:set>
                                      <p:cBhvr>
                                        <p:cTn id="14" fill="hold"/>
                                        <p:tgtEl>
                                          <p:spTgt spid="222"/>
                                        </p:tgtEl>
                                        <p:attrNameLst>
                                          <p:attrName>style.visibility</p:attrName>
                                        </p:attrNameLst>
                                      </p:cBhvr>
                                      <p:to>
                                        <p:strVal val="visible"/>
                                      </p:to>
                                    </p:set>
                                    <p:animEffect transition="in" filter="blinds(horizontal)">
                                      <p:cBhvr>
                                        <p:cTn id="15" dur="5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iterate>
                                    <p:tmAbs val="0"/>
                                  </p:iterate>
                                  <p:childTnLst>
                                    <p:set>
                                      <p:cBhvr>
                                        <p:cTn id="19" fill="hold"/>
                                        <p:tgtEl>
                                          <p:spTgt spid="223"/>
                                        </p:tgtEl>
                                        <p:attrNameLst>
                                          <p:attrName>style.visibility</p:attrName>
                                        </p:attrNameLst>
                                      </p:cBhvr>
                                      <p:to>
                                        <p:strVal val="visible"/>
                                      </p:to>
                                    </p:set>
                                    <p:animEffect transition="in" filter="blinds(horizontal)">
                                      <p:cBhvr>
                                        <p:cTn id="20"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build="p" animBg="1" advAuto="0"/>
      <p:bldP spid="222" grpId="0" animBg="1" advAuto="0"/>
      <p:bldP spid="22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07"/>
          <p:cNvSpPr txBox="1">
            <a:spLocks noGrp="1"/>
          </p:cNvSpPr>
          <p:nvPr>
            <p:ph type="body" idx="4294967295"/>
          </p:nvPr>
        </p:nvSpPr>
        <p:spPr>
          <a:xfrm>
            <a:off x="557211" y="939006"/>
            <a:ext cx="6273356" cy="5692479"/>
          </a:xfrm>
          <a:prstGeom prst="rect">
            <a:avLst/>
          </a:prstGeom>
        </p:spPr>
        <p:txBody>
          <a:bodyPr lIns="0" tIns="0" rIns="0" bIns="0">
            <a:normAutofit/>
          </a:bodyPr>
          <a:lstStyle/>
          <a:p>
            <a:pPr marL="0" indent="0" algn="just" defTabSz="347472">
              <a:lnSpc>
                <a:spcPct val="130000"/>
              </a:lnSpc>
              <a:spcBef>
                <a:spcPts val="0"/>
              </a:spcBef>
              <a:buClrTx/>
              <a:buSzTx/>
              <a:buFontTx/>
              <a:buNone/>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r>
              <a:t>The main objective of motor learning is attaining a sufficient level of performance in an activity to be executed with maximum efficiency and economy of energy. </a:t>
            </a:r>
          </a:p>
          <a:p>
            <a:pPr marL="0" indent="0" algn="just" defTabSz="347472">
              <a:lnSpc>
                <a:spcPct val="130000"/>
              </a:lnSpc>
              <a:spcBef>
                <a:spcPts val="0"/>
              </a:spcBef>
              <a:buClrTx/>
              <a:buSzTx/>
              <a:buFontTx/>
              <a:buNone/>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r>
              <a:t>When we start a new activity we appear awkward, uneasy. We do not fix our attention on the most important points. Furthermore, too much energy is expended so we get tired quickly. </a:t>
            </a:r>
          </a:p>
          <a:p>
            <a:pPr marL="0" indent="0" algn="just" defTabSz="347472">
              <a:lnSpc>
                <a:spcPct val="130000"/>
              </a:lnSpc>
              <a:spcBef>
                <a:spcPts val="0"/>
              </a:spcBef>
              <a:buClrTx/>
              <a:buSzTx/>
              <a:buFontTx/>
              <a:buNone/>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r>
              <a:t>Attainment of certain skills could be proportional to the development of the following competencies: </a:t>
            </a:r>
          </a:p>
          <a:p>
            <a:pPr marL="144779" indent="-115823" algn="just" defTabSz="347472">
              <a:lnSpc>
                <a:spcPct val="160000"/>
              </a:lnSpc>
              <a:spcBef>
                <a:spcPts val="0"/>
              </a:spcBef>
              <a:buClrTx/>
              <a:buSzPct val="100000"/>
              <a:buFont typeface="Helvetica"/>
              <a:buChar char="•"/>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r>
              <a:t>focus on the most important aspects of the activity,</a:t>
            </a:r>
          </a:p>
          <a:p>
            <a:pPr marL="125476" indent="-115823" algn="just" defTabSz="347472">
              <a:lnSpc>
                <a:spcPct val="160000"/>
              </a:lnSpc>
              <a:spcBef>
                <a:spcPts val="0"/>
              </a:spcBef>
              <a:buClrTx/>
              <a:buSzPct val="100000"/>
              <a:buFont typeface="Helvetica"/>
              <a:buChar char="•"/>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r>
              <a:t>use transfer properly,</a:t>
            </a:r>
          </a:p>
          <a:p>
            <a:pPr marL="125476" indent="-115823" algn="just" defTabSz="347472">
              <a:lnSpc>
                <a:spcPct val="160000"/>
              </a:lnSpc>
              <a:spcBef>
                <a:spcPts val="0"/>
              </a:spcBef>
              <a:buClrTx/>
              <a:buSzPct val="100000"/>
              <a:buFont typeface="Helvetica"/>
              <a:buChar char="•"/>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r>
              <a:t>make use of feedback, and </a:t>
            </a:r>
          </a:p>
          <a:p>
            <a:pPr marL="144779" indent="-115823" algn="just" defTabSz="347472">
              <a:lnSpc>
                <a:spcPct val="160000"/>
              </a:lnSpc>
              <a:spcBef>
                <a:spcPts val="0"/>
              </a:spcBef>
              <a:buClrTx/>
              <a:buSzPct val="100000"/>
              <a:buFont typeface="Helvetica"/>
              <a:buChar char="•"/>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r>
              <a:t>motivate oneself with the activity sufficiently to work steadily in order to induce retention. </a:t>
            </a:r>
          </a:p>
          <a:p>
            <a:pPr marL="0" indent="0" algn="just" defTabSz="347472">
              <a:lnSpc>
                <a:spcPct val="160000"/>
              </a:lnSpc>
              <a:spcBef>
                <a:spcPts val="0"/>
              </a:spcBef>
              <a:buClrTx/>
              <a:buSzTx/>
              <a:buFontTx/>
              <a:buNone/>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520">
                <a:solidFill>
                  <a:srgbClr val="FF9300"/>
                </a:solidFill>
                <a:latin typeface="+mj-lt"/>
                <a:ea typeface="+mj-ea"/>
                <a:cs typeface="+mj-cs"/>
                <a:sym typeface="Helvetica"/>
              </a:defRPr>
            </a:pPr>
            <a:endParaRPr/>
          </a:p>
          <a:p>
            <a:pPr marL="0" indent="0" algn="just" defTabSz="347472">
              <a:lnSpc>
                <a:spcPct val="130000"/>
              </a:lnSpc>
              <a:spcBef>
                <a:spcPts val="0"/>
              </a:spcBef>
              <a:buClrTx/>
              <a:buSzTx/>
              <a:buFontTx/>
              <a:buNone/>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064">
                <a:solidFill>
                  <a:srgbClr val="000000"/>
                </a:solidFill>
                <a:latin typeface="+mj-lt"/>
                <a:ea typeface="+mj-ea"/>
                <a:cs typeface="+mj-cs"/>
                <a:sym typeface="Helvetica"/>
              </a:defRPr>
            </a:pPr>
            <a:r>
              <a:rPr sz="1520">
                <a:solidFill>
                  <a:srgbClr val="FF9300"/>
                </a:solidFill>
              </a:rPr>
              <a:t>In order to improve one’s level in the task begun, progressing beyond the initial level and acquiring the skills and abilities needed to enjoy the activity and continue learning.</a:t>
            </a:r>
            <a:r>
              <a:t> </a:t>
            </a:r>
          </a:p>
        </p:txBody>
      </p:sp>
      <p:sp>
        <p:nvSpPr>
          <p:cNvPr id="230" name="Shape 208"/>
          <p:cNvSpPr txBox="1"/>
          <p:nvPr/>
        </p:nvSpPr>
        <p:spPr>
          <a:xfrm>
            <a:off x="654049" y="188911"/>
            <a:ext cx="6481765"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400">
                <a:solidFill>
                  <a:srgbClr val="FFFB00"/>
                </a:solidFill>
                <a:latin typeface="Tahoma"/>
                <a:ea typeface="Tahoma"/>
                <a:cs typeface="Tahoma"/>
                <a:sym typeface="Tahoma"/>
              </a:defRPr>
            </a:lvl1pPr>
          </a:lstStyle>
          <a:p>
            <a:r>
              <a:t>SKILL LEVEL</a:t>
            </a:r>
          </a:p>
        </p:txBody>
      </p:sp>
      <p:pic>
        <p:nvPicPr>
          <p:cNvPr id="23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2" name="27 copia.jpg" descr="27 copia.jpg"/>
          <p:cNvPicPr>
            <a:picLocks noChangeAspect="1"/>
          </p:cNvPicPr>
          <p:nvPr/>
        </p:nvPicPr>
        <p:blipFill>
          <a:blip r:embed="rId3"/>
          <a:stretch>
            <a:fillRect/>
          </a:stretch>
        </p:blipFill>
        <p:spPr>
          <a:xfrm>
            <a:off x="7038640" y="2355295"/>
            <a:ext cx="1876780" cy="15528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29">
                                            <p:bg/>
                                          </p:spTgt>
                                        </p:tgtEl>
                                        <p:attrNameLst>
                                          <p:attrName>style.visibility</p:attrName>
                                        </p:attrNameLst>
                                      </p:cBhvr>
                                      <p:to>
                                        <p:strVal val="visible"/>
                                      </p:to>
                                    </p:set>
                                    <p:animEffect transition="in" filter="blinds(horizontal)">
                                      <p:cBhvr>
                                        <p:cTn id="7" dur="500"/>
                                        <p:tgtEl>
                                          <p:spTgt spid="229">
                                            <p:bg/>
                                          </p:spTgt>
                                        </p:tgtEl>
                                      </p:cBhvr>
                                    </p:animEffect>
                                  </p:childTnLst>
                                </p:cTn>
                              </p:par>
                              <p:par>
                                <p:cTn id="8" presetID="3" presetClass="entr" presetSubtype="10" fill="hold" grpId="0" nodeType="withEffect">
                                  <p:stCondLst>
                                    <p:cond delay="0"/>
                                  </p:stCondLst>
                                  <p:iterate>
                                    <p:tmAbs val="0"/>
                                  </p:iterate>
                                  <p:childTnLst>
                                    <p:set>
                                      <p:cBhvr>
                                        <p:cTn id="9" fill="hold"/>
                                        <p:tgtEl>
                                          <p:spTgt spid="229">
                                            <p:txEl>
                                              <p:pRg st="0" end="0"/>
                                            </p:txEl>
                                          </p:spTgt>
                                        </p:tgtEl>
                                        <p:attrNameLst>
                                          <p:attrName>style.visibility</p:attrName>
                                        </p:attrNameLst>
                                      </p:cBhvr>
                                      <p:to>
                                        <p:strVal val="visible"/>
                                      </p:to>
                                    </p:set>
                                    <p:animEffect transition="in" filter="blinds(horizontal)">
                                      <p:cBhvr>
                                        <p:cTn id="10" dur="500"/>
                                        <p:tgtEl>
                                          <p:spTgt spid="2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iterate>
                                    <p:tmAbs val="0"/>
                                  </p:iterate>
                                  <p:childTnLst>
                                    <p:set>
                                      <p:cBhvr>
                                        <p:cTn id="14" fill="hold"/>
                                        <p:tgtEl>
                                          <p:spTgt spid="229">
                                            <p:txEl>
                                              <p:pRg st="1" end="1"/>
                                            </p:txEl>
                                          </p:spTgt>
                                        </p:tgtEl>
                                        <p:attrNameLst>
                                          <p:attrName>style.visibility</p:attrName>
                                        </p:attrNameLst>
                                      </p:cBhvr>
                                      <p:to>
                                        <p:strVal val="visible"/>
                                      </p:to>
                                    </p:set>
                                    <p:animEffect transition="in" filter="blinds(horizontal)">
                                      <p:cBhvr>
                                        <p:cTn id="15" dur="500"/>
                                        <p:tgtEl>
                                          <p:spTgt spid="2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iterate>
                                    <p:tmAbs val="0"/>
                                  </p:iterate>
                                  <p:childTnLst>
                                    <p:set>
                                      <p:cBhvr>
                                        <p:cTn id="19" fill="hold"/>
                                        <p:tgtEl>
                                          <p:spTgt spid="229">
                                            <p:txEl>
                                              <p:pRg st="2" end="2"/>
                                            </p:txEl>
                                          </p:spTgt>
                                        </p:tgtEl>
                                        <p:attrNameLst>
                                          <p:attrName>style.visibility</p:attrName>
                                        </p:attrNameLst>
                                      </p:cBhvr>
                                      <p:to>
                                        <p:strVal val="visible"/>
                                      </p:to>
                                    </p:set>
                                    <p:animEffect transition="in" filter="blinds(horizontal)">
                                      <p:cBhvr>
                                        <p:cTn id="20" dur="500"/>
                                        <p:tgtEl>
                                          <p:spTgt spid="2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iterate>
                                    <p:tmAbs val="0"/>
                                  </p:iterate>
                                  <p:childTnLst>
                                    <p:set>
                                      <p:cBhvr>
                                        <p:cTn id="24" fill="hold"/>
                                        <p:tgtEl>
                                          <p:spTgt spid="229">
                                            <p:txEl>
                                              <p:pRg st="3" end="3"/>
                                            </p:txEl>
                                          </p:spTgt>
                                        </p:tgtEl>
                                        <p:attrNameLst>
                                          <p:attrName>style.visibility</p:attrName>
                                        </p:attrNameLst>
                                      </p:cBhvr>
                                      <p:to>
                                        <p:strVal val="visible"/>
                                      </p:to>
                                    </p:set>
                                    <p:animEffect transition="in" filter="blinds(horizontal)">
                                      <p:cBhvr>
                                        <p:cTn id="25" dur="500"/>
                                        <p:tgtEl>
                                          <p:spTgt spid="22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iterate>
                                    <p:tmAbs val="0"/>
                                  </p:iterate>
                                  <p:childTnLst>
                                    <p:set>
                                      <p:cBhvr>
                                        <p:cTn id="29" fill="hold"/>
                                        <p:tgtEl>
                                          <p:spTgt spid="229">
                                            <p:txEl>
                                              <p:pRg st="4" end="4"/>
                                            </p:txEl>
                                          </p:spTgt>
                                        </p:tgtEl>
                                        <p:attrNameLst>
                                          <p:attrName>style.visibility</p:attrName>
                                        </p:attrNameLst>
                                      </p:cBhvr>
                                      <p:to>
                                        <p:strVal val="visible"/>
                                      </p:to>
                                    </p:set>
                                    <p:animEffect transition="in" filter="blinds(horizontal)">
                                      <p:cBhvr>
                                        <p:cTn id="30" dur="500"/>
                                        <p:tgtEl>
                                          <p:spTgt spid="22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iterate>
                                    <p:tmAbs val="0"/>
                                  </p:iterate>
                                  <p:childTnLst>
                                    <p:set>
                                      <p:cBhvr>
                                        <p:cTn id="34" fill="hold"/>
                                        <p:tgtEl>
                                          <p:spTgt spid="229">
                                            <p:txEl>
                                              <p:pRg st="5" end="5"/>
                                            </p:txEl>
                                          </p:spTgt>
                                        </p:tgtEl>
                                        <p:attrNameLst>
                                          <p:attrName>style.visibility</p:attrName>
                                        </p:attrNameLst>
                                      </p:cBhvr>
                                      <p:to>
                                        <p:strVal val="visible"/>
                                      </p:to>
                                    </p:set>
                                    <p:animEffect transition="in" filter="blinds(horizontal)">
                                      <p:cBhvr>
                                        <p:cTn id="35" dur="500"/>
                                        <p:tgtEl>
                                          <p:spTgt spid="22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iterate>
                                    <p:tmAbs val="0"/>
                                  </p:iterate>
                                  <p:childTnLst>
                                    <p:set>
                                      <p:cBhvr>
                                        <p:cTn id="39" fill="hold"/>
                                        <p:tgtEl>
                                          <p:spTgt spid="229">
                                            <p:txEl>
                                              <p:pRg st="6" end="6"/>
                                            </p:txEl>
                                          </p:spTgt>
                                        </p:tgtEl>
                                        <p:attrNameLst>
                                          <p:attrName>style.visibility</p:attrName>
                                        </p:attrNameLst>
                                      </p:cBhvr>
                                      <p:to>
                                        <p:strVal val="visible"/>
                                      </p:to>
                                    </p:set>
                                    <p:animEffect transition="in" filter="blinds(horizontal)">
                                      <p:cBhvr>
                                        <p:cTn id="40" dur="500"/>
                                        <p:tgtEl>
                                          <p:spTgt spid="22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iterate>
                                    <p:tmAbs val="0"/>
                                  </p:iterate>
                                  <p:childTnLst>
                                    <p:set>
                                      <p:cBhvr>
                                        <p:cTn id="44" fill="hold"/>
                                        <p:tgtEl>
                                          <p:spTgt spid="229">
                                            <p:txEl>
                                              <p:pRg st="7" end="7"/>
                                            </p:txEl>
                                          </p:spTgt>
                                        </p:tgtEl>
                                        <p:attrNameLst>
                                          <p:attrName>style.visibility</p:attrName>
                                        </p:attrNameLst>
                                      </p:cBhvr>
                                      <p:to>
                                        <p:strVal val="visible"/>
                                      </p:to>
                                    </p:set>
                                    <p:animEffect transition="in" filter="blinds(horizontal)">
                                      <p:cBhvr>
                                        <p:cTn id="45" dur="500"/>
                                        <p:tgtEl>
                                          <p:spTgt spid="22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iterate>
                                    <p:tmAbs val="0"/>
                                  </p:iterate>
                                  <p:childTnLst>
                                    <p:set>
                                      <p:cBhvr>
                                        <p:cTn id="49" fill="hold"/>
                                        <p:tgtEl>
                                          <p:spTgt spid="229">
                                            <p:txEl>
                                              <p:pRg st="8" end="8"/>
                                            </p:txEl>
                                          </p:spTgt>
                                        </p:tgtEl>
                                        <p:attrNameLst>
                                          <p:attrName>style.visibility</p:attrName>
                                        </p:attrNameLst>
                                      </p:cBhvr>
                                      <p:to>
                                        <p:strVal val="visible"/>
                                      </p:to>
                                    </p:set>
                                    <p:animEffect transition="in" filter="blinds(horizontal)">
                                      <p:cBhvr>
                                        <p:cTn id="50" dur="500"/>
                                        <p:tgtEl>
                                          <p:spTgt spid="2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12"/>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sz="2400">
                <a:effectLst>
                  <a:outerShdw blurRad="12700" dist="25400" dir="2700000" rotWithShape="0">
                    <a:srgbClr val="000000"/>
                  </a:outerShdw>
                </a:effectLst>
              </a:defRPr>
            </a:lvl1pPr>
          </a:lstStyle>
          <a:p>
            <a:r>
              <a:t>ANALYSIS OF A MOTOR MOVEMENT </a:t>
            </a:r>
          </a:p>
        </p:txBody>
      </p:sp>
      <p:pic>
        <p:nvPicPr>
          <p:cNvPr id="23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graphicFrame>
        <p:nvGraphicFramePr>
          <p:cNvPr id="236" name="Table"/>
          <p:cNvGraphicFramePr/>
          <p:nvPr/>
        </p:nvGraphicFramePr>
        <p:xfrm>
          <a:off x="533400" y="1371600"/>
          <a:ext cx="2518092" cy="3327400"/>
        </p:xfrm>
        <a:graphic>
          <a:graphicData uri="http://schemas.openxmlformats.org/drawingml/2006/table">
            <a:tbl>
              <a:tblPr bandRow="1">
                <a:tableStyleId>{4C3C2611-4C71-4FC5-86AE-919BDF0F9419}</a:tableStyleId>
              </a:tblPr>
              <a:tblGrid>
                <a:gridCol w="2518092">
                  <a:extLst>
                    <a:ext uri="{9D8B030D-6E8A-4147-A177-3AD203B41FA5}">
                      <a16:colId xmlns:a16="http://schemas.microsoft.com/office/drawing/2014/main" xmlns="" val="20000"/>
                    </a:ext>
                  </a:extLst>
                </a:gridCol>
              </a:tblGrid>
              <a:tr h="33274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latin typeface="Brush Script MT"/>
                          <a:ea typeface="Brush Script MT"/>
                          <a:cs typeface="Brush Script MT"/>
                          <a:sym typeface="Brush Script MT"/>
                        </a:rPr>
                        <a:t>Perception                                      The activity starts with the reception of a pass from a running teammate. What part of my environment am I going to centre my attention? Through my sense of sight I see that my teammate is going to send me the ball and I have no opponent near me so I can get the ball. I can also observe the characteristics of my opponent and the goalkeeper’s as I intend to take a shot as I am near the goal area.</a:t>
                      </a:r>
                    </a:p>
                  </a:txBody>
                  <a:tcPr marL="63500" marR="63500" marT="63500" marB="63500" anchor="ctr" horzOverflow="overflow">
                    <a:lnL w="12700">
                      <a:solidFill>
                        <a:srgbClr val="000000"/>
                      </a:solidFill>
                      <a:miter lim="400000"/>
                    </a:lnL>
                    <a:lnR>
                      <a:solidFill>
                        <a:srgbClr val="000000"/>
                      </a:solidFill>
                      <a:miter lim="400000"/>
                    </a:lnR>
                    <a:lnT w="12700">
                      <a:solidFill>
                        <a:srgbClr val="000000"/>
                      </a:solidFill>
                      <a:miter lim="400000"/>
                    </a:lnT>
                    <a:lnB>
                      <a:solidFill>
                        <a:srgbClr val="000000"/>
                      </a:solidFill>
                      <a:miter lim="400000"/>
                    </a:lnB>
                    <a:solidFill>
                      <a:srgbClr val="FF9300">
                        <a:alpha val="62784"/>
                      </a:srgbClr>
                    </a:solidFill>
                  </a:tcPr>
                </a:tc>
                <a:extLst>
                  <a:ext uri="{0D108BD9-81ED-4DB2-BD59-A6C34878D82A}">
                    <a16:rowId xmlns:a16="http://schemas.microsoft.com/office/drawing/2014/main" xmlns="" val="10000"/>
                  </a:ext>
                </a:extLst>
              </a:tr>
            </a:tbl>
          </a:graphicData>
        </a:graphic>
      </p:graphicFrame>
      <p:graphicFrame>
        <p:nvGraphicFramePr>
          <p:cNvPr id="237" name="Table"/>
          <p:cNvGraphicFramePr/>
          <p:nvPr/>
        </p:nvGraphicFramePr>
        <p:xfrm>
          <a:off x="3587750" y="1370806"/>
          <a:ext cx="2551430" cy="3327400"/>
        </p:xfrm>
        <a:graphic>
          <a:graphicData uri="http://schemas.openxmlformats.org/drawingml/2006/table">
            <a:tbl>
              <a:tblPr bandRow="1">
                <a:tableStyleId>{4C3C2611-4C71-4FC5-86AE-919BDF0F9419}</a:tableStyleId>
              </a:tblPr>
              <a:tblGrid>
                <a:gridCol w="2551430">
                  <a:extLst>
                    <a:ext uri="{9D8B030D-6E8A-4147-A177-3AD203B41FA5}">
                      <a16:colId xmlns:a16="http://schemas.microsoft.com/office/drawing/2014/main" xmlns="" val="20000"/>
                    </a:ext>
                  </a:extLst>
                </a:gridCol>
              </a:tblGrid>
              <a:tr h="33274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latin typeface="Brush Script MT"/>
                          <a:ea typeface="Brush Script MT"/>
                          <a:cs typeface="Brush Script MT"/>
                          <a:sym typeface="Brush Script MT"/>
                        </a:rPr>
                        <a:t>Decision                                  From the information perceived, I have to analyse it, deciding which is the best option based on what I know and what could be a good alternative in this situation. What am I going to decide? The options I am weighing whether to feint, pass the ball to a teammate or do a jump shot. I decide to do a jump shot as I have overtaken the opponent and am able to surprise the goalkeeper by shooting hard.</a:t>
                      </a:r>
                    </a:p>
                  </a:txBody>
                  <a:tcPr marL="63500" marR="63500" marT="63500" marB="63500" anchor="ctr" horzOverflow="overflow">
                    <a:lnL>
                      <a:solidFill>
                        <a:srgbClr val="000000"/>
                      </a:solidFill>
                      <a:miter lim="400000"/>
                    </a:lnL>
                    <a:lnR>
                      <a:solidFill>
                        <a:srgbClr val="000000"/>
                      </a:solidFill>
                      <a:miter lim="400000"/>
                    </a:lnR>
                    <a:lnT w="12700">
                      <a:solidFill>
                        <a:srgbClr val="000000"/>
                      </a:solidFill>
                      <a:miter lim="400000"/>
                    </a:lnT>
                    <a:lnB>
                      <a:solidFill>
                        <a:srgbClr val="000000"/>
                      </a:solidFill>
                      <a:miter lim="400000"/>
                    </a:lnB>
                    <a:solidFill>
                      <a:srgbClr val="FFFB00">
                        <a:alpha val="47533"/>
                      </a:srgbClr>
                    </a:solidFill>
                  </a:tcPr>
                </a:tc>
                <a:extLst>
                  <a:ext uri="{0D108BD9-81ED-4DB2-BD59-A6C34878D82A}">
                    <a16:rowId xmlns:a16="http://schemas.microsoft.com/office/drawing/2014/main" xmlns="" val="10000"/>
                  </a:ext>
                </a:extLst>
              </a:tr>
            </a:tbl>
          </a:graphicData>
        </a:graphic>
      </p:graphicFrame>
      <p:graphicFrame>
        <p:nvGraphicFramePr>
          <p:cNvPr id="238" name="Table"/>
          <p:cNvGraphicFramePr/>
          <p:nvPr/>
        </p:nvGraphicFramePr>
        <p:xfrm>
          <a:off x="6858000" y="1370806"/>
          <a:ext cx="1676717" cy="3327400"/>
        </p:xfrm>
        <a:graphic>
          <a:graphicData uri="http://schemas.openxmlformats.org/drawingml/2006/table">
            <a:tbl>
              <a:tblPr bandRow="1">
                <a:tableStyleId>{4C3C2611-4C71-4FC5-86AE-919BDF0F9419}</a:tableStyleId>
              </a:tblPr>
              <a:tblGrid>
                <a:gridCol w="1676717">
                  <a:extLst>
                    <a:ext uri="{9D8B030D-6E8A-4147-A177-3AD203B41FA5}">
                      <a16:colId xmlns:a16="http://schemas.microsoft.com/office/drawing/2014/main" xmlns="" val="20000"/>
                    </a:ext>
                  </a:extLst>
                </a:gridCol>
              </a:tblGrid>
              <a:tr h="33274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latin typeface="Brush Script MT"/>
                          <a:ea typeface="Brush Script MT"/>
                          <a:cs typeface="Brush Script MT"/>
                          <a:sym typeface="Brush Script MT"/>
                        </a:rPr>
                        <a:t>Execution                Once I have decided to execute the shot, I position my body to initiate the throw, moving through all the steps needed to take the shot.</a:t>
                      </a:r>
                    </a:p>
                  </a:txBody>
                  <a:tcPr marL="63500" marR="63500" marT="63500" marB="63500" anchor="ctr" horzOverflow="overflow">
                    <a:lnL>
                      <a:solidFill>
                        <a:srgbClr val="000000"/>
                      </a:solidFill>
                      <a:miter lim="400000"/>
                    </a:lnL>
                    <a:lnR w="12700">
                      <a:solidFill>
                        <a:srgbClr val="000000"/>
                      </a:solidFill>
                      <a:miter lim="400000"/>
                    </a:lnR>
                    <a:lnT w="12700">
                      <a:solidFill>
                        <a:srgbClr val="000000"/>
                      </a:solidFill>
                      <a:miter lim="400000"/>
                    </a:lnT>
                    <a:lnB>
                      <a:solidFill>
                        <a:srgbClr val="000000"/>
                      </a:solidFill>
                      <a:miter lim="400000"/>
                    </a:lnB>
                    <a:solidFill>
                      <a:srgbClr val="FF7E79">
                        <a:alpha val="63260"/>
                      </a:srgbClr>
                    </a:solidFill>
                  </a:tcPr>
                </a:tc>
                <a:extLst>
                  <a:ext uri="{0D108BD9-81ED-4DB2-BD59-A6C34878D82A}">
                    <a16:rowId xmlns:a16="http://schemas.microsoft.com/office/drawing/2014/main" xmlns="" val="10000"/>
                  </a:ext>
                </a:extLst>
              </a:tr>
            </a:tbl>
          </a:graphicData>
        </a:graphic>
      </p:graphicFrame>
      <p:graphicFrame>
        <p:nvGraphicFramePr>
          <p:cNvPr id="239" name="Table"/>
          <p:cNvGraphicFramePr/>
          <p:nvPr/>
        </p:nvGraphicFramePr>
        <p:xfrm>
          <a:off x="2958464" y="5143500"/>
          <a:ext cx="3810000" cy="1524000"/>
        </p:xfrm>
        <a:graphic>
          <a:graphicData uri="http://schemas.openxmlformats.org/drawingml/2006/table">
            <a:tbl>
              <a:tblPr bandRow="1">
                <a:tableStyleId>{4C3C2611-4C71-4FC5-86AE-919BDF0F9419}</a:tableStyleId>
              </a:tblPr>
              <a:tblGrid>
                <a:gridCol w="1270000">
                  <a:extLst>
                    <a:ext uri="{9D8B030D-6E8A-4147-A177-3AD203B41FA5}">
                      <a16:colId xmlns:a16="http://schemas.microsoft.com/office/drawing/2014/main" xmlns="" val="20000"/>
                    </a:ext>
                  </a:extLst>
                </a:gridCol>
                <a:gridCol w="1270000">
                  <a:extLst>
                    <a:ext uri="{9D8B030D-6E8A-4147-A177-3AD203B41FA5}">
                      <a16:colId xmlns:a16="http://schemas.microsoft.com/office/drawing/2014/main" xmlns="" val="20001"/>
                    </a:ext>
                  </a:extLst>
                </a:gridCol>
                <a:gridCol w="1270000">
                  <a:extLst>
                    <a:ext uri="{9D8B030D-6E8A-4147-A177-3AD203B41FA5}">
                      <a16:colId xmlns:a16="http://schemas.microsoft.com/office/drawing/2014/main" xmlns="" val="20002"/>
                    </a:ext>
                  </a:extLst>
                </a:gridCol>
              </a:tblGrid>
              <a:tr h="1524000">
                <a:tc gridSpan="3">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latin typeface="Brush Script MT"/>
                          <a:ea typeface="Brush Script MT"/>
                          <a:cs typeface="Brush Script MT"/>
                          <a:sym typeface="Brush Script MT"/>
                        </a:rPr>
                        <a:t>Feedback                                                           Once I have carried out the motor action, I observe that the defence has intercepted my shot; I should have opted for a different alternative as this was a mistake. No doubt I did not take into account the speed and height of my opponent’s jump.</a:t>
                      </a:r>
                    </a:p>
                  </a:txBody>
                  <a:tcPr marL="63500" marR="63500" marT="63500" marB="63500" anchor="ctr" horzOverflow="overflow">
                    <a:lnL>
                      <a:solidFill>
                        <a:srgbClr val="000000"/>
                      </a:solidFill>
                      <a:miter lim="400000"/>
                    </a:lnL>
                    <a:lnT>
                      <a:solidFill>
                        <a:srgbClr val="000000"/>
                      </a:solidFill>
                      <a:miter lim="400000"/>
                    </a:lnT>
                    <a:lnB w="12700">
                      <a:solidFill>
                        <a:srgbClr val="000000"/>
                      </a:solidFill>
                      <a:miter lim="400000"/>
                    </a:lnB>
                    <a:solidFill>
                      <a:srgbClr val="008F00">
                        <a:alpha val="68255"/>
                      </a:srgb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bl>
          </a:graphicData>
        </a:graphic>
      </p:graphicFrame>
      <p:sp>
        <p:nvSpPr>
          <p:cNvPr id="240" name="Line"/>
          <p:cNvSpPr/>
          <p:nvPr/>
        </p:nvSpPr>
        <p:spPr>
          <a:xfrm>
            <a:off x="3072816" y="2971800"/>
            <a:ext cx="481637" cy="0"/>
          </a:xfrm>
          <a:prstGeom prst="line">
            <a:avLst/>
          </a:prstGeom>
          <a:ln w="63500">
            <a:solidFill>
              <a:schemeClr val="accent1"/>
            </a:solidFill>
            <a:tailEnd type="triangle"/>
          </a:ln>
        </p:spPr>
        <p:txBody>
          <a:bodyPr lIns="45718" tIns="45718" rIns="45718" bIns="45718"/>
          <a:lstStyle/>
          <a:p>
            <a:endParaRPr/>
          </a:p>
        </p:txBody>
      </p:sp>
      <p:sp>
        <p:nvSpPr>
          <p:cNvPr id="241" name="Line"/>
          <p:cNvSpPr/>
          <p:nvPr/>
        </p:nvSpPr>
        <p:spPr>
          <a:xfrm>
            <a:off x="6257772" y="2933700"/>
            <a:ext cx="481636" cy="0"/>
          </a:xfrm>
          <a:prstGeom prst="line">
            <a:avLst/>
          </a:prstGeom>
          <a:ln w="63500">
            <a:solidFill>
              <a:schemeClr val="accent1"/>
            </a:solidFill>
            <a:tailEnd type="triangle"/>
          </a:ln>
        </p:spPr>
        <p:txBody>
          <a:bodyPr lIns="45718" tIns="45718" rIns="45718" bIns="45718"/>
          <a:lstStyle/>
          <a:p>
            <a:endParaRPr/>
          </a:p>
        </p:txBody>
      </p:sp>
      <p:sp>
        <p:nvSpPr>
          <p:cNvPr id="242" name="Line"/>
          <p:cNvSpPr/>
          <p:nvPr/>
        </p:nvSpPr>
        <p:spPr>
          <a:xfrm flipH="1" flipV="1">
            <a:off x="2281371" y="4707655"/>
            <a:ext cx="642469" cy="435449"/>
          </a:xfrm>
          <a:prstGeom prst="line">
            <a:avLst/>
          </a:prstGeom>
          <a:ln w="63500">
            <a:solidFill>
              <a:schemeClr val="accent1"/>
            </a:solidFill>
            <a:tailEnd type="triangle"/>
          </a:ln>
        </p:spPr>
        <p:txBody>
          <a:bodyPr lIns="45718" tIns="45718" rIns="45718" bIns="45718"/>
          <a:lstStyle/>
          <a:p>
            <a:endParaRPr/>
          </a:p>
        </p:txBody>
      </p:sp>
      <p:sp>
        <p:nvSpPr>
          <p:cNvPr id="243" name="Line"/>
          <p:cNvSpPr/>
          <p:nvPr/>
        </p:nvSpPr>
        <p:spPr>
          <a:xfrm flipV="1">
            <a:off x="6810917" y="4767384"/>
            <a:ext cx="687907" cy="388420"/>
          </a:xfrm>
          <a:prstGeom prst="line">
            <a:avLst/>
          </a:prstGeom>
          <a:ln w="63500">
            <a:solidFill>
              <a:schemeClr val="accent1"/>
            </a:solidFill>
            <a:tailEnd type="triangle"/>
          </a:ln>
        </p:spPr>
        <p:txBody>
          <a:bodyPr lIns="45718" tIns="45718" rIns="45718" bIns="45718"/>
          <a:lstStyle/>
          <a:p>
            <a:endParaRPr/>
          </a:p>
        </p:txBody>
      </p:sp>
      <p:sp>
        <p:nvSpPr>
          <p:cNvPr id="244" name="Line"/>
          <p:cNvSpPr/>
          <p:nvPr/>
        </p:nvSpPr>
        <p:spPr>
          <a:xfrm flipV="1">
            <a:off x="4859898" y="4776198"/>
            <a:ext cx="1" cy="324644"/>
          </a:xfrm>
          <a:prstGeom prst="line">
            <a:avLst/>
          </a:prstGeom>
          <a:ln w="63500">
            <a:solidFill>
              <a:schemeClr val="accent1"/>
            </a:solidFill>
            <a:tailEnd type="triangle"/>
          </a:ln>
        </p:spPr>
        <p:txBody>
          <a:bodyPr lIns="45718" tIns="45718" rIns="45718" bIns="45718"/>
          <a:lstStyle/>
          <a:p>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Presentación en pantalla (4:3)</PresentationFormat>
  <Paragraphs>56</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Default</vt:lpstr>
      <vt:lpstr>Presentación de PowerPoint</vt:lpstr>
      <vt:lpstr>Presentación de PowerPoint</vt:lpstr>
      <vt:lpstr>OBJECTIVES</vt:lpstr>
      <vt:lpstr>CONCEPT</vt:lpstr>
      <vt:lpstr>Presentación de PowerPoint</vt:lpstr>
      <vt:lpstr>Presentación de PowerPoint</vt:lpstr>
      <vt:lpstr>FACTORS TO BE USED IN LEARNING </vt:lpstr>
      <vt:lpstr>Presentación de PowerPoint</vt:lpstr>
      <vt:lpstr>ANALYSIS OF A MOTOR MOVEMENT </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2021-09-01T11:23:50Z</dcterms:modified>
</cp:coreProperties>
</file>