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7C80"/>
        </a:solid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rPr/>
              <a:pPr lvl="0"/>
              <a:t>‹Nº›</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kpToOzdU59k&amp;feature=related"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sherrero4.jpeg" descr="sherrero4"/>
          <p:cNvPicPr/>
          <p:nvPr/>
        </p:nvPicPr>
        <p:blipFill>
          <a:blip r:embed="rId2" cstate="print">
            <a:extLst/>
          </a:blip>
          <a:stretch>
            <a:fillRect/>
          </a:stretch>
        </p:blipFill>
        <p:spPr>
          <a:xfrm>
            <a:off x="0" y="0"/>
            <a:ext cx="9144000" cy="6858000"/>
          </a:xfrm>
          <a:prstGeom prst="rect">
            <a:avLst/>
          </a:prstGeom>
          <a:ln w="50800">
            <a:solidFill>
              <a:srgbClr val="006600"/>
            </a:solidFill>
            <a:round/>
          </a:ln>
        </p:spPr>
      </p:pic>
      <p:sp>
        <p:nvSpPr>
          <p:cNvPr id="9" name="Shape 9"/>
          <p:cNvSpPr/>
          <p:nvPr/>
        </p:nvSpPr>
        <p:spPr>
          <a:xfrm>
            <a:off x="0" y="6096000"/>
            <a:ext cx="8247063" cy="70815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4400"/>
            </a:lvl1pPr>
          </a:lstStyle>
          <a:p>
            <a:pPr lvl="0">
              <a:defRPr sz="1800"/>
            </a:pPr>
            <a:r>
              <a:rPr sz="4400"/>
              <a:t>Actividad Física y alimentación</a:t>
            </a:r>
          </a:p>
        </p:txBody>
      </p:sp>
      <p:sp>
        <p:nvSpPr>
          <p:cNvPr id="10" name="Shape 10"/>
          <p:cNvSpPr/>
          <p:nvPr/>
        </p:nvSpPr>
        <p:spPr>
          <a:xfrm>
            <a:off x="-1" y="285750"/>
            <a:ext cx="9144002" cy="44704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1000"/>
              </a:spcBef>
              <a:defRPr>
                <a:latin typeface="Papyrus"/>
                <a:ea typeface="Papyrus"/>
                <a:cs typeface="Papyrus"/>
                <a:sym typeface="Papyrus"/>
              </a:defRPr>
            </a:lvl1pPr>
          </a:lstStyle>
          <a:p>
            <a:pPr lvl="0"/>
            <a:r>
              <a:t>Fundamentos para la ESO y el Bachillerato. Un aprendizaje comprensivo y vivencial</a:t>
            </a:r>
          </a:p>
        </p:txBody>
      </p:sp>
      <p:pic>
        <p:nvPicPr>
          <p:cNvPr id="11" name="logodefinitivo.png" descr="logodefinitivo"/>
          <p:cNvPicPr/>
          <p:nvPr/>
        </p:nvPicPr>
        <p:blipFill>
          <a:blip r:embed="rId3"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p:nvPr/>
        </p:nvSpPr>
        <p:spPr>
          <a:xfrm>
            <a:off x="6156325" y="692150"/>
            <a:ext cx="2735263" cy="5480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3200">
                <a:latin typeface="Arial Bold"/>
                <a:ea typeface="Arial Bold"/>
                <a:cs typeface="Arial Bold"/>
                <a:sym typeface="Arial Bold"/>
              </a:defRPr>
            </a:lvl1pPr>
          </a:lstStyle>
          <a:p>
            <a:pPr lvl="0">
              <a:defRPr sz="1800"/>
            </a:pPr>
            <a:r>
              <a:rPr sz="3200"/>
              <a:t>Vitaminas</a:t>
            </a:r>
          </a:p>
        </p:txBody>
      </p:sp>
      <p:sp>
        <p:nvSpPr>
          <p:cNvPr id="56" name="Shape 56"/>
          <p:cNvSpPr/>
          <p:nvPr/>
        </p:nvSpPr>
        <p:spPr>
          <a:xfrm>
            <a:off x="6084887" y="2530563"/>
            <a:ext cx="3059113" cy="27509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ctr">
              <a:tabLst>
                <a:tab pos="228600" algn="l"/>
              </a:tabLst>
            </a:lvl1pPr>
          </a:lstStyle>
          <a:p>
            <a:pPr lvl="0"/>
            <a:r>
              <a:t>Las vitaminas se encuentran en los alimentos, y a pesar de que no aportan ningún valor energético, son vitales en nuestro organismo. Para su estudio se han dividido en dos grupos: solubles en agua o hidrosolubles, y solubles en grasa o liposolubIes. </a:t>
            </a:r>
          </a:p>
        </p:txBody>
      </p:sp>
      <p:graphicFrame>
        <p:nvGraphicFramePr>
          <p:cNvPr id="57" name="Table 57"/>
          <p:cNvGraphicFramePr/>
          <p:nvPr/>
        </p:nvGraphicFramePr>
        <p:xfrm>
          <a:off x="323850" y="1109662"/>
          <a:ext cx="5626099" cy="4769801"/>
        </p:xfrm>
        <a:graphic>
          <a:graphicData uri="http://schemas.openxmlformats.org/drawingml/2006/table">
            <a:tbl>
              <a:tblPr>
                <a:tableStyleId>{4C3C2611-4C71-4FC5-86AE-919BDF0F9419}</a:tableStyleId>
              </a:tblPr>
              <a:tblGrid>
                <a:gridCol w="1152525"/>
                <a:gridCol w="1420812"/>
                <a:gridCol w="1458912"/>
                <a:gridCol w="1593850"/>
              </a:tblGrid>
              <a:tr h="212725">
                <a:tc gridSpan="4">
                  <a:txBody>
                    <a:bodyPr/>
                    <a:lstStyle/>
                    <a:p>
                      <a:pPr marL="342900" lvl="0" indent="-342900" algn="ctr">
                        <a:tabLst>
                          <a:tab pos="228600" algn="l"/>
                        </a:tabLst>
                        <a:defRPr sz="1800" b="0" i="0"/>
                      </a:pPr>
                      <a:r>
                        <a:rPr sz="800">
                          <a:latin typeface="Comic Sans MS Bold"/>
                          <a:ea typeface="Comic Sans MS Bold"/>
                          <a:cs typeface="Comic Sans MS Bold"/>
                          <a:sym typeface="Comic Sans MS Bold"/>
                        </a:rPr>
                        <a:t>V  I  T  A  M  I  N  A  S</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hMerge="1">
                  <a:txBody>
                    <a:bodyPr/>
                    <a:lstStyle/>
                    <a:p>
                      <a:endParaRPr lang="es-ES"/>
                    </a:p>
                  </a:txBody>
                  <a:tcPr/>
                </a:tc>
                <a:tc hMerge="1">
                  <a:txBody>
                    <a:bodyPr/>
                    <a:lstStyle/>
                    <a:p>
                      <a:endParaRPr lang="es-ES"/>
                    </a:p>
                  </a:txBody>
                  <a:tcPr/>
                </a:tc>
                <a:tc hMerge="1">
                  <a:txBody>
                    <a:bodyPr/>
                    <a:lstStyle/>
                    <a:p>
                      <a:endParaRPr lang="es-ES"/>
                    </a:p>
                  </a:txBody>
                  <a:tcPr/>
                </a:tc>
              </a:tr>
              <a:tr h="250825">
                <a:tc>
                  <a:txBody>
                    <a:bodyPr/>
                    <a:lstStyle/>
                    <a:p>
                      <a:pPr marL="342900" lvl="0" indent="-342900" algn="just">
                        <a:tabLst>
                          <a:tab pos="228600" algn="l"/>
                        </a:tabLst>
                        <a:defRPr sz="1800" b="0" i="0"/>
                      </a:pPr>
                      <a:r>
                        <a:rPr sz="800">
                          <a:latin typeface="Comic Sans MS Bold"/>
                          <a:ea typeface="Comic Sans MS Bold"/>
                          <a:cs typeface="Comic Sans MS Bold"/>
                          <a:sym typeface="Comic Sans MS Bold"/>
                        </a:rPr>
                        <a:t>HIDROSOLUBLES</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342900" lvl="0" indent="-342900" algn="just">
                        <a:tabLst>
                          <a:tab pos="228600" algn="l"/>
                        </a:tabLst>
                        <a:defRPr sz="1800" b="0" i="0"/>
                      </a:pPr>
                      <a:r>
                        <a:rPr sz="800">
                          <a:latin typeface="Comic Sans MS"/>
                          <a:ea typeface="Comic Sans MS"/>
                          <a:cs typeface="Comic Sans MS"/>
                          <a:sym typeface="Comic Sans MS"/>
                        </a:rPr>
                        <a:t>INTERVIENE EN</a:t>
                      </a:r>
                      <a:r>
                        <a:rPr sz="800"/>
                        <a:t>…</a:t>
                      </a:r>
                    </a:p>
                  </a:txBody>
                  <a:tcPr marL="45720" marR="45720" horzOverflow="overflow">
                    <a:lnL w="25400">
                      <a:solidFill>
                        <a:srgbClr val="000000"/>
                      </a:solidFill>
                      <a:round/>
                    </a:lnL>
                    <a:lnR w="25400">
                      <a:solidFill>
                        <a:srgbClr val="000000"/>
                      </a:solidFill>
                      <a:round/>
                    </a:lnR>
                    <a:lnT w="12700">
                      <a:solidFill>
                        <a:srgbClr val="000000"/>
                      </a:solidFill>
                      <a:round/>
                    </a:lnT>
                    <a:lnB w="38100">
                      <a:solidFill>
                        <a:srgbClr val="000000"/>
                      </a:solidFill>
                      <a:round/>
                    </a:lnB>
                    <a:noFill/>
                  </a:tcPr>
                </a:tc>
                <a:tc>
                  <a:txBody>
                    <a:bodyPr/>
                    <a:lstStyle/>
                    <a:p>
                      <a:pPr marL="342900" lvl="0" indent="-342900" algn="just">
                        <a:tabLst>
                          <a:tab pos="228600" algn="l"/>
                        </a:tabLst>
                        <a:defRPr sz="1800" b="0" i="0"/>
                      </a:pPr>
                      <a:r>
                        <a:rPr sz="800">
                          <a:latin typeface="Comic Sans MS"/>
                          <a:ea typeface="Comic Sans MS"/>
                          <a:cs typeface="Comic Sans MS"/>
                          <a:sym typeface="Comic Sans MS"/>
                        </a:rPr>
                        <a:t>SE ENCUENTRA EN </a:t>
                      </a:r>
                      <a:r>
                        <a:rPr sz="800"/>
                        <a:t>…</a:t>
                      </a:r>
                    </a:p>
                  </a:txBody>
                  <a:tcPr marL="45720" marR="45720" horzOverflow="overflow">
                    <a:lnL w="25400">
                      <a:solidFill>
                        <a:srgbClr val="000000"/>
                      </a:solidFill>
                      <a:round/>
                    </a:lnL>
                    <a:lnR w="25400">
                      <a:solidFill>
                        <a:srgbClr val="000000"/>
                      </a:solidFill>
                      <a:round/>
                    </a:lnR>
                    <a:lnT w="12700">
                      <a:solidFill>
                        <a:srgbClr val="000000"/>
                      </a:solidFill>
                      <a:round/>
                    </a:lnT>
                    <a:lnB w="38100">
                      <a:solidFill>
                        <a:srgbClr val="000000"/>
                      </a:solidFill>
                      <a:round/>
                    </a:lnB>
                    <a:noFill/>
                  </a:tcPr>
                </a:tc>
                <a:tc>
                  <a:txBody>
                    <a:bodyPr/>
                    <a:lstStyle/>
                    <a:p>
                      <a:pPr marL="342900" lvl="0" indent="-342900" algn="just">
                        <a:tabLst>
                          <a:tab pos="228600" algn="l"/>
                        </a:tabLst>
                        <a:defRPr sz="1800" b="0" i="0"/>
                      </a:pPr>
                      <a:r>
                        <a:rPr sz="800">
                          <a:latin typeface="Comic Sans MS"/>
                          <a:ea typeface="Comic Sans MS"/>
                          <a:cs typeface="Comic Sans MS"/>
                          <a:sym typeface="Comic Sans MS"/>
                        </a:rPr>
                        <a:t>SU CARENCIA PUEDE</a:t>
                      </a:r>
                      <a:r>
                        <a:rPr sz="800"/>
                        <a:t>…</a:t>
                      </a:r>
                    </a:p>
                  </a:txBody>
                  <a:tcPr marL="45720" marR="45720" horzOverflow="overflow">
                    <a:lnL w="25400">
                      <a:solidFill>
                        <a:srgbClr val="000000"/>
                      </a:solidFill>
                      <a:round/>
                    </a:lnL>
                    <a:lnR w="25400">
                      <a:solidFill>
                        <a:srgbClr val="000000"/>
                      </a:solidFill>
                      <a:round/>
                    </a:lnR>
                    <a:lnT w="12700">
                      <a:solidFill>
                        <a:srgbClr val="000000"/>
                      </a:solidFill>
                      <a:round/>
                    </a:lnT>
                    <a:lnB w="38100">
                      <a:solidFill>
                        <a:srgbClr val="000000"/>
                      </a:solidFill>
                      <a:round/>
                    </a:lnB>
                    <a:noFill/>
                  </a:tcPr>
                </a:tc>
              </a:tr>
              <a:tr h="503237">
                <a:tc>
                  <a:txBody>
                    <a:bodyPr/>
                    <a:lstStyle/>
                    <a:p>
                      <a:pPr marL="342900" lvl="0" indent="-342900" algn="just">
                        <a:tabLst>
                          <a:tab pos="228600" algn="l"/>
                        </a:tabLst>
                        <a:defRPr sz="1800" b="0" i="0"/>
                      </a:pPr>
                      <a:r>
                        <a:rPr sz="900">
                          <a:latin typeface="Comic Sans MS"/>
                          <a:ea typeface="Comic Sans MS"/>
                          <a:cs typeface="Comic Sans MS"/>
                          <a:sym typeface="Comic Sans MS"/>
                        </a:rPr>
                        <a:t>Vitamina C</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342900" lvl="0" indent="-342900" algn="just">
                        <a:tabLst>
                          <a:tab pos="228600" algn="l"/>
                        </a:tabLst>
                        <a:defRPr sz="1800" b="0" i="0"/>
                      </a:pPr>
                      <a:r>
                        <a:rPr sz="900"/>
                        <a:t>…</a:t>
                      </a:r>
                      <a:r>
                        <a:rPr sz="900">
                          <a:latin typeface="Comic Sans MS"/>
                          <a:ea typeface="Comic Sans MS"/>
                          <a:cs typeface="Comic Sans MS"/>
                          <a:sym typeface="Comic Sans MS"/>
                        </a:rPr>
                        <a:t>la formaci</a:t>
                      </a:r>
                      <a:r>
                        <a:rPr sz="900"/>
                        <a:t>ó</a:t>
                      </a:r>
                      <a:r>
                        <a:rPr sz="900">
                          <a:latin typeface="Comic Sans MS"/>
                          <a:ea typeface="Comic Sans MS"/>
                          <a:cs typeface="Comic Sans MS"/>
                          <a:sym typeface="Comic Sans MS"/>
                        </a:rPr>
                        <a:t>n </a:t>
                      </a:r>
                      <a:r>
                        <a:rPr sz="900"/>
                        <a:t>ó</a:t>
                      </a:r>
                      <a:r>
                        <a:rPr sz="900">
                          <a:latin typeface="Comic Sans MS"/>
                          <a:ea typeface="Comic Sans MS"/>
                          <a:cs typeface="Comic Sans MS"/>
                          <a:sym typeface="Comic Sans MS"/>
                        </a:rPr>
                        <a:t>sea</a:t>
                      </a:r>
                    </a:p>
                  </a:txBody>
                  <a:tcPr marL="45720" marR="45720" horzOverflow="overflow">
                    <a:lnL w="25400">
                      <a:solidFill>
                        <a:srgbClr val="000000"/>
                      </a:solidFill>
                      <a:round/>
                    </a:lnL>
                    <a:lnR w="12700">
                      <a:solidFill>
                        <a:srgbClr val="000000"/>
                      </a:solidFill>
                      <a:round/>
                    </a:lnR>
                    <a:lnT w="38100">
                      <a:solidFill>
                        <a:srgbClr val="000000"/>
                      </a:solidFill>
                      <a:round/>
                    </a:lnT>
                    <a:lnB w="12700">
                      <a:solidFill>
                        <a:srgbClr val="000000"/>
                      </a:solidFill>
                      <a:round/>
                    </a:lnB>
                    <a:noFill/>
                  </a:tcPr>
                </a:tc>
                <a:tc>
                  <a:txBody>
                    <a:bodyPr/>
                    <a:lstStyle/>
                    <a:p>
                      <a:pPr marL="342900" lvl="0" indent="-342900" algn="just">
                        <a:tabLst>
                          <a:tab pos="228600" algn="l"/>
                        </a:tabLst>
                        <a:defRPr sz="1800" b="0" i="0"/>
                      </a:pPr>
                      <a:r>
                        <a:rPr sz="900"/>
                        <a:t>…</a:t>
                      </a:r>
                      <a:r>
                        <a:rPr sz="900">
                          <a:latin typeface="Comic Sans MS"/>
                          <a:ea typeface="Comic Sans MS"/>
                          <a:cs typeface="Comic Sans MS"/>
                          <a:sym typeface="Comic Sans MS"/>
                        </a:rPr>
                        <a:t>frutas y ensaladas</a:t>
                      </a:r>
                    </a:p>
                  </a:txBody>
                  <a:tcPr marL="45720" marR="45720" horzOverflow="overflow">
                    <a:lnL w="12700">
                      <a:solidFill>
                        <a:srgbClr val="000000"/>
                      </a:solidFill>
                      <a:round/>
                    </a:lnL>
                    <a:lnR w="12700">
                      <a:solidFill>
                        <a:srgbClr val="000000"/>
                      </a:solidFill>
                      <a:round/>
                    </a:lnR>
                    <a:lnT w="38100">
                      <a:solidFill>
                        <a:srgbClr val="000000"/>
                      </a:solidFill>
                      <a:round/>
                    </a:lnT>
                    <a:lnB w="12700">
                      <a:solidFill>
                        <a:srgbClr val="000000"/>
                      </a:solidFill>
                      <a:round/>
                    </a:lnB>
                    <a:noFill/>
                  </a:tcPr>
                </a:tc>
                <a:tc>
                  <a:txBody>
                    <a:bodyPr/>
                    <a:lstStyle/>
                    <a:p>
                      <a:pPr marL="93662" lvl="0" indent="-93662" algn="just">
                        <a:tabLst>
                          <a:tab pos="88900" algn="l"/>
                          <a:tab pos="228600" algn="l"/>
                        </a:tabLst>
                        <a:defRPr sz="1800" b="0" i="0"/>
                      </a:pPr>
                      <a:r>
                        <a:rPr sz="900"/>
                        <a:t>…</a:t>
                      </a:r>
                      <a:r>
                        <a:rPr sz="900">
                          <a:latin typeface="Comic Sans MS"/>
                          <a:ea typeface="Comic Sans MS"/>
                          <a:cs typeface="Comic Sans MS"/>
                          <a:sym typeface="Comic Sans MS"/>
                        </a:rPr>
                        <a:t>provocar enc</a:t>
                      </a:r>
                      <a:r>
                        <a:rPr sz="900"/>
                        <a:t>í</a:t>
                      </a:r>
                      <a:r>
                        <a:rPr sz="900">
                          <a:latin typeface="Comic Sans MS"/>
                          <a:ea typeface="Comic Sans MS"/>
                          <a:cs typeface="Comic Sans MS"/>
                          <a:sym typeface="Comic Sans MS"/>
                        </a:rPr>
                        <a:t>as sangrantes, o lenta cicatrizaci</a:t>
                      </a:r>
                      <a:r>
                        <a:rPr sz="900"/>
                        <a:t>ó</a:t>
                      </a:r>
                      <a:r>
                        <a:rPr sz="900">
                          <a:latin typeface="Comic Sans MS"/>
                          <a:ea typeface="Comic Sans MS"/>
                          <a:cs typeface="Comic Sans MS"/>
                          <a:sym typeface="Comic Sans MS"/>
                        </a:rPr>
                        <a:t>n</a:t>
                      </a:r>
                    </a:p>
                  </a:txBody>
                  <a:tcPr marL="45720" marR="45720" horzOverflow="overflow">
                    <a:lnL w="12700">
                      <a:solidFill>
                        <a:srgbClr val="000000"/>
                      </a:solidFill>
                      <a:round/>
                    </a:lnL>
                    <a:lnR w="25400">
                      <a:solidFill>
                        <a:srgbClr val="000000"/>
                      </a:solidFill>
                      <a:round/>
                    </a:lnR>
                    <a:lnT w="38100">
                      <a:solidFill>
                        <a:srgbClr val="000000"/>
                      </a:solidFill>
                      <a:round/>
                    </a:lnT>
                    <a:lnB w="12700">
                      <a:solidFill>
                        <a:srgbClr val="000000"/>
                      </a:solidFill>
                      <a:round/>
                    </a:lnB>
                    <a:noFill/>
                  </a:tcPr>
                </a:tc>
              </a:tr>
              <a:tr h="762000">
                <a:tc>
                  <a:txBody>
                    <a:bodyPr/>
                    <a:lstStyle/>
                    <a:p>
                      <a:pPr marL="342900" lvl="0" indent="-342900" algn="just">
                        <a:tabLst>
                          <a:tab pos="228600" algn="l"/>
                        </a:tabLst>
                        <a:defRPr sz="1800" b="0" i="0"/>
                      </a:pPr>
                      <a:r>
                        <a:rPr sz="900">
                          <a:latin typeface="Comic Sans MS"/>
                          <a:ea typeface="Comic Sans MS"/>
                          <a:cs typeface="Comic Sans MS"/>
                          <a:sym typeface="Comic Sans MS"/>
                        </a:rPr>
                        <a:t>Vitamina B-1 </a:t>
                      </a:r>
                      <a:endParaRPr sz="900">
                        <a:latin typeface="Times New Roman"/>
                        <a:ea typeface="Times New Roman"/>
                        <a:cs typeface="Times New Roman"/>
                        <a:sym typeface="Times New Roman"/>
                      </a:endParaRPr>
                    </a:p>
                    <a:p>
                      <a:pPr marL="342900" lvl="0" indent="-342900" algn="just">
                        <a:tabLst>
                          <a:tab pos="228600" algn="l"/>
                        </a:tabLst>
                        <a:defRPr sz="1800" b="0" i="0"/>
                      </a:pPr>
                      <a:r>
                        <a:rPr sz="900">
                          <a:latin typeface="Comic Sans MS"/>
                          <a:ea typeface="Comic Sans MS"/>
                          <a:cs typeface="Comic Sans MS"/>
                          <a:sym typeface="Comic Sans MS"/>
                        </a:rPr>
                        <a:t>o Tiamina</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87312" lvl="0" indent="-87312" algn="just">
                        <a:tabLst>
                          <a:tab pos="228600" algn="l"/>
                        </a:tabLst>
                        <a:defRPr sz="1800" b="0" i="0"/>
                      </a:pPr>
                      <a:r>
                        <a:rPr sz="900"/>
                        <a:t>…</a:t>
                      </a:r>
                      <a:r>
                        <a:rPr sz="900">
                          <a:latin typeface="Comic Sans MS"/>
                          <a:ea typeface="Comic Sans MS"/>
                          <a:cs typeface="Comic Sans MS"/>
                          <a:sym typeface="Comic Sans MS"/>
                        </a:rPr>
                        <a:t>la transformaci</a:t>
                      </a:r>
                      <a:r>
                        <a:rPr sz="900"/>
                        <a:t>ó</a:t>
                      </a:r>
                      <a:r>
                        <a:rPr sz="900">
                          <a:latin typeface="Comic Sans MS"/>
                          <a:ea typeface="Comic Sans MS"/>
                          <a:cs typeface="Comic Sans MS"/>
                          <a:sym typeface="Comic Sans MS"/>
                        </a:rPr>
                        <a:t>n de Hidratos de carbono y grasas en energ</a:t>
                      </a:r>
                      <a:r>
                        <a:rPr sz="900"/>
                        <a:t>í</a:t>
                      </a:r>
                      <a:r>
                        <a:rPr sz="900">
                          <a:latin typeface="Comic Sans MS"/>
                          <a:ea typeface="Comic Sans MS"/>
                          <a:cs typeface="Comic Sans MS"/>
                          <a:sym typeface="Comic Sans MS"/>
                        </a:rPr>
                        <a:t>a</a:t>
                      </a:r>
                    </a:p>
                  </a:txBody>
                  <a:tcPr marL="45720" marR="45720"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indent="6350" algn="just">
                        <a:tabLst>
                          <a:tab pos="228600" algn="l"/>
                        </a:tabLst>
                        <a:defRPr sz="1800" b="0" i="0"/>
                      </a:pPr>
                      <a:r>
                        <a:rPr sz="900"/>
                        <a:t>…</a:t>
                      </a:r>
                      <a:r>
                        <a:rPr sz="900">
                          <a:latin typeface="Comic Sans MS"/>
                          <a:ea typeface="Comic Sans MS"/>
                          <a:cs typeface="Comic Sans MS"/>
                          <a:sym typeface="Comic Sans MS"/>
                        </a:rPr>
                        <a:t>legumbres, verduras, h</a:t>
                      </a:r>
                      <a:r>
                        <a:rPr sz="900"/>
                        <a:t>í</a:t>
                      </a:r>
                      <a:r>
                        <a:rPr sz="900">
                          <a:latin typeface="Comic Sans MS"/>
                          <a:ea typeface="Comic Sans MS"/>
                          <a:cs typeface="Comic Sans MS"/>
                          <a:sym typeface="Comic Sans MS"/>
                        </a:rPr>
                        <a:t>gado y carnes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93662" lvl="0" indent="-93662" algn="just">
                        <a:tabLst>
                          <a:tab pos="228600" algn="l"/>
                        </a:tabLst>
                        <a:defRPr sz="1800" b="0" i="0"/>
                      </a:pPr>
                      <a:r>
                        <a:rPr sz="900"/>
                        <a:t>…</a:t>
                      </a:r>
                      <a:r>
                        <a:rPr sz="900">
                          <a:latin typeface="Comic Sans MS"/>
                          <a:ea typeface="Comic Sans MS"/>
                          <a:cs typeface="Comic Sans MS"/>
                          <a:sym typeface="Comic Sans MS"/>
                        </a:rPr>
                        <a:t>provocar cansancio, apat</a:t>
                      </a:r>
                      <a:r>
                        <a:rPr sz="900"/>
                        <a:t>í</a:t>
                      </a:r>
                      <a:r>
                        <a:rPr sz="900">
                          <a:latin typeface="Comic Sans MS"/>
                          <a:ea typeface="Comic Sans MS"/>
                          <a:cs typeface="Comic Sans MS"/>
                          <a:sym typeface="Comic Sans MS"/>
                        </a:rPr>
                        <a:t>a, etc.</a:t>
                      </a:r>
                    </a:p>
                  </a:txBody>
                  <a:tcPr marL="45720" marR="45720"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noFill/>
                  </a:tcPr>
                </a:tc>
              </a:tr>
              <a:tr h="639762">
                <a:tc>
                  <a:txBody>
                    <a:bodyPr/>
                    <a:lstStyle/>
                    <a:p>
                      <a:pPr marL="342900" lvl="0" indent="-342900" algn="just">
                        <a:tabLst>
                          <a:tab pos="228600" algn="l"/>
                        </a:tabLst>
                        <a:defRPr sz="1800" b="0" i="0"/>
                      </a:pPr>
                      <a:r>
                        <a:rPr sz="900">
                          <a:latin typeface="Comic Sans MS"/>
                          <a:ea typeface="Comic Sans MS"/>
                          <a:cs typeface="Comic Sans MS"/>
                          <a:sym typeface="Comic Sans MS"/>
                        </a:rPr>
                        <a:t>Vitamina B-12</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87312" lvl="0" indent="-87312" algn="l">
                        <a:tabLst>
                          <a:tab pos="228600" algn="l"/>
                        </a:tabLst>
                        <a:defRPr sz="1800" b="0" i="0"/>
                      </a:pPr>
                      <a:r>
                        <a:rPr sz="900"/>
                        <a:t>…</a:t>
                      </a:r>
                      <a:r>
                        <a:rPr sz="900">
                          <a:latin typeface="Comic Sans MS"/>
                          <a:ea typeface="Comic Sans MS"/>
                          <a:cs typeface="Comic Sans MS"/>
                          <a:sym typeface="Comic Sans MS"/>
                        </a:rPr>
                        <a:t>la formaci</a:t>
                      </a:r>
                      <a:r>
                        <a:rPr sz="900"/>
                        <a:t>ó</a:t>
                      </a:r>
                      <a:r>
                        <a:rPr sz="900">
                          <a:latin typeface="Comic Sans MS"/>
                          <a:ea typeface="Comic Sans MS"/>
                          <a:cs typeface="Comic Sans MS"/>
                          <a:sym typeface="Comic Sans MS"/>
                        </a:rPr>
                        <a:t>n de gl</a:t>
                      </a:r>
                      <a:r>
                        <a:rPr sz="900"/>
                        <a:t>ó</a:t>
                      </a:r>
                      <a:r>
                        <a:rPr sz="900">
                          <a:latin typeface="Comic Sans MS"/>
                          <a:ea typeface="Comic Sans MS"/>
                          <a:cs typeface="Comic Sans MS"/>
                          <a:sym typeface="Comic Sans MS"/>
                        </a:rPr>
                        <a:t>bulos rojos y el buen funcionamiento del sistema nervioso</a:t>
                      </a:r>
                    </a:p>
                  </a:txBody>
                  <a:tcPr marL="45720" marR="45720"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indent="6350" algn="l">
                        <a:tabLst>
                          <a:tab pos="228600" algn="l"/>
                        </a:tabLst>
                        <a:defRPr sz="1800" b="0" i="0"/>
                      </a:pPr>
                      <a:r>
                        <a:rPr sz="900"/>
                        <a:t>…</a:t>
                      </a:r>
                      <a:r>
                        <a:rPr sz="900">
                          <a:latin typeface="Comic Sans MS"/>
                          <a:ea typeface="Comic Sans MS"/>
                          <a:cs typeface="Comic Sans MS"/>
                          <a:sym typeface="Comic Sans MS"/>
                        </a:rPr>
                        <a:t>los productos l</a:t>
                      </a:r>
                      <a:r>
                        <a:rPr sz="900"/>
                        <a:t>á</a:t>
                      </a:r>
                      <a:r>
                        <a:rPr sz="900">
                          <a:latin typeface="Comic Sans MS"/>
                          <a:ea typeface="Comic Sans MS"/>
                          <a:cs typeface="Comic Sans MS"/>
                          <a:sym typeface="Comic Sans MS"/>
                        </a:rPr>
                        <a:t>cteos, las verduras, carne, pescados y yema de huevo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93662" lvl="0" indent="-93662" algn="just">
                        <a:tabLst>
                          <a:tab pos="228600" algn="l"/>
                        </a:tabLst>
                        <a:defRPr sz="1800" b="0" i="0"/>
                      </a:pPr>
                      <a:r>
                        <a:rPr sz="900"/>
                        <a:t>…</a:t>
                      </a:r>
                      <a:r>
                        <a:rPr sz="900">
                          <a:latin typeface="Comic Sans MS"/>
                          <a:ea typeface="Comic Sans MS"/>
                          <a:cs typeface="Comic Sans MS"/>
                          <a:sym typeface="Comic Sans MS"/>
                        </a:rPr>
                        <a:t>provocar anemia, fatiga en general</a:t>
                      </a:r>
                    </a:p>
                  </a:txBody>
                  <a:tcPr marL="45720" marR="45720"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noFill/>
                  </a:tcPr>
                </a:tc>
              </a:tr>
              <a:tr h="387350">
                <a:tc>
                  <a:txBody>
                    <a:bodyPr/>
                    <a:lstStyle/>
                    <a:p>
                      <a:pPr marL="342900" lvl="0" indent="-342900" algn="just">
                        <a:tabLst>
                          <a:tab pos="228600" algn="l"/>
                        </a:tabLst>
                        <a:defRPr sz="1800" b="0" i="0"/>
                      </a:pPr>
                      <a:r>
                        <a:rPr sz="900">
                          <a:latin typeface="Comic Sans MS Bold"/>
                          <a:ea typeface="Comic Sans MS Bold"/>
                          <a:cs typeface="Comic Sans MS Bold"/>
                          <a:sym typeface="Comic Sans MS Bold"/>
                        </a:rPr>
                        <a:t>LIPOSOLUBLES</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lvl="0" algn="l">
                        <a:spcBef>
                          <a:spcPts val="400"/>
                        </a:spcBef>
                        <a:defRPr sz="1800" b="0" i="0"/>
                      </a:pPr>
                      <a:endParaRPr/>
                    </a:p>
                  </a:txBody>
                  <a:tcPr marL="45720" marR="45720" horzOverflow="overflow">
                    <a:lnL w="25400">
                      <a:solidFill>
                        <a:srgbClr val="000000"/>
                      </a:solidFill>
                      <a:round/>
                    </a:lnL>
                    <a:lnR w="12700">
                      <a:miter lim="400000"/>
                    </a:lnR>
                    <a:lnT w="12700">
                      <a:solidFill>
                        <a:srgbClr val="000000"/>
                      </a:solidFill>
                      <a:round/>
                    </a:lnT>
                    <a:lnB w="12700">
                      <a:solidFill>
                        <a:srgbClr val="000000"/>
                      </a:solidFill>
                      <a:round/>
                    </a:lnB>
                    <a:noFill/>
                  </a:tcPr>
                </a:tc>
                <a:tc>
                  <a:txBody>
                    <a:bodyPr/>
                    <a:lstStyle/>
                    <a:p>
                      <a:pPr lvl="0" algn="l">
                        <a:spcBef>
                          <a:spcPts val="400"/>
                        </a:spcBef>
                        <a:defRPr sz="1800" b="0" i="0"/>
                      </a:pPr>
                      <a:endParaRPr/>
                    </a:p>
                  </a:txBody>
                  <a:tcPr marL="45720" marR="45720" horzOverflow="overflow">
                    <a:lnL w="12700">
                      <a:miter lim="400000"/>
                    </a:lnL>
                    <a:lnR w="12700">
                      <a:miter lim="400000"/>
                    </a:lnR>
                    <a:lnT w="12700">
                      <a:solidFill>
                        <a:srgbClr val="000000"/>
                      </a:solidFill>
                      <a:round/>
                    </a:lnT>
                    <a:lnB w="12700">
                      <a:solidFill>
                        <a:srgbClr val="000000"/>
                      </a:solidFill>
                      <a:round/>
                    </a:lnB>
                    <a:noFill/>
                  </a:tcPr>
                </a:tc>
                <a:tc>
                  <a:txBody>
                    <a:bodyPr/>
                    <a:lstStyle/>
                    <a:p>
                      <a:pPr lvl="0" algn="l">
                        <a:spcBef>
                          <a:spcPts val="400"/>
                        </a:spcBef>
                        <a:defRPr sz="1800" b="0" i="0"/>
                      </a:pPr>
                      <a:endParaRPr/>
                    </a:p>
                  </a:txBody>
                  <a:tcPr marL="45720" marR="45720" horzOverflow="overflow">
                    <a:lnL w="12700">
                      <a:miter lim="400000"/>
                    </a:lnL>
                    <a:lnR w="25400">
                      <a:solidFill>
                        <a:srgbClr val="000000"/>
                      </a:solidFill>
                      <a:round/>
                    </a:lnR>
                    <a:lnT w="12700">
                      <a:solidFill>
                        <a:srgbClr val="000000"/>
                      </a:solidFill>
                      <a:round/>
                    </a:lnT>
                    <a:lnB w="12700">
                      <a:solidFill>
                        <a:srgbClr val="000000"/>
                      </a:solidFill>
                      <a:round/>
                    </a:lnB>
                    <a:noFill/>
                  </a:tcPr>
                </a:tc>
              </a:tr>
              <a:tr h="639762">
                <a:tc>
                  <a:txBody>
                    <a:bodyPr/>
                    <a:lstStyle/>
                    <a:p>
                      <a:pPr marL="342900" lvl="0" indent="-342900" algn="just">
                        <a:tabLst>
                          <a:tab pos="228600" algn="l"/>
                        </a:tabLst>
                        <a:defRPr sz="1800" b="0" i="0"/>
                      </a:pPr>
                      <a:r>
                        <a:rPr sz="900">
                          <a:latin typeface="Comic Sans MS"/>
                          <a:ea typeface="Comic Sans MS"/>
                          <a:cs typeface="Comic Sans MS"/>
                          <a:sym typeface="Comic Sans MS"/>
                        </a:rPr>
                        <a:t>Vitamina A</a:t>
                      </a:r>
                    </a:p>
                  </a:txBody>
                  <a:tcPr marL="45720" marR="45720" horzOverflow="overflow">
                    <a:lnL w="25400">
                      <a:solidFill>
                        <a:srgbClr val="000000"/>
                      </a:solidFill>
                      <a:round/>
                    </a:lnL>
                    <a:lnR w="12700">
                      <a:solidFill>
                        <a:srgbClr val="000000"/>
                      </a:solidFill>
                      <a:round/>
                    </a:lnR>
                    <a:lnT w="25400">
                      <a:solidFill>
                        <a:srgbClr val="000000"/>
                      </a:solidFill>
                      <a:round/>
                    </a:lnT>
                    <a:lnB w="25400">
                      <a:solidFill>
                        <a:srgbClr val="000000"/>
                      </a:solidFill>
                      <a:round/>
                    </a:lnB>
                    <a:noFill/>
                  </a:tcPr>
                </a:tc>
                <a:tc>
                  <a:txBody>
                    <a:bodyPr/>
                    <a:lstStyle/>
                    <a:p>
                      <a:pPr marL="87312" lvl="0" indent="-87312" algn="just">
                        <a:tabLst>
                          <a:tab pos="228600" algn="l"/>
                        </a:tabLst>
                        <a:defRPr sz="1800" b="0" i="0"/>
                      </a:pPr>
                      <a:r>
                        <a:rPr sz="900"/>
                        <a:t>…</a:t>
                      </a:r>
                      <a:r>
                        <a:rPr sz="900">
                          <a:latin typeface="Comic Sans MS"/>
                          <a:ea typeface="Comic Sans MS"/>
                          <a:cs typeface="Comic Sans MS"/>
                          <a:sym typeface="Comic Sans MS"/>
                        </a:rPr>
                        <a:t>el crecimiento y en el mecanismo de la visi</a:t>
                      </a:r>
                      <a:r>
                        <a:rPr sz="900"/>
                        <a:t>ó</a:t>
                      </a:r>
                      <a:r>
                        <a:rPr sz="900">
                          <a:latin typeface="Comic Sans MS"/>
                          <a:ea typeface="Comic Sans MS"/>
                          <a:cs typeface="Comic Sans MS"/>
                          <a:sym typeface="Comic Sans MS"/>
                        </a:rPr>
                        <a:t>n</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87312" lvl="0" indent="-87312" algn="just">
                        <a:tabLst>
                          <a:tab pos="228600" algn="l"/>
                        </a:tabLst>
                        <a:defRPr sz="1800" b="0" i="0"/>
                      </a:pPr>
                      <a:r>
                        <a:rPr sz="900"/>
                        <a:t>…</a:t>
                      </a:r>
                      <a:r>
                        <a:rPr sz="900">
                          <a:latin typeface="Comic Sans MS"/>
                          <a:ea typeface="Comic Sans MS"/>
                          <a:cs typeface="Comic Sans MS"/>
                          <a:sym typeface="Comic Sans MS"/>
                        </a:rPr>
                        <a:t>la yema del huevo, la mantequilla, la zanahoria, el pimiento y la leche</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indent="87312" algn="just">
                        <a:tabLst>
                          <a:tab pos="76200" algn="l"/>
                          <a:tab pos="228600" algn="l"/>
                        </a:tabLst>
                        <a:defRPr sz="1800" b="0" i="0"/>
                      </a:pPr>
                      <a:r>
                        <a:rPr sz="900"/>
                        <a:t>…</a:t>
                      </a:r>
                      <a:r>
                        <a:rPr sz="900">
                          <a:latin typeface="Comic Sans MS"/>
                          <a:ea typeface="Comic Sans MS"/>
                          <a:cs typeface="Comic Sans MS"/>
                          <a:sym typeface="Comic Sans MS"/>
                        </a:rPr>
                        <a:t>provocar sequedad en la piel</a:t>
                      </a:r>
                    </a:p>
                  </a:txBody>
                  <a:tcPr marL="45720" marR="45720"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noFill/>
                  </a:tcPr>
                </a:tc>
              </a:tr>
              <a:tr h="366712">
                <a:tc>
                  <a:txBody>
                    <a:bodyPr/>
                    <a:lstStyle/>
                    <a:p>
                      <a:pPr marL="342900" lvl="0" indent="-342900" algn="just">
                        <a:tabLst>
                          <a:tab pos="228600" algn="l"/>
                        </a:tabLst>
                        <a:defRPr sz="1800" b="0" i="0"/>
                      </a:pPr>
                      <a:r>
                        <a:rPr sz="900">
                          <a:latin typeface="Comic Sans MS"/>
                          <a:ea typeface="Comic Sans MS"/>
                          <a:cs typeface="Comic Sans MS"/>
                          <a:sym typeface="Comic Sans MS"/>
                        </a:rPr>
                        <a:t>Vitamina D</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87312" lvl="0" indent="-87312" algn="just">
                        <a:tabLst>
                          <a:tab pos="76200" algn="l"/>
                        </a:tabLst>
                        <a:defRPr sz="1800" b="0" i="0"/>
                      </a:pPr>
                      <a:r>
                        <a:rPr sz="900"/>
                        <a:t>…</a:t>
                      </a:r>
                      <a:r>
                        <a:rPr sz="900">
                          <a:latin typeface="Comic Sans MS"/>
                          <a:ea typeface="Comic Sans MS"/>
                          <a:cs typeface="Comic Sans MS"/>
                          <a:sym typeface="Comic Sans MS"/>
                        </a:rPr>
                        <a:t>la regulaci</a:t>
                      </a:r>
                      <a:r>
                        <a:rPr sz="900"/>
                        <a:t>ó</a:t>
                      </a:r>
                      <a:r>
                        <a:rPr sz="900">
                          <a:latin typeface="Comic Sans MS"/>
                          <a:ea typeface="Comic Sans MS"/>
                          <a:cs typeface="Comic Sans MS"/>
                          <a:sym typeface="Comic Sans MS"/>
                        </a:rPr>
                        <a:t>n del metabolismo</a:t>
                      </a:r>
                    </a:p>
                  </a:txBody>
                  <a:tcPr marL="45720" marR="45720"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just">
                        <a:tabLst>
                          <a:tab pos="228600" algn="l"/>
                        </a:tabLst>
                        <a:defRPr sz="1800" b="0" i="0"/>
                      </a:pPr>
                      <a:r>
                        <a:rPr sz="900"/>
                        <a:t>…</a:t>
                      </a:r>
                      <a:r>
                        <a:rPr sz="900">
                          <a:latin typeface="Comic Sans MS"/>
                          <a:ea typeface="Comic Sans MS"/>
                          <a:cs typeface="Comic Sans MS"/>
                          <a:sym typeface="Comic Sans MS"/>
                        </a:rPr>
                        <a:t>el aceite de oliva, la mantequilla y el bacalao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indent="87312" algn="just">
                        <a:tabLst>
                          <a:tab pos="228600" algn="l"/>
                        </a:tabLst>
                        <a:defRPr sz="1800" b="0" i="0"/>
                      </a:pPr>
                      <a:r>
                        <a:rPr sz="900"/>
                        <a:t>…</a:t>
                      </a:r>
                      <a:r>
                        <a:rPr sz="900">
                          <a:latin typeface="Comic Sans MS"/>
                          <a:ea typeface="Comic Sans MS"/>
                          <a:cs typeface="Comic Sans MS"/>
                          <a:sym typeface="Comic Sans MS"/>
                        </a:rPr>
                        <a:t>provocar disminuci</a:t>
                      </a:r>
                      <a:r>
                        <a:rPr sz="900"/>
                        <a:t>ó</a:t>
                      </a:r>
                      <a:r>
                        <a:rPr sz="900">
                          <a:latin typeface="Comic Sans MS"/>
                          <a:ea typeface="Comic Sans MS"/>
                          <a:cs typeface="Comic Sans MS"/>
                          <a:sym typeface="Comic Sans MS"/>
                        </a:rPr>
                        <a:t>n del tono muscular, caries</a:t>
                      </a:r>
                    </a:p>
                  </a:txBody>
                  <a:tcPr marL="45720" marR="45720"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noFill/>
                  </a:tcPr>
                </a:tc>
              </a:tr>
              <a:tr h="501650">
                <a:tc>
                  <a:txBody>
                    <a:bodyPr/>
                    <a:lstStyle/>
                    <a:p>
                      <a:pPr marL="342900" lvl="0" indent="-342900" algn="just">
                        <a:tabLst>
                          <a:tab pos="228600" algn="l"/>
                        </a:tabLst>
                        <a:defRPr sz="1800" b="0" i="0"/>
                      </a:pPr>
                      <a:r>
                        <a:rPr sz="900">
                          <a:latin typeface="Comic Sans MS"/>
                          <a:ea typeface="Comic Sans MS"/>
                          <a:cs typeface="Comic Sans MS"/>
                          <a:sym typeface="Comic Sans MS"/>
                        </a:rPr>
                        <a:t>Vitamina E</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87312" lvl="0" indent="-87312" algn="l">
                        <a:tabLst>
                          <a:tab pos="228600" algn="l"/>
                        </a:tabLst>
                        <a:defRPr sz="1800" b="0" i="0"/>
                      </a:pPr>
                      <a:r>
                        <a:rPr sz="900"/>
                        <a:t>…</a:t>
                      </a:r>
                      <a:r>
                        <a:rPr sz="900">
                          <a:latin typeface="Comic Sans MS"/>
                          <a:ea typeface="Comic Sans MS"/>
                          <a:cs typeface="Comic Sans MS"/>
                          <a:sym typeface="Comic Sans MS"/>
                        </a:rPr>
                        <a:t>la actividad  muscular</a:t>
                      </a:r>
                    </a:p>
                  </a:txBody>
                  <a:tcPr marL="45720" marR="45720" horzOverflow="overflow">
                    <a:lnL w="254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just">
                        <a:tabLst>
                          <a:tab pos="228600" algn="l"/>
                        </a:tabLst>
                        <a:defRPr sz="1800" b="0" i="0"/>
                      </a:pPr>
                      <a:r>
                        <a:rPr sz="900"/>
                        <a:t>…</a:t>
                      </a:r>
                      <a:r>
                        <a:rPr sz="900">
                          <a:latin typeface="Comic Sans MS"/>
                          <a:ea typeface="Comic Sans MS"/>
                          <a:cs typeface="Comic Sans MS"/>
                          <a:sym typeface="Comic Sans MS"/>
                        </a:rPr>
                        <a:t>el germen de trigo, lechuga y aceites vegetales </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indent="87312" algn="just">
                        <a:tabLst>
                          <a:tab pos="228600" algn="l"/>
                        </a:tabLst>
                        <a:defRPr sz="1800" b="0" i="0"/>
                      </a:pPr>
                      <a:r>
                        <a:rPr sz="900"/>
                        <a:t>…</a:t>
                      </a:r>
                      <a:r>
                        <a:rPr sz="900">
                          <a:latin typeface="Comic Sans MS"/>
                          <a:ea typeface="Comic Sans MS"/>
                          <a:cs typeface="Comic Sans MS"/>
                          <a:sym typeface="Comic Sans MS"/>
                        </a:rPr>
                        <a:t>provocar debilidad en la contracci</a:t>
                      </a:r>
                      <a:r>
                        <a:rPr sz="900"/>
                        <a:t>ó</a:t>
                      </a:r>
                      <a:r>
                        <a:rPr sz="900">
                          <a:latin typeface="Comic Sans MS"/>
                          <a:ea typeface="Comic Sans MS"/>
                          <a:cs typeface="Comic Sans MS"/>
                          <a:sym typeface="Comic Sans MS"/>
                        </a:rPr>
                        <a:t>n muscular</a:t>
                      </a:r>
                    </a:p>
                  </a:txBody>
                  <a:tcPr marL="45720" marR="45720" horzOverflow="overflow">
                    <a:lnL w="12700">
                      <a:solidFill>
                        <a:srgbClr val="000000"/>
                      </a:solidFill>
                      <a:round/>
                    </a:lnL>
                    <a:lnR w="25400">
                      <a:solidFill>
                        <a:srgbClr val="000000"/>
                      </a:solidFill>
                      <a:round/>
                    </a:lnR>
                    <a:lnT w="12700">
                      <a:solidFill>
                        <a:srgbClr val="000000"/>
                      </a:solidFill>
                      <a:round/>
                    </a:lnT>
                    <a:lnB w="12700">
                      <a:solidFill>
                        <a:srgbClr val="000000"/>
                      </a:solidFill>
                      <a:round/>
                    </a:lnB>
                    <a:noFill/>
                  </a:tcPr>
                </a:tc>
              </a:tr>
              <a:tr h="503237">
                <a:tc>
                  <a:txBody>
                    <a:bodyPr/>
                    <a:lstStyle/>
                    <a:p>
                      <a:pPr marL="342900" lvl="0" indent="-342900" algn="just">
                        <a:tabLst>
                          <a:tab pos="228600" algn="l"/>
                        </a:tabLst>
                        <a:defRPr sz="1800" b="0" i="0"/>
                      </a:pPr>
                      <a:r>
                        <a:rPr sz="900">
                          <a:latin typeface="Comic Sans MS"/>
                          <a:ea typeface="Comic Sans MS"/>
                          <a:cs typeface="Comic Sans MS"/>
                          <a:sym typeface="Comic Sans MS"/>
                        </a:rPr>
                        <a:t>Vitamina K</a:t>
                      </a:r>
                    </a:p>
                  </a:txBody>
                  <a:tcPr marL="45720" marR="45720" horzOverflow="overflow">
                    <a:lnL w="25400">
                      <a:solidFill>
                        <a:srgbClr val="000000"/>
                      </a:solidFill>
                      <a:round/>
                    </a:lnL>
                    <a:lnR w="25400">
                      <a:solidFill>
                        <a:srgbClr val="000000"/>
                      </a:solidFill>
                      <a:round/>
                    </a:lnR>
                    <a:lnT w="25400">
                      <a:solidFill>
                        <a:srgbClr val="000000"/>
                      </a:solidFill>
                      <a:round/>
                    </a:lnT>
                    <a:lnB w="25400">
                      <a:solidFill>
                        <a:srgbClr val="000000"/>
                      </a:solidFill>
                      <a:round/>
                    </a:lnB>
                    <a:noFill/>
                  </a:tcPr>
                </a:tc>
                <a:tc>
                  <a:txBody>
                    <a:bodyPr/>
                    <a:lstStyle/>
                    <a:p>
                      <a:pPr marL="87312" lvl="0" indent="-87312" algn="just">
                        <a:tabLst>
                          <a:tab pos="228600" algn="l"/>
                        </a:tabLst>
                        <a:defRPr sz="1800" b="0" i="0"/>
                      </a:pPr>
                      <a:r>
                        <a:rPr sz="900"/>
                        <a:t>…</a:t>
                      </a:r>
                      <a:r>
                        <a:rPr sz="900">
                          <a:latin typeface="Comic Sans MS"/>
                          <a:ea typeface="Comic Sans MS"/>
                          <a:cs typeface="Comic Sans MS"/>
                          <a:sym typeface="Comic Sans MS"/>
                        </a:rPr>
                        <a:t>los mecanismos de coagulaci</a:t>
                      </a:r>
                      <a:r>
                        <a:rPr sz="900"/>
                        <a:t>ó</a:t>
                      </a:r>
                      <a:r>
                        <a:rPr sz="900">
                          <a:latin typeface="Comic Sans MS"/>
                          <a:ea typeface="Comic Sans MS"/>
                          <a:cs typeface="Comic Sans MS"/>
                          <a:sym typeface="Comic Sans MS"/>
                        </a:rPr>
                        <a:t>n</a:t>
                      </a:r>
                    </a:p>
                  </a:txBody>
                  <a:tcPr marL="45720" marR="45720" horzOverflow="overflow">
                    <a:lnL w="25400">
                      <a:solidFill>
                        <a:srgbClr val="000000"/>
                      </a:solidFill>
                      <a:round/>
                    </a:lnL>
                    <a:lnR w="12700">
                      <a:solidFill>
                        <a:srgbClr val="000000"/>
                      </a:solidFill>
                      <a:round/>
                    </a:lnR>
                    <a:lnT w="12700">
                      <a:solidFill>
                        <a:srgbClr val="000000"/>
                      </a:solidFill>
                      <a:round/>
                    </a:lnT>
                    <a:lnB w="25400">
                      <a:solidFill>
                        <a:srgbClr val="000000"/>
                      </a:solidFill>
                      <a:round/>
                    </a:lnB>
                    <a:noFill/>
                  </a:tcPr>
                </a:tc>
                <a:tc>
                  <a:txBody>
                    <a:bodyPr/>
                    <a:lstStyle/>
                    <a:p>
                      <a:pPr lvl="0" algn="just">
                        <a:tabLst>
                          <a:tab pos="228600" algn="l"/>
                        </a:tabLst>
                        <a:defRPr sz="1800" b="0" i="0"/>
                      </a:pPr>
                      <a:r>
                        <a:rPr sz="900"/>
                        <a:t>…</a:t>
                      </a:r>
                      <a:r>
                        <a:rPr sz="900">
                          <a:latin typeface="Comic Sans MS"/>
                          <a:ea typeface="Comic Sans MS"/>
                          <a:cs typeface="Comic Sans MS"/>
                          <a:sym typeface="Comic Sans MS"/>
                        </a:rPr>
                        <a:t>la col, la espinaca y el tomate</a:t>
                      </a:r>
                    </a:p>
                  </a:txBody>
                  <a:tcPr marL="45720" marR="45720" horzOverflow="overflow">
                    <a:lnL w="12700">
                      <a:solidFill>
                        <a:srgbClr val="000000"/>
                      </a:solidFill>
                      <a:round/>
                    </a:lnL>
                    <a:lnR w="12700">
                      <a:solidFill>
                        <a:srgbClr val="000000"/>
                      </a:solidFill>
                      <a:round/>
                    </a:lnR>
                    <a:lnT w="12700">
                      <a:solidFill>
                        <a:srgbClr val="000000"/>
                      </a:solidFill>
                      <a:round/>
                    </a:lnT>
                    <a:lnB w="25400">
                      <a:solidFill>
                        <a:srgbClr val="000000"/>
                      </a:solidFill>
                      <a:round/>
                    </a:lnB>
                    <a:noFill/>
                  </a:tcPr>
                </a:tc>
                <a:tc>
                  <a:txBody>
                    <a:bodyPr/>
                    <a:lstStyle/>
                    <a:p>
                      <a:pPr lvl="0" indent="87312" algn="just">
                        <a:tabLst>
                          <a:tab pos="228600" algn="l"/>
                        </a:tabLst>
                        <a:defRPr sz="1800" b="0" i="0"/>
                      </a:pPr>
                      <a:r>
                        <a:rPr sz="900"/>
                        <a:t>…</a:t>
                      </a:r>
                      <a:r>
                        <a:rPr sz="900">
                          <a:latin typeface="Comic Sans MS"/>
                          <a:ea typeface="Comic Sans MS"/>
                          <a:cs typeface="Comic Sans MS"/>
                          <a:sym typeface="Comic Sans MS"/>
                        </a:rPr>
                        <a:t>provocar anemia, o dificultades en la coagulaci</a:t>
                      </a:r>
                      <a:r>
                        <a:rPr sz="900"/>
                        <a:t>ó</a:t>
                      </a:r>
                      <a:r>
                        <a:rPr sz="900">
                          <a:latin typeface="Comic Sans MS"/>
                          <a:ea typeface="Comic Sans MS"/>
                          <a:cs typeface="Comic Sans MS"/>
                          <a:sym typeface="Comic Sans MS"/>
                        </a:rPr>
                        <a:t>n</a:t>
                      </a:r>
                    </a:p>
                  </a:txBody>
                  <a:tcPr marL="45720" marR="45720" horzOverflow="overflow">
                    <a:lnL w="12700">
                      <a:solidFill>
                        <a:srgbClr val="000000"/>
                      </a:solidFill>
                      <a:round/>
                    </a:lnL>
                    <a:lnR w="25400">
                      <a:solidFill>
                        <a:srgbClr val="000000"/>
                      </a:solidFill>
                      <a:round/>
                    </a:lnR>
                    <a:lnT w="12700">
                      <a:solidFill>
                        <a:srgbClr val="000000"/>
                      </a:solidFill>
                      <a:round/>
                    </a:lnT>
                    <a:lnB w="25400">
                      <a:solidFill>
                        <a:srgbClr val="000000"/>
                      </a:solidFill>
                      <a:round/>
                    </a:lnB>
                    <a:noFill/>
                  </a:tcPr>
                </a:tc>
              </a:tr>
            </a:tbl>
          </a:graphicData>
        </a:graphic>
      </p:graphicFrame>
      <p:pic>
        <p:nvPicPr>
          <p:cNvPr id="58"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59" name="23.jpg"/>
          <p:cNvPicPr/>
          <p:nvPr/>
        </p:nvPicPr>
        <p:blipFill>
          <a:blip r:embed="rId3" cstate="print">
            <a:alphaModFix amt="17703"/>
            <a:extLst/>
          </a:blip>
          <a:stretch>
            <a:fillRect/>
          </a:stretch>
        </p:blipFill>
        <p:spPr>
          <a:xfrm>
            <a:off x="0" y="762420"/>
            <a:ext cx="9144000" cy="5333160"/>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Shape 61"/>
          <p:cNvSpPr>
            <a:spLocks noGrp="1"/>
          </p:cNvSpPr>
          <p:nvPr>
            <p:ph type="body" idx="4294967295"/>
          </p:nvPr>
        </p:nvSpPr>
        <p:spPr>
          <a:xfrm>
            <a:off x="457200" y="20828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400"/>
              </a:spcBef>
              <a:buSzTx/>
              <a:buNone/>
              <a:defRPr sz="1800"/>
            </a:pPr>
            <a:r>
              <a:t>	La necesidad de los elementos minerales resulta evidente, ya que sirven como medio de construcción.</a:t>
            </a:r>
          </a:p>
          <a:p>
            <a:pPr lvl="0">
              <a:lnSpc>
                <a:spcPct val="80000"/>
              </a:lnSpc>
              <a:spcBef>
                <a:spcPts val="400"/>
              </a:spcBef>
              <a:buSzTx/>
              <a:buNone/>
              <a:defRPr sz="1800"/>
            </a:pPr>
            <a:endParaRPr b="1" i="1"/>
          </a:p>
          <a:p>
            <a:pPr marL="192881" lvl="0" indent="-192881">
              <a:lnSpc>
                <a:spcPct val="80000"/>
              </a:lnSpc>
              <a:spcBef>
                <a:spcPts val="400"/>
              </a:spcBef>
              <a:buChar char="•"/>
              <a:defRPr sz="1800"/>
            </a:pPr>
            <a:r>
              <a:rPr b="1" i="1"/>
              <a:t>Calcio.</a:t>
            </a:r>
            <a:r>
              <a:rPr i="1"/>
              <a:t> </a:t>
            </a:r>
            <a:r>
              <a:t>Constituye la base del esqueleto humano y de los dientes. Tiene funciones reguladoras en la coagulación y en la contracción muscular.</a:t>
            </a:r>
            <a:endParaRPr b="1" i="1"/>
          </a:p>
          <a:p>
            <a:pPr lvl="0">
              <a:lnSpc>
                <a:spcPct val="80000"/>
              </a:lnSpc>
              <a:spcBef>
                <a:spcPts val="400"/>
              </a:spcBef>
              <a:buChar char="•"/>
              <a:defRPr sz="1800"/>
            </a:pPr>
            <a:endParaRPr b="1" i="1"/>
          </a:p>
          <a:p>
            <a:pPr marL="192881" lvl="0" indent="-192881">
              <a:lnSpc>
                <a:spcPct val="80000"/>
              </a:lnSpc>
              <a:spcBef>
                <a:spcPts val="400"/>
              </a:spcBef>
              <a:buChar char="•"/>
              <a:defRPr sz="1800"/>
            </a:pPr>
            <a:r>
              <a:rPr b="1" i="1"/>
              <a:t>Hierro</a:t>
            </a:r>
            <a:r>
              <a:rPr i="1"/>
              <a:t>. </a:t>
            </a:r>
            <a:r>
              <a:t>Interviene en los movimientos peristálticos de los intestinos. Su carencia puede producir anemia, estreñimiento, etc.</a:t>
            </a:r>
            <a:endParaRPr b="1" i="1"/>
          </a:p>
          <a:p>
            <a:pPr lvl="0">
              <a:lnSpc>
                <a:spcPct val="80000"/>
              </a:lnSpc>
              <a:spcBef>
                <a:spcPts val="400"/>
              </a:spcBef>
              <a:buChar char="•"/>
              <a:defRPr sz="1800"/>
            </a:pPr>
            <a:endParaRPr b="1" i="1"/>
          </a:p>
          <a:p>
            <a:pPr marL="192881" lvl="0" indent="-192881">
              <a:lnSpc>
                <a:spcPct val="80000"/>
              </a:lnSpc>
              <a:spcBef>
                <a:spcPts val="400"/>
              </a:spcBef>
              <a:buChar char="•"/>
              <a:defRPr sz="1800"/>
            </a:pPr>
            <a:r>
              <a:rPr b="1" i="1"/>
              <a:t>Yodo.</a:t>
            </a:r>
            <a:r>
              <a:rPr i="1"/>
              <a:t> </a:t>
            </a:r>
            <a:r>
              <a:t>Es fundamental para la fabricación de la hormona producida por la glándula tiroides.</a:t>
            </a:r>
          </a:p>
        </p:txBody>
      </p:sp>
      <p:sp>
        <p:nvSpPr>
          <p:cNvPr id="62" name="Shape 62"/>
          <p:cNvSpPr/>
          <p:nvPr/>
        </p:nvSpPr>
        <p:spPr>
          <a:xfrm>
            <a:off x="3276600" y="765175"/>
            <a:ext cx="1978978"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80000"/>
              </a:lnSpc>
              <a:spcBef>
                <a:spcPts val="700"/>
              </a:spcBef>
              <a:defRPr sz="3200">
                <a:latin typeface="Arial Bold"/>
                <a:ea typeface="Arial Bold"/>
                <a:cs typeface="Arial Bold"/>
                <a:sym typeface="Arial Bold"/>
              </a:defRPr>
            </a:lvl1pPr>
          </a:lstStyle>
          <a:p>
            <a:pPr lvl="0">
              <a:defRPr sz="1800"/>
            </a:pPr>
            <a:r>
              <a:rPr sz="3200"/>
              <a:t>Minerales</a:t>
            </a:r>
          </a:p>
        </p:txBody>
      </p:sp>
      <p:pic>
        <p:nvPicPr>
          <p:cNvPr id="63"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64" name="24.jpg"/>
          <p:cNvPicPr/>
          <p:nvPr/>
        </p:nvPicPr>
        <p:blipFill>
          <a:blip r:embed="rId3" cstate="print">
            <a:alphaModFix amt="18687"/>
            <a:extLst/>
          </a:blip>
          <a:srcRect l="9966"/>
          <a:stretch>
            <a:fillRect/>
          </a:stretch>
        </p:blipFill>
        <p:spPr>
          <a:xfrm>
            <a:off x="490151" y="1005569"/>
            <a:ext cx="7768439" cy="5024773"/>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p:cNvSpPr>
          <p:nvPr>
            <p:ph type="body" idx="4294967295"/>
          </p:nvPr>
        </p:nvSpPr>
        <p:spPr>
          <a:xfrm>
            <a:off x="3276600" y="333375"/>
            <a:ext cx="2303463" cy="5762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lvl1pPr>
              <a:lnSpc>
                <a:spcPct val="80000"/>
              </a:lnSpc>
              <a:buSzTx/>
              <a:buNone/>
              <a:defRPr>
                <a:latin typeface="Arial Bold"/>
                <a:ea typeface="Arial Bold"/>
                <a:cs typeface="Arial Bold"/>
                <a:sym typeface="Arial Bold"/>
              </a:defRPr>
            </a:lvl1pPr>
          </a:lstStyle>
          <a:p>
            <a:pPr lvl="0">
              <a:defRPr sz="1800"/>
            </a:pPr>
            <a:r>
              <a:rPr sz="3200"/>
              <a:t>Minerales</a:t>
            </a:r>
          </a:p>
        </p:txBody>
      </p:sp>
      <p:sp>
        <p:nvSpPr>
          <p:cNvPr id="67" name="Shape 67"/>
          <p:cNvSpPr/>
          <p:nvPr/>
        </p:nvSpPr>
        <p:spPr>
          <a:xfrm>
            <a:off x="457200" y="2252606"/>
            <a:ext cx="8229600" cy="230862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342900" lvl="0" indent="-342900">
              <a:lnSpc>
                <a:spcPct val="80000"/>
              </a:lnSpc>
              <a:spcBef>
                <a:spcPts val="600"/>
              </a:spcBef>
            </a:pPr>
            <a:r>
              <a:rPr sz="2800"/>
              <a:t>	</a:t>
            </a:r>
            <a:r>
              <a:t>Hablemos ahora de unos minerales que realizan funciones tan importantes como los anteriores: </a:t>
            </a:r>
            <a:r>
              <a:rPr>
                <a:latin typeface="Arial Bold"/>
                <a:ea typeface="Arial Bold"/>
                <a:cs typeface="Arial Bold"/>
                <a:sym typeface="Arial Bold"/>
              </a:rPr>
              <a:t>los oligoelementos</a:t>
            </a:r>
            <a:r>
              <a:t>. Es rara su carencia, pues cualquier dieta nos proporcionará la pequeña cantidad que necesitamos y son:</a:t>
            </a:r>
          </a:p>
          <a:p>
            <a:pPr marL="342900" lvl="0" indent="-342900">
              <a:lnSpc>
                <a:spcPct val="80000"/>
              </a:lnSpc>
              <a:spcBef>
                <a:spcPts val="600"/>
              </a:spcBef>
            </a:pPr>
            <a:endParaRPr/>
          </a:p>
          <a:p>
            <a:pPr marL="342900" lvl="0" indent="-342900">
              <a:lnSpc>
                <a:spcPct val="80000"/>
              </a:lnSpc>
              <a:spcBef>
                <a:spcPts val="600"/>
              </a:spcBef>
            </a:pPr>
            <a:endParaRPr b="1" i="1"/>
          </a:p>
          <a:p>
            <a:pPr marL="39992" lvl="0" indent="-39992">
              <a:lnSpc>
                <a:spcPct val="80000"/>
              </a:lnSpc>
              <a:spcBef>
                <a:spcPts val="600"/>
              </a:spcBef>
              <a:buSzPct val="100000"/>
              <a:buChar char="•"/>
            </a:pPr>
            <a:r>
              <a:rPr b="1" i="1"/>
              <a:t>Magnesio</a:t>
            </a:r>
            <a:r>
              <a:rPr i="1"/>
              <a:t>. </a:t>
            </a:r>
            <a:r>
              <a:t>Se encarga de formar parte del tejido óseo.</a:t>
            </a:r>
            <a:endParaRPr b="1" i="1"/>
          </a:p>
          <a:p>
            <a:pPr marL="39992" lvl="0" indent="-39992">
              <a:lnSpc>
                <a:spcPct val="80000"/>
              </a:lnSpc>
              <a:spcBef>
                <a:spcPts val="600"/>
              </a:spcBef>
              <a:buSzPct val="100000"/>
              <a:buChar char="•"/>
            </a:pPr>
            <a:r>
              <a:rPr b="1" i="1"/>
              <a:t>Sodio, Potasio, Cobre, Cobalto, Zinc</a:t>
            </a:r>
            <a:r>
              <a:rPr i="1"/>
              <a:t>, etc. </a:t>
            </a:r>
            <a:r>
              <a:t>son algunos de los indispensables.</a:t>
            </a:r>
          </a:p>
        </p:txBody>
      </p:sp>
      <p:pic>
        <p:nvPicPr>
          <p:cNvPr id="68"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69" name="24.jpg"/>
          <p:cNvPicPr/>
          <p:nvPr/>
        </p:nvPicPr>
        <p:blipFill>
          <a:blip r:embed="rId3" cstate="print">
            <a:alphaModFix amt="21582"/>
            <a:extLst/>
          </a:blip>
          <a:stretch>
            <a:fillRect/>
          </a:stretch>
        </p:blipFill>
        <p:spPr>
          <a:xfrm>
            <a:off x="764376" y="1262506"/>
            <a:ext cx="7498439" cy="4366739"/>
          </a:xfrm>
          <a:prstGeom prst="rect">
            <a:avLst/>
          </a:prstGeom>
          <a:ln w="12700">
            <a:miter lim="400000"/>
          </a:ln>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p:cNvSpPr>
          <p:nvPr>
            <p:ph type="title" idx="4294967295"/>
          </p:nvPr>
        </p:nvSpPr>
        <p:spPr>
          <a:xfrm>
            <a:off x="457200" y="274637"/>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defTabSz="841247">
              <a:defRPr sz="1800"/>
            </a:pPr>
            <a:r>
              <a:rPr sz="3680">
                <a:latin typeface="Arial Bold"/>
                <a:ea typeface="Arial Bold"/>
                <a:cs typeface="Arial Bold"/>
                <a:sym typeface="Arial Bold"/>
              </a:rPr>
              <a:t>Agua</a:t>
            </a:r>
            <a:br>
              <a:rPr sz="3680">
                <a:latin typeface="Arial Bold"/>
                <a:ea typeface="Arial Bold"/>
                <a:cs typeface="Arial Bold"/>
                <a:sym typeface="Arial Bold"/>
              </a:rPr>
            </a:br>
            <a:endParaRPr sz="3680">
              <a:latin typeface="Arial Bold"/>
              <a:ea typeface="Arial Bold"/>
              <a:cs typeface="Arial Bold"/>
              <a:sym typeface="Arial Bold"/>
            </a:endParaRPr>
          </a:p>
        </p:txBody>
      </p:sp>
      <p:sp>
        <p:nvSpPr>
          <p:cNvPr id="72" name="Shape 72"/>
          <p:cNvSpPr>
            <a:spLocks noGrp="1"/>
          </p:cNvSpPr>
          <p:nvPr>
            <p:ph type="body" idx="4294967295"/>
          </p:nvPr>
        </p:nvSpPr>
        <p:spPr>
          <a:xfrm>
            <a:off x="114300" y="15621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90000"/>
              </a:lnSpc>
              <a:spcBef>
                <a:spcPts val="500"/>
              </a:spcBef>
              <a:buChar char="•"/>
              <a:defRPr sz="1800"/>
            </a:pPr>
            <a:r>
              <a:t>Se conocen datos sobre personas que han estado 30 ó más días sin ingerir ningún alimento sólido, pero no se conoce ningún caso de alguien que haya permanecido más de una semana sin beber líquidos, ya que el agua es esencial en la vida y un elemento indispensable para el organismo. Gracias a ella se producen todas las reacciones químicas existentes y por la misma discurren disueltos elementos nutrientes y desechos.</a:t>
            </a:r>
          </a:p>
          <a:p>
            <a:pPr lvl="0">
              <a:lnSpc>
                <a:spcPct val="90000"/>
              </a:lnSpc>
              <a:buChar char="•"/>
              <a:defRPr sz="1800"/>
            </a:pPr>
            <a:endParaRPr sz="2400"/>
          </a:p>
          <a:p>
            <a:pPr lvl="0">
              <a:lnSpc>
                <a:spcPct val="90000"/>
              </a:lnSpc>
              <a:spcBef>
                <a:spcPts val="500"/>
              </a:spcBef>
              <a:buChar char="•"/>
              <a:defRPr sz="1800"/>
            </a:pPr>
            <a:r>
              <a:t>Constituye el 70% del peso del cuerpo, y con las sales minerales forman el equilibrio hidroelectrolítico esencial en el metabolismo.</a:t>
            </a:r>
          </a:p>
        </p:txBody>
      </p:sp>
      <p:pic>
        <p:nvPicPr>
          <p:cNvPr id="73"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74" name="25.jpg"/>
          <p:cNvPicPr/>
          <p:nvPr/>
        </p:nvPicPr>
        <p:blipFill>
          <a:blip r:embed="rId3" cstate="print">
            <a:alphaModFix amt="29302"/>
            <a:extLst/>
          </a:blip>
          <a:stretch>
            <a:fillRect/>
          </a:stretch>
        </p:blipFill>
        <p:spPr>
          <a:xfrm>
            <a:off x="1165522" y="1166018"/>
            <a:ext cx="6585857" cy="4525964"/>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hape 76"/>
          <p:cNvSpPr>
            <a:spLocks noGrp="1"/>
          </p:cNvSpPr>
          <p:nvPr>
            <p:ph type="body" idx="4294967295"/>
          </p:nvPr>
        </p:nvSpPr>
        <p:spPr>
          <a:xfrm>
            <a:off x="596900" y="1696555"/>
            <a:ext cx="5986463" cy="55435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600"/>
              </a:spcBef>
              <a:buChar char="•"/>
              <a:defRPr sz="1800"/>
            </a:pPr>
            <a:endParaRPr sz="1600">
              <a:latin typeface="Arial Bold"/>
              <a:ea typeface="Arial Bold"/>
              <a:cs typeface="Arial Bold"/>
              <a:sym typeface="Arial Bold"/>
            </a:endParaRPr>
          </a:p>
          <a:p>
            <a:pPr lvl="0">
              <a:lnSpc>
                <a:spcPct val="80000"/>
              </a:lnSpc>
              <a:spcBef>
                <a:spcPts val="300"/>
              </a:spcBef>
              <a:buSzTx/>
              <a:buNone/>
              <a:defRPr sz="1800"/>
            </a:pPr>
            <a:r>
              <a:rPr sz="1600"/>
              <a:t>las necesidades nutritivas del deportista.</a:t>
            </a:r>
          </a:p>
          <a:p>
            <a:pPr lvl="0">
              <a:lnSpc>
                <a:spcPct val="80000"/>
              </a:lnSpc>
              <a:spcBef>
                <a:spcPts val="600"/>
              </a:spcBef>
              <a:buSzTx/>
              <a:buNone/>
              <a:defRPr sz="1800"/>
            </a:pPr>
            <a:endParaRPr sz="1600">
              <a:latin typeface="Arial Bold"/>
              <a:ea typeface="Arial Bold"/>
              <a:cs typeface="Arial Bold"/>
              <a:sym typeface="Arial Bold"/>
            </a:endParaRPr>
          </a:p>
          <a:p>
            <a:pPr marL="195942" lvl="0" indent="-195942">
              <a:lnSpc>
                <a:spcPct val="80000"/>
              </a:lnSpc>
              <a:spcBef>
                <a:spcPts val="300"/>
              </a:spcBef>
              <a:buChar char="•"/>
              <a:defRPr sz="1800"/>
            </a:pPr>
            <a:r>
              <a:rPr sz="1600">
                <a:latin typeface="Arial Bold"/>
                <a:ea typeface="Arial Bold"/>
                <a:cs typeface="Arial Bold"/>
                <a:sym typeface="Arial Bold"/>
              </a:rPr>
              <a:t>Calorías.</a:t>
            </a:r>
            <a:r>
              <a:rPr sz="1600"/>
              <a:t> El consumo de calorías oscila entre 1.600 y 3.000 diarias, dependiendo del grado de actividad de las mismas y de su peso, de igual manera el deportista necesitará al menos de 400 a 2.000 calorías extra por día. </a:t>
            </a:r>
          </a:p>
          <a:p>
            <a:pPr lvl="0">
              <a:lnSpc>
                <a:spcPct val="80000"/>
              </a:lnSpc>
              <a:spcBef>
                <a:spcPts val="600"/>
              </a:spcBef>
              <a:buChar char="•"/>
              <a:defRPr sz="1800"/>
            </a:pPr>
            <a:endParaRPr sz="1600"/>
          </a:p>
          <a:p>
            <a:pPr marL="195942" lvl="0" indent="-195942">
              <a:lnSpc>
                <a:spcPct val="80000"/>
              </a:lnSpc>
              <a:spcBef>
                <a:spcPts val="300"/>
              </a:spcBef>
              <a:buChar char="•"/>
              <a:defRPr sz="1800"/>
            </a:pPr>
            <a:r>
              <a:rPr sz="1600">
                <a:latin typeface="Arial Bold"/>
                <a:ea typeface="Arial Bold"/>
                <a:cs typeface="Arial Bold"/>
                <a:sym typeface="Arial Bold"/>
              </a:rPr>
              <a:t>Proteínas.</a:t>
            </a:r>
            <a:r>
              <a:rPr sz="1600" i="1"/>
              <a:t> S</a:t>
            </a:r>
            <a:r>
              <a:rPr sz="1600"/>
              <a:t>u intervención en el desarrollo del tejido muscular es básica, por lo que su ingestión durante el crecimiento es fundamental. </a:t>
            </a:r>
          </a:p>
          <a:p>
            <a:pPr lvl="0">
              <a:lnSpc>
                <a:spcPct val="80000"/>
              </a:lnSpc>
              <a:spcBef>
                <a:spcPts val="300"/>
              </a:spcBef>
              <a:buChar char="•"/>
              <a:defRPr sz="1800"/>
            </a:pPr>
            <a:endParaRPr sz="1600"/>
          </a:p>
          <a:p>
            <a:pPr marL="195942" lvl="0" indent="-195942">
              <a:lnSpc>
                <a:spcPct val="80000"/>
              </a:lnSpc>
              <a:spcBef>
                <a:spcPts val="300"/>
              </a:spcBef>
              <a:buChar char="•"/>
              <a:defRPr sz="1800"/>
            </a:pPr>
            <a:r>
              <a:rPr sz="1600">
                <a:latin typeface="Arial Bold"/>
                <a:ea typeface="Arial Bold"/>
                <a:cs typeface="Arial Bold"/>
                <a:sym typeface="Arial Bold"/>
              </a:rPr>
              <a:t>Grasas.</a:t>
            </a:r>
            <a:r>
              <a:rPr sz="1600" i="1"/>
              <a:t> </a:t>
            </a:r>
            <a:r>
              <a:rPr sz="1600"/>
              <a:t>Son necesarias en su justo grado para dar a la dieta el sabor necesario. </a:t>
            </a:r>
          </a:p>
          <a:p>
            <a:pPr lvl="0">
              <a:lnSpc>
                <a:spcPct val="80000"/>
              </a:lnSpc>
              <a:spcBef>
                <a:spcPts val="300"/>
              </a:spcBef>
              <a:buChar char="•"/>
              <a:defRPr sz="1800"/>
            </a:pPr>
            <a:endParaRPr sz="1600"/>
          </a:p>
          <a:p>
            <a:pPr marL="195942" lvl="0" indent="-195942">
              <a:lnSpc>
                <a:spcPct val="80000"/>
              </a:lnSpc>
              <a:spcBef>
                <a:spcPts val="300"/>
              </a:spcBef>
              <a:buChar char="•"/>
              <a:defRPr sz="1800"/>
            </a:pPr>
            <a:r>
              <a:rPr sz="1600">
                <a:latin typeface="Arial Bold"/>
                <a:ea typeface="Arial Bold"/>
                <a:cs typeface="Arial Bold"/>
                <a:sym typeface="Arial Bold"/>
              </a:rPr>
              <a:t>Carbohidratos. </a:t>
            </a:r>
            <a:r>
              <a:rPr sz="1600"/>
              <a:t>La influencia de una dieta rica en glúcidos sobre el ejercicio está sentada sobre unas bases muy sólidas, aumenta la resistencia. </a:t>
            </a:r>
          </a:p>
        </p:txBody>
      </p:sp>
      <p:sp>
        <p:nvSpPr>
          <p:cNvPr id="77" name="Shape 77"/>
          <p:cNvSpPr/>
          <p:nvPr/>
        </p:nvSpPr>
        <p:spPr>
          <a:xfrm>
            <a:off x="2484437" y="260350"/>
            <a:ext cx="5903913" cy="54804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200"/>
            </a:lvl1pPr>
          </a:lstStyle>
          <a:p>
            <a:pPr lvl="0">
              <a:defRPr sz="1800"/>
            </a:pPr>
            <a:r>
              <a:rPr sz="3200"/>
              <a:t>Nutrición y ejercicio</a:t>
            </a:r>
          </a:p>
        </p:txBody>
      </p:sp>
      <p:pic>
        <p:nvPicPr>
          <p:cNvPr id="78"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79" name="nutricion.jpg"/>
          <p:cNvPicPr/>
          <p:nvPr/>
        </p:nvPicPr>
        <p:blipFill>
          <a:blip r:embed="rId3" cstate="print">
            <a:extLst/>
          </a:blip>
          <a:stretch>
            <a:fillRect/>
          </a:stretch>
        </p:blipFill>
        <p:spPr>
          <a:xfrm>
            <a:off x="6853237" y="1696555"/>
            <a:ext cx="1741769" cy="3398572"/>
          </a:xfrm>
          <a:prstGeom prst="rect">
            <a:avLst/>
          </a:prstGeom>
          <a:ln w="12700">
            <a:miter lim="400000"/>
          </a:ln>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Shape 81"/>
          <p:cNvSpPr>
            <a:spLocks noGrp="1"/>
          </p:cNvSpPr>
          <p:nvPr>
            <p:ph type="body" idx="4294967295"/>
          </p:nvPr>
        </p:nvSpPr>
        <p:spPr>
          <a:xfrm>
            <a:off x="457199" y="1600200"/>
            <a:ext cx="5554664" cy="45259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342900" lvl="0" indent="-342900">
              <a:lnSpc>
                <a:spcPct val="80000"/>
              </a:lnSpc>
              <a:spcBef>
                <a:spcPts val="300"/>
              </a:spcBef>
              <a:buChar char="•"/>
              <a:defRPr sz="1800"/>
            </a:pPr>
            <a:r>
              <a:rPr sz="1600">
                <a:latin typeface="Arial Bold"/>
                <a:ea typeface="Arial Bold"/>
                <a:cs typeface="Arial Bold"/>
                <a:sym typeface="Arial Bold"/>
              </a:rPr>
              <a:t>Vitaminas.</a:t>
            </a:r>
            <a:r>
              <a:rPr sz="1600" i="1"/>
              <a:t> </a:t>
            </a:r>
            <a:r>
              <a:rPr sz="1600"/>
              <a:t>En verdad no hay nada demostrado sobre el complemento vitamínico del deportista</a:t>
            </a:r>
            <a:endParaRPr sz="1600">
              <a:latin typeface="Arial Bold"/>
              <a:ea typeface="Arial Bold"/>
              <a:cs typeface="Arial Bold"/>
              <a:sym typeface="Arial Bold"/>
            </a:endParaRPr>
          </a:p>
          <a:p>
            <a:pPr marL="342900" lvl="0" indent="-342900">
              <a:lnSpc>
                <a:spcPct val="80000"/>
              </a:lnSpc>
              <a:spcBef>
                <a:spcPts val="300"/>
              </a:spcBef>
              <a:buChar char="•"/>
              <a:defRPr sz="1800"/>
            </a:pPr>
            <a:r>
              <a:rPr sz="1600">
                <a:latin typeface="Arial Bold"/>
                <a:ea typeface="Arial Bold"/>
                <a:cs typeface="Arial Bold"/>
                <a:sym typeface="Arial Bold"/>
              </a:rPr>
              <a:t>Minerales.</a:t>
            </a:r>
            <a:r>
              <a:rPr sz="1600" i="1"/>
              <a:t> </a:t>
            </a:r>
            <a:r>
              <a:rPr sz="1600"/>
              <a:t>no justifica su uso complementario en la alimentación.</a:t>
            </a:r>
            <a:endParaRPr sz="1600">
              <a:latin typeface="Arial Bold"/>
              <a:ea typeface="Arial Bold"/>
              <a:cs typeface="Arial Bold"/>
              <a:sym typeface="Arial Bold"/>
            </a:endParaRPr>
          </a:p>
          <a:p>
            <a:pPr marL="342900" lvl="0" indent="-342900">
              <a:lnSpc>
                <a:spcPct val="80000"/>
              </a:lnSpc>
              <a:spcBef>
                <a:spcPts val="300"/>
              </a:spcBef>
              <a:buChar char="•"/>
              <a:defRPr sz="1800"/>
            </a:pPr>
            <a:r>
              <a:rPr sz="1600">
                <a:latin typeface="Arial Bold"/>
                <a:ea typeface="Arial Bold"/>
                <a:cs typeface="Arial Bold"/>
                <a:sym typeface="Arial Bold"/>
              </a:rPr>
              <a:t>Agua.</a:t>
            </a:r>
            <a:r>
              <a:rPr sz="1600" i="1"/>
              <a:t> </a:t>
            </a:r>
            <a:r>
              <a:rPr sz="1600"/>
              <a:t>Cuando el ejercicio es prologado, esfuerzos de intensidad media, más de 30 minutos o realizado bajo temperaturas elevadas, es conveniente tomar 250 cc. antes del esfuerzo, pues facilitará el mantenimiento de la temperatura corporal y retardará la deshidratación. Durante este tipo de esfuerzos será conveniente tomar líquidos cada 15 minutos aproximadamente para retardar e incluso evitar patologías provocadas por el calor. </a:t>
            </a:r>
          </a:p>
          <a:p>
            <a:pPr marL="195942" lvl="0" indent="-195942">
              <a:lnSpc>
                <a:spcPct val="80000"/>
              </a:lnSpc>
              <a:spcBef>
                <a:spcPts val="300"/>
              </a:spcBef>
              <a:buChar char="•"/>
              <a:defRPr sz="1800"/>
            </a:pPr>
            <a:r>
              <a:rPr sz="1600">
                <a:latin typeface="Arial Bold"/>
                <a:ea typeface="Arial Bold"/>
                <a:cs typeface="Arial Bold"/>
                <a:sym typeface="Arial Bold"/>
              </a:rPr>
              <a:t>Es importante</a:t>
            </a:r>
            <a:r>
              <a:rPr sz="1600"/>
              <a:t> apuntar que la pérdida de peso rápida, eliminando líquidos en los tejidos a gran celeridad, no solo daña los órganos vitales sino que además los daños neurológicos, como la pérdida de memoria o el mayor riesgo de lesiones cerebrales son mucho más probables.</a:t>
            </a:r>
          </a:p>
        </p:txBody>
      </p:sp>
      <p:pic>
        <p:nvPicPr>
          <p:cNvPr id="82"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83" name="nutricion.jpg"/>
          <p:cNvPicPr/>
          <p:nvPr/>
        </p:nvPicPr>
        <p:blipFill>
          <a:blip r:embed="rId3" cstate="print">
            <a:extLst/>
          </a:blip>
          <a:stretch>
            <a:fillRect/>
          </a:stretch>
        </p:blipFill>
        <p:spPr>
          <a:xfrm>
            <a:off x="6477396" y="1439763"/>
            <a:ext cx="1894341" cy="3696272"/>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a:spLocks noGrp="1"/>
          </p:cNvSpPr>
          <p:nvPr>
            <p:ph type="body" idx="4294967295"/>
          </p:nvPr>
        </p:nvSpPr>
        <p:spPr>
          <a:xfrm>
            <a:off x="535781" y="1125537"/>
            <a:ext cx="5115719" cy="547211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200"/>
              </a:spcBef>
              <a:buSzTx/>
              <a:buNone/>
              <a:defRPr sz="1800"/>
            </a:pPr>
            <a:r>
              <a:t>      Cada vez es mas frecuentes encontrar personas que padecen alteraciones de tipo alimentario. Por un lado está, la anorexia nerviosa, y por el otro la bulimia nerviosa y la obesidad</a:t>
            </a:r>
            <a:endParaRPr sz="1200"/>
          </a:p>
          <a:p>
            <a:pPr lvl="0">
              <a:lnSpc>
                <a:spcPct val="80000"/>
              </a:lnSpc>
              <a:spcBef>
                <a:spcPts val="600"/>
              </a:spcBef>
              <a:buSzTx/>
              <a:buNone/>
              <a:defRPr sz="1800"/>
            </a:pPr>
            <a:endParaRPr sz="1500">
              <a:latin typeface="Arial Bold"/>
              <a:ea typeface="Arial Bold"/>
              <a:cs typeface="Arial Bold"/>
              <a:sym typeface="Arial Bold"/>
            </a:endParaRPr>
          </a:p>
          <a:p>
            <a:pPr lvl="0">
              <a:lnSpc>
                <a:spcPct val="80000"/>
              </a:lnSpc>
              <a:spcBef>
                <a:spcPts val="200"/>
              </a:spcBef>
              <a:buSzTx/>
              <a:buNone/>
              <a:defRPr sz="1800"/>
            </a:pPr>
            <a:r>
              <a:rPr sz="1500">
                <a:latin typeface="Arial Bold"/>
                <a:ea typeface="Arial Bold"/>
                <a:cs typeface="Arial Bold"/>
                <a:sym typeface="Arial Bold"/>
              </a:rPr>
              <a:t>	Anorexia nerviosa </a:t>
            </a:r>
          </a:p>
          <a:p>
            <a:pPr lvl="0">
              <a:lnSpc>
                <a:spcPct val="80000"/>
              </a:lnSpc>
              <a:spcBef>
                <a:spcPts val="200"/>
              </a:spcBef>
              <a:buSzTx/>
              <a:buNone/>
              <a:defRPr sz="1800"/>
            </a:pPr>
            <a:endParaRPr sz="1200"/>
          </a:p>
          <a:p>
            <a:pPr lvl="0">
              <a:lnSpc>
                <a:spcPct val="80000"/>
              </a:lnSpc>
              <a:spcBef>
                <a:spcPts val="200"/>
              </a:spcBef>
              <a:buSzTx/>
              <a:buNone/>
              <a:defRPr sz="1800"/>
            </a:pPr>
            <a:r>
              <a:rPr sz="1400"/>
              <a:t>	La moda, la incesante información de las dietas, algunas revistas, el estar en forma (vigorexia), los cuerpos praxitelianos, lo mal visto del sobrepeso, etc., fomentan ciertas ansiedades que son capaces de transformar su realidad motivándolas a provocarse grandes pérdidas de peso y a sentir miedo por engordar; son los primeros síntomas de una anorexia nerviosa. </a:t>
            </a:r>
            <a:endParaRPr sz="1200"/>
          </a:p>
          <a:p>
            <a:pPr lvl="0">
              <a:lnSpc>
                <a:spcPct val="80000"/>
              </a:lnSpc>
              <a:spcBef>
                <a:spcPts val="600"/>
              </a:spcBef>
              <a:buSzTx/>
              <a:buNone/>
              <a:defRPr sz="1800"/>
            </a:pPr>
            <a:endParaRPr sz="1500"/>
          </a:p>
          <a:p>
            <a:pPr lvl="0">
              <a:lnSpc>
                <a:spcPct val="80000"/>
              </a:lnSpc>
              <a:spcBef>
                <a:spcPts val="200"/>
              </a:spcBef>
              <a:buSzTx/>
              <a:buNone/>
              <a:defRPr sz="1800"/>
            </a:pPr>
            <a:r>
              <a:rPr sz="1500">
                <a:latin typeface="Arial Bold"/>
                <a:ea typeface="Arial Bold"/>
                <a:cs typeface="Arial Bold"/>
                <a:sym typeface="Arial Bold"/>
              </a:rPr>
              <a:t>	Bulimia nerviosa</a:t>
            </a:r>
            <a:r>
              <a:rPr sz="1200">
                <a:latin typeface="Arial Bold"/>
                <a:ea typeface="Arial Bold"/>
                <a:cs typeface="Arial Bold"/>
                <a:sym typeface="Arial Bold"/>
              </a:rPr>
              <a:t> </a:t>
            </a:r>
          </a:p>
          <a:p>
            <a:pPr lvl="0">
              <a:lnSpc>
                <a:spcPct val="80000"/>
              </a:lnSpc>
              <a:spcBef>
                <a:spcPts val="200"/>
              </a:spcBef>
              <a:buSzTx/>
              <a:buNone/>
              <a:defRPr sz="1800"/>
            </a:pPr>
            <a:endParaRPr sz="1200">
              <a:latin typeface="Arial Bold"/>
              <a:ea typeface="Arial Bold"/>
              <a:cs typeface="Arial Bold"/>
              <a:sym typeface="Arial Bold"/>
            </a:endParaRPr>
          </a:p>
          <a:p>
            <a:pPr lvl="0">
              <a:lnSpc>
                <a:spcPct val="80000"/>
              </a:lnSpc>
              <a:spcBef>
                <a:spcPts val="200"/>
              </a:spcBef>
              <a:buSzTx/>
              <a:buNone/>
              <a:defRPr sz="1800"/>
            </a:pPr>
            <a:r>
              <a:rPr sz="1200">
                <a:latin typeface="Arial Bold"/>
                <a:ea typeface="Arial Bold"/>
                <a:cs typeface="Arial Bold"/>
                <a:sym typeface="Arial Bold"/>
              </a:rPr>
              <a:t>        </a:t>
            </a:r>
            <a:r>
              <a:rPr sz="1200"/>
              <a:t>Su peso oscila entre cinco y diez kilos de más o cinco de menos; es capaz de vomitar tras sus banquetes, su aspecto pueda ser en todo momento saludable.Una característica importante de las personas bulímicas es que los enfermos comen a solas y en secreto, incluso esperan a que la familia o los amigos desaparezcan para en un tiempo récord ingerir gran cantidad de calorías.</a:t>
            </a:r>
          </a:p>
        </p:txBody>
      </p:sp>
      <p:sp>
        <p:nvSpPr>
          <p:cNvPr id="86" name="Shape 86"/>
          <p:cNvSpPr/>
          <p:nvPr/>
        </p:nvSpPr>
        <p:spPr>
          <a:xfrm>
            <a:off x="2484437" y="476250"/>
            <a:ext cx="4093032"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lnSpc>
                <a:spcPct val="80000"/>
              </a:lnSpc>
              <a:spcBef>
                <a:spcPts val="400"/>
              </a:spcBef>
            </a:lvl1pPr>
          </a:lstStyle>
          <a:p>
            <a:pPr lvl="0"/>
            <a:r>
              <a:t>CARA Y CRUZ DE LA ALIMENTACION</a:t>
            </a:r>
          </a:p>
        </p:txBody>
      </p:sp>
      <p:pic>
        <p:nvPicPr>
          <p:cNvPr id="87"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88" name="nutricion 2.jpg"/>
          <p:cNvPicPr/>
          <p:nvPr/>
        </p:nvPicPr>
        <p:blipFill>
          <a:blip r:embed="rId3" cstate="print">
            <a:extLst/>
          </a:blip>
          <a:stretch>
            <a:fillRect/>
          </a:stretch>
        </p:blipFill>
        <p:spPr>
          <a:xfrm>
            <a:off x="6042322" y="3461892"/>
            <a:ext cx="2096511" cy="2329456"/>
          </a:xfrm>
          <a:prstGeom prst="rect">
            <a:avLst/>
          </a:prstGeom>
          <a:ln w="12700">
            <a:miter lim="400000"/>
          </a:ln>
        </p:spPr>
      </p:pic>
      <p:pic>
        <p:nvPicPr>
          <p:cNvPr id="89" name="nutricion 1.jpg"/>
          <p:cNvPicPr/>
          <p:nvPr/>
        </p:nvPicPr>
        <p:blipFill>
          <a:blip r:embed="rId4" cstate="print">
            <a:extLst/>
          </a:blip>
          <a:stretch>
            <a:fillRect/>
          </a:stretch>
        </p:blipFill>
        <p:spPr>
          <a:xfrm>
            <a:off x="6953854" y="575335"/>
            <a:ext cx="1453971" cy="2694618"/>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body" idx="4294967295"/>
          </p:nvPr>
        </p:nvSpPr>
        <p:spPr>
          <a:xfrm>
            <a:off x="457199" y="1524793"/>
            <a:ext cx="4757888" cy="460137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300"/>
              </a:spcBef>
              <a:buSzTx/>
              <a:buNone/>
              <a:defRPr sz="1800"/>
            </a:pPr>
            <a:r>
              <a:rPr sz="1400">
                <a:latin typeface="Arial Bold"/>
                <a:ea typeface="Arial Bold"/>
                <a:cs typeface="Arial Bold"/>
                <a:sym typeface="Arial Bold"/>
              </a:rPr>
              <a:t>	Sobrepeso y Obesidad</a:t>
            </a:r>
          </a:p>
          <a:p>
            <a:pPr lvl="0">
              <a:lnSpc>
                <a:spcPct val="80000"/>
              </a:lnSpc>
              <a:spcBef>
                <a:spcPts val="600"/>
              </a:spcBef>
              <a:buSzTx/>
              <a:buNone/>
              <a:defRPr sz="1800"/>
            </a:pPr>
            <a:endParaRPr sz="1400">
              <a:latin typeface="Arial Bold"/>
              <a:ea typeface="Arial Bold"/>
              <a:cs typeface="Arial Bold"/>
              <a:sym typeface="Arial Bold"/>
            </a:endParaRPr>
          </a:p>
          <a:p>
            <a:pPr lvl="0">
              <a:lnSpc>
                <a:spcPct val="80000"/>
              </a:lnSpc>
              <a:spcBef>
                <a:spcPts val="600"/>
              </a:spcBef>
              <a:buSzTx/>
              <a:buNone/>
              <a:defRPr sz="1800"/>
            </a:pPr>
            <a:endParaRPr sz="1400">
              <a:latin typeface="Arial Bold"/>
              <a:ea typeface="Arial Bold"/>
              <a:cs typeface="Arial Bold"/>
              <a:sym typeface="Arial Bold"/>
            </a:endParaRPr>
          </a:p>
          <a:p>
            <a:pPr lvl="0">
              <a:lnSpc>
                <a:spcPct val="80000"/>
              </a:lnSpc>
              <a:spcBef>
                <a:spcPts val="600"/>
              </a:spcBef>
              <a:buSzTx/>
              <a:buNone/>
              <a:defRPr sz="1800"/>
            </a:pPr>
            <a:endParaRPr sz="1400"/>
          </a:p>
          <a:p>
            <a:pPr lvl="0">
              <a:lnSpc>
                <a:spcPct val="80000"/>
              </a:lnSpc>
              <a:spcBef>
                <a:spcPts val="300"/>
              </a:spcBef>
              <a:buSzTx/>
              <a:buNone/>
              <a:defRPr sz="1800"/>
            </a:pPr>
            <a:r>
              <a:rPr sz="1400"/>
              <a:t>	El sobrepeso y la obesidad son trastornos y enfermedades originadas fundamentalmente por una alimentación inadecuada combinadas con el sedentarismo. En España está creciendo en la población infantil de forma alarmante. Un 18% de españoles entre 2 y 17 años presentan sobrepeso afectando más a las chicas y un 9% obesidad incidiendo más en los chicos, aunque recientes estudios informan sobre su estabilización. Ambas son desencadenantes de otras enfermedades tanto o más peligrosas que pueden producir alteraciones graves cardiovasculares y circulatorias, hipertensión arterial y según todos los expertos uno de cada siete, acaba siendo diabético. Por ello debemos vigilar nuestro peso y nuestra alimentación con la visita al especialista en problemas nutricionales y metabólicos (endocrinólogo)</a:t>
            </a:r>
          </a:p>
        </p:txBody>
      </p:sp>
      <p:pic>
        <p:nvPicPr>
          <p:cNvPr id="92"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93" name="1111.jpg"/>
          <p:cNvPicPr/>
          <p:nvPr/>
        </p:nvPicPr>
        <p:blipFill>
          <a:blip r:embed="rId3" cstate="print">
            <a:extLst/>
          </a:blip>
          <a:stretch>
            <a:fillRect/>
          </a:stretch>
        </p:blipFill>
        <p:spPr>
          <a:xfrm>
            <a:off x="6026479" y="1115665"/>
            <a:ext cx="3070760" cy="2899072"/>
          </a:xfrm>
          <a:prstGeom prst="rect">
            <a:avLst/>
          </a:prstGeom>
          <a:ln w="12700">
            <a:miter lim="400000"/>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Shape 95"/>
          <p:cNvSpPr/>
          <p:nvPr/>
        </p:nvSpPr>
        <p:spPr>
          <a:xfrm>
            <a:off x="2555875" y="549275"/>
            <a:ext cx="4532075"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lvl1pPr>
          </a:lstStyle>
          <a:p>
            <a:pPr lvl="0">
              <a:defRPr sz="1800"/>
            </a:pPr>
            <a:r>
              <a:rPr sz="3200"/>
              <a:t>Alimentación equilibrada</a:t>
            </a:r>
          </a:p>
        </p:txBody>
      </p:sp>
      <p:sp>
        <p:nvSpPr>
          <p:cNvPr id="96" name="Shape 96"/>
          <p:cNvSpPr/>
          <p:nvPr/>
        </p:nvSpPr>
        <p:spPr>
          <a:xfrm>
            <a:off x="250825" y="2001925"/>
            <a:ext cx="8640763" cy="40844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tabLst>
                <a:tab pos="228600" algn="l"/>
              </a:tabLst>
            </a:pPr>
            <a:r>
              <a:t>El profesor Grande Covián promulgaba que precisamos 45 ó 50 sustancias perfectamente localizadas para cubrir nuestras necesidades energéticas. La proporción justa entre esas sustancias es lo que denominaremos dieta o alimentación equilibrada.</a:t>
            </a:r>
          </a:p>
          <a:p>
            <a:pPr lvl="0">
              <a:tabLst>
                <a:tab pos="228600" algn="l"/>
              </a:tabLst>
            </a:pPr>
            <a:r>
              <a:t>Es difícil saber qué se puede hacer o qué se debe hacer; en principio lo más razonable es restablecer el equilibrio y recordar que todo lo que comamos nos es útil, ya que en mayor o menor cantidad van a estar representados los tres principios inmediatos: proteínas (15%), hidratos de carbono (60%) y grasas (20-25%). La dieta además, debe ser ingerida en cantidades normales, diversa y repetida en varias tomas (4-5). La primera de ellas, el desayuno, nunca deberá olvidarse, estará compuesto por las sustancias nutritivas básicas: proteínas (leche, queso. huevos, yoghurt, etc.), hidratos de carbono (galletas, pan, mermelada, chocolate, etc.), grasas (mantequilla, margarina, etc.), vitaminas (frutas) y provista de pocas esencias aromatizadoras, ya que son las primeras calorías del día (el 25% del total). </a:t>
            </a:r>
          </a:p>
        </p:txBody>
      </p:sp>
      <p:pic>
        <p:nvPicPr>
          <p:cNvPr id="97"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98" name="11.jpg"/>
          <p:cNvPicPr/>
          <p:nvPr/>
        </p:nvPicPr>
        <p:blipFill>
          <a:blip r:embed="rId3" cstate="print">
            <a:alphaModFix amt="14128"/>
            <a:extLst/>
          </a:blip>
          <a:stretch>
            <a:fillRect/>
          </a:stretch>
        </p:blipFill>
        <p:spPr>
          <a:xfrm>
            <a:off x="590946" y="234950"/>
            <a:ext cx="6819901" cy="638810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 name="Table 100"/>
          <p:cNvGraphicFramePr/>
          <p:nvPr/>
        </p:nvGraphicFramePr>
        <p:xfrm>
          <a:off x="457200" y="836612"/>
          <a:ext cx="8229600" cy="5826505"/>
        </p:xfrm>
        <a:graphic>
          <a:graphicData uri="http://schemas.openxmlformats.org/drawingml/2006/table">
            <a:tbl>
              <a:tblPr>
                <a:tableStyleId>{4C3C2611-4C71-4FC5-86AE-919BDF0F9419}</a:tableStyleId>
              </a:tblPr>
              <a:tblGrid>
                <a:gridCol w="2409825"/>
                <a:gridCol w="2286000"/>
                <a:gridCol w="3533775"/>
              </a:tblGrid>
              <a:tr h="274637">
                <a:tc gridSpan="2">
                  <a:txBody>
                    <a:bodyPr/>
                    <a:lstStyle/>
                    <a:p>
                      <a:pPr marL="342900" lvl="0" indent="-342900" algn="l">
                        <a:tabLst>
                          <a:tab pos="254000" algn="l"/>
                        </a:tabLst>
                        <a:defRPr sz="1800" b="0" i="0"/>
                      </a:pPr>
                      <a:r>
                        <a:rPr sz="1200">
                          <a:latin typeface="Comic Sans MS Bold"/>
                          <a:ea typeface="Comic Sans MS Bold"/>
                          <a:cs typeface="Comic Sans MS Bold"/>
                          <a:sym typeface="Comic Sans MS Bold"/>
                        </a:rPr>
                        <a:t>Algunas recomendaciones</a:t>
                      </a:r>
                    </a:p>
                  </a:txBody>
                  <a:tcPr marL="45720" marR="45720" horzOverflow="overflow">
                    <a:lnL w="12700">
                      <a:solidFill>
                        <a:srgbClr val="000000"/>
                      </a:solidFill>
                      <a:round/>
                    </a:lnL>
                    <a:lnR w="38100">
                      <a:solidFill>
                        <a:srgbClr val="000000"/>
                      </a:solidFill>
                      <a:miter lim="400000"/>
                    </a:lnR>
                    <a:lnT w="12700">
                      <a:solidFill>
                        <a:srgbClr val="000000"/>
                      </a:solidFill>
                      <a:round/>
                    </a:lnT>
                    <a:lnB w="12700">
                      <a:solidFill>
                        <a:srgbClr val="000000"/>
                      </a:solidFill>
                      <a:round/>
                    </a:lnB>
                    <a:noFill/>
                  </a:tcPr>
                </a:tc>
                <a:tc hMerge="1">
                  <a:txBody>
                    <a:bodyPr/>
                    <a:lstStyle/>
                    <a:p>
                      <a:endParaRPr lang="es-ES"/>
                    </a:p>
                  </a:txBody>
                  <a:tcPr/>
                </a:tc>
                <a:tc>
                  <a:txBody>
                    <a:bodyPr/>
                    <a:lstStyle/>
                    <a:p>
                      <a:pPr marL="342900" lvl="0" indent="-342900" algn="l">
                        <a:tabLst>
                          <a:tab pos="254000" algn="l"/>
                        </a:tabLst>
                        <a:defRPr sz="1800" b="0" i="0"/>
                      </a:pPr>
                      <a:r>
                        <a:rPr sz="1200">
                          <a:latin typeface="Comic Sans MS Bold"/>
                          <a:ea typeface="Comic Sans MS Bold"/>
                          <a:cs typeface="Comic Sans MS Bold"/>
                          <a:sym typeface="Comic Sans MS Bold"/>
                        </a:rPr>
                        <a:t>Algunas curiosidades nutricionales</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91490">
                <a:tc>
                  <a:txBody>
                    <a:bodyPr/>
                    <a:lstStyle/>
                    <a:p>
                      <a:pPr marL="342900" lvl="0" indent="-342900" algn="just">
                        <a:tabLst>
                          <a:tab pos="254000" algn="l"/>
                        </a:tabLst>
                        <a:defRPr sz="1800" b="0" i="0"/>
                      </a:pPr>
                      <a:r>
                        <a:rPr sz="1100">
                          <a:latin typeface="Comic Sans MS Bold"/>
                          <a:ea typeface="Comic Sans MS Bold"/>
                          <a:cs typeface="Comic Sans MS Bold"/>
                          <a:sym typeface="Comic Sans MS Bold"/>
                        </a:rPr>
                        <a:t>Antes del ejercicio o de la competici</a:t>
                      </a:r>
                      <a:r>
                        <a:rPr sz="1100">
                          <a:latin typeface="Arial Bold"/>
                          <a:ea typeface="Arial Bold"/>
                          <a:cs typeface="Arial Bold"/>
                          <a:sym typeface="Arial Bold"/>
                        </a:rPr>
                        <a:t>ó</a:t>
                      </a:r>
                      <a:r>
                        <a:rPr sz="1100">
                          <a:latin typeface="Comic Sans MS Bold"/>
                          <a:ea typeface="Comic Sans MS Bold"/>
                          <a:cs typeface="Comic Sans MS Bold"/>
                          <a:sym typeface="Comic Sans MS Bold"/>
                        </a:rPr>
                        <a:t>n:</a:t>
                      </a:r>
                    </a:p>
                  </a:txBody>
                  <a:tcPr marL="45720" marR="45720" horzOverflow="overflow">
                    <a:lnL w="12700">
                      <a:solidFill>
                        <a:srgbClr val="000000"/>
                      </a:solidFill>
                      <a:round/>
                    </a:lnL>
                    <a:lnR w="12700">
                      <a:solidFill>
                        <a:srgbClr val="000000"/>
                      </a:solidFill>
                      <a:round/>
                    </a:lnR>
                    <a:lnT w="12700">
                      <a:solidFill>
                        <a:srgbClr val="000000"/>
                      </a:solidFill>
                      <a:round/>
                    </a:lnT>
                    <a:lnB w="25400">
                      <a:solidFill>
                        <a:srgbClr val="000000"/>
                      </a:solidFill>
                      <a:round/>
                    </a:lnB>
                    <a:noFill/>
                  </a:tcPr>
                </a:tc>
                <a:tc>
                  <a:txBody>
                    <a:bodyPr/>
                    <a:lstStyle/>
                    <a:p>
                      <a:pPr marL="342900" lvl="0" indent="-342900" algn="just">
                        <a:tabLst>
                          <a:tab pos="254000" algn="l"/>
                        </a:tabLst>
                        <a:defRPr sz="1800" b="0" i="0"/>
                      </a:pPr>
                      <a:r>
                        <a:rPr sz="1100">
                          <a:latin typeface="Comic Sans MS Bold"/>
                          <a:ea typeface="Comic Sans MS Bold"/>
                          <a:cs typeface="Comic Sans MS Bold"/>
                          <a:sym typeface="Comic Sans MS Bold"/>
                        </a:rPr>
                        <a:t>Despu</a:t>
                      </a:r>
                      <a:r>
                        <a:rPr sz="1100">
                          <a:latin typeface="Arial Bold"/>
                          <a:ea typeface="Arial Bold"/>
                          <a:cs typeface="Arial Bold"/>
                          <a:sym typeface="Arial Bold"/>
                        </a:rPr>
                        <a:t>é</a:t>
                      </a:r>
                      <a:r>
                        <a:rPr sz="1100">
                          <a:latin typeface="Comic Sans MS Bold"/>
                          <a:ea typeface="Comic Sans MS Bold"/>
                          <a:cs typeface="Comic Sans MS Bold"/>
                          <a:sym typeface="Comic Sans MS Bold"/>
                        </a:rPr>
                        <a:t>s del ejercicio o de la competici</a:t>
                      </a:r>
                      <a:r>
                        <a:rPr sz="1100">
                          <a:latin typeface="Arial Bold"/>
                          <a:ea typeface="Arial Bold"/>
                          <a:cs typeface="Arial Bold"/>
                          <a:sym typeface="Arial Bold"/>
                        </a:rPr>
                        <a:t>ó</a:t>
                      </a:r>
                      <a:r>
                        <a:rPr sz="1100">
                          <a:latin typeface="Comic Sans MS Bold"/>
                          <a:ea typeface="Comic Sans MS Bold"/>
                          <a:cs typeface="Comic Sans MS Bold"/>
                          <a:sym typeface="Comic Sans MS Bold"/>
                        </a:rPr>
                        <a:t>n:</a:t>
                      </a:r>
                    </a:p>
                  </a:txBody>
                  <a:tcPr marL="45720" marR="45720" horzOverflow="overflow">
                    <a:lnL w="12700">
                      <a:solidFill>
                        <a:srgbClr val="000000"/>
                      </a:solidFill>
                      <a:round/>
                    </a:lnL>
                    <a:lnR w="38100">
                      <a:solidFill>
                        <a:srgbClr val="000000"/>
                      </a:solidFill>
                      <a:miter lim="400000"/>
                    </a:lnR>
                    <a:lnT w="12700">
                      <a:solidFill>
                        <a:srgbClr val="000000"/>
                      </a:solidFill>
                      <a:round/>
                    </a:lnT>
                    <a:lnB w="25400">
                      <a:solidFill>
                        <a:srgbClr val="000000"/>
                      </a:solidFill>
                      <a:round/>
                    </a:lnB>
                    <a:noFill/>
                  </a:tcPr>
                </a:tc>
                <a:tc>
                  <a:txBody>
                    <a:bodyPr/>
                    <a:lstStyle/>
                    <a:p>
                      <a:pPr marL="342900" lvl="0" indent="-342900" algn="just">
                        <a:tabLst>
                          <a:tab pos="254000" algn="l"/>
                        </a:tabLst>
                        <a:defRPr sz="1800" b="0" i="0"/>
                      </a:pPr>
                      <a:r>
                        <a:rPr sz="1100">
                          <a:latin typeface="Comic Sans MS"/>
                          <a:ea typeface="Comic Sans MS"/>
                          <a:cs typeface="Comic Sans MS"/>
                          <a:sym typeface="Comic Sans MS"/>
                        </a:rPr>
                        <a:t>- El yogur es bueno para mantener la flora intestinal pero no alarga la vida</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491490">
                <a:tc>
                  <a:txBody>
                    <a:bodyPr/>
                    <a:lstStyle/>
                    <a:p>
                      <a:pPr marL="342900" lvl="0" indent="-342900" algn="just">
                        <a:tabLst>
                          <a:tab pos="254000" algn="l"/>
                        </a:tabLst>
                        <a:defRPr sz="1800" b="0" i="0"/>
                      </a:pPr>
                      <a:r>
                        <a:rPr sz="1100">
                          <a:latin typeface="Comic Sans MS"/>
                          <a:ea typeface="Comic Sans MS"/>
                          <a:cs typeface="Comic Sans MS"/>
                          <a:sym typeface="Comic Sans MS"/>
                        </a:rPr>
                        <a:t>- Comer de 3 a 4 horas antes del esfuerzo.</a:t>
                      </a:r>
                    </a:p>
                  </a:txBody>
                  <a:tcPr marL="45720" marR="45720" horzOverflow="overflow">
                    <a:lnL w="12700">
                      <a:solidFill>
                        <a:srgbClr val="000000"/>
                      </a:solidFill>
                      <a:round/>
                    </a:lnL>
                    <a:lnR w="12700">
                      <a:solidFill>
                        <a:srgbClr val="000000"/>
                      </a:solidFill>
                      <a:round/>
                    </a:lnR>
                    <a:lnT w="25400">
                      <a:solidFill>
                        <a:srgbClr val="000000"/>
                      </a:solidFill>
                      <a:round/>
                    </a:lnT>
                    <a:lnB w="12700">
                      <a:solidFill>
                        <a:srgbClr val="000000"/>
                      </a:solidFill>
                      <a:round/>
                    </a:lnB>
                    <a:noFill/>
                  </a:tcPr>
                </a:tc>
                <a:tc>
                  <a:txBody>
                    <a:bodyPr/>
                    <a:lstStyle/>
                    <a:p>
                      <a:pPr marL="342900" lvl="0" indent="-342900" algn="l">
                        <a:tabLst>
                          <a:tab pos="254000" algn="l"/>
                        </a:tabLst>
                        <a:defRPr sz="1800" b="0" i="0"/>
                      </a:pPr>
                      <a:r>
                        <a:rPr sz="1100">
                          <a:latin typeface="Comic Sans MS"/>
                          <a:ea typeface="Comic Sans MS"/>
                          <a:cs typeface="Comic Sans MS"/>
                          <a:sym typeface="Comic Sans MS"/>
                        </a:rPr>
                        <a:t>- Evitar bebidas alcoh</a:t>
                      </a:r>
                      <a:r>
                        <a:rPr sz="1100"/>
                        <a:t>ó</a:t>
                      </a:r>
                      <a:r>
                        <a:rPr sz="1100">
                          <a:latin typeface="Comic Sans MS"/>
                          <a:ea typeface="Comic Sans MS"/>
                          <a:cs typeface="Comic Sans MS"/>
                          <a:sym typeface="Comic Sans MS"/>
                        </a:rPr>
                        <a:t>licas.</a:t>
                      </a:r>
                    </a:p>
                  </a:txBody>
                  <a:tcPr marL="45720" marR="45720" horzOverflow="overflow">
                    <a:lnL w="12700">
                      <a:solidFill>
                        <a:srgbClr val="000000"/>
                      </a:solidFill>
                      <a:round/>
                    </a:lnL>
                    <a:lnR w="38100">
                      <a:solidFill>
                        <a:srgbClr val="000000"/>
                      </a:solidFill>
                      <a:miter lim="400000"/>
                    </a:lnR>
                    <a:lnT w="25400">
                      <a:solidFill>
                        <a:srgbClr val="000000"/>
                      </a:solidFill>
                      <a:round/>
                    </a:lnT>
                    <a:lnB w="12700">
                      <a:solidFill>
                        <a:srgbClr val="000000"/>
                      </a:solidFill>
                      <a:round/>
                    </a:lnB>
                    <a:noFill/>
                  </a:tcPr>
                </a:tc>
                <a:tc>
                  <a:txBody>
                    <a:bodyPr/>
                    <a:lstStyle/>
                    <a:p>
                      <a:pPr marL="342900" lvl="0" indent="-342900" algn="just">
                        <a:tabLst>
                          <a:tab pos="254000" algn="l"/>
                        </a:tabLst>
                        <a:defRPr sz="1800" b="0" i="0"/>
                      </a:pPr>
                      <a:r>
                        <a:rPr sz="1100">
                          <a:latin typeface="Comic Sans MS"/>
                          <a:ea typeface="Comic Sans MS"/>
                          <a:cs typeface="Comic Sans MS"/>
                          <a:sym typeface="Comic Sans MS"/>
                        </a:rPr>
                        <a:t>- Se digieren mejor las comidas ricas en Hidratos de Carbono</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844550">
                <a:tc>
                  <a:txBody>
                    <a:bodyPr/>
                    <a:lstStyle/>
                    <a:p>
                      <a:pPr marL="342900" lvl="0" indent="-342900" algn="just">
                        <a:tabLst>
                          <a:tab pos="254000" algn="l"/>
                        </a:tabLst>
                        <a:defRPr sz="1800" b="0" i="0"/>
                      </a:pPr>
                      <a:r>
                        <a:rPr sz="1100">
                          <a:latin typeface="Comic Sans MS"/>
                          <a:ea typeface="Comic Sans MS"/>
                          <a:cs typeface="Comic Sans MS"/>
                          <a:sym typeface="Comic Sans MS"/>
                        </a:rPr>
                        <a:t>- Recordar la composici</a:t>
                      </a:r>
                      <a:r>
                        <a:rPr sz="1100"/>
                        <a:t>ó</a:t>
                      </a:r>
                      <a:r>
                        <a:rPr sz="1100">
                          <a:latin typeface="Comic Sans MS"/>
                          <a:ea typeface="Comic Sans MS"/>
                          <a:cs typeface="Comic Sans MS"/>
                          <a:sym typeface="Comic Sans MS"/>
                        </a:rPr>
                        <a:t>n de la dieta: 80% carbohidratos, 10% de prote</a:t>
                      </a:r>
                      <a:r>
                        <a:rPr sz="1100"/>
                        <a:t>í</a:t>
                      </a:r>
                      <a:r>
                        <a:rPr sz="1100">
                          <a:latin typeface="Comic Sans MS"/>
                          <a:ea typeface="Comic Sans MS"/>
                          <a:cs typeface="Comic Sans MS"/>
                          <a:sym typeface="Comic Sans MS"/>
                        </a:rPr>
                        <a:t>nas y 100/o de grasas.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lgn="just">
                        <a:tabLst>
                          <a:tab pos="254000" algn="l"/>
                        </a:tabLst>
                        <a:defRPr sz="1800" b="0" i="0"/>
                      </a:pPr>
                      <a:r>
                        <a:rPr sz="1100">
                          <a:latin typeface="Comic Sans MS"/>
                          <a:ea typeface="Comic Sans MS"/>
                          <a:cs typeface="Comic Sans MS"/>
                          <a:sym typeface="Comic Sans MS"/>
                        </a:rPr>
                        <a:t>- Ingerir l</a:t>
                      </a:r>
                      <a:r>
                        <a:rPr sz="1100"/>
                        <a:t>í</a:t>
                      </a:r>
                      <a:r>
                        <a:rPr sz="1100">
                          <a:latin typeface="Comic Sans MS"/>
                          <a:ea typeface="Comic Sans MS"/>
                          <a:cs typeface="Comic Sans MS"/>
                          <a:sym typeface="Comic Sans MS"/>
                        </a:rPr>
                        <a:t>quidos, Fundamentalmente agua con una soluci</a:t>
                      </a:r>
                      <a:r>
                        <a:rPr sz="1100"/>
                        <a:t>ó</a:t>
                      </a:r>
                      <a:r>
                        <a:rPr sz="1100">
                          <a:latin typeface="Comic Sans MS"/>
                          <a:ea typeface="Comic Sans MS"/>
                          <a:cs typeface="Comic Sans MS"/>
                          <a:sym typeface="Comic Sans MS"/>
                        </a:rPr>
                        <a:t>n m</a:t>
                      </a:r>
                      <a:r>
                        <a:rPr sz="1100"/>
                        <a:t>á</a:t>
                      </a:r>
                      <a:r>
                        <a:rPr sz="1100">
                          <a:latin typeface="Comic Sans MS"/>
                          <a:ea typeface="Comic Sans MS"/>
                          <a:cs typeface="Comic Sans MS"/>
                          <a:sym typeface="Comic Sans MS"/>
                        </a:rPr>
                        <a:t>xima de un 100% de az</a:t>
                      </a:r>
                      <a:r>
                        <a:rPr sz="1100"/>
                        <a:t>ú</a:t>
                      </a:r>
                      <a:r>
                        <a:rPr sz="1100">
                          <a:latin typeface="Comic Sans MS"/>
                          <a:ea typeface="Comic Sans MS"/>
                          <a:cs typeface="Comic Sans MS"/>
                          <a:sym typeface="Comic Sans MS"/>
                        </a:rPr>
                        <a:t>car.</a:t>
                      </a:r>
                    </a:p>
                  </a:txBody>
                  <a:tcPr marL="45720" marR="45720" horzOverflow="overflow">
                    <a:lnL w="12700">
                      <a:solidFill>
                        <a:srgbClr val="000000"/>
                      </a:solidFill>
                      <a:round/>
                    </a:lnL>
                    <a:lnR w="38100">
                      <a:solidFill>
                        <a:srgbClr val="000000"/>
                      </a:solidFill>
                      <a:miter lim="400000"/>
                    </a:lnR>
                    <a:lnT w="12700">
                      <a:solidFill>
                        <a:srgbClr val="000000"/>
                      </a:solidFill>
                      <a:round/>
                    </a:lnT>
                    <a:lnB w="12700">
                      <a:solidFill>
                        <a:srgbClr val="000000"/>
                      </a:solidFill>
                      <a:round/>
                    </a:lnB>
                    <a:noFill/>
                  </a:tcPr>
                </a:tc>
                <a:tc>
                  <a:txBody>
                    <a:bodyPr/>
                    <a:lstStyle/>
                    <a:p>
                      <a:pPr marL="342900" lvl="0" indent="-342900" algn="l">
                        <a:tabLst>
                          <a:tab pos="254000" algn="l"/>
                        </a:tabLst>
                        <a:defRPr sz="1800" b="0" i="0"/>
                      </a:pPr>
                      <a:r>
                        <a:rPr sz="1100">
                          <a:latin typeface="Comic Sans MS"/>
                          <a:ea typeface="Comic Sans MS"/>
                          <a:cs typeface="Comic Sans MS"/>
                          <a:sym typeface="Comic Sans MS"/>
                        </a:rPr>
                        <a:t>- Cuidado con la dieta hiperprot</a:t>
                      </a:r>
                      <a:r>
                        <a:rPr sz="1100"/>
                        <a:t>é</a:t>
                      </a:r>
                      <a:r>
                        <a:rPr sz="1100">
                          <a:latin typeface="Comic Sans MS"/>
                          <a:ea typeface="Comic Sans MS"/>
                          <a:cs typeface="Comic Sans MS"/>
                          <a:sym typeface="Comic Sans MS"/>
                        </a:rPr>
                        <a:t>ica, podr</a:t>
                      </a:r>
                      <a:r>
                        <a:rPr sz="1100"/>
                        <a:t>í</a:t>
                      </a:r>
                      <a:r>
                        <a:rPr sz="1100">
                          <a:latin typeface="Comic Sans MS"/>
                          <a:ea typeface="Comic Sans MS"/>
                          <a:cs typeface="Comic Sans MS"/>
                          <a:sym typeface="Comic Sans MS"/>
                        </a:rPr>
                        <a:t>a estropear el funcionamiento del ri</a:t>
                      </a:r>
                      <a:r>
                        <a:rPr sz="1100"/>
                        <a:t>ñó</a:t>
                      </a:r>
                      <a:r>
                        <a:rPr sz="1100">
                          <a:latin typeface="Comic Sans MS"/>
                          <a:ea typeface="Comic Sans MS"/>
                          <a:cs typeface="Comic Sans MS"/>
                          <a:sym typeface="Comic Sans MS"/>
                        </a:rPr>
                        <a:t>n</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550862">
                <a:tc>
                  <a:txBody>
                    <a:bodyPr/>
                    <a:lstStyle/>
                    <a:p>
                      <a:pPr marL="342900" lvl="0" indent="-342900" algn="just">
                        <a:tabLst>
                          <a:tab pos="254000" algn="l"/>
                        </a:tabLst>
                        <a:defRPr sz="1800" b="0" i="0"/>
                      </a:pPr>
                      <a:r>
                        <a:rPr sz="1100">
                          <a:latin typeface="Comic Sans MS"/>
                          <a:ea typeface="Comic Sans MS"/>
                          <a:cs typeface="Comic Sans MS"/>
                          <a:sym typeface="Comic Sans MS"/>
                        </a:rPr>
                        <a:t>- No comer gran cantidad para evitar posteriores molestias.</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lgn="l">
                        <a:tabLst>
                          <a:tab pos="254000" algn="l"/>
                        </a:tabLst>
                        <a:defRPr sz="1800" b="0" i="0"/>
                      </a:pPr>
                      <a:r>
                        <a:rPr sz="1100">
                          <a:latin typeface="Comic Sans MS"/>
                          <a:ea typeface="Comic Sans MS"/>
                          <a:cs typeface="Comic Sans MS"/>
                          <a:sym typeface="Comic Sans MS"/>
                        </a:rPr>
                        <a:t>- No a las comidas de dif</a:t>
                      </a:r>
                      <a:r>
                        <a:rPr sz="1100"/>
                        <a:t>í</a:t>
                      </a:r>
                      <a:r>
                        <a:rPr sz="1100">
                          <a:latin typeface="Comic Sans MS"/>
                          <a:ea typeface="Comic Sans MS"/>
                          <a:cs typeface="Comic Sans MS"/>
                          <a:sym typeface="Comic Sans MS"/>
                        </a:rPr>
                        <a:t>cil digesti</a:t>
                      </a:r>
                      <a:r>
                        <a:rPr sz="1100"/>
                        <a:t>ó</a:t>
                      </a:r>
                      <a:r>
                        <a:rPr sz="1100">
                          <a:latin typeface="Comic Sans MS"/>
                          <a:ea typeface="Comic Sans MS"/>
                          <a:cs typeface="Comic Sans MS"/>
                          <a:sym typeface="Comic Sans MS"/>
                        </a:rPr>
                        <a:t>n.</a:t>
                      </a:r>
                    </a:p>
                  </a:txBody>
                  <a:tcPr marL="45720" marR="45720" horzOverflow="overflow">
                    <a:lnL w="12700">
                      <a:solidFill>
                        <a:srgbClr val="000000"/>
                      </a:solidFill>
                      <a:round/>
                    </a:lnL>
                    <a:lnR w="38100">
                      <a:solidFill>
                        <a:srgbClr val="000000"/>
                      </a:solidFill>
                      <a:miter lim="400000"/>
                    </a:lnR>
                    <a:lnT w="12700">
                      <a:solidFill>
                        <a:srgbClr val="000000"/>
                      </a:solidFill>
                      <a:round/>
                    </a:lnT>
                    <a:lnB w="12700">
                      <a:solidFill>
                        <a:srgbClr val="000000"/>
                      </a:solidFill>
                      <a:round/>
                    </a:lnB>
                    <a:noFill/>
                  </a:tcPr>
                </a:tc>
                <a:tc>
                  <a:txBody>
                    <a:bodyPr/>
                    <a:lstStyle/>
                    <a:p>
                      <a:pPr marL="342900" lvl="0" indent="-342900" algn="l">
                        <a:tabLst>
                          <a:tab pos="254000" algn="l"/>
                        </a:tabLst>
                        <a:defRPr sz="1800" b="0" i="0"/>
                      </a:pPr>
                      <a:r>
                        <a:rPr sz="1100">
                          <a:latin typeface="Comic Sans MS"/>
                          <a:ea typeface="Comic Sans MS"/>
                          <a:cs typeface="Comic Sans MS"/>
                          <a:sym typeface="Comic Sans MS"/>
                        </a:rPr>
                        <a:t>- Las patatas no son hipercal</a:t>
                      </a:r>
                      <a:r>
                        <a:rPr sz="1100"/>
                        <a:t>ó</a:t>
                      </a:r>
                      <a:r>
                        <a:rPr sz="1100">
                          <a:latin typeface="Comic Sans MS"/>
                          <a:ea typeface="Comic Sans MS"/>
                          <a:cs typeface="Comic Sans MS"/>
                          <a:sym typeface="Comic Sans MS"/>
                        </a:rPr>
                        <a:t>ricas</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1247140">
                <a:tc>
                  <a:txBody>
                    <a:bodyPr/>
                    <a:lstStyle/>
                    <a:p>
                      <a:pPr marL="342900" lvl="0" indent="-342900" algn="just">
                        <a:tabLst>
                          <a:tab pos="254000" algn="l"/>
                        </a:tabLst>
                        <a:defRPr sz="1800" b="0" i="0"/>
                      </a:pPr>
                      <a:r>
                        <a:rPr sz="1100">
                          <a:latin typeface="Comic Sans MS"/>
                          <a:ea typeface="Comic Sans MS"/>
                          <a:cs typeface="Comic Sans MS"/>
                          <a:sym typeface="Comic Sans MS"/>
                        </a:rPr>
                        <a:t>- La comida precompetitiva deber</a:t>
                      </a:r>
                      <a:r>
                        <a:rPr sz="1100"/>
                        <a:t>á</a:t>
                      </a:r>
                      <a:r>
                        <a:rPr sz="1100">
                          <a:latin typeface="Comic Sans MS"/>
                          <a:ea typeface="Comic Sans MS"/>
                          <a:cs typeface="Comic Sans MS"/>
                          <a:sym typeface="Comic Sans MS"/>
                        </a:rPr>
                        <a:t> ser siempre la misma, o en todo caso a gusto del deportista.</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marL="342900" lvl="0" indent="-342900" algn="just">
                        <a:tabLst>
                          <a:tab pos="254000" algn="l"/>
                        </a:tabLst>
                        <a:defRPr sz="1800" b="0" i="0"/>
                      </a:pPr>
                      <a:r>
                        <a:rPr sz="1100">
                          <a:latin typeface="Comic Sans MS"/>
                          <a:ea typeface="Comic Sans MS"/>
                          <a:cs typeface="Comic Sans MS"/>
                          <a:sym typeface="Comic Sans MS"/>
                        </a:rPr>
                        <a:t>- Es conveniente tomar alguna comida ligera tras el esfuerzo que sea rica en hidratos de carbono (tostada, emparedados, etc.).</a:t>
                      </a:r>
                    </a:p>
                  </a:txBody>
                  <a:tcPr marL="45720" marR="45720" horzOverflow="overflow">
                    <a:lnL w="12700">
                      <a:solidFill>
                        <a:srgbClr val="000000"/>
                      </a:solidFill>
                      <a:round/>
                    </a:lnL>
                    <a:lnR w="38100">
                      <a:solidFill>
                        <a:srgbClr val="000000"/>
                      </a:solidFill>
                      <a:miter lim="400000"/>
                    </a:lnR>
                    <a:lnT w="12700">
                      <a:solidFill>
                        <a:srgbClr val="000000"/>
                      </a:solidFill>
                      <a:round/>
                    </a:lnT>
                    <a:lnB w="12700">
                      <a:solidFill>
                        <a:srgbClr val="000000"/>
                      </a:solidFill>
                      <a:round/>
                    </a:lnB>
                    <a:noFill/>
                  </a:tcPr>
                </a:tc>
                <a:tc>
                  <a:txBody>
                    <a:bodyPr/>
                    <a:lstStyle/>
                    <a:p>
                      <a:pPr marL="342900" lvl="0" indent="-342900" algn="l">
                        <a:tabLst>
                          <a:tab pos="254000" algn="l"/>
                        </a:tabLst>
                        <a:defRPr sz="1800" b="0" i="0"/>
                      </a:pPr>
                      <a:r>
                        <a:rPr sz="1100">
                          <a:latin typeface="Comic Sans MS"/>
                          <a:ea typeface="Comic Sans MS"/>
                          <a:cs typeface="Comic Sans MS"/>
                          <a:sym typeface="Comic Sans MS"/>
                        </a:rPr>
                        <a:t>- La fibra del pan, la piel de las frutas, las legumbres, cereales, pasta, el arroz, etc., es fundamental para una buena alimentaci</a:t>
                      </a:r>
                      <a:r>
                        <a:rPr sz="1100"/>
                        <a:t>ó</a:t>
                      </a:r>
                      <a:r>
                        <a:rPr sz="1100">
                          <a:latin typeface="Comic Sans MS"/>
                          <a:ea typeface="Comic Sans MS"/>
                          <a:cs typeface="Comic Sans MS"/>
                          <a:sym typeface="Comic Sans MS"/>
                        </a:rPr>
                        <a:t>n</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846137">
                <a:tc>
                  <a:txBody>
                    <a:bodyPr/>
                    <a:lstStyle/>
                    <a:p>
                      <a:pPr marL="342900" lvl="0" indent="-342900" algn="just">
                        <a:tabLst>
                          <a:tab pos="254000" algn="l"/>
                        </a:tabLst>
                        <a:defRPr sz="1800" b="0" i="0"/>
                      </a:pPr>
                      <a:r>
                        <a:rPr sz="1100">
                          <a:latin typeface="Comic Sans MS"/>
                          <a:ea typeface="Comic Sans MS"/>
                          <a:cs typeface="Comic Sans MS"/>
                          <a:sym typeface="Comic Sans MS"/>
                        </a:rPr>
                        <a:t>- Ingerir hasta medio litro de agua, med</a:t>
                      </a:r>
                      <a:r>
                        <a:rPr sz="1100"/>
                        <a:t>í</a:t>
                      </a:r>
                      <a:r>
                        <a:rPr sz="1100">
                          <a:latin typeface="Comic Sans MS"/>
                          <a:ea typeface="Comic Sans MS"/>
                          <a:cs typeface="Comic Sans MS"/>
                          <a:sym typeface="Comic Sans MS"/>
                        </a:rPr>
                        <a:t>a hora antes del esfuerzo, sobre todo si va a ser prolongado.</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232323"/>
                          </a:solidFill>
                          <a:latin typeface="Helvetica Neue"/>
                          <a:ea typeface="Helvetica Neue"/>
                          <a:cs typeface="Helvetica Neue"/>
                          <a:sym typeface="Helvetica Neue"/>
                        </a:rPr>
                        <a:t>– La primera comida importante tras la competición debe aportar mucho H.C. (pan, pasta, arroz, cereal...)</a:t>
                      </a:r>
                    </a:p>
                  </a:txBody>
                  <a:tcPr marL="45720" marR="45720" horzOverflow="overflow">
                    <a:lnL w="12700">
                      <a:solidFill>
                        <a:srgbClr val="000000"/>
                      </a:solidFill>
                      <a:round/>
                    </a:lnL>
                    <a:lnR w="38100">
                      <a:solidFill>
                        <a:srgbClr val="000000"/>
                      </a:solidFill>
                      <a:miter lim="400000"/>
                    </a:lnR>
                    <a:lnT w="12700">
                      <a:solidFill>
                        <a:srgbClr val="000000"/>
                      </a:solidFill>
                      <a:round/>
                    </a:lnT>
                    <a:lnB>
                      <a:solidFill>
                        <a:srgbClr val="000000"/>
                      </a:solidFill>
                      <a:round/>
                    </a:lnB>
                    <a:noFill/>
                  </a:tcPr>
                </a:tc>
                <a:tc>
                  <a:txBody>
                    <a:bodyPr/>
                    <a:lstStyle/>
                    <a:p>
                      <a:pPr lvl="0"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232323"/>
                          </a:solidFill>
                          <a:latin typeface="Comic Sans MS"/>
                          <a:ea typeface="Comic Sans MS"/>
                          <a:cs typeface="Comic Sans MS"/>
                          <a:sym typeface="Comic Sans MS"/>
                        </a:rPr>
                        <a:t>– Beber agua no engorda, más bien lo contrario, no aporta ni una sola caloría.</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r h="844550">
                <a:tc>
                  <a:txBody>
                    <a:bodyPr/>
                    <a:lstStyle/>
                    <a:p>
                      <a:pPr marL="342900" lvl="0" indent="-342900" algn="just">
                        <a:tabLst>
                          <a:tab pos="254000" algn="l"/>
                        </a:tabLst>
                        <a:defRPr sz="1800" b="0" i="0"/>
                      </a:pPr>
                      <a:r>
                        <a:rPr sz="1100">
                          <a:latin typeface="Comic Sans MS"/>
                          <a:ea typeface="Comic Sans MS"/>
                          <a:cs typeface="Comic Sans MS"/>
                          <a:sym typeface="Comic Sans MS"/>
                        </a:rPr>
                        <a:t>- Tener en cuenta que las prote</a:t>
                      </a:r>
                      <a:r>
                        <a:rPr sz="1100"/>
                        <a:t>í</a:t>
                      </a:r>
                      <a:r>
                        <a:rPr sz="1100">
                          <a:latin typeface="Comic Sans MS"/>
                          <a:ea typeface="Comic Sans MS"/>
                          <a:cs typeface="Comic Sans MS"/>
                          <a:sym typeface="Comic Sans MS"/>
                        </a:rPr>
                        <a:t>nas no son recomendadas como alimentos de energ</a:t>
                      </a:r>
                      <a:r>
                        <a:rPr sz="1100"/>
                        <a:t>í</a:t>
                      </a:r>
                      <a:r>
                        <a:rPr sz="1100">
                          <a:latin typeface="Comic Sans MS"/>
                          <a:ea typeface="Comic Sans MS"/>
                          <a:cs typeface="Comic Sans MS"/>
                          <a:sym typeface="Comic Sans MS"/>
                        </a:rPr>
                        <a:t>a superior.</a:t>
                      </a:r>
                    </a:p>
                  </a:txBody>
                  <a:tcPr marL="45720" marR="45720" horzOverflow="overflow">
                    <a:lnL w="12700">
                      <a:solidFill>
                        <a:srgbClr val="000000"/>
                      </a:solidFill>
                      <a:round/>
                    </a:lnL>
                    <a:lnR w="12700">
                      <a:solidFill>
                        <a:srgbClr val="000000"/>
                      </a:solidFill>
                      <a:round/>
                    </a:lnR>
                    <a:lnT w="12700">
                      <a:solidFill>
                        <a:srgbClr val="000000"/>
                      </a:solidFill>
                      <a:round/>
                    </a:lnT>
                    <a:lnB w="12700">
                      <a:solidFill>
                        <a:srgbClr val="000000"/>
                      </a:solidFill>
                      <a:round/>
                    </a:lnB>
                    <a:noFill/>
                  </a:tcPr>
                </a:tc>
                <a:tc>
                  <a:txBody>
                    <a:bodyPr/>
                    <a:lstStyle/>
                    <a:p>
                      <a:pPr lvl="0"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232323"/>
                          </a:solidFill>
                          <a:latin typeface="Helvetica Neue"/>
                          <a:ea typeface="Helvetica Neue"/>
                          <a:cs typeface="Helvetica Neue"/>
                          <a:sym typeface="Helvetica Neue"/>
                        </a:rPr>
                        <a:t>–Tomar alimentos que repongan la pérdida de electrolitos (Na y P) como plátanos, queso, galletas saladas...</a:t>
                      </a:r>
                    </a:p>
                  </a:txBody>
                  <a:tcPr marL="45720" marR="45720" horzOverflow="overflow">
                    <a:lnL w="12700">
                      <a:solidFill>
                        <a:srgbClr val="000000"/>
                      </a:solidFill>
                      <a:round/>
                    </a:lnL>
                    <a:lnR w="38100">
                      <a:solidFill>
                        <a:srgbClr val="000000"/>
                      </a:solidFill>
                      <a:miter lim="400000"/>
                    </a:lnR>
                    <a:lnT>
                      <a:solidFill>
                        <a:srgbClr val="000000"/>
                      </a:solidFill>
                      <a:round/>
                    </a:lnT>
                    <a:lnB>
                      <a:solidFill>
                        <a:srgbClr val="000000"/>
                      </a:solidFill>
                      <a:round/>
                    </a:lnB>
                    <a:noFill/>
                  </a:tcPr>
                </a:tc>
                <a:tc>
                  <a:txBody>
                    <a:bodyPr/>
                    <a:lstStyle/>
                    <a:p>
                      <a:pPr lvl="0" algn="l"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b="0" i="0"/>
                      </a:pPr>
                      <a:r>
                        <a:rPr sz="1100">
                          <a:solidFill>
                            <a:srgbClr val="232323"/>
                          </a:solidFill>
                          <a:latin typeface="Comic Sans MS"/>
                          <a:ea typeface="Comic Sans MS"/>
                          <a:cs typeface="Comic Sans MS"/>
                          <a:sym typeface="Comic Sans MS"/>
                        </a:rPr>
                        <a:t>–  No hay estudio alguno que desaconseje la mezcla de la leche con las frutas y sólo el helado de limón es digestivo. </a:t>
                      </a:r>
                    </a:p>
                  </a:txBody>
                  <a:tcPr marL="45720" marR="45720" horzOverflow="overflow">
                    <a:lnL w="38100">
                      <a:solidFill>
                        <a:srgbClr val="000000"/>
                      </a:solidFill>
                      <a:miter lim="400000"/>
                    </a:lnL>
                    <a:lnR w="38100">
                      <a:solidFill>
                        <a:srgbClr val="000000"/>
                      </a:solidFill>
                      <a:miter lim="400000"/>
                    </a:lnR>
                    <a:lnT w="38100">
                      <a:solidFill>
                        <a:srgbClr val="000000"/>
                      </a:solidFill>
                      <a:miter lim="400000"/>
                    </a:lnT>
                    <a:lnB w="38100">
                      <a:solidFill>
                        <a:srgbClr val="000000"/>
                      </a:solidFill>
                      <a:miter lim="400000"/>
                    </a:lnB>
                    <a:noFill/>
                  </a:tcPr>
                </a:tc>
              </a:tr>
            </a:tbl>
          </a:graphicData>
        </a:graphic>
      </p:graphicFrame>
      <p:pic>
        <p:nvPicPr>
          <p:cNvPr id="101"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102" name="nutricion 2.jpg"/>
          <p:cNvPicPr/>
          <p:nvPr/>
        </p:nvPicPr>
        <p:blipFill>
          <a:blip r:embed="rId3" cstate="print">
            <a:alphaModFix amt="16897"/>
            <a:extLst/>
          </a:blip>
          <a:srcRect t="13750" r="3472"/>
          <a:stretch>
            <a:fillRect/>
          </a:stretch>
        </p:blipFill>
        <p:spPr>
          <a:xfrm>
            <a:off x="1571258" y="626467"/>
            <a:ext cx="5645675" cy="560505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hape 13"/>
          <p:cNvSpPr/>
          <p:nvPr/>
        </p:nvSpPr>
        <p:spPr>
          <a:xfrm>
            <a:off x="900112" y="2952044"/>
            <a:ext cx="3816351" cy="16841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r>
              <a:t>1. Objetivos</a:t>
            </a:r>
          </a:p>
          <a:p>
            <a:pPr lvl="0"/>
            <a:r>
              <a:t>2. Un poco de historia</a:t>
            </a:r>
          </a:p>
          <a:p>
            <a:pPr lvl="0"/>
            <a:r>
              <a:t>3. Principios nutritivos</a:t>
            </a:r>
          </a:p>
          <a:p>
            <a:pPr lvl="0"/>
            <a:r>
              <a:t>4. Nutrición y ejercicio</a:t>
            </a:r>
          </a:p>
          <a:p>
            <a:pPr lvl="0"/>
            <a:r>
              <a:t>5. Cara y cruz de la alimentación</a:t>
            </a:r>
          </a:p>
          <a:p>
            <a:pPr lvl="0"/>
            <a:r>
              <a:t>6. Alimentación equilibrada</a:t>
            </a:r>
          </a:p>
        </p:txBody>
      </p:sp>
      <p:sp>
        <p:nvSpPr>
          <p:cNvPr id="14" name="Shape 14"/>
          <p:cNvSpPr/>
          <p:nvPr/>
        </p:nvSpPr>
        <p:spPr>
          <a:xfrm>
            <a:off x="900112" y="620712"/>
            <a:ext cx="6624638" cy="609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600"/>
            </a:lvl1pPr>
          </a:lstStyle>
          <a:p>
            <a:pPr lvl="0">
              <a:defRPr sz="1800"/>
            </a:pPr>
            <a:r>
              <a:rPr sz="3600"/>
              <a:t>Actividad Física y alimentación</a:t>
            </a:r>
          </a:p>
        </p:txBody>
      </p:sp>
      <p:pic>
        <p:nvPicPr>
          <p:cNvPr id="15"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16" name="nutrición 7.jpg"/>
          <p:cNvPicPr/>
          <p:nvPr/>
        </p:nvPicPr>
        <p:blipFill>
          <a:blip r:embed="rId3" cstate="print">
            <a:extLst/>
          </a:blip>
          <a:stretch>
            <a:fillRect/>
          </a:stretch>
        </p:blipFill>
        <p:spPr>
          <a:xfrm>
            <a:off x="4872732" y="1994833"/>
            <a:ext cx="2181641" cy="3598584"/>
          </a:xfrm>
          <a:prstGeom prst="rect">
            <a:avLst/>
          </a:prstGeom>
          <a:ln w="12700">
            <a:miter lim="400000"/>
          </a:ln>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20</a:t>
            </a:fld>
            <a:endParaRPr sz="1400"/>
          </a:p>
        </p:txBody>
      </p:sp>
      <p:sp>
        <p:nvSpPr>
          <p:cNvPr id="105" name="Shape 105"/>
          <p:cNvSpPr/>
          <p:nvPr/>
        </p:nvSpPr>
        <p:spPr>
          <a:xfrm>
            <a:off x="2303637" y="688269"/>
            <a:ext cx="4191259" cy="3506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lvl="0"/>
            <a:r>
              <a:t>No cierres este punto. Vamos a repasar:</a:t>
            </a:r>
          </a:p>
        </p:txBody>
      </p:sp>
      <p:sp>
        <p:nvSpPr>
          <p:cNvPr id="106" name="Shape 106"/>
          <p:cNvSpPr/>
          <p:nvPr/>
        </p:nvSpPr>
        <p:spPr>
          <a:xfrm>
            <a:off x="1198737" y="1539169"/>
            <a:ext cx="7461621" cy="469406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40631" lvl="0" indent="-240631">
              <a:buSzPct val="100000"/>
              <a:buAutoNum type="arabicPeriod"/>
            </a:pPr>
            <a:r>
              <a:t>Los principios inmediatos son:</a:t>
            </a:r>
          </a:p>
          <a:p>
            <a:pPr marL="240631" lvl="0" indent="-240631">
              <a:buSzPct val="100000"/>
              <a:buAutoNum type="arabicPeriod"/>
            </a:pPr>
            <a:r>
              <a:t>Desde el punto de vista calórico ¿qué P.I. es el más representativo?</a:t>
            </a:r>
          </a:p>
          <a:p>
            <a:pPr marL="240631" lvl="0" indent="-240631">
              <a:buSzPct val="100000"/>
              <a:buAutoNum type="arabicPeriod"/>
            </a:pPr>
            <a:r>
              <a:t>¿Que % de peso del cuerpo lo constituye el agua?</a:t>
            </a:r>
          </a:p>
          <a:p>
            <a:pPr marL="240631" lvl="0" indent="-240631">
              <a:buSzPct val="100000"/>
              <a:buAutoNum type="arabicPeriod"/>
            </a:pPr>
            <a:r>
              <a:t> Las vitaminas son hidrosolubles y …</a:t>
            </a:r>
          </a:p>
          <a:p>
            <a:pPr marL="240631" lvl="0" indent="-240631">
              <a:buSzPct val="100000"/>
              <a:buAutoNum type="arabicPeriod"/>
            </a:pPr>
            <a:r>
              <a:t>Según la Sociedad de Nutrición Comunitaria necesitamos al día </a:t>
            </a:r>
            <a:r>
              <a:rPr sz="2300"/>
              <a:t>? </a:t>
            </a:r>
            <a:r>
              <a:t> vasos</a:t>
            </a:r>
          </a:p>
          <a:p>
            <a:pPr marL="240631" lvl="0" indent="-240631">
              <a:buSzPct val="100000"/>
              <a:buAutoNum type="arabicPeriod"/>
            </a:pPr>
            <a:r>
              <a:t> En la actividad muscular interviene la Vitamina …</a:t>
            </a:r>
          </a:p>
          <a:p>
            <a:pPr marL="240631" lvl="0" indent="-240631">
              <a:buSzPct val="100000"/>
              <a:buAutoNum type="arabicPeriod"/>
            </a:pPr>
            <a:r>
              <a:t>Aproximadamente y según la actividad, la persona que hace deporte de forma regular necesita entre 400 y ? calorías por día.</a:t>
            </a:r>
          </a:p>
          <a:p>
            <a:pPr marL="240631" lvl="0" indent="-240631">
              <a:buSzPct val="100000"/>
              <a:buAutoNum type="arabicPeriod"/>
            </a:pPr>
            <a:r>
              <a:t>¿Es verdad que hay que comer tras la competición alimentos ricos en H.C.?.</a:t>
            </a:r>
          </a:p>
          <a:p>
            <a:pPr marL="240631" lvl="0" indent="-240631">
              <a:buSzPct val="100000"/>
              <a:buAutoNum type="arabicPeriod"/>
            </a:pPr>
            <a:r>
              <a:t>¿Es cierto que en España un 18% de personas entre 2 y 17 años presentan sobrepeso?</a:t>
            </a:r>
          </a:p>
          <a:p>
            <a:pPr marL="240631" lvl="0" indent="-240631">
              <a:buSzPct val="100000"/>
              <a:buAutoNum type="arabicPeriod"/>
            </a:pPr>
            <a:r>
              <a:t>¿Qué es una dieta equilibrada?</a:t>
            </a:r>
          </a:p>
          <a:p>
            <a:pPr lvl="0"/>
            <a:endParaRPr/>
          </a:p>
          <a:p>
            <a:pPr lvl="0"/>
            <a:endParaRPr/>
          </a:p>
        </p:txBody>
      </p:sp>
      <p:pic>
        <p:nvPicPr>
          <p:cNvPr id="107" name="leer.jpg"/>
          <p:cNvPicPr/>
          <p:nvPr/>
        </p:nvPicPr>
        <p:blipFill>
          <a:blip r:embed="rId2" cstate="print">
            <a:alphaModFix amt="14595"/>
            <a:extLst/>
          </a:blip>
          <a:stretch>
            <a:fillRect/>
          </a:stretch>
        </p:blipFill>
        <p:spPr>
          <a:xfrm>
            <a:off x="1331168" y="-176461"/>
            <a:ext cx="6858001" cy="6858001"/>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8"/>
          <p:cNvSpPr/>
          <p:nvPr/>
        </p:nvSpPr>
        <p:spPr>
          <a:xfrm>
            <a:off x="611187" y="260350"/>
            <a:ext cx="7704138" cy="64632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spcBef>
                <a:spcPts val="2400"/>
              </a:spcBef>
              <a:defRPr sz="4000"/>
            </a:lvl1pPr>
          </a:lstStyle>
          <a:p>
            <a:pPr lvl="0">
              <a:defRPr sz="1800"/>
            </a:pPr>
            <a:r>
              <a:rPr sz="4000"/>
              <a:t>Objetivos</a:t>
            </a:r>
          </a:p>
        </p:txBody>
      </p:sp>
      <p:sp>
        <p:nvSpPr>
          <p:cNvPr id="19" name="Shape 19"/>
          <p:cNvSpPr/>
          <p:nvPr/>
        </p:nvSpPr>
        <p:spPr>
          <a:xfrm>
            <a:off x="827087" y="2444838"/>
            <a:ext cx="4464051" cy="14174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p>
            <a:pPr lvl="0">
              <a:buSzPct val="100000"/>
              <a:buChar char="-"/>
              <a:tabLst>
                <a:tab pos="228600" algn="l"/>
              </a:tabLst>
            </a:pPr>
            <a:r>
              <a:t>Valorar tu cuerpo aceptándolo como es y sin dejarte llevar por estereotipos. </a:t>
            </a:r>
          </a:p>
          <a:p>
            <a:pPr lvl="0">
              <a:tabLst>
                <a:tab pos="228600" algn="l"/>
              </a:tabLst>
            </a:pPr>
            <a:endParaRPr/>
          </a:p>
          <a:p>
            <a:pPr lvl="0">
              <a:tabLst>
                <a:tab pos="228600" algn="l"/>
              </a:tabLst>
            </a:pPr>
            <a:r>
              <a:t>- Conocer los elementos y factores que forman parte de una dieta equilibrada.</a:t>
            </a:r>
          </a:p>
        </p:txBody>
      </p:sp>
      <p:pic>
        <p:nvPicPr>
          <p:cNvPr id="20"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21" name="nutricion.jpg"/>
          <p:cNvPicPr/>
          <p:nvPr/>
        </p:nvPicPr>
        <p:blipFill>
          <a:blip r:embed="rId3" cstate="print">
            <a:extLst/>
          </a:blip>
          <a:stretch>
            <a:fillRect/>
          </a:stretch>
        </p:blipFill>
        <p:spPr>
          <a:xfrm>
            <a:off x="5766196" y="1474055"/>
            <a:ext cx="2003819" cy="3909890"/>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p:tmAbs val="0"/>
                                  </p:iterate>
                                  <p:childTnLst>
                                    <p:set>
                                      <p:cBhvr>
                                        <p:cTn id="6" fill="hold"/>
                                        <p:tgtEl>
                                          <p:spTgt spid="18"/>
                                        </p:tgtEl>
                                        <p:attrNameLst>
                                          <p:attrName>style.visibility</p:attrName>
                                        </p:attrNameLst>
                                      </p:cBhvr>
                                      <p:to>
                                        <p:strVal val="visible"/>
                                      </p:to>
                                    </p:set>
                                    <p:animEffect transition="in" filter="fade">
                                      <p:cBhvr>
                                        <p:cTn id="7"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23">
            <a:hlinkClick r:id="rId2"/>
          </p:cNvPr>
          <p:cNvSpPr/>
          <p:nvPr/>
        </p:nvSpPr>
        <p:spPr>
          <a:xfrm>
            <a:off x="9828213" y="4941887"/>
            <a:ext cx="485774" cy="414337"/>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49"/>
                </a:lnTo>
                <a:lnTo>
                  <a:pt x="17475" y="21600"/>
                </a:lnTo>
                <a:lnTo>
                  <a:pt x="10800" y="16501"/>
                </a:lnTo>
                <a:lnTo>
                  <a:pt x="4125" y="21600"/>
                </a:lnTo>
                <a:lnTo>
                  <a:pt x="6675" y="13349"/>
                </a:lnTo>
                <a:close/>
              </a:path>
            </a:pathLst>
          </a:custGeom>
          <a:solidFill>
            <a:srgbClr val="FF0000"/>
          </a:solidFill>
          <a:ln w="25400">
            <a:solidFill>
              <a:srgbClr val="89A4A7"/>
            </a:solidFill>
            <a:round/>
          </a:ln>
        </p:spPr>
        <p:txBody>
          <a:bodyPr lIns="0" tIns="0" rIns="0" bIns="0" anchor="ctr"/>
          <a:lstStyle/>
          <a:p>
            <a:pPr lvl="0"/>
            <a:endParaRPr/>
          </a:p>
        </p:txBody>
      </p:sp>
      <p:sp>
        <p:nvSpPr>
          <p:cNvPr id="24" name="Shape 24"/>
          <p:cNvSpPr/>
          <p:nvPr/>
        </p:nvSpPr>
        <p:spPr>
          <a:xfrm>
            <a:off x="2627312" y="260350"/>
            <a:ext cx="3605769"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lvl1pPr>
          </a:lstStyle>
          <a:p>
            <a:pPr lvl="0">
              <a:defRPr sz="1800"/>
            </a:pPr>
            <a:r>
              <a:rPr sz="3200"/>
              <a:t>Un poco de historia</a:t>
            </a:r>
          </a:p>
        </p:txBody>
      </p:sp>
      <p:sp>
        <p:nvSpPr>
          <p:cNvPr id="25" name="Shape 25"/>
          <p:cNvSpPr/>
          <p:nvPr/>
        </p:nvSpPr>
        <p:spPr>
          <a:xfrm>
            <a:off x="250825" y="1196975"/>
            <a:ext cx="5473700" cy="488539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Char char="•"/>
            </a:pPr>
            <a:r>
              <a:rPr sz="1600"/>
              <a:t>La alimentación, al principio fue algo ligado a la supervivencia, el hombre dependía de la caza y la pesca. Más adelante se convirtió en agricultor, era sedentario, se albergaba en lugares fértiles, como las orillas de los ríos.</a:t>
            </a:r>
          </a:p>
          <a:p>
            <a:pPr lvl="0"/>
            <a:endParaRPr sz="1600"/>
          </a:p>
          <a:p>
            <a:pPr lvl="0">
              <a:buSzPct val="100000"/>
              <a:buChar char="•"/>
            </a:pPr>
            <a:r>
              <a:rPr sz="1600"/>
              <a:t>En el antiguo Egipto la alimentación iba de la mano de las prácticas religiosas </a:t>
            </a:r>
          </a:p>
          <a:p>
            <a:pPr lvl="0"/>
            <a:endParaRPr sz="1600"/>
          </a:p>
          <a:p>
            <a:pPr lvl="0">
              <a:buSzPct val="100000"/>
              <a:buChar char="•"/>
            </a:pPr>
            <a:r>
              <a:rPr sz="1600"/>
              <a:t>Los Romanos llegaron a ser verdaderos artistas en el comer y en el beber, convirtieron la alimentación en algo placentero, incluso crearon dioses que lo justificaban.</a:t>
            </a:r>
          </a:p>
          <a:p>
            <a:pPr lvl="0"/>
            <a:endParaRPr sz="1600"/>
          </a:p>
          <a:p>
            <a:pPr lvl="0">
              <a:buSzPct val="100000"/>
              <a:buChar char="•"/>
            </a:pPr>
            <a:r>
              <a:rPr sz="1600"/>
              <a:t>Los Bárbaros establecieron tradiciones culinarias como la carne cruda y la leche fermentada. </a:t>
            </a:r>
          </a:p>
          <a:p>
            <a:pPr lvl="0"/>
            <a:endParaRPr sz="1600"/>
          </a:p>
          <a:p>
            <a:pPr lvl="0">
              <a:buSzPct val="100000"/>
              <a:buChar char="•"/>
            </a:pPr>
            <a:r>
              <a:rPr sz="1600"/>
              <a:t>Carlo Magno defendió la alimentación por la salud y castigó con severidad los excesos en el comer y en el beber. </a:t>
            </a:r>
          </a:p>
          <a:p>
            <a:pPr lvl="0"/>
            <a:endParaRPr sz="1600"/>
          </a:p>
          <a:p>
            <a:pPr lvl="0">
              <a:buSzPct val="100000"/>
              <a:buChar char="•"/>
            </a:pPr>
            <a:r>
              <a:rPr sz="1600"/>
              <a:t>La Edad Media se ha caracterizado por las pestes y hambrunas que asolaron toda Europa.</a:t>
            </a:r>
          </a:p>
        </p:txBody>
      </p:sp>
      <p:pic>
        <p:nvPicPr>
          <p:cNvPr id="26" name="logodefinitivo.png" descr="logodefinitivo"/>
          <p:cNvPicPr/>
          <p:nvPr/>
        </p:nvPicPr>
        <p:blipFill>
          <a:blip r:embed="rId3"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27" name="romano.jpg"/>
          <p:cNvPicPr/>
          <p:nvPr/>
        </p:nvPicPr>
        <p:blipFill>
          <a:blip r:embed="rId4" cstate="print">
            <a:extLst/>
          </a:blip>
          <a:stretch>
            <a:fillRect/>
          </a:stretch>
        </p:blipFill>
        <p:spPr>
          <a:xfrm>
            <a:off x="6073328" y="2228601"/>
            <a:ext cx="2606016" cy="262791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nvSpPr>
        <p:spPr>
          <a:xfrm>
            <a:off x="250825" y="1916112"/>
            <a:ext cx="5616575" cy="387955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a:buSzPct val="100000"/>
              <a:buChar char="•"/>
            </a:pPr>
            <a:r>
              <a:rPr sz="1600"/>
              <a:t> La aparición hacia los siglos XVII y XVIII de nuevos alimentos como la patata, las especias, el te, el café, el maíz, etc., elevó a primera categoría la alimentación en los países europeos.</a:t>
            </a:r>
          </a:p>
          <a:p>
            <a:pPr lvl="0">
              <a:buSzPct val="100000"/>
              <a:buChar char="•"/>
            </a:pPr>
            <a:endParaRPr sz="1600"/>
          </a:p>
          <a:p>
            <a:pPr lvl="0">
              <a:buSzPct val="100000"/>
              <a:buChar char="•"/>
            </a:pPr>
            <a:r>
              <a:rPr sz="1600"/>
              <a:t> La Nutrición como ciencia apareció a principios del siglo XIX, con los estudios de Calorimetría y novedades proteicas. </a:t>
            </a:r>
          </a:p>
          <a:p>
            <a:pPr lvl="0">
              <a:buSzPct val="100000"/>
              <a:buChar char="•"/>
            </a:pPr>
            <a:endParaRPr sz="1600"/>
          </a:p>
          <a:p>
            <a:pPr lvl="0">
              <a:buSzPct val="100000"/>
              <a:buChar char="•"/>
            </a:pPr>
            <a:r>
              <a:rPr sz="1600"/>
              <a:t> Hoy la nutrición contempla paradógicamente dos problemas significativos:</a:t>
            </a:r>
          </a:p>
          <a:p>
            <a:pPr lvl="0">
              <a:buSzPct val="100000"/>
              <a:buChar char="•"/>
            </a:pPr>
            <a:endParaRPr sz="1600"/>
          </a:p>
          <a:p>
            <a:pPr lvl="0"/>
            <a:r>
              <a:rPr sz="1600"/>
              <a:t>	-la desnutrición o mínimo vital no conseguido en una parte del mundo y</a:t>
            </a:r>
          </a:p>
          <a:p>
            <a:pPr lvl="0"/>
            <a:r>
              <a:rPr sz="1600"/>
              <a:t>	-la patología de una deficiente y abusiva alimentación </a:t>
            </a:r>
          </a:p>
        </p:txBody>
      </p:sp>
      <p:sp>
        <p:nvSpPr>
          <p:cNvPr id="30" name="Shape 30"/>
          <p:cNvSpPr/>
          <p:nvPr/>
        </p:nvSpPr>
        <p:spPr>
          <a:xfrm>
            <a:off x="2484437" y="549275"/>
            <a:ext cx="3605769"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lvl1pPr>
          </a:lstStyle>
          <a:p>
            <a:pPr lvl="0">
              <a:defRPr sz="1800"/>
            </a:pPr>
            <a:r>
              <a:rPr sz="3200"/>
              <a:t>Un poco de historia</a:t>
            </a:r>
          </a:p>
        </p:txBody>
      </p:sp>
      <p:pic>
        <p:nvPicPr>
          <p:cNvPr id="31"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32" name="Sin título-2.jpg"/>
          <p:cNvPicPr/>
          <p:nvPr/>
        </p:nvPicPr>
        <p:blipFill>
          <a:blip r:embed="rId3" cstate="print">
            <a:extLst/>
          </a:blip>
          <a:stretch>
            <a:fillRect/>
          </a:stretch>
        </p:blipFill>
        <p:spPr>
          <a:xfrm>
            <a:off x="5867237" y="2866725"/>
            <a:ext cx="3125542" cy="2248865"/>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34"/>
          <p:cNvSpPr/>
          <p:nvPr/>
        </p:nvSpPr>
        <p:spPr>
          <a:xfrm>
            <a:off x="1763712" y="3870413"/>
            <a:ext cx="4537076" cy="2217562"/>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algn="just"/>
          </a:lstStyle>
          <a:p>
            <a:pPr lvl="0"/>
            <a:r>
              <a:t>El alimento que día a día tomamos, es el encargado de proporcionar las diferentes sustancias nutritivas a nuestro organismo que después de sufrir múltiples transformaciones internas (Metabolismo) nos aportan la energía suficiente para mantener todas nuestras funciones en perfecto ejercicio.</a:t>
            </a:r>
          </a:p>
        </p:txBody>
      </p:sp>
      <p:sp>
        <p:nvSpPr>
          <p:cNvPr id="35" name="Shape 35"/>
          <p:cNvSpPr/>
          <p:nvPr/>
        </p:nvSpPr>
        <p:spPr>
          <a:xfrm>
            <a:off x="1692275" y="404812"/>
            <a:ext cx="4751388" cy="4862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ctr">
              <a:defRPr sz="2800"/>
            </a:lvl1pPr>
          </a:lstStyle>
          <a:p>
            <a:pPr lvl="0">
              <a:defRPr sz="1800"/>
            </a:pPr>
            <a:r>
              <a:rPr sz="2800"/>
              <a:t>PRINCIPIOS NUTRITIVOS</a:t>
            </a:r>
          </a:p>
        </p:txBody>
      </p:sp>
      <p:pic>
        <p:nvPicPr>
          <p:cNvPr id="36"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37" name="nutrición 7.jpg"/>
          <p:cNvPicPr/>
          <p:nvPr/>
        </p:nvPicPr>
        <p:blipFill>
          <a:blip r:embed="rId3" cstate="print">
            <a:alphaModFix amt="12775"/>
            <a:extLst/>
          </a:blip>
          <a:stretch>
            <a:fillRect/>
          </a:stretch>
        </p:blipFill>
        <p:spPr>
          <a:xfrm>
            <a:off x="1403648" y="188640"/>
            <a:ext cx="5400600" cy="6408712"/>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body" idx="4294967295"/>
          </p:nvPr>
        </p:nvSpPr>
        <p:spPr>
          <a:xfrm>
            <a:off x="457200" y="1484312"/>
            <a:ext cx="4186238" cy="4641851"/>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600"/>
              </a:spcBef>
              <a:buChar char="•"/>
              <a:defRPr sz="1800"/>
            </a:pPr>
            <a:endParaRPr/>
          </a:p>
          <a:p>
            <a:pPr marL="195942" lvl="0" indent="-195942">
              <a:lnSpc>
                <a:spcPct val="80000"/>
              </a:lnSpc>
              <a:spcBef>
                <a:spcPts val="300"/>
              </a:spcBef>
              <a:buChar char="•"/>
              <a:defRPr sz="1800"/>
            </a:pPr>
            <a:r>
              <a:rPr sz="1600"/>
              <a:t>Es el principio inmediato por excelencia desde el punto de vista calórico, ya que en</a:t>
            </a:r>
            <a:r>
              <a:rPr sz="1600">
                <a:latin typeface="Arial Bold"/>
                <a:ea typeface="Arial Bold"/>
                <a:cs typeface="Arial Bold"/>
                <a:sym typeface="Arial Bold"/>
              </a:rPr>
              <a:t> </a:t>
            </a:r>
            <a:r>
              <a:rPr sz="1600"/>
              <a:t>una dieta equilibrada el 60% de las calorías las deben proporcionar ellos. </a:t>
            </a:r>
          </a:p>
          <a:p>
            <a:pPr lvl="0">
              <a:lnSpc>
                <a:spcPct val="80000"/>
              </a:lnSpc>
              <a:spcBef>
                <a:spcPts val="600"/>
              </a:spcBef>
              <a:buChar char="•"/>
              <a:defRPr sz="1800"/>
            </a:pPr>
            <a:endParaRPr sz="1600"/>
          </a:p>
          <a:p>
            <a:pPr marL="195942" lvl="0" indent="-195942">
              <a:lnSpc>
                <a:spcPct val="80000"/>
              </a:lnSpc>
              <a:spcBef>
                <a:spcPts val="300"/>
              </a:spcBef>
              <a:buChar char="•"/>
              <a:defRPr sz="1800"/>
            </a:pPr>
            <a:r>
              <a:rPr sz="1600"/>
              <a:t>También son conocidos como carbohidratos, féculas o azucares. Como reservas de energía de urgencia se almacenan en el hígado y en los músculos en forma de glucógeno.</a:t>
            </a:r>
          </a:p>
          <a:p>
            <a:pPr lvl="0">
              <a:lnSpc>
                <a:spcPct val="80000"/>
              </a:lnSpc>
              <a:spcBef>
                <a:spcPts val="600"/>
              </a:spcBef>
              <a:buSzTx/>
              <a:buNone/>
              <a:defRPr sz="1800"/>
            </a:pPr>
            <a:endParaRPr sz="1600"/>
          </a:p>
          <a:p>
            <a:pPr marL="195942" lvl="0" indent="-195942">
              <a:lnSpc>
                <a:spcPct val="80000"/>
              </a:lnSpc>
              <a:spcBef>
                <a:spcPts val="300"/>
              </a:spcBef>
              <a:buChar char="•"/>
              <a:defRPr sz="1800"/>
            </a:pPr>
            <a:r>
              <a:rPr sz="1600"/>
              <a:t>Una dieta que abuse de su consumo puede provocar la aparición de caries, obesidad y diabetes.</a:t>
            </a:r>
          </a:p>
        </p:txBody>
      </p:sp>
      <p:sp>
        <p:nvSpPr>
          <p:cNvPr id="40" name="Shape 40"/>
          <p:cNvSpPr/>
          <p:nvPr/>
        </p:nvSpPr>
        <p:spPr>
          <a:xfrm>
            <a:off x="6156325" y="2349500"/>
            <a:ext cx="1842850" cy="5480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latin typeface="Arial Bold"/>
                <a:ea typeface="Arial Bold"/>
                <a:cs typeface="Arial Bold"/>
                <a:sym typeface="Arial Bold"/>
              </a:defRPr>
            </a:lvl1pPr>
          </a:lstStyle>
          <a:p>
            <a:pPr lvl="0">
              <a:defRPr sz="1800"/>
            </a:pPr>
            <a:r>
              <a:rPr sz="3200"/>
              <a:t>Glúcidos</a:t>
            </a:r>
          </a:p>
        </p:txBody>
      </p:sp>
      <p:pic>
        <p:nvPicPr>
          <p:cNvPr id="41"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sp>
        <p:nvSpPr>
          <p:cNvPr id="42" name="Shape 42"/>
          <p:cNvSpPr/>
          <p:nvPr/>
        </p:nvSpPr>
        <p:spPr>
          <a:xfrm>
            <a:off x="971550" y="628738"/>
            <a:ext cx="6812791" cy="350662"/>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lvl1pPr algn="just"/>
          </a:lstStyle>
          <a:p>
            <a:pPr lvl="0"/>
            <a:r>
              <a:t>Estas sustancias nutritivas que llevan implícitos los alimentos son:</a:t>
            </a:r>
          </a:p>
        </p:txBody>
      </p:sp>
      <p:pic>
        <p:nvPicPr>
          <p:cNvPr id="43" name="nutricion 4.jpg"/>
          <p:cNvPicPr/>
          <p:nvPr/>
        </p:nvPicPr>
        <p:blipFill>
          <a:blip r:embed="rId3" cstate="print">
            <a:extLst/>
          </a:blip>
          <a:stretch>
            <a:fillRect/>
          </a:stretch>
        </p:blipFill>
        <p:spPr>
          <a:xfrm>
            <a:off x="5029200" y="3470611"/>
            <a:ext cx="3845773" cy="1670508"/>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body" idx="4294967295"/>
          </p:nvPr>
        </p:nvSpPr>
        <p:spPr>
          <a:xfrm>
            <a:off x="339724" y="1565275"/>
            <a:ext cx="4835527" cy="4579938"/>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lvl="0">
              <a:lnSpc>
                <a:spcPct val="80000"/>
              </a:lnSpc>
              <a:spcBef>
                <a:spcPts val="600"/>
              </a:spcBef>
              <a:buChar char="•"/>
              <a:defRPr sz="1800"/>
            </a:pPr>
            <a:endParaRPr sz="1600"/>
          </a:p>
          <a:p>
            <a:pPr marL="195942" lvl="0" indent="-195942">
              <a:lnSpc>
                <a:spcPct val="80000"/>
              </a:lnSpc>
              <a:spcBef>
                <a:spcPts val="300"/>
              </a:spcBef>
              <a:buChar char="•"/>
              <a:defRPr sz="1800"/>
            </a:pPr>
            <a:r>
              <a:rPr sz="1600"/>
              <a:t>Proporcionan el 15% de las calorías habidas en una alimentación equilibrada, y a pesar de ello es el principio inmediato más importante para la alimentación.</a:t>
            </a:r>
          </a:p>
          <a:p>
            <a:pPr lvl="0">
              <a:lnSpc>
                <a:spcPct val="80000"/>
              </a:lnSpc>
              <a:spcBef>
                <a:spcPts val="300"/>
              </a:spcBef>
              <a:buChar char="•"/>
              <a:defRPr sz="1800"/>
            </a:pPr>
            <a:endParaRPr sz="1600"/>
          </a:p>
          <a:p>
            <a:pPr marL="195942" lvl="0" indent="-195942">
              <a:lnSpc>
                <a:spcPct val="80000"/>
              </a:lnSpc>
              <a:spcBef>
                <a:spcPts val="300"/>
              </a:spcBef>
              <a:buChar char="•"/>
              <a:defRPr sz="1800"/>
            </a:pPr>
            <a:r>
              <a:rPr sz="1600"/>
              <a:t>Su principal componente son los aminoácidos y de los 20 existentes, ocho son los llamados esenciales.</a:t>
            </a:r>
          </a:p>
          <a:p>
            <a:pPr lvl="0">
              <a:lnSpc>
                <a:spcPct val="80000"/>
              </a:lnSpc>
              <a:spcBef>
                <a:spcPts val="300"/>
              </a:spcBef>
              <a:buChar char="•"/>
              <a:defRPr sz="1800"/>
            </a:pPr>
            <a:endParaRPr sz="1600"/>
          </a:p>
          <a:p>
            <a:pPr marL="195942" lvl="0" indent="-195942">
              <a:lnSpc>
                <a:spcPct val="80000"/>
              </a:lnSpc>
              <a:spcBef>
                <a:spcPts val="300"/>
              </a:spcBef>
              <a:buChar char="•"/>
              <a:defRPr sz="1800"/>
            </a:pPr>
            <a:r>
              <a:rPr sz="1600"/>
              <a:t>Ningún órgano en el cuerpo tiene un depósito de proteínas especial</a:t>
            </a:r>
          </a:p>
          <a:p>
            <a:pPr lvl="0">
              <a:lnSpc>
                <a:spcPct val="80000"/>
              </a:lnSpc>
              <a:spcBef>
                <a:spcPts val="600"/>
              </a:spcBef>
              <a:buChar char="•"/>
              <a:defRPr sz="1800"/>
            </a:pPr>
            <a:endParaRPr sz="1600"/>
          </a:p>
          <a:p>
            <a:pPr marL="195942" lvl="0" indent="-195942">
              <a:lnSpc>
                <a:spcPct val="80000"/>
              </a:lnSpc>
              <a:spcBef>
                <a:spcPts val="300"/>
              </a:spcBef>
              <a:buChar char="•"/>
              <a:defRPr sz="1800"/>
            </a:pPr>
            <a:r>
              <a:rPr sz="1600"/>
              <a:t>Pueden tener dos orígenes distintos, vegetal o animal.</a:t>
            </a:r>
          </a:p>
          <a:p>
            <a:pPr lvl="0">
              <a:lnSpc>
                <a:spcPct val="80000"/>
              </a:lnSpc>
              <a:spcBef>
                <a:spcPts val="300"/>
              </a:spcBef>
              <a:buChar char="•"/>
              <a:defRPr sz="1800"/>
            </a:pPr>
            <a:endParaRPr sz="1600"/>
          </a:p>
          <a:p>
            <a:pPr marL="195942" lvl="0" indent="-195942">
              <a:lnSpc>
                <a:spcPct val="80000"/>
              </a:lnSpc>
              <a:spcBef>
                <a:spcPts val="300"/>
              </a:spcBef>
              <a:buChar char="•"/>
              <a:defRPr sz="1800"/>
            </a:pPr>
            <a:r>
              <a:rPr sz="1600"/>
              <a:t>La deficiencia de estas sustancias nutritivas es uno de los males del mundo hoy, provoca la desnutrición.</a:t>
            </a:r>
          </a:p>
        </p:txBody>
      </p:sp>
      <p:sp>
        <p:nvSpPr>
          <p:cNvPr id="46" name="Shape 46"/>
          <p:cNvSpPr/>
          <p:nvPr/>
        </p:nvSpPr>
        <p:spPr>
          <a:xfrm>
            <a:off x="6156325" y="1557337"/>
            <a:ext cx="1752362" cy="548046"/>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3200">
                <a:latin typeface="Arial Bold"/>
                <a:ea typeface="Arial Bold"/>
                <a:cs typeface="Arial Bold"/>
                <a:sym typeface="Arial Bold"/>
              </a:defRPr>
            </a:lvl1pPr>
          </a:lstStyle>
          <a:p>
            <a:pPr lvl="0">
              <a:defRPr sz="1800"/>
            </a:pPr>
            <a:r>
              <a:rPr sz="3200"/>
              <a:t>Prótidos</a:t>
            </a:r>
          </a:p>
        </p:txBody>
      </p:sp>
      <p:pic>
        <p:nvPicPr>
          <p:cNvPr id="47"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48" name="nutricion 6.jpg"/>
          <p:cNvPicPr/>
          <p:nvPr/>
        </p:nvPicPr>
        <p:blipFill>
          <a:blip r:embed="rId3" cstate="print">
            <a:extLst/>
          </a:blip>
          <a:stretch>
            <a:fillRect/>
          </a:stretch>
        </p:blipFill>
        <p:spPr>
          <a:xfrm>
            <a:off x="5558780" y="2663931"/>
            <a:ext cx="3295801" cy="1797242"/>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Shape 50"/>
          <p:cNvSpPr>
            <a:spLocks noGrp="1"/>
          </p:cNvSpPr>
          <p:nvPr>
            <p:ph type="title" idx="4294967295"/>
          </p:nvPr>
        </p:nvSpPr>
        <p:spPr>
          <a:xfrm>
            <a:off x="5435600" y="1916112"/>
            <a:ext cx="2987675" cy="504826"/>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lvl1pPr defTabSz="832104">
              <a:defRPr sz="2912">
                <a:latin typeface="Arial Bold"/>
                <a:ea typeface="Arial Bold"/>
                <a:cs typeface="Arial Bold"/>
                <a:sym typeface="Arial Bold"/>
              </a:defRPr>
            </a:lvl1pPr>
          </a:lstStyle>
          <a:p>
            <a:pPr lvl="0">
              <a:defRPr sz="1800"/>
            </a:pPr>
            <a:r>
              <a:rPr sz="2912"/>
              <a:t>Lípidos</a:t>
            </a:r>
          </a:p>
        </p:txBody>
      </p:sp>
      <p:sp>
        <p:nvSpPr>
          <p:cNvPr id="51" name="Shape 51"/>
          <p:cNvSpPr>
            <a:spLocks noGrp="1"/>
          </p:cNvSpPr>
          <p:nvPr>
            <p:ph type="body" idx="4294967295"/>
          </p:nvPr>
        </p:nvSpPr>
        <p:spPr>
          <a:xfrm>
            <a:off x="238125" y="1644650"/>
            <a:ext cx="4546600" cy="6913563"/>
          </a:xfrm>
          <a:prstGeom prst="rect">
            <a:avLst/>
          </a:prstGeom>
          <a:ln w="12700">
            <a:miter lim="400000"/>
          </a:ln>
          <a:extLst>
            <a:ext uri="{C572A759-6A51-4108-AA02-DFA0A04FC94B}">
              <ma14:wrappingTextBoxFlag xmlns:ma14="http://schemas.microsoft.com/office/mac/drawingml/2011/main" xmlns="" val="1"/>
            </a:ext>
          </a:extLst>
        </p:spPr>
        <p:txBody>
          <a:bodyPr lIns="0" tIns="0" rIns="0" bIns="0">
            <a:normAutofit/>
          </a:bodyPr>
          <a:lstStyle/>
          <a:p>
            <a:pPr marL="183696" lvl="0" indent="-183696">
              <a:lnSpc>
                <a:spcPct val="80000"/>
              </a:lnSpc>
              <a:spcBef>
                <a:spcPts val="300"/>
              </a:spcBef>
              <a:buChar char="•"/>
              <a:defRPr sz="1800"/>
            </a:pPr>
            <a:r>
              <a:rPr sz="1500"/>
              <a:t>El consumo de grasas es esencial, y en una dieta equilibrada proporcionan el 25% de las calorías. </a:t>
            </a:r>
          </a:p>
          <a:p>
            <a:pPr lvl="0">
              <a:lnSpc>
                <a:spcPct val="80000"/>
              </a:lnSpc>
              <a:spcBef>
                <a:spcPts val="600"/>
              </a:spcBef>
              <a:buChar char="•"/>
              <a:defRPr sz="1800"/>
            </a:pPr>
            <a:endParaRPr sz="1500"/>
          </a:p>
          <a:p>
            <a:pPr marL="183696" lvl="0" indent="-183696">
              <a:lnSpc>
                <a:spcPct val="80000"/>
              </a:lnSpc>
              <a:spcBef>
                <a:spcPts val="300"/>
              </a:spcBef>
              <a:buChar char="•"/>
              <a:defRPr sz="1800"/>
            </a:pPr>
            <a:r>
              <a:rPr sz="1500"/>
              <a:t>Cumplen una doble función: la calórica y la de transporte del ácido graso y de las vitaminas liposolubles. </a:t>
            </a:r>
          </a:p>
          <a:p>
            <a:pPr lvl="0">
              <a:lnSpc>
                <a:spcPct val="80000"/>
              </a:lnSpc>
              <a:spcBef>
                <a:spcPts val="600"/>
              </a:spcBef>
              <a:buChar char="•"/>
              <a:defRPr sz="1800"/>
            </a:pPr>
            <a:endParaRPr sz="1500"/>
          </a:p>
          <a:p>
            <a:pPr marL="183696" lvl="0" indent="-183696">
              <a:lnSpc>
                <a:spcPct val="80000"/>
              </a:lnSpc>
              <a:spcBef>
                <a:spcPts val="300"/>
              </a:spcBef>
              <a:buChar char="•"/>
              <a:defRPr sz="1800"/>
            </a:pPr>
            <a:r>
              <a:rPr sz="1500"/>
              <a:t>Las grasas pueden ser de origen animal o de origen vegetal.</a:t>
            </a:r>
          </a:p>
          <a:p>
            <a:pPr lvl="0">
              <a:lnSpc>
                <a:spcPct val="80000"/>
              </a:lnSpc>
              <a:spcBef>
                <a:spcPts val="300"/>
              </a:spcBef>
              <a:buChar char="•"/>
              <a:defRPr sz="1800"/>
            </a:pPr>
            <a:endParaRPr sz="1500"/>
          </a:p>
          <a:p>
            <a:pPr marL="183696" lvl="0" indent="-183696">
              <a:lnSpc>
                <a:spcPct val="80000"/>
              </a:lnSpc>
              <a:spcBef>
                <a:spcPts val="300"/>
              </a:spcBef>
              <a:buChar char="•"/>
              <a:defRPr sz="1800"/>
            </a:pPr>
            <a:r>
              <a:rPr sz="1500"/>
              <a:t>El aprovechamiento de las grasas es casi total y constituyen, junto con la glucosa, el almacenamiento de energía más importante.</a:t>
            </a:r>
          </a:p>
          <a:p>
            <a:pPr lvl="0">
              <a:lnSpc>
                <a:spcPct val="80000"/>
              </a:lnSpc>
              <a:spcBef>
                <a:spcPts val="600"/>
              </a:spcBef>
              <a:buChar char="•"/>
              <a:defRPr sz="1800"/>
            </a:pPr>
            <a:endParaRPr sz="1500"/>
          </a:p>
          <a:p>
            <a:pPr marL="183696" lvl="0" indent="-183696">
              <a:lnSpc>
                <a:spcPct val="80000"/>
              </a:lnSpc>
              <a:spcBef>
                <a:spcPts val="300"/>
              </a:spcBef>
              <a:buChar char="•"/>
              <a:defRPr sz="1800"/>
            </a:pPr>
            <a:r>
              <a:rPr sz="1500"/>
              <a:t>Las dietas cetogénicas producen efectos nocivos en la salud del individuo, como la obesidad, aumento del colesterol y aparición de arterioesclerosis.</a:t>
            </a:r>
          </a:p>
        </p:txBody>
      </p:sp>
      <p:pic>
        <p:nvPicPr>
          <p:cNvPr id="52" name="logodefinitivo.png" descr="logodefinitivo"/>
          <p:cNvPicPr/>
          <p:nvPr/>
        </p:nvPicPr>
        <p:blipFill>
          <a:blip r:embed="rId2" cstate="print">
            <a:extLst/>
          </a:blip>
          <a:stretch>
            <a:fillRect/>
          </a:stretch>
        </p:blipFill>
        <p:spPr>
          <a:xfrm>
            <a:off x="8072437" y="6000750"/>
            <a:ext cx="785813" cy="590550"/>
          </a:xfrm>
          <a:prstGeom prst="rect">
            <a:avLst/>
          </a:prstGeom>
          <a:ln w="34925">
            <a:solidFill>
              <a:srgbClr val="FFFFFF"/>
            </a:solidFill>
            <a:round/>
          </a:ln>
          <a:effectLst>
            <a:outerShdw blurRad="63500" rotWithShape="0">
              <a:srgbClr val="000000">
                <a:alpha val="42999"/>
              </a:srgbClr>
            </a:outerShdw>
          </a:effectLst>
        </p:spPr>
      </p:pic>
      <p:pic>
        <p:nvPicPr>
          <p:cNvPr id="53" name="nutrición 3.jpg"/>
          <p:cNvPicPr/>
          <p:nvPr/>
        </p:nvPicPr>
        <p:blipFill>
          <a:blip r:embed="rId3" cstate="print">
            <a:extLst/>
          </a:blip>
          <a:stretch>
            <a:fillRect/>
          </a:stretch>
        </p:blipFill>
        <p:spPr>
          <a:xfrm>
            <a:off x="5188594" y="2989033"/>
            <a:ext cx="3683894" cy="1887996"/>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1936</Words>
  <Application>Microsoft Office PowerPoint</Application>
  <PresentationFormat>Presentación en pantalla (4:3)</PresentationFormat>
  <Paragraphs>188</Paragraphs>
  <Slides>20</Slides>
  <Notes>0</Notes>
  <HiddenSlides>0</HiddenSlides>
  <MMClips>0</MMClips>
  <ScaleCrop>false</ScaleCrop>
  <HeadingPairs>
    <vt:vector size="4" baseType="variant">
      <vt:variant>
        <vt:lpstr>Tema</vt:lpstr>
      </vt:variant>
      <vt:variant>
        <vt:i4>1</vt:i4>
      </vt:variant>
      <vt:variant>
        <vt:lpstr>Títulos de diapositiva</vt:lpstr>
      </vt:variant>
      <vt:variant>
        <vt:i4>20</vt:i4>
      </vt:variant>
    </vt:vector>
  </HeadingPairs>
  <TitlesOfParts>
    <vt:vector size="21" baseType="lpstr">
      <vt:lpstr>Default</vt:lpstr>
      <vt:lpstr>Diapositiva 1</vt:lpstr>
      <vt:lpstr>Diapositiva 2</vt:lpstr>
      <vt:lpstr>Diapositiva 3</vt:lpstr>
      <vt:lpstr>Diapositiva 4</vt:lpstr>
      <vt:lpstr>Diapositiva 5</vt:lpstr>
      <vt:lpstr>Diapositiva 6</vt:lpstr>
      <vt:lpstr>Diapositiva 7</vt:lpstr>
      <vt:lpstr>Diapositiva 8</vt:lpstr>
      <vt:lpstr>Lípidos</vt:lpstr>
      <vt:lpstr>Diapositiva 10</vt:lpstr>
      <vt:lpstr>Diapositiva 11</vt:lpstr>
      <vt:lpstr>Diapositiva 12</vt:lpstr>
      <vt:lpstr>Agua </vt:lpstr>
      <vt:lpstr>Diapositiva 14</vt:lpstr>
      <vt:lpstr>Diapositiva 15</vt:lpstr>
      <vt:lpstr>Diapositiva 16</vt:lpstr>
      <vt:lpstr>Diapositiva 17</vt:lpstr>
      <vt:lpstr>Diapositiva 18</vt:lpstr>
      <vt:lpstr>Diapositiva 19</vt:lpstr>
      <vt:lpstr>Diapositiva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zapepo</dc:creator>
  <cp:lastModifiedBy>zapepo</cp:lastModifiedBy>
  <cp:revision>2</cp:revision>
  <dcterms:modified xsi:type="dcterms:W3CDTF">2015-09-22T20:54:11Z</dcterms:modified>
</cp:coreProperties>
</file>