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a:defRPr>
        <a:latin typeface="Calibri"/>
        <a:ea typeface="Calibri"/>
        <a:cs typeface="Calibri"/>
        <a:sym typeface="Calibri"/>
      </a:defRPr>
    </a:lvl6pPr>
    <a:lvl7pPr>
      <a:defRPr>
        <a:latin typeface="Calibri"/>
        <a:ea typeface="Calibri"/>
        <a:cs typeface="Calibri"/>
        <a:sym typeface="Calibri"/>
      </a:defRPr>
    </a:lvl7pPr>
    <a:lvl8pPr>
      <a:defRPr>
        <a:latin typeface="Calibri"/>
        <a:ea typeface="Calibri"/>
        <a:cs typeface="Calibri"/>
        <a:sym typeface="Calibri"/>
      </a:defRPr>
    </a:lvl8pPr>
    <a:lvl9pPr>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 name="Shape 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92559209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98989"/>
                </a:solidFill>
              </a:defRPr>
            </a:lvl1pPr>
          </a:lstStyle>
          <a:p>
            <a:pPr lvl="0"/>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
          <p:cNvSpPr>
            <a:spLocks noGrp="1"/>
          </p:cNvSpPr>
          <p:nvPr>
            <p:ph type="title" idx="4294967295"/>
          </p:nvPr>
        </p:nvSpPr>
        <p:spPr>
          <a:xfrm>
            <a:off x="685800" y="2130425"/>
            <a:ext cx="7772400" cy="1470025"/>
          </a:xfrm>
          <a:prstGeom prst="rect">
            <a:avLst/>
          </a:prstGeom>
          <a:ln w="12700">
            <a:miter lim="400000"/>
          </a:ln>
        </p:spPr>
        <p:txBody>
          <a:bodyPr lIns="0" tIns="0" rIns="0" bIns="0" anchor="ctr">
            <a:normAutofit/>
          </a:bodyPr>
          <a:lstStyle/>
          <a:p>
            <a:pPr lvl="0"/>
            <a:endParaRPr/>
          </a:p>
        </p:txBody>
      </p:sp>
      <p:sp>
        <p:nvSpPr>
          <p:cNvPr id="9" name="Shape 9"/>
          <p:cNvSpPr>
            <a:spLocks noGrp="1"/>
          </p:cNvSpPr>
          <p:nvPr>
            <p:ph type="body" idx="4294967295"/>
          </p:nvPr>
        </p:nvSpPr>
        <p:spPr>
          <a:xfrm>
            <a:off x="1371600" y="3886200"/>
            <a:ext cx="6400800" cy="1752600"/>
          </a:xfrm>
          <a:prstGeom prst="rect">
            <a:avLst/>
          </a:prstGeom>
          <a:ln w="12700">
            <a:miter lim="400000"/>
          </a:ln>
        </p:spPr>
        <p:txBody>
          <a:bodyPr lIns="0" tIns="0" rIns="0" bIns="0">
            <a:normAutofit/>
          </a:bodyPr>
          <a:lstStyle/>
          <a:p>
            <a:pPr marL="0" lvl="0" indent="0" algn="ctr">
              <a:buSzTx/>
              <a:buNone/>
              <a:defRPr>
                <a:solidFill>
                  <a:srgbClr val="898989"/>
                </a:solidFill>
              </a:defRPr>
            </a:pPr>
            <a:endParaRPr/>
          </a:p>
        </p:txBody>
      </p:sp>
      <p:pic>
        <p:nvPicPr>
          <p:cNvPr id="10" name="sherrero4.jpeg" descr="sherrero4"/>
          <p:cNvPicPr/>
          <p:nvPr/>
        </p:nvPicPr>
        <p:blipFill>
          <a:blip r:embed="rId2">
            <a:extLst/>
          </a:blip>
          <a:stretch>
            <a:fillRect/>
          </a:stretch>
        </p:blipFill>
        <p:spPr>
          <a:xfrm>
            <a:off x="0" y="-1588"/>
            <a:ext cx="9144000" cy="6859588"/>
          </a:xfrm>
          <a:prstGeom prst="rect">
            <a:avLst/>
          </a:prstGeom>
          <a:ln w="50800">
            <a:solidFill>
              <a:srgbClr val="006600"/>
            </a:solidFill>
            <a:round/>
          </a:ln>
        </p:spPr>
      </p:pic>
      <p:sp>
        <p:nvSpPr>
          <p:cNvPr id="11" name="Shape 11"/>
          <p:cNvSpPr/>
          <p:nvPr/>
        </p:nvSpPr>
        <p:spPr>
          <a:xfrm>
            <a:off x="468312" y="5949950"/>
            <a:ext cx="8178801" cy="561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900"/>
              </a:spcBef>
              <a:defRPr sz="3200"/>
            </a:lvl1pPr>
          </a:lstStyle>
          <a:p>
            <a:pPr lvl="0">
              <a:defRPr sz="1800"/>
            </a:pPr>
            <a:r>
              <a:rPr sz="3200"/>
              <a:t>La Educación Física y el Deporte</a:t>
            </a:r>
          </a:p>
        </p:txBody>
      </p:sp>
      <p:pic>
        <p:nvPicPr>
          <p:cNvPr id="12" name="logodefinitivo.png" descr="logodefinitivo"/>
          <p:cNvPicPr/>
          <p:nvPr/>
        </p:nvPicPr>
        <p:blipFill>
          <a:blip r:embed="rId3">
            <a:extLst/>
          </a:blip>
          <a:stretch>
            <a:fillRect/>
          </a:stretch>
        </p:blipFill>
        <p:spPr>
          <a:xfrm>
            <a:off x="8172450" y="6165850"/>
            <a:ext cx="863600" cy="552450"/>
          </a:xfrm>
          <a:prstGeom prst="rect">
            <a:avLst/>
          </a:prstGeom>
          <a:ln w="12700">
            <a:miter lim="400000"/>
          </a:ln>
        </p:spPr>
      </p:pic>
      <p:sp>
        <p:nvSpPr>
          <p:cNvPr id="13" name="Shape 13"/>
          <p:cNvSpPr/>
          <p:nvPr/>
        </p:nvSpPr>
        <p:spPr>
          <a:xfrm>
            <a:off x="-1" y="188912"/>
            <a:ext cx="9144002"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000"/>
              </a:spcBef>
              <a:defRPr>
                <a:latin typeface="Papyrus"/>
                <a:ea typeface="Papyrus"/>
                <a:cs typeface="Papyrus"/>
                <a:sym typeface="Papyrus"/>
              </a:defRPr>
            </a:lvl1pPr>
          </a:lstStyle>
          <a:p>
            <a:pPr lvl="0"/>
            <a:r>
              <a:t>Fundamentos para la ESO y el Bachillerato. Un aprendizaje comprensivo y vivencial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13"/>
                                        </p:tgtEl>
                                        <p:attrNameLst>
                                          <p:attrName>style.visibility</p:attrName>
                                        </p:attrNameLst>
                                      </p:cBhvr>
                                      <p:to>
                                        <p:strVal val="visible"/>
                                      </p:to>
                                    </p:set>
                                    <p:anim calcmode="lin" valueType="num">
                                      <p:cBhvr>
                                        <p:cTn id="12" dur="1230" fill="hold"/>
                                        <p:tgtEl>
                                          <p:spTgt spid="13"/>
                                        </p:tgtEl>
                                        <p:attrNameLst>
                                          <p:attrName>ppt_w</p:attrName>
                                        </p:attrNameLst>
                                      </p:cBhvr>
                                      <p:tavLst>
                                        <p:tav tm="0">
                                          <p:val>
                                            <p:strVal val="4*#ppt_w"/>
                                          </p:val>
                                        </p:tav>
                                        <p:tav tm="100000">
                                          <p:val>
                                            <p:strVal val="#ppt_w"/>
                                          </p:val>
                                        </p:tav>
                                      </p:tavLst>
                                    </p:anim>
                                    <p:anim calcmode="lin" valueType="num">
                                      <p:cBhvr>
                                        <p:cTn id="13" dur="123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3" nodeType="clickEffect">
                                  <p:stCondLst>
                                    <p:cond delay="0"/>
                                  </p:stCondLst>
                                  <p:iterate>
                                    <p:tmAbs val="0"/>
                                  </p:iterate>
                                  <p:childTnLst>
                                    <p:set>
                                      <p:cBhvr>
                                        <p:cTn id="17" fill="hold"/>
                                        <p:tgtEl>
                                          <p:spTgt spid="12"/>
                                        </p:tgtEl>
                                        <p:attrNameLst>
                                          <p:attrName>style.visibility</p:attrName>
                                        </p:attrNameLst>
                                      </p:cBhvr>
                                      <p:to>
                                        <p:strVal val="visible"/>
                                      </p:to>
                                    </p:set>
                                    <p:anim calcmode="lin" valueType="num">
                                      <p:cBhvr>
                                        <p:cTn id="18" dur="1000" fill="hold"/>
                                        <p:tgtEl>
                                          <p:spTgt spid="12"/>
                                        </p:tgtEl>
                                        <p:attrNameLst>
                                          <p:attrName>ppt_x</p:attrName>
                                        </p:attrNameLst>
                                      </p:cBhvr>
                                      <p:tavLst>
                                        <p:tav tm="0">
                                          <p:val>
                                            <p:strVal val="0-#ppt_w/2"/>
                                          </p:val>
                                        </p:tav>
                                        <p:tav tm="100000">
                                          <p:val>
                                            <p:strVal val="#ppt_x"/>
                                          </p:val>
                                        </p:tav>
                                      </p:tavLst>
                                    </p:anim>
                                    <p:anim calcmode="lin" valueType="num">
                                      <p:cBhvr>
                                        <p:cTn id="19"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4" nodeType="clickEffect">
                                  <p:stCondLst>
                                    <p:cond delay="0"/>
                                  </p:stCondLst>
                                  <p:iterate>
                                    <p:tmAbs val="0"/>
                                  </p:iterate>
                                  <p:childTnLst>
                                    <p:set>
                                      <p:cBhvr>
                                        <p:cTn id="23" fill="hold"/>
                                        <p:tgtEl>
                                          <p:spTgt spid="11"/>
                                        </p:tgtEl>
                                        <p:attrNameLst>
                                          <p:attrName>style.visibility</p:attrName>
                                        </p:attrNameLst>
                                      </p:cBhvr>
                                      <p:to>
                                        <p:strVal val="visible"/>
                                      </p:to>
                                    </p:set>
                                    <p:anim calcmode="lin" valueType="num">
                                      <p:cBhvr>
                                        <p:cTn id="24" dur="1000" fill="hold"/>
                                        <p:tgtEl>
                                          <p:spTgt spid="11"/>
                                        </p:tgtEl>
                                        <p:attrNameLst>
                                          <p:attrName>ppt_x</p:attrName>
                                        </p:attrNameLst>
                                      </p:cBhvr>
                                      <p:tavLst>
                                        <p:tav tm="0">
                                          <p:val>
                                            <p:strVal val="0-#ppt_w/2"/>
                                          </p:val>
                                        </p:tav>
                                        <p:tav tm="100000">
                                          <p:val>
                                            <p:strVal val="#ppt_x"/>
                                          </p:val>
                                        </p:tav>
                                      </p:tavLst>
                                    </p:anim>
                                    <p:anim calcmode="lin" valueType="num">
                                      <p:cBhvr>
                                        <p:cTn id="25"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advAuto="0"/>
      <p:bldP spid="11" grpId="4" animBg="1" advAuto="0"/>
      <p:bldP spid="12" grpId="3" animBg="1" advAuto="0"/>
      <p:bldP spid="13"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idx="4294967295"/>
          </p:nvPr>
        </p:nvSpPr>
        <p:spPr>
          <a:xfrm>
            <a:off x="457200" y="928687"/>
            <a:ext cx="8229600" cy="4889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defTabSz="429768">
              <a:defRPr sz="1800"/>
            </a:pPr>
            <a:r>
              <a:rPr sz="1316"/>
              <a:t>¿cómo se hace un debate?</a:t>
            </a:r>
            <a:br>
              <a:rPr sz="1316"/>
            </a:br>
            <a:endParaRPr sz="1316"/>
          </a:p>
        </p:txBody>
      </p:sp>
      <p:sp>
        <p:nvSpPr>
          <p:cNvPr id="54" name="Shape 54"/>
          <p:cNvSpPr>
            <a:spLocks noGrp="1"/>
          </p:cNvSpPr>
          <p:nvPr>
            <p:ph type="body" idx="4294967295"/>
          </p:nvPr>
        </p:nvSpPr>
        <p:spPr>
          <a:xfrm>
            <a:off x="428625" y="1428750"/>
            <a:ext cx="542925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98322" lvl="0" indent="-298322" defTabSz="795527">
              <a:spcBef>
                <a:spcPts val="200"/>
              </a:spcBef>
              <a:buSzTx/>
              <a:buNone/>
              <a:defRPr sz="1800"/>
            </a:pPr>
            <a:r>
              <a:rPr sz="1218"/>
              <a:t>1- </a:t>
            </a:r>
            <a:r>
              <a:rPr sz="1218" b="1"/>
              <a:t>Elección de los temas</a:t>
            </a:r>
            <a:r>
              <a:rPr sz="1218"/>
              <a:t> . Para ello puede ser precedido de una </a:t>
            </a:r>
            <a:r>
              <a:rPr sz="1218" b="1"/>
              <a:t>breve exposición</a:t>
            </a:r>
            <a:r>
              <a:rPr sz="1218"/>
              <a:t> de algún experto (Conferencia).</a:t>
            </a:r>
          </a:p>
          <a:p>
            <a:pPr marL="298322" lvl="0" indent="-298322" defTabSz="795527">
              <a:spcBef>
                <a:spcPts val="600"/>
              </a:spcBef>
              <a:buSzTx/>
              <a:buNone/>
              <a:defRPr sz="1800"/>
            </a:pPr>
            <a:endParaRPr sz="1218"/>
          </a:p>
          <a:p>
            <a:pPr marL="298322" lvl="0" indent="-298322" defTabSz="795527">
              <a:spcBef>
                <a:spcPts val="200"/>
              </a:spcBef>
              <a:buSzTx/>
              <a:buNone/>
              <a:defRPr sz="1800"/>
            </a:pPr>
            <a:r>
              <a:rPr sz="1218"/>
              <a:t>2- </a:t>
            </a:r>
            <a:r>
              <a:rPr sz="1218" b="1"/>
              <a:t>El tema debe ser preparado</a:t>
            </a:r>
            <a:r>
              <a:rPr sz="1218"/>
              <a:t> para que su presentación, desarrollo y conclusión no sean fruto de la improvisación.</a:t>
            </a:r>
          </a:p>
          <a:p>
            <a:pPr marL="298322" lvl="0" indent="-298322" defTabSz="795527">
              <a:spcBef>
                <a:spcPts val="600"/>
              </a:spcBef>
              <a:buSzTx/>
              <a:buNone/>
              <a:defRPr sz="1800"/>
            </a:pPr>
            <a:endParaRPr sz="1218"/>
          </a:p>
          <a:p>
            <a:pPr marL="298322" lvl="0" indent="-298322" defTabSz="795527">
              <a:spcBef>
                <a:spcPts val="200"/>
              </a:spcBef>
              <a:buSzTx/>
              <a:buNone/>
              <a:defRPr sz="1800"/>
            </a:pPr>
            <a:r>
              <a:rPr sz="1218"/>
              <a:t>3-</a:t>
            </a:r>
            <a:r>
              <a:rPr sz="1218" b="1"/>
              <a:t> Debemos analizar los factores que lo configuran</a:t>
            </a:r>
            <a:r>
              <a:rPr sz="1218"/>
              <a:t> y su interrelación para señalizarlos rigurosamente y ser precisos en los términos. </a:t>
            </a:r>
          </a:p>
          <a:p>
            <a:pPr marL="298322" lvl="0" indent="-298322" defTabSz="795527">
              <a:spcBef>
                <a:spcPts val="600"/>
              </a:spcBef>
              <a:buSzTx/>
              <a:buNone/>
              <a:defRPr sz="1800"/>
            </a:pPr>
            <a:endParaRPr sz="1218"/>
          </a:p>
          <a:p>
            <a:pPr marL="298322" lvl="0" indent="-298322" defTabSz="795527">
              <a:spcBef>
                <a:spcPts val="200"/>
              </a:spcBef>
              <a:buSzTx/>
              <a:buNone/>
              <a:defRPr sz="1800"/>
            </a:pPr>
            <a:r>
              <a:rPr sz="1218"/>
              <a:t>4- </a:t>
            </a:r>
            <a:r>
              <a:rPr sz="1218" b="1"/>
              <a:t>Debemos hacer uso de las habilidades de conversación, de razonamiento y de aceptación de la pluralidad</a:t>
            </a:r>
            <a:r>
              <a:rPr sz="1218"/>
              <a:t>, </a:t>
            </a:r>
            <a:r>
              <a:rPr sz="1218" b="1"/>
              <a:t>el dominio del lenguaje oral</a:t>
            </a:r>
            <a:r>
              <a:rPr sz="1218"/>
              <a:t> y </a:t>
            </a:r>
            <a:r>
              <a:rPr sz="1218" b="1"/>
              <a:t>la claridad de las exposiciones, </a:t>
            </a:r>
            <a:r>
              <a:rPr sz="1218"/>
              <a:t>ya que puede surgir más de un desacuerdo, utilizando la figura del </a:t>
            </a:r>
            <a:r>
              <a:rPr sz="1218" b="1"/>
              <a:t>moderador</a:t>
            </a:r>
            <a:r>
              <a:rPr sz="1218"/>
              <a:t> quien ordenará las intervenciones y atemperará las discusiones.</a:t>
            </a:r>
          </a:p>
          <a:p>
            <a:pPr marL="298322" lvl="0" indent="-298322" defTabSz="795527">
              <a:spcBef>
                <a:spcPts val="600"/>
              </a:spcBef>
              <a:buSzTx/>
              <a:buNone/>
              <a:defRPr sz="1800"/>
            </a:pPr>
            <a:endParaRPr sz="1218"/>
          </a:p>
          <a:p>
            <a:pPr marL="298322" lvl="0" indent="-298322" defTabSz="795527">
              <a:spcBef>
                <a:spcPts val="200"/>
              </a:spcBef>
              <a:buSzTx/>
              <a:buNone/>
              <a:defRPr sz="1800"/>
            </a:pPr>
            <a:r>
              <a:rPr sz="1218"/>
              <a:t>Resumiendo un debate debe tener </a:t>
            </a:r>
            <a:r>
              <a:rPr sz="1218" b="1"/>
              <a:t>presentación, desarrollo y conclusión. </a:t>
            </a:r>
            <a:r>
              <a:rPr sz="1218"/>
              <a:t>Por otra parte  aunque puede tener un funcionamiento individual (sólo uno es el encargado de prepararlo) es más conveniente que se organice grupal  repartiendo entre los componentes las diferentes responsabilidades. Los temas que podemos exponer son muy variados, en el libro tienes algunos ejemplos. </a:t>
            </a:r>
          </a:p>
        </p:txBody>
      </p:sp>
      <p:pic>
        <p:nvPicPr>
          <p:cNvPr id="55" name="logodefinitivo.png" descr="logodefinitivo"/>
          <p:cNvPicPr/>
          <p:nvPr/>
        </p:nvPicPr>
        <p:blipFill>
          <a:blip r:embed="rId2">
            <a:extLst/>
          </a:blip>
          <a:stretch>
            <a:fillRect/>
          </a:stretch>
        </p:blipFill>
        <p:spPr>
          <a:xfrm>
            <a:off x="8172450" y="6165850"/>
            <a:ext cx="863600" cy="552450"/>
          </a:xfrm>
          <a:prstGeom prst="rect">
            <a:avLst/>
          </a:prstGeom>
          <a:ln w="12700">
            <a:miter lim="400000"/>
          </a:ln>
        </p:spPr>
      </p:pic>
      <p:pic>
        <p:nvPicPr>
          <p:cNvPr id="56" name="chica mesa.jpg"/>
          <p:cNvPicPr/>
          <p:nvPr/>
        </p:nvPicPr>
        <p:blipFill>
          <a:blip r:embed="rId3">
            <a:extLst/>
          </a:blip>
          <a:stretch>
            <a:fillRect/>
          </a:stretch>
        </p:blipFill>
        <p:spPr>
          <a:xfrm>
            <a:off x="6506219" y="1498608"/>
            <a:ext cx="2364730" cy="3860784"/>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55"/>
                                        </p:tgtEl>
                                        <p:attrNameLst>
                                          <p:attrName>style.visibility</p:attrName>
                                        </p:attrNameLst>
                                      </p:cBhvr>
                                      <p:to>
                                        <p:strVal val="visible"/>
                                      </p:to>
                                    </p:set>
                                    <p:anim calcmode="lin" valueType="num">
                                      <p:cBhvr>
                                        <p:cTn id="7" dur="1000" fill="hold"/>
                                        <p:tgtEl>
                                          <p:spTgt spid="55"/>
                                        </p:tgtEl>
                                        <p:attrNameLst>
                                          <p:attrName>ppt_x</p:attrName>
                                        </p:attrNameLst>
                                      </p:cBhvr>
                                      <p:tavLst>
                                        <p:tav tm="0">
                                          <p:val>
                                            <p:strVal val="0-#ppt_w/2"/>
                                          </p:val>
                                        </p:tav>
                                        <p:tav tm="100000">
                                          <p:val>
                                            <p:strVal val="#ppt_x"/>
                                          </p:val>
                                        </p:tav>
                                      </p:tavLst>
                                    </p:anim>
                                    <p:anim calcmode="lin" valueType="num">
                                      <p:cBhvr>
                                        <p:cTn id="8" dur="10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a:latin typeface="Arial"/>
                <a:ea typeface="Arial"/>
                <a:cs typeface="Arial"/>
                <a:sym typeface="Arial"/>
              </a:rPr>
              <a:t>ORGANIZACIÓN, EJECUCIÓN Y VALORACIÓN DE ACTIVIDADES</a:t>
            </a:r>
            <a:br>
              <a:rPr>
                <a:latin typeface="Arial"/>
                <a:ea typeface="Arial"/>
                <a:cs typeface="Arial"/>
                <a:sym typeface="Arial"/>
              </a:rPr>
            </a:br>
            <a:endParaRPr>
              <a:latin typeface="Arial"/>
              <a:ea typeface="Arial"/>
              <a:cs typeface="Arial"/>
              <a:sym typeface="Arial"/>
            </a:endParaRPr>
          </a:p>
        </p:txBody>
      </p:sp>
      <p:sp>
        <p:nvSpPr>
          <p:cNvPr id="59" name="Shape 59"/>
          <p:cNvSpPr>
            <a:spLocks noGrp="1"/>
          </p:cNvSpPr>
          <p:nvPr>
            <p:ph type="body" idx="4294967295"/>
          </p:nvPr>
        </p:nvSpPr>
        <p:spPr>
          <a:xfrm>
            <a:off x="468312" y="1268412"/>
            <a:ext cx="8229601"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spcBef>
                <a:spcPts val="300"/>
              </a:spcBef>
              <a:buSzTx/>
              <a:buNone/>
              <a:defRPr sz="1800"/>
            </a:pPr>
            <a:r>
              <a:rPr sz="1600">
                <a:latin typeface="Arial"/>
                <a:ea typeface="Arial"/>
                <a:cs typeface="Arial"/>
                <a:sym typeface="Arial"/>
              </a:rPr>
              <a:t>	Exponemos tres prácticas que te permitirán tener una visión más amplia de la actividad física, además, te facilitarán su organización y su desarrollo. </a:t>
            </a:r>
          </a:p>
          <a:p>
            <a:pPr lvl="0">
              <a:buSzTx/>
              <a:buNone/>
              <a:defRPr sz="1800"/>
            </a:pPr>
            <a:endParaRPr sz="1600">
              <a:latin typeface="Arial"/>
              <a:ea typeface="Arial"/>
              <a:cs typeface="Arial"/>
              <a:sym typeface="Arial"/>
            </a:endParaRPr>
          </a:p>
          <a:p>
            <a:pPr marL="171450" lvl="0" indent="-171450">
              <a:spcBef>
                <a:spcPts val="300"/>
              </a:spcBef>
              <a:buChar char="•"/>
              <a:defRPr sz="1800"/>
            </a:pPr>
            <a:r>
              <a:rPr sz="1600">
                <a:latin typeface="Arial"/>
                <a:ea typeface="Arial"/>
                <a:cs typeface="Arial"/>
                <a:sym typeface="Arial"/>
              </a:rPr>
              <a:t>Actividades en un entorno natural </a:t>
            </a:r>
          </a:p>
          <a:p>
            <a:pPr marL="171450" lvl="0" indent="-171450">
              <a:spcBef>
                <a:spcPts val="300"/>
              </a:spcBef>
              <a:buChar char="•"/>
              <a:defRPr sz="1800"/>
            </a:pPr>
            <a:r>
              <a:rPr sz="1600">
                <a:latin typeface="Arial"/>
                <a:ea typeface="Arial"/>
                <a:cs typeface="Arial"/>
                <a:sym typeface="Arial"/>
              </a:rPr>
              <a:t>Actividades en un entorno no natural</a:t>
            </a:r>
          </a:p>
          <a:p>
            <a:pPr marL="171450" lvl="0" indent="-171450">
              <a:spcBef>
                <a:spcPts val="400"/>
              </a:spcBef>
              <a:buChar char="•"/>
              <a:defRPr sz="1800"/>
            </a:pPr>
            <a:r>
              <a:rPr sz="1600">
                <a:latin typeface="Arial"/>
                <a:ea typeface="Arial"/>
                <a:cs typeface="Arial"/>
                <a:sym typeface="Arial"/>
              </a:rPr>
              <a:t>Actividades tradicionales o autóctonas</a:t>
            </a:r>
            <a:r>
              <a:rPr sz="2000"/>
              <a:t> </a:t>
            </a:r>
          </a:p>
        </p:txBody>
      </p:sp>
      <p:pic>
        <p:nvPicPr>
          <p:cNvPr id="60" name="logodefinitivo.png" descr="logodefinitivo"/>
          <p:cNvPicPr/>
          <p:nvPr/>
        </p:nvPicPr>
        <p:blipFill>
          <a:blip r:embed="rId2">
            <a:extLst/>
          </a:blip>
          <a:stretch>
            <a:fillRect/>
          </a:stretch>
        </p:blipFill>
        <p:spPr>
          <a:xfrm>
            <a:off x="8172450" y="6165850"/>
            <a:ext cx="863600" cy="552450"/>
          </a:xfrm>
          <a:prstGeom prst="rect">
            <a:avLst/>
          </a:prstGeom>
          <a:ln w="12700">
            <a:miter lim="400000"/>
          </a:ln>
        </p:spPr>
      </p:pic>
      <p:pic>
        <p:nvPicPr>
          <p:cNvPr id="61" name="nieve.jpg"/>
          <p:cNvPicPr/>
          <p:nvPr/>
        </p:nvPicPr>
        <p:blipFill>
          <a:blip r:embed="rId3">
            <a:extLst/>
          </a:blip>
          <a:stretch>
            <a:fillRect/>
          </a:stretch>
        </p:blipFill>
        <p:spPr>
          <a:xfrm>
            <a:off x="694598" y="3769568"/>
            <a:ext cx="1738521" cy="2330451"/>
          </a:xfrm>
          <a:prstGeom prst="rect">
            <a:avLst/>
          </a:prstGeom>
          <a:ln w="12700">
            <a:miter lim="400000"/>
          </a:ln>
        </p:spPr>
      </p:pic>
      <p:pic>
        <p:nvPicPr>
          <p:cNvPr id="62" name="sauna.jpg"/>
          <p:cNvPicPr/>
          <p:nvPr/>
        </p:nvPicPr>
        <p:blipFill>
          <a:blip r:embed="rId4">
            <a:extLst/>
          </a:blip>
          <a:stretch>
            <a:fillRect/>
          </a:stretch>
        </p:blipFill>
        <p:spPr>
          <a:xfrm>
            <a:off x="6543682" y="2362993"/>
            <a:ext cx="1866020" cy="3036889"/>
          </a:xfrm>
          <a:prstGeom prst="rect">
            <a:avLst/>
          </a:prstGeom>
          <a:ln w="12700">
            <a:miter lim="400000"/>
          </a:ln>
        </p:spPr>
      </p:pic>
      <p:pic>
        <p:nvPicPr>
          <p:cNvPr id="63" name="30 copia.jpg"/>
          <p:cNvPicPr/>
          <p:nvPr/>
        </p:nvPicPr>
        <p:blipFill>
          <a:blip r:embed="rId5">
            <a:extLst/>
          </a:blip>
          <a:stretch>
            <a:fillRect/>
          </a:stretch>
        </p:blipFill>
        <p:spPr>
          <a:xfrm>
            <a:off x="3368566" y="3628429"/>
            <a:ext cx="2429094" cy="2330451"/>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60"/>
                                        </p:tgtEl>
                                        <p:attrNameLst>
                                          <p:attrName>style.visibility</p:attrName>
                                        </p:attrNameLst>
                                      </p:cBhvr>
                                      <p:to>
                                        <p:strVal val="visible"/>
                                      </p:to>
                                    </p:set>
                                    <p:anim calcmode="lin" valueType="num">
                                      <p:cBhvr>
                                        <p:cTn id="7" dur="1000" fill="hold"/>
                                        <p:tgtEl>
                                          <p:spTgt spid="60"/>
                                        </p:tgtEl>
                                        <p:attrNameLst>
                                          <p:attrName>ppt_x</p:attrName>
                                        </p:attrNameLst>
                                      </p:cBhvr>
                                      <p:tavLst>
                                        <p:tav tm="0">
                                          <p:val>
                                            <p:strVal val="0-#ppt_w/2"/>
                                          </p:val>
                                        </p:tav>
                                        <p:tav tm="100000">
                                          <p:val>
                                            <p:strVal val="#ppt_x"/>
                                          </p:val>
                                        </p:tav>
                                      </p:tavLst>
                                    </p:anim>
                                    <p:anim calcmode="lin" valueType="num">
                                      <p:cBhvr>
                                        <p:cTn id="8"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idx="4294967295"/>
          </p:nvPr>
        </p:nvSpPr>
        <p:spPr>
          <a:xfrm>
            <a:off x="500062" y="0"/>
            <a:ext cx="8229601" cy="11255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800">
                <a:latin typeface="Arial"/>
                <a:ea typeface="Arial"/>
                <a:cs typeface="Arial"/>
                <a:sym typeface="Arial"/>
              </a:rPr>
              <a:t>Actividades en un entorno natural </a:t>
            </a:r>
            <a:br>
              <a:rPr sz="2800">
                <a:latin typeface="Arial"/>
                <a:ea typeface="Arial"/>
                <a:cs typeface="Arial"/>
                <a:sym typeface="Arial"/>
              </a:rPr>
            </a:br>
            <a:r>
              <a:rPr sz="1600">
                <a:latin typeface="Arial"/>
                <a:ea typeface="Arial"/>
                <a:cs typeface="Arial"/>
                <a:sym typeface="Arial"/>
              </a:rPr>
              <a:t>(Trabajo grupal a realizar)</a:t>
            </a:r>
          </a:p>
        </p:txBody>
      </p:sp>
      <p:sp>
        <p:nvSpPr>
          <p:cNvPr id="66" name="Shape 66"/>
          <p:cNvSpPr>
            <a:spLocks noGrp="1"/>
          </p:cNvSpPr>
          <p:nvPr>
            <p:ph type="body" idx="4294967295"/>
          </p:nvPr>
        </p:nvSpPr>
        <p:spPr>
          <a:xfrm>
            <a:off x="428625" y="1268412"/>
            <a:ext cx="8429625" cy="33845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lnSpcReduction="10000"/>
          </a:bodyPr>
          <a:lstStyle/>
          <a:p>
            <a:pPr marL="0" lvl="0" indent="0" defTabSz="896111">
              <a:spcBef>
                <a:spcPts val="300"/>
              </a:spcBef>
              <a:buSzTx/>
              <a:buNone/>
              <a:defRPr sz="1800"/>
            </a:pPr>
            <a:r>
              <a:rPr sz="1568">
                <a:latin typeface="Arial"/>
                <a:ea typeface="Arial"/>
                <a:cs typeface="Arial"/>
                <a:sym typeface="Arial"/>
              </a:rPr>
              <a:t>Para su organización y clarificación es conveniente clasificarlas según el medio en el que se desenvuelven (terrestres, acuáticas o aéreas) haciendo hincapié sobre todo en el impacto (bajo, medio o alto) que cada una de ellas provoca en la naturaleza.</a:t>
            </a:r>
          </a:p>
          <a:p>
            <a:pPr marL="0" lvl="0" indent="0" defTabSz="896111">
              <a:spcBef>
                <a:spcPts val="300"/>
              </a:spcBef>
              <a:buSzTx/>
              <a:buNone/>
              <a:defRPr sz="1800"/>
            </a:pPr>
            <a:r>
              <a:rPr sz="1568">
                <a:latin typeface="Arial"/>
                <a:ea typeface="Arial"/>
                <a:cs typeface="Arial"/>
                <a:sym typeface="Arial"/>
              </a:rPr>
              <a:t>Además deberás tener en cuenta aspectos como:</a:t>
            </a:r>
          </a:p>
          <a:p>
            <a:pPr marL="0" lvl="0" indent="0" defTabSz="896111">
              <a:buSzTx/>
              <a:buNone/>
              <a:defRPr sz="1800"/>
            </a:pPr>
            <a:endParaRPr sz="1568">
              <a:latin typeface="Arial"/>
              <a:ea typeface="Arial"/>
              <a:cs typeface="Arial"/>
              <a:sym typeface="Arial"/>
            </a:endParaRPr>
          </a:p>
          <a:p>
            <a:pPr marL="0" lvl="0" indent="0" defTabSz="896111">
              <a:spcBef>
                <a:spcPts val="300"/>
              </a:spcBef>
              <a:buSzTx/>
              <a:buNone/>
              <a:defRPr sz="1800"/>
            </a:pPr>
            <a:r>
              <a:rPr sz="1372">
                <a:latin typeface="Arial Bold"/>
                <a:ea typeface="Arial Bold"/>
                <a:cs typeface="Arial Bold"/>
                <a:sym typeface="Arial Bold"/>
              </a:rPr>
              <a:t> - Selección de las posibles actividades a desarrollar </a:t>
            </a:r>
            <a:r>
              <a:rPr sz="1372">
                <a:latin typeface="Arial"/>
                <a:ea typeface="Arial"/>
                <a:cs typeface="Arial"/>
                <a:sym typeface="Arial"/>
              </a:rPr>
              <a:t>(senderismo, bici, escalada, esquí, etc)</a:t>
            </a:r>
            <a:endParaRPr sz="1372">
              <a:latin typeface="Arial Bold"/>
              <a:ea typeface="Arial Bold"/>
              <a:cs typeface="Arial Bold"/>
              <a:sym typeface="Arial Bold"/>
            </a:endParaRPr>
          </a:p>
          <a:p>
            <a:pPr marL="0" lvl="0" indent="0" defTabSz="896111">
              <a:spcBef>
                <a:spcPts val="300"/>
              </a:spcBef>
              <a:buSzTx/>
              <a:buNone/>
              <a:defRPr sz="1800"/>
            </a:pPr>
            <a:r>
              <a:rPr sz="1372">
                <a:latin typeface="Arial Bold"/>
                <a:ea typeface="Arial Bold"/>
                <a:cs typeface="Arial Bold"/>
                <a:sym typeface="Arial Bold"/>
              </a:rPr>
              <a:t> - Descripción global del medio natural objeto de estudio </a:t>
            </a:r>
            <a:r>
              <a:rPr sz="1372">
                <a:latin typeface="Arial"/>
                <a:ea typeface="Arial"/>
                <a:cs typeface="Arial"/>
                <a:sym typeface="Arial"/>
              </a:rPr>
              <a:t>(Lugar, características, situación, etc.)</a:t>
            </a:r>
            <a:endParaRPr sz="1372">
              <a:latin typeface="Arial Bold"/>
              <a:ea typeface="Arial Bold"/>
              <a:cs typeface="Arial Bold"/>
              <a:sym typeface="Arial Bold"/>
            </a:endParaRPr>
          </a:p>
          <a:p>
            <a:pPr marL="0" lvl="0" indent="0" defTabSz="896111">
              <a:spcBef>
                <a:spcPts val="300"/>
              </a:spcBef>
              <a:buSzTx/>
              <a:buNone/>
              <a:defRPr sz="1800"/>
            </a:pPr>
            <a:r>
              <a:rPr sz="1372">
                <a:latin typeface="Arial Bold"/>
                <a:ea typeface="Arial Bold"/>
                <a:cs typeface="Arial Bold"/>
                <a:sym typeface="Arial Bold"/>
              </a:rPr>
              <a:t> - Zona apta de posible de utilización (</a:t>
            </a:r>
            <a:r>
              <a:rPr sz="1372">
                <a:latin typeface="Arial"/>
                <a:ea typeface="Arial"/>
                <a:cs typeface="Arial"/>
                <a:sym typeface="Arial"/>
              </a:rPr>
              <a:t>Nombre, planos, accesos, permisos, etc.)</a:t>
            </a:r>
            <a:endParaRPr sz="1372">
              <a:latin typeface="Arial Bold"/>
              <a:ea typeface="Arial Bold"/>
              <a:cs typeface="Arial Bold"/>
              <a:sym typeface="Arial Bold"/>
            </a:endParaRPr>
          </a:p>
          <a:p>
            <a:pPr marL="0" lvl="0" indent="0" defTabSz="896111">
              <a:spcBef>
                <a:spcPts val="300"/>
              </a:spcBef>
              <a:buSzTx/>
              <a:buNone/>
              <a:defRPr sz="1800"/>
            </a:pPr>
            <a:r>
              <a:rPr sz="1372">
                <a:latin typeface="Arial Bold"/>
                <a:ea typeface="Arial Bold"/>
                <a:cs typeface="Arial Bold"/>
                <a:sym typeface="Arial Bold"/>
              </a:rPr>
              <a:t> - Programación de la actividad </a:t>
            </a:r>
            <a:r>
              <a:rPr sz="1372">
                <a:latin typeface="Arial"/>
                <a:ea typeface="Arial"/>
                <a:cs typeface="Arial"/>
                <a:sym typeface="Arial"/>
              </a:rPr>
              <a:t>(objetivo, qué y cómo se va a hacer, material, servicios médicos, duración, etc.)</a:t>
            </a:r>
          </a:p>
          <a:p>
            <a:pPr marL="0" lvl="0" indent="0" defTabSz="896111">
              <a:spcBef>
                <a:spcPts val="300"/>
              </a:spcBef>
              <a:buSzTx/>
              <a:buNone/>
              <a:defRPr sz="1800"/>
            </a:pPr>
            <a:r>
              <a:rPr sz="1372">
                <a:latin typeface="Arial Bold"/>
                <a:ea typeface="Arial Bold"/>
                <a:cs typeface="Arial Bold"/>
                <a:sym typeface="Arial Bold"/>
              </a:rPr>
              <a:t> - Valoración  y análisis de la actividad una vez realizada </a:t>
            </a:r>
            <a:r>
              <a:rPr sz="1372">
                <a:latin typeface="Arial"/>
                <a:ea typeface="Arial"/>
                <a:cs typeface="Arial"/>
                <a:sym typeface="Arial"/>
              </a:rPr>
              <a:t>(Análisis de los resultados, memoria, incidencias, etc.)</a:t>
            </a:r>
          </a:p>
          <a:p>
            <a:pPr marL="0" lvl="0" indent="0" defTabSz="896111">
              <a:spcBef>
                <a:spcPts val="300"/>
              </a:spcBef>
              <a:buSzTx/>
              <a:buNone/>
              <a:defRPr sz="1800"/>
            </a:pPr>
            <a:r>
              <a:rPr sz="1372">
                <a:latin typeface="Arial Bold"/>
                <a:ea typeface="Arial Bold"/>
                <a:cs typeface="Arial Bold"/>
                <a:sym typeface="Arial Bold"/>
              </a:rPr>
              <a:t> - Posibilidades de utilización futura. </a:t>
            </a:r>
            <a:r>
              <a:rPr sz="1372">
                <a:latin typeface="Arial"/>
                <a:ea typeface="Arial"/>
                <a:cs typeface="Arial"/>
                <a:sym typeface="Arial"/>
              </a:rPr>
              <a:t>(posible uso con otros grupos, campamentos, cursos, deportes adaptados, etc.)</a:t>
            </a:r>
          </a:p>
        </p:txBody>
      </p:sp>
      <p:pic>
        <p:nvPicPr>
          <p:cNvPr id="67" name="logodefinitivo.png" descr="logodefinitivo"/>
          <p:cNvPicPr/>
          <p:nvPr/>
        </p:nvPicPr>
        <p:blipFill>
          <a:blip r:embed="rId2">
            <a:extLst/>
          </a:blip>
          <a:stretch>
            <a:fillRect/>
          </a:stretch>
        </p:blipFill>
        <p:spPr>
          <a:xfrm>
            <a:off x="8172450" y="6189662"/>
            <a:ext cx="863600" cy="552451"/>
          </a:xfrm>
          <a:prstGeom prst="rect">
            <a:avLst/>
          </a:prstGeom>
          <a:ln w="12700">
            <a:miter lim="400000"/>
          </a:ln>
        </p:spPr>
      </p:pic>
      <p:pic>
        <p:nvPicPr>
          <p:cNvPr id="68" name="chico montaña.jpg"/>
          <p:cNvPicPr/>
          <p:nvPr/>
        </p:nvPicPr>
        <p:blipFill>
          <a:blip r:embed="rId3">
            <a:extLst/>
          </a:blip>
          <a:stretch>
            <a:fillRect/>
          </a:stretch>
        </p:blipFill>
        <p:spPr>
          <a:xfrm>
            <a:off x="4836318" y="5003346"/>
            <a:ext cx="2295526" cy="1653496"/>
          </a:xfrm>
          <a:prstGeom prst="rect">
            <a:avLst/>
          </a:prstGeom>
          <a:ln w="12700">
            <a:miter lim="400000"/>
          </a:ln>
        </p:spPr>
      </p:pic>
      <p:pic>
        <p:nvPicPr>
          <p:cNvPr id="69" name="piragüa.jpg"/>
          <p:cNvPicPr/>
          <p:nvPr/>
        </p:nvPicPr>
        <p:blipFill>
          <a:blip r:embed="rId4">
            <a:extLst/>
          </a:blip>
          <a:stretch>
            <a:fillRect/>
          </a:stretch>
        </p:blipFill>
        <p:spPr>
          <a:xfrm>
            <a:off x="1177085" y="4897631"/>
            <a:ext cx="2108208" cy="1653496"/>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67"/>
                                        </p:tgtEl>
                                        <p:attrNameLst>
                                          <p:attrName>style.visibility</p:attrName>
                                        </p:attrNameLst>
                                      </p:cBhvr>
                                      <p:to>
                                        <p:strVal val="visible"/>
                                      </p:to>
                                    </p:set>
                                    <p:anim calcmode="lin" valueType="num">
                                      <p:cBhvr>
                                        <p:cTn id="7" dur="1000" fill="hold"/>
                                        <p:tgtEl>
                                          <p:spTgt spid="67"/>
                                        </p:tgtEl>
                                        <p:attrNameLst>
                                          <p:attrName>ppt_x</p:attrName>
                                        </p:attrNameLst>
                                      </p:cBhvr>
                                      <p:tavLst>
                                        <p:tav tm="0">
                                          <p:val>
                                            <p:strVal val="0-#ppt_w/2"/>
                                          </p:val>
                                        </p:tav>
                                        <p:tav tm="100000">
                                          <p:val>
                                            <p:strVal val="#ppt_x"/>
                                          </p:val>
                                        </p:tav>
                                      </p:tavLst>
                                    </p:anim>
                                    <p:anim calcmode="lin" valueType="num">
                                      <p:cBhvr>
                                        <p:cTn id="8" dur="10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idx="4294967295"/>
          </p:nvPr>
        </p:nvSpPr>
        <p:spPr>
          <a:xfrm>
            <a:off x="457199" y="274637"/>
            <a:ext cx="5686427"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000"/>
              <a:t>ACTIVIDADES EN UN ENTORNO </a:t>
            </a:r>
            <a:r>
              <a:rPr sz="4400"/>
              <a:t>NO</a:t>
            </a:r>
            <a:r>
              <a:rPr sz="2000"/>
              <a:t> NATURAL.</a:t>
            </a:r>
            <a:br>
              <a:rPr sz="2000"/>
            </a:br>
            <a:endParaRPr sz="2000"/>
          </a:p>
        </p:txBody>
      </p:sp>
      <p:sp>
        <p:nvSpPr>
          <p:cNvPr id="72" name="Shape 72"/>
          <p:cNvSpPr>
            <a:spLocks noGrp="1"/>
          </p:cNvSpPr>
          <p:nvPr>
            <p:ph type="body" idx="4294967295"/>
          </p:nvPr>
        </p:nvSpPr>
        <p:spPr>
          <a:xfrm>
            <a:off x="142875" y="928687"/>
            <a:ext cx="5757863" cy="51974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gn="just">
              <a:spcBef>
                <a:spcPts val="300"/>
              </a:spcBef>
              <a:buSzTx/>
              <a:buNone/>
              <a:defRPr sz="1800"/>
            </a:pPr>
            <a:r>
              <a:rPr sz="1600">
                <a:latin typeface="Arial"/>
                <a:ea typeface="Arial"/>
                <a:cs typeface="Arial"/>
                <a:sym typeface="Arial"/>
              </a:rPr>
              <a:t>	Las instalaciones cubiertas que hoy en día se ofertan, salvo indignas excepciones, son  construcciones que cuidan muy mucho la temperatura, la humedad, y el aire, incluso algunas recrean entornos naturales. Si te interesas por ellas ten en cuenta algunas cuestiones: </a:t>
            </a:r>
          </a:p>
          <a:p>
            <a:pPr marL="171450" lvl="0" indent="-171450" algn="just">
              <a:spcBef>
                <a:spcPts val="300"/>
              </a:spcBef>
              <a:buChar char="-"/>
              <a:defRPr sz="1800"/>
            </a:pPr>
            <a:r>
              <a:rPr sz="1600">
                <a:latin typeface="Arial"/>
                <a:ea typeface="Arial"/>
                <a:cs typeface="Arial"/>
                <a:sym typeface="Arial"/>
              </a:rPr>
              <a:t>Busca la que más se ajuste a lo que tú quieres</a:t>
            </a:r>
          </a:p>
          <a:p>
            <a:pPr marL="171450" lvl="0" indent="-171450" algn="just">
              <a:spcBef>
                <a:spcPts val="300"/>
              </a:spcBef>
              <a:buChar char="-"/>
              <a:defRPr sz="1800"/>
            </a:pPr>
            <a:r>
              <a:rPr sz="1600">
                <a:latin typeface="Arial"/>
                <a:ea typeface="Arial"/>
                <a:cs typeface="Arial"/>
                <a:sym typeface="Arial"/>
              </a:rPr>
              <a:t>Infórmate de quién o quienes la imparten</a:t>
            </a:r>
          </a:p>
          <a:p>
            <a:pPr marL="171450" lvl="0" indent="-171450" algn="just">
              <a:spcBef>
                <a:spcPts val="300"/>
              </a:spcBef>
              <a:buChar char="-"/>
              <a:defRPr sz="1800"/>
            </a:pPr>
            <a:r>
              <a:rPr sz="1600">
                <a:latin typeface="Arial"/>
                <a:ea typeface="Arial"/>
                <a:cs typeface="Arial"/>
                <a:sym typeface="Arial"/>
              </a:rPr>
              <a:t>Asegúrate de estar en condiciones de poder realizarla (examen médico)</a:t>
            </a:r>
          </a:p>
          <a:p>
            <a:pPr marL="171450" lvl="0" indent="-171450" algn="just">
              <a:spcBef>
                <a:spcPts val="300"/>
              </a:spcBef>
              <a:buChar char="-"/>
              <a:defRPr sz="1800"/>
            </a:pPr>
            <a:r>
              <a:rPr sz="1600">
                <a:latin typeface="Arial"/>
                <a:ea typeface="Arial"/>
                <a:cs typeface="Arial"/>
                <a:sym typeface="Arial"/>
              </a:rPr>
              <a:t>Visita la instalación previamente</a:t>
            </a:r>
          </a:p>
          <a:p>
            <a:pPr marL="171450" lvl="0" indent="-171450" algn="just">
              <a:spcBef>
                <a:spcPts val="300"/>
              </a:spcBef>
              <a:buChar char="-"/>
              <a:defRPr sz="1800"/>
            </a:pPr>
            <a:r>
              <a:rPr sz="1600">
                <a:latin typeface="Arial"/>
                <a:ea typeface="Arial"/>
                <a:cs typeface="Arial"/>
                <a:sym typeface="Arial"/>
              </a:rPr>
              <a:t>Preocúpate de que reúna las mejores condiciones de higiene y práctica</a:t>
            </a:r>
          </a:p>
          <a:p>
            <a:pPr marL="171450" lvl="0" indent="-171450" algn="just">
              <a:spcBef>
                <a:spcPts val="300"/>
              </a:spcBef>
              <a:buChar char="-"/>
              <a:defRPr sz="1800"/>
            </a:pPr>
            <a:r>
              <a:rPr sz="1600">
                <a:latin typeface="Arial"/>
                <a:ea typeface="Arial"/>
                <a:cs typeface="Arial"/>
                <a:sym typeface="Arial"/>
              </a:rPr>
              <a:t>Pregunta por condiciones de pago, a veces es mejor ser usuario de la instalación que apuntarte sólo a una actividad  pero sobre todo disfruta con ello puede ser muy beneficioso para ti.</a:t>
            </a:r>
          </a:p>
          <a:p>
            <a:pPr lvl="0">
              <a:buSzTx/>
              <a:buNone/>
              <a:defRPr sz="1800"/>
            </a:pPr>
            <a:endParaRPr sz="1600">
              <a:latin typeface="Arial"/>
              <a:ea typeface="Arial"/>
              <a:cs typeface="Arial"/>
              <a:sym typeface="Arial"/>
            </a:endParaRPr>
          </a:p>
          <a:p>
            <a:pPr lvl="0">
              <a:spcBef>
                <a:spcPts val="300"/>
              </a:spcBef>
              <a:buSzTx/>
              <a:buNone/>
              <a:defRPr sz="1800"/>
            </a:pPr>
            <a:r>
              <a:rPr sz="1600"/>
              <a:t>	</a:t>
            </a:r>
          </a:p>
        </p:txBody>
      </p:sp>
      <p:pic>
        <p:nvPicPr>
          <p:cNvPr id="73" name="logodefinitivo.png" descr="logodefinitivo"/>
          <p:cNvPicPr/>
          <p:nvPr/>
        </p:nvPicPr>
        <p:blipFill>
          <a:blip r:embed="rId2">
            <a:extLst/>
          </a:blip>
          <a:stretch>
            <a:fillRect/>
          </a:stretch>
        </p:blipFill>
        <p:spPr>
          <a:xfrm>
            <a:off x="8172450" y="6165850"/>
            <a:ext cx="863600" cy="552450"/>
          </a:xfrm>
          <a:prstGeom prst="rect">
            <a:avLst/>
          </a:prstGeom>
          <a:ln w="12700">
            <a:miter lim="400000"/>
          </a:ln>
        </p:spPr>
      </p:pic>
      <p:pic>
        <p:nvPicPr>
          <p:cNvPr id="74" name="gimnasio.jpg"/>
          <p:cNvPicPr/>
          <p:nvPr/>
        </p:nvPicPr>
        <p:blipFill>
          <a:blip r:embed="rId3">
            <a:extLst/>
          </a:blip>
          <a:stretch>
            <a:fillRect/>
          </a:stretch>
        </p:blipFill>
        <p:spPr>
          <a:xfrm>
            <a:off x="6428017" y="1867396"/>
            <a:ext cx="2325671" cy="1835330"/>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73"/>
                                        </p:tgtEl>
                                        <p:attrNameLst>
                                          <p:attrName>style.visibility</p:attrName>
                                        </p:attrNameLst>
                                      </p:cBhvr>
                                      <p:to>
                                        <p:strVal val="visible"/>
                                      </p:to>
                                    </p:set>
                                    <p:anim calcmode="lin" valueType="num">
                                      <p:cBhvr>
                                        <p:cTn id="7" dur="1000" fill="hold"/>
                                        <p:tgtEl>
                                          <p:spTgt spid="73"/>
                                        </p:tgtEl>
                                        <p:attrNameLst>
                                          <p:attrName>ppt_x</p:attrName>
                                        </p:attrNameLst>
                                      </p:cBhvr>
                                      <p:tavLst>
                                        <p:tav tm="0">
                                          <p:val>
                                            <p:strVal val="0-#ppt_w/2"/>
                                          </p:val>
                                        </p:tav>
                                        <p:tav tm="100000">
                                          <p:val>
                                            <p:strVal val="#ppt_x"/>
                                          </p:val>
                                        </p:tav>
                                      </p:tavLst>
                                    </p:anim>
                                    <p:anim calcmode="lin" valueType="num">
                                      <p:cBhvr>
                                        <p:cTn id="8" dur="1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68680">
              <a:defRPr sz="1710">
                <a:latin typeface="Arial"/>
                <a:ea typeface="Arial"/>
                <a:cs typeface="Arial"/>
                <a:sym typeface="Arial"/>
              </a:defRPr>
            </a:lvl1pPr>
          </a:lstStyle>
          <a:p>
            <a:pPr lvl="0">
              <a:defRPr sz="1800"/>
            </a:pPr>
            <a:r>
              <a:rPr sz="1710"/>
              <a:t>La tarea a realizar en esta actividad estará centrada en dos aspectos, bien desarrollar unas sesiones específicas de alguna tendencia que conozcas o que practiques, bien realizar un estudio de tu zona sobre los espacios  “no naturales” existentes y la oferta que en ellos se realiza.</a:t>
            </a:r>
          </a:p>
        </p:txBody>
      </p:sp>
      <p:sp>
        <p:nvSpPr>
          <p:cNvPr id="77" name="Shape 77"/>
          <p:cNvSpPr>
            <a:spLocks noGrp="1"/>
          </p:cNvSpPr>
          <p:nvPr>
            <p:ph type="body" idx="4294967295"/>
          </p:nvPr>
        </p:nvSpPr>
        <p:spPr>
          <a:xfrm>
            <a:off x="457200" y="2071687"/>
            <a:ext cx="3538538"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spcBef>
                <a:spcPts val="300"/>
              </a:spcBef>
              <a:buSzTx/>
              <a:buNone/>
              <a:defRPr sz="1800"/>
            </a:pPr>
            <a:r>
              <a:rPr sz="1600"/>
              <a:t>Debes conocer las actividades que se practican y aquí te presento algunas que en el libro aparecen más exhaustivamente, aunque seguro que hoy ya tenemos nuevas tareas y “novedosas tendencias”.</a:t>
            </a:r>
          </a:p>
          <a:p>
            <a:pPr marL="0" lvl="0" indent="0" algn="just">
              <a:buSzTx/>
              <a:buNone/>
              <a:defRPr sz="1800"/>
            </a:pPr>
            <a:endParaRPr sz="1600"/>
          </a:p>
          <a:p>
            <a:pPr marL="0" lvl="0" indent="0" algn="just">
              <a:spcBef>
                <a:spcPts val="200"/>
              </a:spcBef>
              <a:buSzTx/>
              <a:buNone/>
              <a:defRPr sz="1800"/>
            </a:pPr>
            <a:r>
              <a:rPr sz="1000">
                <a:latin typeface="Arial Bold"/>
                <a:ea typeface="Arial Bold"/>
                <a:cs typeface="Arial Bold"/>
                <a:sym typeface="Arial Bold"/>
              </a:rPr>
              <a:t>	</a:t>
            </a:r>
            <a:r>
              <a:rPr sz="1200">
                <a:latin typeface="Arial"/>
                <a:ea typeface="Arial"/>
                <a:cs typeface="Arial"/>
                <a:sym typeface="Arial"/>
              </a:rPr>
              <a:t>Aeróbic, Green gym, Aerobox, Pilates,  Fitball, Stretching, Yoga, Chi kung , Tai chi, Body balance, Body combat, Artes marciales, Fitness, Body pump, Body building , Indoor Walking , Gap, Step, Spining, Plataforma vibratoria, Entrenamiento personal, Spa, Ducha escocesa, Jacuzzi, Welness, Funky, street dance, Capoeira, Electroterapia , Clínica de la espalda, Cinesiterapia,  Masoterapia , Talasoterapia, Ultrasonoterapia .</a:t>
            </a:r>
          </a:p>
        </p:txBody>
      </p:sp>
      <p:pic>
        <p:nvPicPr>
          <p:cNvPr id="78" name="logodefinitivo.png" descr="logodefinitivo"/>
          <p:cNvPicPr/>
          <p:nvPr/>
        </p:nvPicPr>
        <p:blipFill>
          <a:blip r:embed="rId2">
            <a:extLst/>
          </a:blip>
          <a:stretch>
            <a:fillRect/>
          </a:stretch>
        </p:blipFill>
        <p:spPr>
          <a:xfrm>
            <a:off x="8172450" y="6165850"/>
            <a:ext cx="863600" cy="552450"/>
          </a:xfrm>
          <a:prstGeom prst="rect">
            <a:avLst/>
          </a:prstGeom>
          <a:ln w="12700">
            <a:miter lim="400000"/>
          </a:ln>
        </p:spPr>
      </p:pic>
      <p:pic>
        <p:nvPicPr>
          <p:cNvPr id="79" name="16.jpg"/>
          <p:cNvPicPr/>
          <p:nvPr/>
        </p:nvPicPr>
        <p:blipFill>
          <a:blip r:embed="rId3">
            <a:extLst/>
          </a:blip>
          <a:stretch>
            <a:fillRect/>
          </a:stretch>
        </p:blipFill>
        <p:spPr>
          <a:xfrm>
            <a:off x="4091070" y="1898773"/>
            <a:ext cx="1509218" cy="1553916"/>
          </a:xfrm>
          <a:prstGeom prst="rect">
            <a:avLst/>
          </a:prstGeom>
          <a:ln w="12700">
            <a:miter lim="400000"/>
          </a:ln>
        </p:spPr>
      </p:pic>
      <p:pic>
        <p:nvPicPr>
          <p:cNvPr id="80" name="baailando.jpg"/>
          <p:cNvPicPr/>
          <p:nvPr/>
        </p:nvPicPr>
        <p:blipFill>
          <a:blip r:embed="rId4">
            <a:extLst/>
          </a:blip>
          <a:stretch>
            <a:fillRect/>
          </a:stretch>
        </p:blipFill>
        <p:spPr>
          <a:xfrm>
            <a:off x="5695619" y="1946275"/>
            <a:ext cx="1714223" cy="1458913"/>
          </a:xfrm>
          <a:prstGeom prst="rect">
            <a:avLst/>
          </a:prstGeom>
          <a:ln w="12700">
            <a:miter lim="400000"/>
          </a:ln>
        </p:spPr>
      </p:pic>
      <p:pic>
        <p:nvPicPr>
          <p:cNvPr id="81" name="cinta.jpg"/>
          <p:cNvPicPr/>
          <p:nvPr/>
        </p:nvPicPr>
        <p:blipFill>
          <a:blip r:embed="rId5">
            <a:extLst/>
          </a:blip>
          <a:stretch>
            <a:fillRect/>
          </a:stretch>
        </p:blipFill>
        <p:spPr>
          <a:xfrm>
            <a:off x="7507287" y="1840299"/>
            <a:ext cx="1319287" cy="1670864"/>
          </a:xfrm>
          <a:prstGeom prst="rect">
            <a:avLst/>
          </a:prstGeom>
          <a:ln w="12700">
            <a:miter lim="400000"/>
          </a:ln>
        </p:spPr>
      </p:pic>
      <p:pic>
        <p:nvPicPr>
          <p:cNvPr id="82" name="relajacion 2.jpg"/>
          <p:cNvPicPr/>
          <p:nvPr/>
        </p:nvPicPr>
        <p:blipFill>
          <a:blip r:embed="rId6">
            <a:extLst/>
          </a:blip>
          <a:stretch>
            <a:fillRect/>
          </a:stretch>
        </p:blipFill>
        <p:spPr>
          <a:xfrm>
            <a:off x="4218547" y="3933825"/>
            <a:ext cx="1508594" cy="1553916"/>
          </a:xfrm>
          <a:prstGeom prst="rect">
            <a:avLst/>
          </a:prstGeom>
          <a:ln w="12700">
            <a:miter lim="400000"/>
          </a:ln>
        </p:spPr>
      </p:pic>
      <p:pic>
        <p:nvPicPr>
          <p:cNvPr id="83" name="spA.jpg"/>
          <p:cNvPicPr/>
          <p:nvPr/>
        </p:nvPicPr>
        <p:blipFill>
          <a:blip r:embed="rId7">
            <a:extLst/>
          </a:blip>
          <a:stretch>
            <a:fillRect/>
          </a:stretch>
        </p:blipFill>
        <p:spPr>
          <a:xfrm>
            <a:off x="5949950" y="3875351"/>
            <a:ext cx="1392387" cy="1670864"/>
          </a:xfrm>
          <a:prstGeom prst="rect">
            <a:avLst/>
          </a:prstGeom>
          <a:ln w="12700">
            <a:miter lim="400000"/>
          </a:ln>
        </p:spPr>
      </p:pic>
      <p:pic>
        <p:nvPicPr>
          <p:cNvPr id="84" name="step.jpg"/>
          <p:cNvPicPr/>
          <p:nvPr/>
        </p:nvPicPr>
        <p:blipFill>
          <a:blip r:embed="rId8">
            <a:extLst/>
          </a:blip>
          <a:stretch>
            <a:fillRect/>
          </a:stretch>
        </p:blipFill>
        <p:spPr>
          <a:xfrm>
            <a:off x="7596630" y="3830577"/>
            <a:ext cx="1140600" cy="1760411"/>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78"/>
                                        </p:tgtEl>
                                        <p:attrNameLst>
                                          <p:attrName>style.visibility</p:attrName>
                                        </p:attrNameLst>
                                      </p:cBhvr>
                                      <p:to>
                                        <p:strVal val="visible"/>
                                      </p:to>
                                    </p:set>
                                    <p:anim calcmode="lin" valueType="num">
                                      <p:cBhvr>
                                        <p:cTn id="7" dur="1000" fill="hold"/>
                                        <p:tgtEl>
                                          <p:spTgt spid="78"/>
                                        </p:tgtEl>
                                        <p:attrNameLst>
                                          <p:attrName>ppt_x</p:attrName>
                                        </p:attrNameLst>
                                      </p:cBhvr>
                                      <p:tavLst>
                                        <p:tav tm="0">
                                          <p:val>
                                            <p:strVal val="0-#ppt_w/2"/>
                                          </p:val>
                                        </p:tav>
                                        <p:tav tm="100000">
                                          <p:val>
                                            <p:strVal val="#ppt_x"/>
                                          </p:val>
                                        </p:tav>
                                      </p:tavLst>
                                    </p:anim>
                                    <p:anim calcmode="lin" valueType="num">
                                      <p:cBhvr>
                                        <p:cTn id="8" dur="10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400"/>
              <a:t>Actividades tradicionales o autóctonas </a:t>
            </a:r>
            <a:br>
              <a:rPr sz="2400"/>
            </a:br>
            <a:endParaRPr sz="2400"/>
          </a:p>
        </p:txBody>
      </p:sp>
      <p:sp>
        <p:nvSpPr>
          <p:cNvPr id="87" name="Shape 87"/>
          <p:cNvSpPr>
            <a:spLocks noGrp="1"/>
          </p:cNvSpPr>
          <p:nvPr>
            <p:ph type="body" idx="4294967295"/>
          </p:nvPr>
        </p:nvSpPr>
        <p:spPr>
          <a:xfrm>
            <a:off x="-557213" y="3001962"/>
            <a:ext cx="9396413" cy="50307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63537" lvl="0" indent="173037">
              <a:buSzTx/>
              <a:buNone/>
              <a:tabLst>
                <a:tab pos="355600" algn="l"/>
              </a:tabLst>
              <a:defRPr sz="1800"/>
            </a:pPr>
            <a:endParaRPr sz="1200"/>
          </a:p>
          <a:p>
            <a:pPr marL="363537" lvl="0" indent="173037">
              <a:spcBef>
                <a:spcPts val="200"/>
              </a:spcBef>
              <a:buSzTx/>
              <a:buNone/>
              <a:tabLst>
                <a:tab pos="355600" algn="l"/>
              </a:tabLst>
              <a:defRPr sz="1800"/>
            </a:pPr>
            <a:r>
              <a:rPr sz="1200"/>
              <a:t>	</a:t>
            </a:r>
            <a:r>
              <a:rPr sz="1200">
                <a:latin typeface="Arial"/>
                <a:ea typeface="Arial"/>
                <a:cs typeface="Arial"/>
                <a:sym typeface="Arial"/>
              </a:rPr>
              <a:t>Consulta bibliografía, charla con padres y/o abuelos, personas mayores que vivan en medios rurales, visitas, etc., Recupera y pon en práctica antiguos juegos y deportes tradicionales autóctonos de los padres de tus padres. Desarrolla el siguiente trabajo de investigación</a:t>
            </a:r>
          </a:p>
          <a:p>
            <a:pPr marL="900112" lvl="0" indent="-363537">
              <a:buChar char="•"/>
              <a:tabLst>
                <a:tab pos="355600" algn="l"/>
              </a:tabLst>
              <a:defRPr sz="1800"/>
            </a:pPr>
            <a:endParaRPr sz="1200">
              <a:latin typeface="Arial"/>
              <a:ea typeface="Arial"/>
              <a:cs typeface="Arial"/>
              <a:sym typeface="Arial"/>
            </a:endParaRPr>
          </a:p>
          <a:p>
            <a:pPr marL="363537" lvl="0" indent="173037">
              <a:spcBef>
                <a:spcPts val="300"/>
              </a:spcBef>
              <a:buSzTx/>
              <a:buNone/>
              <a:tabLst>
                <a:tab pos="355600" algn="l"/>
              </a:tabLst>
              <a:defRPr sz="1800"/>
            </a:pPr>
            <a:r>
              <a:rPr sz="1200">
                <a:latin typeface="Arial Bold"/>
                <a:ea typeface="Arial Bold"/>
                <a:cs typeface="Arial Bold"/>
                <a:sym typeface="Arial Bold"/>
              </a:rPr>
              <a:t>	</a:t>
            </a:r>
            <a:r>
              <a:rPr sz="1400">
                <a:latin typeface="Arial Bold"/>
                <a:ea typeface="Arial Bold"/>
                <a:cs typeface="Arial Bold"/>
                <a:sym typeface="Arial Bold"/>
              </a:rPr>
              <a:t>INVESTIGACIÓN DE LAS ACTIVIDADES LÚDICAS TRADICIONALES DE NUESTRA COMUNIDAD</a:t>
            </a:r>
            <a:endParaRPr sz="1400">
              <a:latin typeface="Arial"/>
              <a:ea typeface="Arial"/>
              <a:cs typeface="Arial"/>
              <a:sym typeface="Arial"/>
            </a:endParaRPr>
          </a:p>
          <a:p>
            <a:pPr marL="363537" lvl="0" indent="173037">
              <a:spcBef>
                <a:spcPts val="200"/>
              </a:spcBef>
              <a:buSzTx/>
              <a:buNone/>
              <a:tabLst>
                <a:tab pos="355600" algn="l"/>
              </a:tabLst>
              <a:defRPr sz="1800"/>
            </a:pPr>
            <a:r>
              <a:rPr sz="1200">
                <a:latin typeface="Arial"/>
                <a:ea typeface="Arial"/>
                <a:cs typeface="Arial"/>
                <a:sym typeface="Arial"/>
              </a:rPr>
              <a:t> </a:t>
            </a:r>
            <a:endParaRPr sz="1400">
              <a:latin typeface="Arial"/>
              <a:ea typeface="Arial"/>
              <a:cs typeface="Arial"/>
              <a:sym typeface="Arial"/>
            </a:endParaRPr>
          </a:p>
          <a:p>
            <a:pPr marL="363537" lvl="0" indent="173037">
              <a:spcBef>
                <a:spcPts val="300"/>
              </a:spcBef>
              <a:buSzTx/>
              <a:buNone/>
              <a:tabLst>
                <a:tab pos="355600" algn="l"/>
              </a:tabLst>
              <a:defRPr sz="1800"/>
            </a:pPr>
            <a:r>
              <a:rPr sz="1400">
                <a:latin typeface="Arial Bold"/>
                <a:ea typeface="Arial Bold"/>
                <a:cs typeface="Arial Bold"/>
                <a:sym typeface="Arial Bold"/>
              </a:rPr>
              <a:t>	Búsqueda de fuentes de información. </a:t>
            </a:r>
            <a:r>
              <a:rPr sz="1100">
                <a:latin typeface="Arial"/>
                <a:ea typeface="Arial"/>
                <a:cs typeface="Arial"/>
                <a:sym typeface="Arial"/>
              </a:rPr>
              <a:t>(Bibliografía, Personas mayores, Visitas a centros oficiales, Bibliotecas, Etc.)</a:t>
            </a:r>
          </a:p>
          <a:p>
            <a:pPr marL="363537" lvl="0" indent="173037">
              <a:spcBef>
                <a:spcPts val="300"/>
              </a:spcBef>
              <a:buSzTx/>
              <a:buNone/>
              <a:tabLst>
                <a:tab pos="355600" algn="l"/>
              </a:tabLst>
              <a:defRPr sz="1800"/>
            </a:pPr>
            <a:r>
              <a:rPr sz="1200">
                <a:latin typeface="Arial Bold"/>
                <a:ea typeface="Arial Bold"/>
                <a:cs typeface="Arial Bold"/>
                <a:sym typeface="Arial Bold"/>
              </a:rPr>
              <a:t>	</a:t>
            </a:r>
            <a:r>
              <a:rPr sz="1400">
                <a:latin typeface="Arial Bold"/>
                <a:ea typeface="Arial Bold"/>
                <a:cs typeface="Arial Bold"/>
                <a:sym typeface="Arial Bold"/>
              </a:rPr>
              <a:t>Estudio de las distintas clasificaciones de los juegos y ubicación de los mismos </a:t>
            </a:r>
            <a:r>
              <a:rPr sz="1400">
                <a:latin typeface="Arial"/>
                <a:ea typeface="Arial"/>
                <a:cs typeface="Arial"/>
                <a:sym typeface="Arial"/>
              </a:rPr>
              <a:t>(</a:t>
            </a:r>
            <a:r>
              <a:rPr sz="1100">
                <a:latin typeface="Arial"/>
                <a:ea typeface="Arial"/>
                <a:cs typeface="Arial"/>
                <a:sym typeface="Arial"/>
              </a:rPr>
              <a:t>Lanzamiento, Precisión, lucha, de fuerza, Etc</a:t>
            </a:r>
            <a:r>
              <a:rPr sz="1200">
                <a:latin typeface="Arial"/>
                <a:ea typeface="Arial"/>
                <a:cs typeface="Arial"/>
                <a:sym typeface="Arial"/>
              </a:rPr>
              <a:t>.)</a:t>
            </a:r>
          </a:p>
          <a:p>
            <a:pPr marL="363537" lvl="0" indent="173037">
              <a:spcBef>
                <a:spcPts val="300"/>
              </a:spcBef>
              <a:buSzTx/>
              <a:buNone/>
              <a:tabLst>
                <a:tab pos="355600" algn="l"/>
              </a:tabLst>
              <a:defRPr sz="1800"/>
            </a:pPr>
            <a:r>
              <a:rPr sz="1200">
                <a:latin typeface="Arial Bold"/>
                <a:ea typeface="Arial Bold"/>
                <a:cs typeface="Arial Bold"/>
                <a:sym typeface="Arial Bold"/>
              </a:rPr>
              <a:t>	</a:t>
            </a:r>
            <a:r>
              <a:rPr sz="1400">
                <a:latin typeface="Arial Bold"/>
                <a:ea typeface="Arial Bold"/>
                <a:cs typeface="Arial Bold"/>
                <a:sym typeface="Arial Bold"/>
              </a:rPr>
              <a:t>Descripción - desarrollo de los juegos</a:t>
            </a:r>
            <a:r>
              <a:rPr sz="1200">
                <a:latin typeface="Arial Bold"/>
                <a:ea typeface="Arial Bold"/>
                <a:cs typeface="Arial Bold"/>
                <a:sym typeface="Arial Bold"/>
              </a:rPr>
              <a:t>  </a:t>
            </a:r>
            <a:r>
              <a:rPr sz="1100">
                <a:latin typeface="Arial Bold"/>
                <a:ea typeface="Arial Bold"/>
                <a:cs typeface="Arial Bold"/>
                <a:sym typeface="Arial Bold"/>
              </a:rPr>
              <a:t>(</a:t>
            </a:r>
            <a:r>
              <a:rPr sz="1100">
                <a:latin typeface="Arial"/>
                <a:ea typeface="Arial"/>
                <a:cs typeface="Arial"/>
                <a:sym typeface="Arial"/>
              </a:rPr>
              <a:t>Lugar de origen, Normas, Material e instalaciones, Desarrollo, Posibles variantes, Etc)</a:t>
            </a:r>
          </a:p>
          <a:p>
            <a:pPr marL="363537" lvl="0" indent="173037">
              <a:spcBef>
                <a:spcPts val="300"/>
              </a:spcBef>
              <a:buSzTx/>
              <a:buNone/>
              <a:tabLst>
                <a:tab pos="355600" algn="l"/>
              </a:tabLst>
              <a:defRPr sz="1800"/>
            </a:pPr>
            <a:r>
              <a:rPr sz="1200">
                <a:latin typeface="Arial Bold"/>
                <a:ea typeface="Arial Bold"/>
                <a:cs typeface="Arial Bold"/>
                <a:sym typeface="Arial Bold"/>
              </a:rPr>
              <a:t>	</a:t>
            </a:r>
            <a:r>
              <a:rPr sz="1400">
                <a:latin typeface="Arial Bold"/>
                <a:ea typeface="Arial Bold"/>
                <a:cs typeface="Arial Bold"/>
                <a:sym typeface="Arial Bold"/>
              </a:rPr>
              <a:t>Valoración del estudio</a:t>
            </a:r>
            <a:endParaRPr sz="1400">
              <a:latin typeface="Arial"/>
              <a:ea typeface="Arial"/>
              <a:cs typeface="Arial"/>
              <a:sym typeface="Arial"/>
            </a:endParaRPr>
          </a:p>
          <a:p>
            <a:pPr marL="363537" lvl="0" indent="173037">
              <a:spcBef>
                <a:spcPts val="300"/>
              </a:spcBef>
              <a:buSzTx/>
              <a:buNone/>
              <a:tabLst>
                <a:tab pos="355600" algn="l"/>
              </a:tabLst>
              <a:defRPr sz="1800"/>
            </a:pPr>
            <a:r>
              <a:rPr sz="1200">
                <a:latin typeface="Arial Bold"/>
                <a:ea typeface="Arial Bold"/>
                <a:cs typeface="Arial Bold"/>
                <a:sym typeface="Arial Bold"/>
              </a:rPr>
              <a:t>	</a:t>
            </a:r>
            <a:r>
              <a:rPr sz="1400">
                <a:latin typeface="Arial Bold"/>
                <a:ea typeface="Arial Bold"/>
                <a:cs typeface="Arial Bold"/>
                <a:sym typeface="Arial Bold"/>
              </a:rPr>
              <a:t>Posibilidades de aplicación práctica </a:t>
            </a:r>
            <a:r>
              <a:rPr sz="1100">
                <a:latin typeface="Arial"/>
                <a:ea typeface="Arial"/>
                <a:cs typeface="Arial"/>
                <a:sym typeface="Arial"/>
              </a:rPr>
              <a:t>(Elaboración de una sesión de clase)</a:t>
            </a:r>
          </a:p>
        </p:txBody>
      </p:sp>
      <p:pic>
        <p:nvPicPr>
          <p:cNvPr id="88" name="logodefinitivo.png" descr="logodefinitivo"/>
          <p:cNvPicPr/>
          <p:nvPr/>
        </p:nvPicPr>
        <p:blipFill>
          <a:blip r:embed="rId2">
            <a:extLst/>
          </a:blip>
          <a:stretch>
            <a:fillRect/>
          </a:stretch>
        </p:blipFill>
        <p:spPr>
          <a:xfrm>
            <a:off x="8172450" y="6165850"/>
            <a:ext cx="863600" cy="552450"/>
          </a:xfrm>
          <a:prstGeom prst="rect">
            <a:avLst/>
          </a:prstGeom>
          <a:ln w="12700">
            <a:miter lim="400000"/>
          </a:ln>
        </p:spPr>
      </p:pic>
      <p:pic>
        <p:nvPicPr>
          <p:cNvPr id="89" name="16.jpg"/>
          <p:cNvPicPr/>
          <p:nvPr/>
        </p:nvPicPr>
        <p:blipFill>
          <a:blip r:embed="rId3">
            <a:extLst/>
          </a:blip>
          <a:stretch>
            <a:fillRect/>
          </a:stretch>
        </p:blipFill>
        <p:spPr>
          <a:xfrm>
            <a:off x="3613721" y="1143000"/>
            <a:ext cx="1395261" cy="1493838"/>
          </a:xfrm>
          <a:prstGeom prst="rect">
            <a:avLst/>
          </a:prstGeom>
          <a:ln w="12700">
            <a:miter lim="400000"/>
          </a:ln>
        </p:spPr>
      </p:pic>
      <p:pic>
        <p:nvPicPr>
          <p:cNvPr id="90" name="dep tard 15.jpg"/>
          <p:cNvPicPr/>
          <p:nvPr/>
        </p:nvPicPr>
        <p:blipFill>
          <a:blip r:embed="rId4">
            <a:extLst/>
          </a:blip>
          <a:stretch>
            <a:fillRect/>
          </a:stretch>
        </p:blipFill>
        <p:spPr>
          <a:xfrm>
            <a:off x="1647893" y="1209675"/>
            <a:ext cx="1926355" cy="1360488"/>
          </a:xfrm>
          <a:prstGeom prst="rect">
            <a:avLst/>
          </a:prstGeom>
          <a:ln w="12700">
            <a:miter lim="400000"/>
          </a:ln>
        </p:spPr>
      </p:pic>
      <p:pic>
        <p:nvPicPr>
          <p:cNvPr id="91" name="dep trad 5.jpg"/>
          <p:cNvPicPr/>
          <p:nvPr/>
        </p:nvPicPr>
        <p:blipFill>
          <a:blip r:embed="rId5">
            <a:extLst/>
          </a:blip>
          <a:stretch>
            <a:fillRect/>
          </a:stretch>
        </p:blipFill>
        <p:spPr>
          <a:xfrm>
            <a:off x="6740921" y="1231949"/>
            <a:ext cx="2320526" cy="1493839"/>
          </a:xfrm>
          <a:prstGeom prst="rect">
            <a:avLst/>
          </a:prstGeom>
          <a:ln w="12700">
            <a:miter lim="400000"/>
          </a:ln>
        </p:spPr>
      </p:pic>
      <p:pic>
        <p:nvPicPr>
          <p:cNvPr id="92" name="dep trad 17.jpg"/>
          <p:cNvPicPr/>
          <p:nvPr/>
        </p:nvPicPr>
        <p:blipFill>
          <a:blip r:embed="rId6">
            <a:extLst/>
          </a:blip>
          <a:stretch>
            <a:fillRect/>
          </a:stretch>
        </p:blipFill>
        <p:spPr>
          <a:xfrm>
            <a:off x="34131" y="1068793"/>
            <a:ext cx="1536190" cy="1642252"/>
          </a:xfrm>
          <a:prstGeom prst="rect">
            <a:avLst/>
          </a:prstGeom>
          <a:ln w="12700">
            <a:miter lim="400000"/>
          </a:ln>
        </p:spPr>
      </p:pic>
      <p:pic>
        <p:nvPicPr>
          <p:cNvPr id="93" name="deportes trad 2.jpg"/>
          <p:cNvPicPr/>
          <p:nvPr/>
        </p:nvPicPr>
        <p:blipFill>
          <a:blip r:embed="rId7">
            <a:extLst/>
          </a:blip>
          <a:stretch>
            <a:fillRect/>
          </a:stretch>
        </p:blipFill>
        <p:spPr>
          <a:xfrm>
            <a:off x="5072643" y="1157742"/>
            <a:ext cx="1604617" cy="1642252"/>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88"/>
                                        </p:tgtEl>
                                        <p:attrNameLst>
                                          <p:attrName>style.visibility</p:attrName>
                                        </p:attrNameLst>
                                      </p:cBhvr>
                                      <p:to>
                                        <p:strVal val="visible"/>
                                      </p:to>
                                    </p:set>
                                    <p:anim calcmode="lin" valueType="num">
                                      <p:cBhvr>
                                        <p:cTn id="7" dur="1000" fill="hold"/>
                                        <p:tgtEl>
                                          <p:spTgt spid="88"/>
                                        </p:tgtEl>
                                        <p:attrNameLst>
                                          <p:attrName>ppt_x</p:attrName>
                                        </p:attrNameLst>
                                      </p:cBhvr>
                                      <p:tavLst>
                                        <p:tav tm="0">
                                          <p:val>
                                            <p:strVal val="0-#ppt_w/2"/>
                                          </p:val>
                                        </p:tav>
                                        <p:tav tm="100000">
                                          <p:val>
                                            <p:strVal val="#ppt_x"/>
                                          </p:val>
                                        </p:tav>
                                      </p:tavLst>
                                    </p:anim>
                                    <p:anim calcmode="lin" valueType="num">
                                      <p:cBhvr>
                                        <p:cTn id="8" dur="10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idx="4294967295"/>
          </p:nvPr>
        </p:nvSpPr>
        <p:spPr>
          <a:xfrm>
            <a:off x="179387" y="274637"/>
            <a:ext cx="8964613"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000">
                <a:latin typeface="Arial"/>
                <a:ea typeface="Arial"/>
                <a:cs typeface="Arial"/>
                <a:sym typeface="Arial"/>
              </a:rPr>
              <a:t>CONTINUACIÓN DE </a:t>
            </a:r>
            <a:r>
              <a:rPr sz="2400"/>
              <a:t>ESTUDIOS VINCULADOS A LA ACTIVIDAD FÍSICA.</a:t>
            </a:r>
          </a:p>
        </p:txBody>
      </p:sp>
      <p:pic>
        <p:nvPicPr>
          <p:cNvPr id="96" name="logodefinitivo.png" descr="logodefinitivo"/>
          <p:cNvPicPr/>
          <p:nvPr/>
        </p:nvPicPr>
        <p:blipFill>
          <a:blip r:embed="rId2">
            <a:extLst/>
          </a:blip>
          <a:stretch>
            <a:fillRect/>
          </a:stretch>
        </p:blipFill>
        <p:spPr>
          <a:xfrm>
            <a:off x="8172450" y="6165850"/>
            <a:ext cx="863600" cy="552450"/>
          </a:xfrm>
          <a:prstGeom prst="rect">
            <a:avLst/>
          </a:prstGeom>
          <a:ln w="12700">
            <a:miter lim="400000"/>
          </a:ln>
        </p:spPr>
      </p:pic>
      <p:sp>
        <p:nvSpPr>
          <p:cNvPr id="97" name="Shape 97"/>
          <p:cNvSpPr/>
          <p:nvPr/>
        </p:nvSpPr>
        <p:spPr>
          <a:xfrm>
            <a:off x="2233612" y="1741170"/>
            <a:ext cx="6480176" cy="337566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43204" lvl="0" indent="-243839" defTabSz="457200">
              <a:lnSpc>
                <a:spcPct val="110000"/>
              </a:lnSpc>
              <a:tabLst>
                <a:tab pos="12700" algn="l"/>
                <a:tab pos="2540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500">
                <a:solidFill>
                  <a:srgbClr val="444444"/>
                </a:solidFill>
                <a:latin typeface="+mj-lt"/>
                <a:ea typeface="+mj-ea"/>
                <a:cs typeface="+mj-cs"/>
                <a:sym typeface="Helvetica"/>
              </a:rPr>
              <a:t>	A.	</a:t>
            </a:r>
            <a:r>
              <a:rPr sz="1500" b="1">
                <a:solidFill>
                  <a:srgbClr val="444444"/>
                </a:solidFill>
                <a:latin typeface="+mj-lt"/>
                <a:ea typeface="+mj-ea"/>
                <a:cs typeface="+mj-cs"/>
                <a:sym typeface="Helvetica"/>
              </a:rPr>
              <a:t>Enseñanzas deportivas.</a:t>
            </a:r>
            <a:r>
              <a:rPr sz="1500">
                <a:solidFill>
                  <a:srgbClr val="444444"/>
                </a:solidFill>
                <a:latin typeface="+mj-lt"/>
                <a:ea typeface="+mj-ea"/>
                <a:cs typeface="+mj-cs"/>
                <a:sym typeface="Helvetica"/>
              </a:rPr>
              <a:t> (esquí, atletismo, fútbol, balonmano, montaña, ...).</a:t>
            </a:r>
          </a:p>
          <a:p>
            <a:pPr lvl="0"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sz="1500">
              <a:solidFill>
                <a:srgbClr val="444444"/>
              </a:solidFill>
              <a:latin typeface="+mj-lt"/>
              <a:ea typeface="+mj-ea"/>
              <a:cs typeface="+mj-cs"/>
              <a:sym typeface="Helvetica"/>
            </a:endParaRPr>
          </a:p>
          <a:p>
            <a:pPr lvl="0"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500">
                <a:solidFill>
                  <a:srgbClr val="444444"/>
                </a:solidFill>
                <a:latin typeface="+mj-lt"/>
                <a:ea typeface="+mj-ea"/>
                <a:cs typeface="+mj-cs"/>
                <a:sym typeface="Helvetica"/>
              </a:rPr>
              <a:t>Titulación: Técnico deportivo y técnico superior deportivo entre 700 y 1.000 horas aprox.</a:t>
            </a:r>
          </a:p>
          <a:p>
            <a:pPr lvl="0"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sz="1500">
              <a:solidFill>
                <a:srgbClr val="444444"/>
              </a:solidFill>
              <a:latin typeface="+mj-lt"/>
              <a:ea typeface="+mj-ea"/>
              <a:cs typeface="+mj-cs"/>
              <a:sym typeface="Helvetica"/>
            </a:endParaRPr>
          </a:p>
          <a:p>
            <a:pPr lvl="0"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500">
                <a:solidFill>
                  <a:srgbClr val="444444"/>
                </a:solidFill>
                <a:latin typeface="+mj-lt"/>
                <a:ea typeface="+mj-ea"/>
                <a:cs typeface="+mj-cs"/>
                <a:sym typeface="Helvetica"/>
              </a:rPr>
              <a:t>Acceso: Graduado en secundaria o equivalente o 17 años y prueba de madurez para técnico- deportivo. </a:t>
            </a:r>
          </a:p>
          <a:p>
            <a:pPr lvl="0"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500">
                <a:solidFill>
                  <a:srgbClr val="444444"/>
                </a:solidFill>
                <a:latin typeface="+mj-lt"/>
                <a:ea typeface="+mj-ea"/>
                <a:cs typeface="+mj-cs"/>
                <a:sym typeface="Helvetica"/>
              </a:rPr>
              <a:t>Para técnico-deportivo superior Bachillerato y prueba específica o 19 años y prueba de madurez.</a:t>
            </a:r>
          </a:p>
          <a:p>
            <a:pPr lvl="0"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500">
                <a:solidFill>
                  <a:srgbClr val="444444"/>
                </a:solidFill>
                <a:latin typeface="+mj-lt"/>
                <a:ea typeface="+mj-ea"/>
                <a:cs typeface="+mj-cs"/>
                <a:sym typeface="Helvetica"/>
              </a:rPr>
              <a:t>Salidas: Entrenador y/o monitor de equipos o grupos deportivos de la especialidad.</a:t>
            </a:r>
            <a:endParaRPr sz="1500">
              <a:solidFill>
                <a:srgbClr val="444444"/>
              </a:solidFill>
              <a:latin typeface="Trebuchet MS Bold"/>
              <a:ea typeface="Trebuchet MS Bold"/>
              <a:cs typeface="Trebuchet MS Bold"/>
              <a:sym typeface="Trebuchet MS Bold"/>
            </a:endParaRPr>
          </a:p>
          <a:p>
            <a:pPr lvl="0"/>
            <a:r>
              <a:rPr b="1"/>
              <a:t> </a:t>
            </a:r>
          </a:p>
        </p:txBody>
      </p:sp>
      <p:pic>
        <p:nvPicPr>
          <p:cNvPr id="98" name="graduado.jpg"/>
          <p:cNvPicPr/>
          <p:nvPr/>
        </p:nvPicPr>
        <p:blipFill>
          <a:blip r:embed="rId3">
            <a:extLst/>
          </a:blip>
          <a:stretch>
            <a:fillRect/>
          </a:stretch>
        </p:blipFill>
        <p:spPr>
          <a:xfrm>
            <a:off x="175220" y="1761083"/>
            <a:ext cx="1847302" cy="2851141"/>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96"/>
                                        </p:tgtEl>
                                        <p:attrNameLst>
                                          <p:attrName>style.visibility</p:attrName>
                                        </p:attrNameLst>
                                      </p:cBhvr>
                                      <p:to>
                                        <p:strVal val="visible"/>
                                      </p:to>
                                    </p:set>
                                    <p:anim calcmode="lin" valueType="num">
                                      <p:cBhvr>
                                        <p:cTn id="7" dur="1000" fill="hold"/>
                                        <p:tgtEl>
                                          <p:spTgt spid="96"/>
                                        </p:tgtEl>
                                        <p:attrNameLst>
                                          <p:attrName>ppt_x</p:attrName>
                                        </p:attrNameLst>
                                      </p:cBhvr>
                                      <p:tavLst>
                                        <p:tav tm="0">
                                          <p:val>
                                            <p:strVal val="0-#ppt_w/2"/>
                                          </p:val>
                                        </p:tav>
                                        <p:tav tm="100000">
                                          <p:val>
                                            <p:strVal val="#ppt_x"/>
                                          </p:val>
                                        </p:tav>
                                      </p:tavLst>
                                    </p:anim>
                                    <p:anim calcmode="lin" valueType="num">
                                      <p:cBhvr>
                                        <p:cTn id="8"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idx="4294967295"/>
          </p:nvPr>
        </p:nvSpPr>
        <p:spPr>
          <a:xfrm>
            <a:off x="179387" y="620712"/>
            <a:ext cx="8640763" cy="4175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000">
                <a:latin typeface="Arial"/>
                <a:ea typeface="Arial"/>
                <a:cs typeface="Arial"/>
                <a:sym typeface="Arial"/>
              </a:rPr>
              <a:t>CONTINUACIÓN DE ESTUDIOS VINCULADOS A LA ACTIVIDAD FÍSICA</a:t>
            </a:r>
            <a:r>
              <a:rPr>
                <a:latin typeface="Arial"/>
                <a:ea typeface="Arial"/>
                <a:cs typeface="Arial"/>
                <a:sym typeface="Arial"/>
              </a:rPr>
              <a:t>.</a:t>
            </a:r>
          </a:p>
        </p:txBody>
      </p:sp>
      <p:sp>
        <p:nvSpPr>
          <p:cNvPr id="101" name="Shape 101"/>
          <p:cNvSpPr>
            <a:spLocks noGrp="1"/>
          </p:cNvSpPr>
          <p:nvPr>
            <p:ph type="body" idx="4294967295"/>
          </p:nvPr>
        </p:nvSpPr>
        <p:spPr>
          <a:xfrm>
            <a:off x="2195512" y="1916112"/>
            <a:ext cx="6491288" cy="37020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43204" lvl="0" indent="-243839" defTabSz="457200">
              <a:lnSpc>
                <a:spcPct val="110000"/>
              </a:lnSpc>
              <a:spcBef>
                <a:spcPts val="0"/>
              </a:spcBef>
              <a:buSzTx/>
              <a:buFontTx/>
              <a:buNone/>
              <a:tabLst>
                <a:tab pos="12700" algn="l"/>
                <a:tab pos="2540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solidFill>
                  <a:srgbClr val="444444"/>
                </a:solidFill>
                <a:latin typeface="+mj-lt"/>
                <a:ea typeface="+mj-ea"/>
                <a:cs typeface="+mj-cs"/>
                <a:sym typeface="Helvetica"/>
              </a:rPr>
              <a:t>	B. </a:t>
            </a:r>
            <a:r>
              <a:rPr sz="1500" b="1">
                <a:solidFill>
                  <a:srgbClr val="444444"/>
                </a:solidFill>
                <a:latin typeface="+mj-lt"/>
                <a:ea typeface="+mj-ea"/>
                <a:cs typeface="+mj-cs"/>
                <a:sym typeface="Helvetica"/>
              </a:rPr>
              <a:t>Ciclo formativo de grado medio</a:t>
            </a:r>
            <a:r>
              <a:rPr sz="1500">
                <a:solidFill>
                  <a:srgbClr val="444444"/>
                </a:solidFill>
                <a:latin typeface="+mj-lt"/>
                <a:ea typeface="+mj-ea"/>
                <a:cs typeface="+mj-cs"/>
                <a:sym typeface="Helvetica"/>
              </a:rPr>
              <a:t> </a:t>
            </a:r>
          </a:p>
          <a:p>
            <a:pPr marL="0" lvl="0" indent="0"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solidFill>
                  <a:srgbClr val="444444"/>
                </a:solidFill>
                <a:latin typeface="+mj-lt"/>
                <a:ea typeface="+mj-ea"/>
                <a:cs typeface="+mj-cs"/>
                <a:sym typeface="Helvetica"/>
              </a:rPr>
              <a:t>“Conducción de actividades físico deportivas en el medio natural” 1400 horas.</a:t>
            </a:r>
          </a:p>
          <a:p>
            <a:pPr marL="0" lvl="0" indent="0"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solidFill>
                  <a:srgbClr val="444444"/>
                </a:solidFill>
                <a:latin typeface="+mj-lt"/>
                <a:ea typeface="+mj-ea"/>
                <a:cs typeface="+mj-cs"/>
                <a:sym typeface="Helvetica"/>
              </a:rPr>
              <a:t/>
            </a:r>
            <a:br>
              <a:rPr sz="1500">
                <a:solidFill>
                  <a:srgbClr val="444444"/>
                </a:solidFill>
                <a:latin typeface="+mj-lt"/>
                <a:ea typeface="+mj-ea"/>
                <a:cs typeface="+mj-cs"/>
                <a:sym typeface="Helvetica"/>
              </a:rPr>
            </a:br>
            <a:r>
              <a:rPr sz="1500">
                <a:solidFill>
                  <a:srgbClr val="444444"/>
                </a:solidFill>
                <a:latin typeface="+mj-lt"/>
                <a:ea typeface="+mj-ea"/>
                <a:cs typeface="+mj-cs"/>
                <a:sym typeface="Helvetica"/>
              </a:rPr>
              <a:t>Acceso: Graduado en secundaria. Mediante prueba con 17 años.</a:t>
            </a:r>
          </a:p>
          <a:p>
            <a:pPr marL="0" lvl="0" indent="0"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solidFill>
                  <a:srgbClr val="444444"/>
                </a:solidFill>
                <a:latin typeface="+mj-lt"/>
                <a:ea typeface="+mj-ea"/>
                <a:cs typeface="+mj-cs"/>
                <a:sym typeface="Helvetica"/>
              </a:rPr>
              <a:t/>
            </a:r>
            <a:br>
              <a:rPr sz="1500">
                <a:solidFill>
                  <a:srgbClr val="444444"/>
                </a:solidFill>
                <a:latin typeface="+mj-lt"/>
                <a:ea typeface="+mj-ea"/>
                <a:cs typeface="+mj-cs"/>
                <a:sym typeface="Helvetica"/>
              </a:rPr>
            </a:br>
            <a:r>
              <a:rPr sz="1500">
                <a:solidFill>
                  <a:srgbClr val="444444"/>
                </a:solidFill>
                <a:latin typeface="+mj-lt"/>
                <a:ea typeface="+mj-ea"/>
                <a:cs typeface="+mj-cs"/>
                <a:sym typeface="Helvetica"/>
              </a:rPr>
              <a:t>Titulación: Técnico en Conducción de actividades físico deportivas en el medio natural. </a:t>
            </a:r>
          </a:p>
          <a:p>
            <a:pPr marL="0" lvl="0" indent="0"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solidFill>
                  <a:srgbClr val="444444"/>
                </a:solidFill>
                <a:latin typeface="+mj-lt"/>
                <a:ea typeface="+mj-ea"/>
                <a:cs typeface="+mj-cs"/>
                <a:sym typeface="Helvetica"/>
              </a:rPr>
              <a:t>Acceso: Con el título de graduado en secundaria o similar.</a:t>
            </a:r>
            <a:br>
              <a:rPr sz="1500">
                <a:solidFill>
                  <a:srgbClr val="444444"/>
                </a:solidFill>
                <a:latin typeface="+mj-lt"/>
                <a:ea typeface="+mj-ea"/>
                <a:cs typeface="+mj-cs"/>
                <a:sym typeface="Helvetica"/>
              </a:rPr>
            </a:br>
            <a:r>
              <a:rPr sz="1500">
                <a:solidFill>
                  <a:srgbClr val="444444"/>
                </a:solidFill>
                <a:latin typeface="+mj-lt"/>
                <a:ea typeface="+mj-ea"/>
                <a:cs typeface="+mj-cs"/>
                <a:sym typeface="Helvetica"/>
              </a:rPr>
              <a:t>Salidas: Monitor o guía de montaña para grupos de personas..</a:t>
            </a:r>
            <a:endParaRPr>
              <a:solidFill>
                <a:srgbClr val="444444"/>
              </a:solidFill>
              <a:latin typeface="+mj-lt"/>
              <a:ea typeface="+mj-ea"/>
              <a:cs typeface="+mj-cs"/>
              <a:sym typeface="Helvetica"/>
            </a:endParaRPr>
          </a:p>
          <a:p>
            <a:pPr lvl="0">
              <a:spcBef>
                <a:spcPts val="400"/>
              </a:spcBef>
              <a:buSzTx/>
              <a:buNone/>
              <a:defRPr sz="1800"/>
            </a:pPr>
            <a:r>
              <a:rPr>
                <a:latin typeface="Arial"/>
                <a:ea typeface="Arial"/>
                <a:cs typeface="Arial"/>
                <a:sym typeface="Arial"/>
              </a:rPr>
              <a:t> </a:t>
            </a:r>
          </a:p>
        </p:txBody>
      </p:sp>
      <p:pic>
        <p:nvPicPr>
          <p:cNvPr id="102" name="logodefinitivo.png" descr="logodefinitivo"/>
          <p:cNvPicPr/>
          <p:nvPr/>
        </p:nvPicPr>
        <p:blipFill>
          <a:blip r:embed="rId2">
            <a:extLst/>
          </a:blip>
          <a:stretch>
            <a:fillRect/>
          </a:stretch>
        </p:blipFill>
        <p:spPr>
          <a:xfrm>
            <a:off x="8172450" y="6165850"/>
            <a:ext cx="863600" cy="552450"/>
          </a:xfrm>
          <a:prstGeom prst="rect">
            <a:avLst/>
          </a:prstGeom>
          <a:ln w="12700">
            <a:miter lim="400000"/>
          </a:ln>
        </p:spPr>
      </p:pic>
      <p:pic>
        <p:nvPicPr>
          <p:cNvPr id="103" name="graduado.jpg"/>
          <p:cNvPicPr/>
          <p:nvPr/>
        </p:nvPicPr>
        <p:blipFill>
          <a:blip r:embed="rId3">
            <a:extLst/>
          </a:blip>
          <a:stretch>
            <a:fillRect/>
          </a:stretch>
        </p:blipFill>
        <p:spPr>
          <a:xfrm>
            <a:off x="137120" y="1794512"/>
            <a:ext cx="1899867" cy="2932270"/>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02"/>
                                        </p:tgtEl>
                                        <p:attrNameLst>
                                          <p:attrName>style.visibility</p:attrName>
                                        </p:attrNameLst>
                                      </p:cBhvr>
                                      <p:to>
                                        <p:strVal val="visible"/>
                                      </p:to>
                                    </p:set>
                                    <p:anim calcmode="lin" valueType="num">
                                      <p:cBhvr>
                                        <p:cTn id="7" dur="1000" fill="hold"/>
                                        <p:tgtEl>
                                          <p:spTgt spid="102"/>
                                        </p:tgtEl>
                                        <p:attrNameLst>
                                          <p:attrName>ppt_x</p:attrName>
                                        </p:attrNameLst>
                                      </p:cBhvr>
                                      <p:tavLst>
                                        <p:tav tm="0">
                                          <p:val>
                                            <p:strVal val="0-#ppt_w/2"/>
                                          </p:val>
                                        </p:tav>
                                        <p:tav tm="100000">
                                          <p:val>
                                            <p:strVal val="#ppt_x"/>
                                          </p:val>
                                        </p:tav>
                                      </p:tavLst>
                                    </p:anim>
                                    <p:anim calcmode="lin" valueType="num">
                                      <p:cBhvr>
                                        <p:cTn id="8" dur="10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idx="4294967295"/>
          </p:nvPr>
        </p:nvSpPr>
        <p:spPr>
          <a:xfrm>
            <a:off x="250825" y="274637"/>
            <a:ext cx="8713788" cy="9223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000">
                <a:latin typeface="Arial"/>
                <a:ea typeface="Arial"/>
                <a:cs typeface="Arial"/>
                <a:sym typeface="Arial"/>
              </a:defRPr>
            </a:lvl1pPr>
          </a:lstStyle>
          <a:p>
            <a:pPr lvl="0">
              <a:defRPr sz="1800"/>
            </a:pPr>
            <a:r>
              <a:rPr sz="2000"/>
              <a:t>CONTINUACIÓN DE ESTUDIOS VINCULADOS A LA ACTIVIDAD FÍSICA.</a:t>
            </a:r>
          </a:p>
        </p:txBody>
      </p:sp>
      <p:sp>
        <p:nvSpPr>
          <p:cNvPr id="106" name="Shape 106"/>
          <p:cNvSpPr>
            <a:spLocks noGrp="1"/>
          </p:cNvSpPr>
          <p:nvPr>
            <p:ph type="body" idx="4294967295"/>
          </p:nvPr>
        </p:nvSpPr>
        <p:spPr>
          <a:xfrm>
            <a:off x="2051050" y="1712912"/>
            <a:ext cx="6842125" cy="44529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lnSpcReduction="10000"/>
          </a:bodyPr>
          <a:lstStyle/>
          <a:p>
            <a:pPr marL="240772" lvl="0" indent="-241401" defTabSz="452627">
              <a:lnSpc>
                <a:spcPct val="110000"/>
              </a:lnSpc>
              <a:spcBef>
                <a:spcPts val="0"/>
              </a:spcBef>
              <a:buSzTx/>
              <a:buFontTx/>
              <a:buNone/>
              <a:tabLst>
                <a:tab pos="0" algn="l"/>
                <a:tab pos="241300" algn="l"/>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1800"/>
            </a:pPr>
            <a:r>
              <a:rPr sz="1485" dirty="0">
                <a:solidFill>
                  <a:srgbClr val="444444"/>
                </a:solidFill>
                <a:latin typeface="+mj-lt"/>
                <a:ea typeface="+mj-ea"/>
                <a:cs typeface="+mj-cs"/>
                <a:sym typeface="Helvetica"/>
              </a:rPr>
              <a:t>	C. </a:t>
            </a:r>
            <a:r>
              <a:rPr sz="1485" b="1" dirty="0" err="1">
                <a:solidFill>
                  <a:srgbClr val="444444"/>
                </a:solidFill>
                <a:latin typeface="+mj-lt"/>
                <a:ea typeface="+mj-ea"/>
                <a:cs typeface="+mj-cs"/>
                <a:sym typeface="Helvetica"/>
              </a:rPr>
              <a:t>Ciclo</a:t>
            </a:r>
            <a:r>
              <a:rPr sz="1485" b="1" dirty="0">
                <a:solidFill>
                  <a:srgbClr val="444444"/>
                </a:solidFill>
                <a:latin typeface="+mj-lt"/>
                <a:ea typeface="+mj-ea"/>
                <a:cs typeface="+mj-cs"/>
                <a:sym typeface="Helvetica"/>
              </a:rPr>
              <a:t> </a:t>
            </a:r>
            <a:r>
              <a:rPr sz="1485" b="1" dirty="0" err="1">
                <a:solidFill>
                  <a:srgbClr val="444444"/>
                </a:solidFill>
                <a:latin typeface="+mj-lt"/>
                <a:ea typeface="+mj-ea"/>
                <a:cs typeface="+mj-cs"/>
                <a:sym typeface="Helvetica"/>
              </a:rPr>
              <a:t>formativo</a:t>
            </a:r>
            <a:r>
              <a:rPr sz="1485" b="1" dirty="0">
                <a:solidFill>
                  <a:srgbClr val="444444"/>
                </a:solidFill>
                <a:latin typeface="+mj-lt"/>
                <a:ea typeface="+mj-ea"/>
                <a:cs typeface="+mj-cs"/>
                <a:sym typeface="Helvetica"/>
              </a:rPr>
              <a:t> de </a:t>
            </a:r>
            <a:r>
              <a:rPr sz="1485" b="1" dirty="0" err="1">
                <a:solidFill>
                  <a:srgbClr val="444444"/>
                </a:solidFill>
                <a:latin typeface="+mj-lt"/>
                <a:ea typeface="+mj-ea"/>
                <a:cs typeface="+mj-cs"/>
                <a:sym typeface="Helvetica"/>
              </a:rPr>
              <a:t>grado</a:t>
            </a:r>
            <a:r>
              <a:rPr sz="1485" b="1" dirty="0">
                <a:solidFill>
                  <a:srgbClr val="444444"/>
                </a:solidFill>
                <a:latin typeface="+mj-lt"/>
                <a:ea typeface="+mj-ea"/>
                <a:cs typeface="+mj-cs"/>
                <a:sym typeface="Helvetica"/>
              </a:rPr>
              <a:t> superior</a:t>
            </a:r>
            <a:r>
              <a:rPr sz="1485" dirty="0">
                <a:solidFill>
                  <a:srgbClr val="444444"/>
                </a:solidFill>
                <a:latin typeface="+mj-lt"/>
                <a:ea typeface="+mj-ea"/>
                <a:cs typeface="+mj-cs"/>
                <a:sym typeface="Helvetica"/>
              </a:rPr>
              <a:t> </a:t>
            </a:r>
          </a:p>
          <a:p>
            <a:pPr marL="0" lvl="0" indent="0">
              <a:buNone/>
            </a:pPr>
            <a:r>
              <a:rPr lang="es-ES" sz="1600" dirty="0" smtClean="0"/>
              <a:t>Dos</a:t>
            </a:r>
            <a:r>
              <a:rPr lang="es-ES" sz="1600" dirty="0"/>
              <a:t>  </a:t>
            </a:r>
            <a:r>
              <a:rPr lang="es-ES" sz="1600" dirty="0" smtClean="0"/>
              <a:t>orientaciones</a:t>
            </a:r>
          </a:p>
          <a:p>
            <a:pPr marL="0" lvl="0" indent="0">
              <a:buNone/>
            </a:pPr>
            <a:r>
              <a:rPr lang="es-ES" sz="1600" dirty="0" smtClean="0">
                <a:latin typeface="Helvetica" panose="020B0604020202020204" pitchFamily="34" charset="0"/>
                <a:cs typeface="Helvetica" panose="020B0604020202020204" pitchFamily="34" charset="0"/>
              </a:rPr>
              <a:t> </a:t>
            </a:r>
            <a:r>
              <a:rPr lang="es-ES" sz="1600" dirty="0">
                <a:latin typeface="Helvetica" panose="020B0604020202020204" pitchFamily="34" charset="0"/>
                <a:cs typeface="Helvetica" panose="020B0604020202020204" pitchFamily="34" charset="0"/>
              </a:rPr>
              <a:t>“Técnico Superior en Enseñanza y Animación Socio-deportiva” y “Técnico Superior en Acondicionamiento Físico”; cada una de ellas son 2000h en dos años.</a:t>
            </a:r>
          </a:p>
          <a:p>
            <a:pPr marL="0" lvl="0" indent="0" defTabSz="452627">
              <a:lnSpc>
                <a:spcPct val="110000"/>
              </a:lnSpc>
              <a:spcBef>
                <a:spcPts val="0"/>
              </a:spcBef>
              <a:buSzTx/>
              <a:buFontTx/>
              <a:buNone/>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1800"/>
            </a:pPr>
            <a:endParaRPr sz="1485" dirty="0">
              <a:solidFill>
                <a:srgbClr val="444444"/>
              </a:solidFill>
              <a:latin typeface="+mj-lt"/>
              <a:ea typeface="+mj-ea"/>
              <a:cs typeface="+mj-cs"/>
              <a:sym typeface="Helvetica"/>
            </a:endParaRPr>
          </a:p>
          <a:p>
            <a:pPr marL="0" lvl="0" indent="0" defTabSz="452627">
              <a:lnSpc>
                <a:spcPct val="110000"/>
              </a:lnSpc>
              <a:spcBef>
                <a:spcPts val="0"/>
              </a:spcBef>
              <a:buSzTx/>
              <a:buFontTx/>
              <a:buNone/>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1800"/>
            </a:pPr>
            <a:r>
              <a:rPr sz="1485" dirty="0" err="1">
                <a:solidFill>
                  <a:srgbClr val="444444"/>
                </a:solidFill>
                <a:latin typeface="+mj-lt"/>
                <a:ea typeface="+mj-ea"/>
                <a:cs typeface="+mj-cs"/>
                <a:sym typeface="Helvetica"/>
              </a:rPr>
              <a:t>Acceso</a:t>
            </a:r>
            <a:endParaRPr sz="1485" dirty="0">
              <a:solidFill>
                <a:srgbClr val="444444"/>
              </a:solidFill>
              <a:latin typeface="+mj-lt"/>
              <a:ea typeface="+mj-ea"/>
              <a:cs typeface="+mj-cs"/>
              <a:sym typeface="Helvetica"/>
            </a:endParaRPr>
          </a:p>
          <a:p>
            <a:pPr marL="0" lvl="0" indent="0" defTabSz="452627">
              <a:lnSpc>
                <a:spcPct val="110000"/>
              </a:lnSpc>
              <a:spcBef>
                <a:spcPts val="0"/>
              </a:spcBef>
              <a:buSzTx/>
              <a:buFontTx/>
              <a:buNone/>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1800"/>
            </a:pPr>
            <a:r>
              <a:rPr sz="1485" dirty="0" err="1">
                <a:solidFill>
                  <a:srgbClr val="444444"/>
                </a:solidFill>
                <a:latin typeface="+mj-lt"/>
                <a:ea typeface="+mj-ea"/>
                <a:cs typeface="+mj-cs"/>
                <a:sym typeface="Helvetica"/>
              </a:rPr>
              <a:t>Acceso</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directo</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Bachillerato</a:t>
            </a:r>
            <a:r>
              <a:rPr sz="1485" dirty="0">
                <a:solidFill>
                  <a:srgbClr val="444444"/>
                </a:solidFill>
                <a:latin typeface="+mj-lt"/>
                <a:ea typeface="+mj-ea"/>
                <a:cs typeface="+mj-cs"/>
                <a:sym typeface="Helvetica"/>
              </a:rPr>
              <a:t> LOGSE.</a:t>
            </a:r>
            <a:br>
              <a:rPr sz="1485" dirty="0">
                <a:solidFill>
                  <a:srgbClr val="444444"/>
                </a:solidFill>
                <a:latin typeface="+mj-lt"/>
                <a:ea typeface="+mj-ea"/>
                <a:cs typeface="+mj-cs"/>
                <a:sym typeface="Helvetica"/>
              </a:rPr>
            </a:br>
            <a:r>
              <a:rPr sz="1485" dirty="0" err="1">
                <a:solidFill>
                  <a:srgbClr val="444444"/>
                </a:solidFill>
                <a:latin typeface="+mj-lt"/>
                <a:ea typeface="+mj-ea"/>
                <a:cs typeface="+mj-cs"/>
                <a:sym typeface="Helvetica"/>
              </a:rPr>
              <a:t>Técnico</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especialista</a:t>
            </a:r>
            <a:r>
              <a:rPr sz="1485" dirty="0">
                <a:solidFill>
                  <a:srgbClr val="444444"/>
                </a:solidFill>
                <a:latin typeface="+mj-lt"/>
                <a:ea typeface="+mj-ea"/>
                <a:cs typeface="+mj-cs"/>
                <a:sym typeface="Helvetica"/>
              </a:rPr>
              <a:t> y 18 </a:t>
            </a:r>
            <a:r>
              <a:rPr sz="1485" dirty="0" err="1">
                <a:solidFill>
                  <a:srgbClr val="444444"/>
                </a:solidFill>
                <a:latin typeface="+mj-lt"/>
                <a:ea typeface="+mj-ea"/>
                <a:cs typeface="+mj-cs"/>
                <a:sym typeface="Helvetica"/>
              </a:rPr>
              <a:t>años</a:t>
            </a:r>
            <a:r>
              <a:rPr sz="1485" dirty="0">
                <a:solidFill>
                  <a:srgbClr val="444444"/>
                </a:solidFill>
                <a:latin typeface="+mj-lt"/>
                <a:ea typeface="+mj-ea"/>
                <a:cs typeface="+mj-cs"/>
                <a:sym typeface="Helvetica"/>
              </a:rPr>
              <a:t>.</a:t>
            </a:r>
          </a:p>
          <a:p>
            <a:pPr marL="0" lvl="0" indent="0" defTabSz="452627">
              <a:lnSpc>
                <a:spcPct val="110000"/>
              </a:lnSpc>
              <a:spcBef>
                <a:spcPts val="0"/>
              </a:spcBef>
              <a:buSzTx/>
              <a:buFontTx/>
              <a:buNone/>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1800"/>
            </a:pPr>
            <a:r>
              <a:rPr sz="1485" dirty="0" err="1">
                <a:solidFill>
                  <a:srgbClr val="444444"/>
                </a:solidFill>
                <a:latin typeface="+mj-lt"/>
                <a:ea typeface="+mj-ea"/>
                <a:cs typeface="+mj-cs"/>
                <a:sym typeface="Helvetica"/>
              </a:rPr>
              <a:t>Acceso</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mediante</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prueba</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Quienes</a:t>
            </a:r>
            <a:r>
              <a:rPr sz="1485" dirty="0">
                <a:solidFill>
                  <a:srgbClr val="444444"/>
                </a:solidFill>
                <a:latin typeface="+mj-lt"/>
                <a:ea typeface="+mj-ea"/>
                <a:cs typeface="+mj-cs"/>
                <a:sym typeface="Helvetica"/>
              </a:rPr>
              <a:t> no </a:t>
            </a:r>
            <a:r>
              <a:rPr sz="1485" dirty="0" err="1">
                <a:solidFill>
                  <a:srgbClr val="444444"/>
                </a:solidFill>
                <a:latin typeface="+mj-lt"/>
                <a:ea typeface="+mj-ea"/>
                <a:cs typeface="+mj-cs"/>
                <a:sym typeface="Helvetica"/>
              </a:rPr>
              <a:t>reúnan</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los</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requisitos</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anteriores</a:t>
            </a:r>
            <a:r>
              <a:rPr sz="1485" dirty="0">
                <a:solidFill>
                  <a:srgbClr val="444444"/>
                </a:solidFill>
                <a:latin typeface="+mj-lt"/>
                <a:ea typeface="+mj-ea"/>
                <a:cs typeface="+mj-cs"/>
                <a:sym typeface="Helvetica"/>
              </a:rPr>
              <a:t> y </a:t>
            </a:r>
            <a:r>
              <a:rPr sz="1485" dirty="0" err="1" smtClean="0">
                <a:solidFill>
                  <a:srgbClr val="444444"/>
                </a:solidFill>
                <a:latin typeface="+mj-lt"/>
                <a:ea typeface="+mj-ea"/>
                <a:cs typeface="+mj-cs"/>
                <a:sym typeface="Helvetica"/>
              </a:rPr>
              <a:t>tengan</a:t>
            </a:r>
            <a:r>
              <a:rPr sz="1485" dirty="0" smtClean="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cumplidos</a:t>
            </a:r>
            <a:r>
              <a:rPr sz="1485" dirty="0">
                <a:solidFill>
                  <a:srgbClr val="444444"/>
                </a:solidFill>
                <a:latin typeface="+mj-lt"/>
                <a:ea typeface="+mj-ea"/>
                <a:cs typeface="+mj-cs"/>
                <a:sym typeface="Helvetica"/>
              </a:rPr>
              <a:t> 19 </a:t>
            </a:r>
            <a:r>
              <a:rPr sz="1485" dirty="0" err="1">
                <a:solidFill>
                  <a:srgbClr val="444444"/>
                </a:solidFill>
                <a:latin typeface="+mj-lt"/>
                <a:ea typeface="+mj-ea"/>
                <a:cs typeface="+mj-cs"/>
                <a:sym typeface="Helvetica"/>
              </a:rPr>
              <a:t>años</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en</a:t>
            </a:r>
            <a:r>
              <a:rPr sz="1485" dirty="0">
                <a:solidFill>
                  <a:srgbClr val="444444"/>
                </a:solidFill>
                <a:latin typeface="+mj-lt"/>
                <a:ea typeface="+mj-ea"/>
                <a:cs typeface="+mj-cs"/>
                <a:sym typeface="Helvetica"/>
              </a:rPr>
              <a:t> el </a:t>
            </a:r>
            <a:r>
              <a:rPr sz="1485" dirty="0" err="1">
                <a:solidFill>
                  <a:srgbClr val="444444"/>
                </a:solidFill>
                <a:latin typeface="+mj-lt"/>
                <a:ea typeface="+mj-ea"/>
                <a:cs typeface="+mj-cs"/>
                <a:sym typeface="Helvetica"/>
              </a:rPr>
              <a:t>momento</a:t>
            </a:r>
            <a:r>
              <a:rPr sz="1485" dirty="0">
                <a:solidFill>
                  <a:srgbClr val="444444"/>
                </a:solidFill>
                <a:latin typeface="+mj-lt"/>
                <a:ea typeface="+mj-ea"/>
                <a:cs typeface="+mj-cs"/>
                <a:sym typeface="Helvetica"/>
              </a:rPr>
              <a:t> de la </a:t>
            </a:r>
            <a:r>
              <a:rPr sz="1485" dirty="0" err="1">
                <a:solidFill>
                  <a:srgbClr val="444444"/>
                </a:solidFill>
                <a:latin typeface="+mj-lt"/>
                <a:ea typeface="+mj-ea"/>
                <a:cs typeface="+mj-cs"/>
                <a:sym typeface="Helvetica"/>
              </a:rPr>
              <a:t>prueba</a:t>
            </a:r>
            <a:r>
              <a:rPr sz="1485" dirty="0">
                <a:solidFill>
                  <a:srgbClr val="444444"/>
                </a:solidFill>
                <a:latin typeface="+mj-lt"/>
                <a:ea typeface="+mj-ea"/>
                <a:cs typeface="+mj-cs"/>
                <a:sym typeface="Helvetica"/>
              </a:rPr>
              <a:t>.</a:t>
            </a:r>
          </a:p>
          <a:p>
            <a:pPr marL="0" lvl="0" indent="0" defTabSz="452627">
              <a:lnSpc>
                <a:spcPct val="110000"/>
              </a:lnSpc>
              <a:spcBef>
                <a:spcPts val="0"/>
              </a:spcBef>
              <a:buSzTx/>
              <a:buFontTx/>
              <a:buNone/>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1800"/>
            </a:pPr>
            <a:r>
              <a:rPr sz="1485" dirty="0" err="1">
                <a:solidFill>
                  <a:srgbClr val="444444"/>
                </a:solidFill>
                <a:latin typeface="+mj-lt"/>
                <a:ea typeface="+mj-ea"/>
                <a:cs typeface="+mj-cs"/>
                <a:sym typeface="Helvetica"/>
              </a:rPr>
              <a:t>Titulación</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Técnico</a:t>
            </a:r>
            <a:r>
              <a:rPr sz="1485" dirty="0">
                <a:solidFill>
                  <a:srgbClr val="444444"/>
                </a:solidFill>
                <a:latin typeface="+mj-lt"/>
                <a:ea typeface="+mj-ea"/>
                <a:cs typeface="+mj-cs"/>
                <a:sym typeface="Helvetica"/>
              </a:rPr>
              <a:t> superior </a:t>
            </a:r>
            <a:r>
              <a:rPr lang="es-ES" sz="1490" dirty="0">
                <a:latin typeface="+mj-lt"/>
                <a:cs typeface="Helvetica" panose="020B0604020202020204" pitchFamily="34" charset="0"/>
              </a:rPr>
              <a:t>en Enseñanza y Animación </a:t>
            </a:r>
            <a:r>
              <a:rPr lang="es-ES" sz="1490" dirty="0" smtClean="0">
                <a:latin typeface="+mj-lt"/>
                <a:cs typeface="Helvetica" panose="020B0604020202020204" pitchFamily="34" charset="0"/>
              </a:rPr>
              <a:t>Socio-deportiva y Técnico Superior </a:t>
            </a:r>
            <a:r>
              <a:rPr lang="es-ES" sz="1490" dirty="0">
                <a:latin typeface="+mj-lt"/>
                <a:cs typeface="Helvetica" panose="020B0604020202020204" pitchFamily="34" charset="0"/>
              </a:rPr>
              <a:t>en Acondicionamiento Físico</a:t>
            </a:r>
            <a:endParaRPr sz="1490" dirty="0">
              <a:solidFill>
                <a:srgbClr val="444444"/>
              </a:solidFill>
              <a:latin typeface="+mj-lt"/>
              <a:ea typeface="+mj-ea"/>
              <a:cs typeface="+mj-cs"/>
              <a:sym typeface="Helvetica"/>
            </a:endParaRPr>
          </a:p>
          <a:p>
            <a:pPr marL="0" lvl="0" indent="0" defTabSz="452627">
              <a:lnSpc>
                <a:spcPct val="110000"/>
              </a:lnSpc>
              <a:spcBef>
                <a:spcPts val="0"/>
              </a:spcBef>
              <a:buSzTx/>
              <a:buFontTx/>
              <a:buNone/>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1800"/>
            </a:pPr>
            <a:r>
              <a:rPr sz="1485" dirty="0" err="1">
                <a:solidFill>
                  <a:srgbClr val="444444"/>
                </a:solidFill>
                <a:latin typeface="+mj-lt"/>
                <a:ea typeface="+mj-ea"/>
                <a:cs typeface="+mj-cs"/>
                <a:sym typeface="Helvetica"/>
              </a:rPr>
              <a:t>Salidas</a:t>
            </a:r>
            <a:r>
              <a:rPr sz="1485" dirty="0">
                <a:solidFill>
                  <a:srgbClr val="444444"/>
                </a:solidFill>
                <a:latin typeface="+mj-lt"/>
                <a:ea typeface="+mj-ea"/>
                <a:cs typeface="+mj-cs"/>
                <a:sym typeface="Helvetica"/>
              </a:rPr>
              <a:t>: – </a:t>
            </a:r>
            <a:r>
              <a:rPr sz="1485" dirty="0" err="1">
                <a:solidFill>
                  <a:srgbClr val="444444"/>
                </a:solidFill>
                <a:latin typeface="+mj-lt"/>
                <a:ea typeface="+mj-ea"/>
                <a:cs typeface="+mj-cs"/>
                <a:sym typeface="Helvetica"/>
              </a:rPr>
              <a:t>Animador</a:t>
            </a:r>
            <a:r>
              <a:rPr sz="1485" dirty="0">
                <a:solidFill>
                  <a:srgbClr val="444444"/>
                </a:solidFill>
                <a:latin typeface="+mj-lt"/>
                <a:ea typeface="+mj-ea"/>
                <a:cs typeface="+mj-cs"/>
                <a:sym typeface="Helvetica"/>
              </a:rPr>
              <a:t> de </a:t>
            </a:r>
            <a:r>
              <a:rPr sz="1485" dirty="0" err="1">
                <a:solidFill>
                  <a:srgbClr val="444444"/>
                </a:solidFill>
                <a:latin typeface="+mj-lt"/>
                <a:ea typeface="+mj-ea"/>
                <a:cs typeface="+mj-cs"/>
                <a:sym typeface="Helvetica"/>
              </a:rPr>
              <a:t>actividades</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físicas</a:t>
            </a:r>
            <a:r>
              <a:rPr sz="1485" dirty="0">
                <a:solidFill>
                  <a:srgbClr val="444444"/>
                </a:solidFill>
                <a:latin typeface="+mj-lt"/>
                <a:ea typeface="+mj-ea"/>
                <a:cs typeface="+mj-cs"/>
                <a:sym typeface="Helvetica"/>
              </a:rPr>
              <a:t> y </a:t>
            </a:r>
            <a:r>
              <a:rPr sz="1485" dirty="0" err="1">
                <a:solidFill>
                  <a:srgbClr val="444444"/>
                </a:solidFill>
                <a:latin typeface="+mj-lt"/>
                <a:ea typeface="+mj-ea"/>
                <a:cs typeface="+mj-cs"/>
                <a:sym typeface="Helvetica"/>
              </a:rPr>
              <a:t>deportivas</a:t>
            </a:r>
            <a:r>
              <a:rPr sz="1485" dirty="0">
                <a:solidFill>
                  <a:srgbClr val="444444"/>
                </a:solidFill>
                <a:latin typeface="+mj-lt"/>
                <a:ea typeface="+mj-ea"/>
                <a:cs typeface="+mj-cs"/>
                <a:sym typeface="Helvetica"/>
              </a:rPr>
              <a:t>.</a:t>
            </a:r>
            <a:br>
              <a:rPr sz="1485" dirty="0">
                <a:solidFill>
                  <a:srgbClr val="444444"/>
                </a:solidFill>
                <a:latin typeface="+mj-lt"/>
                <a:ea typeface="+mj-ea"/>
                <a:cs typeface="+mj-cs"/>
                <a:sym typeface="Helvetica"/>
              </a:rPr>
            </a:b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Coordinador</a:t>
            </a:r>
            <a:r>
              <a:rPr sz="1485" dirty="0">
                <a:solidFill>
                  <a:srgbClr val="444444"/>
                </a:solidFill>
                <a:latin typeface="+mj-lt"/>
                <a:ea typeface="+mj-ea"/>
                <a:cs typeface="+mj-cs"/>
                <a:sym typeface="Helvetica"/>
              </a:rPr>
              <a:t> de </a:t>
            </a:r>
            <a:r>
              <a:rPr sz="1485" dirty="0" err="1">
                <a:solidFill>
                  <a:srgbClr val="444444"/>
                </a:solidFill>
                <a:latin typeface="+mj-lt"/>
                <a:ea typeface="+mj-ea"/>
                <a:cs typeface="+mj-cs"/>
                <a:sym typeface="Helvetica"/>
              </a:rPr>
              <a:t>actividades</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polideportivas</a:t>
            </a:r>
            <a:r>
              <a:rPr sz="1485" dirty="0">
                <a:solidFill>
                  <a:srgbClr val="444444"/>
                </a:solidFill>
                <a:latin typeface="+mj-lt"/>
                <a:ea typeface="+mj-ea"/>
                <a:cs typeface="+mj-cs"/>
                <a:sym typeface="Helvetica"/>
              </a:rPr>
              <a:t>.</a:t>
            </a:r>
            <a:br>
              <a:rPr sz="1485" dirty="0">
                <a:solidFill>
                  <a:srgbClr val="444444"/>
                </a:solidFill>
                <a:latin typeface="+mj-lt"/>
                <a:ea typeface="+mj-ea"/>
                <a:cs typeface="+mj-cs"/>
                <a:sym typeface="Helvetica"/>
              </a:rPr>
            </a:b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Iniciador</a:t>
            </a:r>
            <a:r>
              <a:rPr sz="1485" dirty="0">
                <a:solidFill>
                  <a:srgbClr val="444444"/>
                </a:solidFill>
                <a:latin typeface="+mj-lt"/>
                <a:ea typeface="+mj-ea"/>
                <a:cs typeface="+mj-cs"/>
                <a:sym typeface="Helvetica"/>
              </a:rPr>
              <a:t> de </a:t>
            </a:r>
            <a:r>
              <a:rPr sz="1485" dirty="0" err="1">
                <a:solidFill>
                  <a:srgbClr val="444444"/>
                </a:solidFill>
                <a:latin typeface="+mj-lt"/>
                <a:ea typeface="+mj-ea"/>
                <a:cs typeface="+mj-cs"/>
                <a:sym typeface="Helvetica"/>
              </a:rPr>
              <a:t>deportes</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individuales</a:t>
            </a:r>
            <a:r>
              <a:rPr sz="1485" dirty="0">
                <a:solidFill>
                  <a:srgbClr val="444444"/>
                </a:solidFill>
                <a:latin typeface="+mj-lt"/>
                <a:ea typeface="+mj-ea"/>
                <a:cs typeface="+mj-cs"/>
                <a:sym typeface="Helvetica"/>
              </a:rPr>
              <a:t> y </a:t>
            </a:r>
            <a:r>
              <a:rPr sz="1485" dirty="0" err="1">
                <a:solidFill>
                  <a:srgbClr val="444444"/>
                </a:solidFill>
                <a:latin typeface="+mj-lt"/>
                <a:ea typeface="+mj-ea"/>
                <a:cs typeface="+mj-cs"/>
                <a:sym typeface="Helvetica"/>
              </a:rPr>
              <a:t>colectivos</a:t>
            </a:r>
            <a:r>
              <a:rPr sz="1485" dirty="0">
                <a:solidFill>
                  <a:srgbClr val="444444"/>
                </a:solidFill>
                <a:latin typeface="+mj-lt"/>
                <a:ea typeface="+mj-ea"/>
                <a:cs typeface="+mj-cs"/>
                <a:sym typeface="Helvetica"/>
              </a:rPr>
              <a:t>.</a:t>
            </a:r>
            <a:br>
              <a:rPr sz="1485" dirty="0">
                <a:solidFill>
                  <a:srgbClr val="444444"/>
                </a:solidFill>
                <a:latin typeface="+mj-lt"/>
                <a:ea typeface="+mj-ea"/>
                <a:cs typeface="+mj-cs"/>
                <a:sym typeface="Helvetica"/>
              </a:rPr>
            </a:br>
            <a:r>
              <a:rPr sz="1485" dirty="0">
                <a:solidFill>
                  <a:srgbClr val="444444"/>
                </a:solidFill>
                <a:latin typeface="+mj-lt"/>
                <a:ea typeface="+mj-ea"/>
                <a:cs typeface="+mj-cs"/>
                <a:sym typeface="Helvetica"/>
              </a:rPr>
              <a:t>– Monitor </a:t>
            </a:r>
            <a:r>
              <a:rPr sz="1485" dirty="0" err="1">
                <a:solidFill>
                  <a:srgbClr val="444444"/>
                </a:solidFill>
                <a:latin typeface="+mj-lt"/>
                <a:ea typeface="+mj-ea"/>
                <a:cs typeface="+mj-cs"/>
                <a:sym typeface="Helvetica"/>
              </a:rPr>
              <a:t>en</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gimnasios</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Patronatos</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Municipales</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Ayuntamientos</a:t>
            </a:r>
            <a:r>
              <a:rPr sz="1485" dirty="0">
                <a:solidFill>
                  <a:srgbClr val="444444"/>
                </a:solidFill>
                <a:latin typeface="+mj-lt"/>
                <a:ea typeface="+mj-ea"/>
                <a:cs typeface="+mj-cs"/>
                <a:sym typeface="Helvetica"/>
              </a:rPr>
              <a:t> o </a:t>
            </a:r>
            <a:r>
              <a:rPr sz="1485" dirty="0" err="1">
                <a:solidFill>
                  <a:srgbClr val="444444"/>
                </a:solidFill>
                <a:latin typeface="+mj-lt"/>
                <a:ea typeface="+mj-ea"/>
                <a:cs typeface="+mj-cs"/>
                <a:sym typeface="Helvetica"/>
              </a:rPr>
              <a:t>clubes</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privados</a:t>
            </a:r>
            <a:r>
              <a:rPr sz="1485" dirty="0">
                <a:solidFill>
                  <a:srgbClr val="444444"/>
                </a:solidFill>
                <a:latin typeface="+mj-lt"/>
                <a:ea typeface="+mj-ea"/>
                <a:cs typeface="+mj-cs"/>
                <a:sym typeface="Helvetica"/>
              </a:rPr>
              <a:t>.</a:t>
            </a:r>
          </a:p>
          <a:p>
            <a:pPr marL="0" lvl="0" indent="0" defTabSz="452627">
              <a:lnSpc>
                <a:spcPct val="110000"/>
              </a:lnSpc>
              <a:spcBef>
                <a:spcPts val="0"/>
              </a:spcBef>
              <a:buSzTx/>
              <a:buFontTx/>
              <a:buNone/>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1800"/>
            </a:pPr>
            <a:r>
              <a:rPr sz="1485" dirty="0">
                <a:solidFill>
                  <a:srgbClr val="444444"/>
                </a:solidFill>
                <a:latin typeface="+mj-lt"/>
                <a:ea typeface="+mj-ea"/>
                <a:cs typeface="+mj-cs"/>
                <a:sym typeface="Helvetica"/>
              </a:rPr>
              <a:t>Da </a:t>
            </a:r>
            <a:r>
              <a:rPr sz="1485" dirty="0" err="1">
                <a:solidFill>
                  <a:srgbClr val="444444"/>
                </a:solidFill>
                <a:latin typeface="+mj-lt"/>
                <a:ea typeface="+mj-ea"/>
                <a:cs typeface="+mj-cs"/>
                <a:sym typeface="Helvetica"/>
              </a:rPr>
              <a:t>acceso</a:t>
            </a:r>
            <a:r>
              <a:rPr sz="1485" dirty="0">
                <a:solidFill>
                  <a:srgbClr val="444444"/>
                </a:solidFill>
                <a:latin typeface="+mj-lt"/>
                <a:ea typeface="+mj-ea"/>
                <a:cs typeface="+mj-cs"/>
                <a:sym typeface="Helvetica"/>
              </a:rPr>
              <a:t> a </a:t>
            </a:r>
            <a:r>
              <a:rPr sz="1485" dirty="0" err="1">
                <a:solidFill>
                  <a:srgbClr val="444444"/>
                </a:solidFill>
                <a:latin typeface="+mj-lt"/>
                <a:ea typeface="+mj-ea"/>
                <a:cs typeface="+mj-cs"/>
                <a:sym typeface="Helvetica"/>
              </a:rPr>
              <a:t>estudios</a:t>
            </a:r>
            <a:r>
              <a:rPr sz="1485" dirty="0">
                <a:solidFill>
                  <a:srgbClr val="444444"/>
                </a:solidFill>
                <a:latin typeface="+mj-lt"/>
                <a:ea typeface="+mj-ea"/>
                <a:cs typeface="+mj-cs"/>
                <a:sym typeface="Helvetica"/>
              </a:rPr>
              <a:t> </a:t>
            </a:r>
            <a:r>
              <a:rPr sz="1485" dirty="0" err="1">
                <a:solidFill>
                  <a:srgbClr val="444444"/>
                </a:solidFill>
                <a:latin typeface="+mj-lt"/>
                <a:ea typeface="+mj-ea"/>
                <a:cs typeface="+mj-cs"/>
                <a:sym typeface="Helvetica"/>
              </a:rPr>
              <a:t>superiores</a:t>
            </a:r>
            <a:r>
              <a:rPr sz="1485" dirty="0">
                <a:solidFill>
                  <a:srgbClr val="444444"/>
                </a:solidFill>
                <a:latin typeface="+mj-lt"/>
                <a:ea typeface="+mj-ea"/>
                <a:cs typeface="+mj-cs"/>
                <a:sym typeface="Helvetica"/>
              </a:rPr>
              <a:t> de </a:t>
            </a:r>
            <a:r>
              <a:rPr sz="1485" dirty="0" err="1">
                <a:solidFill>
                  <a:srgbClr val="444444"/>
                </a:solidFill>
                <a:latin typeface="+mj-lt"/>
                <a:ea typeface="+mj-ea"/>
                <a:cs typeface="+mj-cs"/>
                <a:sym typeface="Helvetica"/>
              </a:rPr>
              <a:t>Grado</a:t>
            </a:r>
            <a:endParaRPr sz="1485" dirty="0">
              <a:solidFill>
                <a:srgbClr val="444444"/>
              </a:solidFill>
              <a:latin typeface="+mj-lt"/>
              <a:ea typeface="+mj-ea"/>
              <a:cs typeface="+mj-cs"/>
              <a:sym typeface="Helvetica"/>
            </a:endParaRPr>
          </a:p>
        </p:txBody>
      </p:sp>
      <p:pic>
        <p:nvPicPr>
          <p:cNvPr id="107" name="logodefinitivo.png" descr="logodefinitivo"/>
          <p:cNvPicPr/>
          <p:nvPr/>
        </p:nvPicPr>
        <p:blipFill>
          <a:blip r:embed="rId2">
            <a:extLst/>
          </a:blip>
          <a:stretch>
            <a:fillRect/>
          </a:stretch>
        </p:blipFill>
        <p:spPr>
          <a:xfrm>
            <a:off x="8172450" y="6165850"/>
            <a:ext cx="863600" cy="552450"/>
          </a:xfrm>
          <a:prstGeom prst="rect">
            <a:avLst/>
          </a:prstGeom>
          <a:ln w="12700">
            <a:miter lim="400000"/>
          </a:ln>
        </p:spPr>
      </p:pic>
      <p:pic>
        <p:nvPicPr>
          <p:cNvPr id="108" name="graduado.jpg"/>
          <p:cNvPicPr/>
          <p:nvPr/>
        </p:nvPicPr>
        <p:blipFill>
          <a:blip r:embed="rId3">
            <a:extLst/>
          </a:blip>
          <a:stretch>
            <a:fillRect/>
          </a:stretch>
        </p:blipFill>
        <p:spPr>
          <a:xfrm>
            <a:off x="97135" y="2025855"/>
            <a:ext cx="1818243" cy="2806290"/>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07"/>
                                        </p:tgtEl>
                                        <p:attrNameLst>
                                          <p:attrName>style.visibility</p:attrName>
                                        </p:attrNameLst>
                                      </p:cBhvr>
                                      <p:to>
                                        <p:strVal val="visible"/>
                                      </p:to>
                                    </p:set>
                                    <p:anim calcmode="lin" valueType="num">
                                      <p:cBhvr>
                                        <p:cTn id="7" dur="1000" fill="hold"/>
                                        <p:tgtEl>
                                          <p:spTgt spid="107"/>
                                        </p:tgtEl>
                                        <p:attrNameLst>
                                          <p:attrName>ppt_x</p:attrName>
                                        </p:attrNameLst>
                                      </p:cBhvr>
                                      <p:tavLst>
                                        <p:tav tm="0">
                                          <p:val>
                                            <p:strVal val="0-#ppt_w/2"/>
                                          </p:val>
                                        </p:tav>
                                        <p:tav tm="100000">
                                          <p:val>
                                            <p:strVal val="#ppt_x"/>
                                          </p:val>
                                        </p:tav>
                                      </p:tavLst>
                                    </p:anim>
                                    <p:anim calcmode="lin" valueType="num">
                                      <p:cBhvr>
                                        <p:cTn id="8" dur="10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4294967295"/>
          </p:nvPr>
        </p:nvSpPr>
        <p:spPr>
          <a:xfrm>
            <a:off x="2268537" y="1600200"/>
            <a:ext cx="6418263"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defTabSz="297179">
              <a:lnSpc>
                <a:spcPct val="110000"/>
              </a:lnSpc>
              <a:spcBef>
                <a:spcPts val="0"/>
              </a:spcBef>
              <a:buSzTx/>
              <a:buFontTx/>
              <a:buNone/>
              <a:tabLst>
                <a:tab pos="228600" algn="l"/>
                <a:tab pos="457200" algn="l"/>
                <a:tab pos="685800" algn="l"/>
                <a:tab pos="914400" algn="l"/>
                <a:tab pos="1143000" algn="l"/>
                <a:tab pos="1384300" algn="l"/>
                <a:tab pos="1612900" algn="l"/>
                <a:tab pos="1841500" algn="l"/>
                <a:tab pos="2070100" algn="l"/>
                <a:tab pos="2298700" algn="l"/>
                <a:tab pos="2540000" algn="l"/>
                <a:tab pos="2768600" algn="l"/>
              </a:tabLst>
              <a:defRPr sz="1800"/>
            </a:pPr>
            <a:r>
              <a:rPr sz="1170">
                <a:solidFill>
                  <a:srgbClr val="444444"/>
                </a:solidFill>
                <a:latin typeface="Arial Bold"/>
                <a:ea typeface="Arial Bold"/>
                <a:cs typeface="Arial Bold"/>
                <a:sym typeface="Arial Bold"/>
              </a:rPr>
              <a:t>Teniendo en cuenta los cambios con la modificación de la Nueva normativa LOMCE los estudios de grado y post- grado, tenemos: </a:t>
            </a:r>
          </a:p>
          <a:p>
            <a:pPr marL="0" lvl="0" indent="0" defTabSz="297179">
              <a:lnSpc>
                <a:spcPct val="110000"/>
              </a:lnSpc>
              <a:spcBef>
                <a:spcPts val="0"/>
              </a:spcBef>
              <a:buSzTx/>
              <a:buFontTx/>
              <a:buNone/>
              <a:tabLst>
                <a:tab pos="228600" algn="l"/>
                <a:tab pos="457200" algn="l"/>
                <a:tab pos="685800" algn="l"/>
                <a:tab pos="914400" algn="l"/>
                <a:tab pos="1143000" algn="l"/>
                <a:tab pos="1384300" algn="l"/>
                <a:tab pos="1612900" algn="l"/>
                <a:tab pos="1841500" algn="l"/>
                <a:tab pos="2070100" algn="l"/>
                <a:tab pos="2298700" algn="l"/>
                <a:tab pos="2540000" algn="l"/>
                <a:tab pos="2768600" algn="l"/>
              </a:tabLst>
              <a:defRPr sz="1800"/>
            </a:pPr>
            <a:r>
              <a:rPr sz="1170">
                <a:solidFill>
                  <a:srgbClr val="444444"/>
                </a:solidFill>
                <a:latin typeface="Arial Bold"/>
                <a:ea typeface="Arial Bold"/>
                <a:cs typeface="Arial Bold"/>
                <a:sym typeface="Arial Bold"/>
              </a:rPr>
              <a:t>D. Enseñanzas Universitarias</a:t>
            </a:r>
          </a:p>
          <a:p>
            <a:pPr marL="0" lvl="0" indent="0" defTabSz="297179">
              <a:lnSpc>
                <a:spcPct val="110000"/>
              </a:lnSpc>
              <a:spcBef>
                <a:spcPts val="0"/>
              </a:spcBef>
              <a:buSzTx/>
              <a:buFontTx/>
              <a:buNone/>
              <a:tabLst>
                <a:tab pos="228600" algn="l"/>
                <a:tab pos="457200" algn="l"/>
                <a:tab pos="685800" algn="l"/>
                <a:tab pos="914400" algn="l"/>
                <a:tab pos="1143000" algn="l"/>
                <a:tab pos="1384300" algn="l"/>
                <a:tab pos="1612900" algn="l"/>
                <a:tab pos="1841500" algn="l"/>
                <a:tab pos="2070100" algn="l"/>
                <a:tab pos="2298700" algn="l"/>
                <a:tab pos="2540000" algn="l"/>
                <a:tab pos="2768600" algn="l"/>
              </a:tabLst>
              <a:defRPr sz="1800"/>
            </a:pPr>
            <a:r>
              <a:rPr sz="1170">
                <a:solidFill>
                  <a:srgbClr val="444444"/>
                </a:solidFill>
                <a:latin typeface="Arial Bold"/>
                <a:ea typeface="Arial Bold"/>
                <a:cs typeface="Arial Bold"/>
                <a:sym typeface="Arial Bold"/>
              </a:rPr>
              <a:t>Grado en Educación Primaria.4º curso Mención en Educación Física</a:t>
            </a:r>
          </a:p>
          <a:p>
            <a:pPr marL="0" lvl="0" indent="0" defTabSz="297179">
              <a:lnSpc>
                <a:spcPct val="110000"/>
              </a:lnSpc>
              <a:spcBef>
                <a:spcPts val="0"/>
              </a:spcBef>
              <a:buSzTx/>
              <a:buFontTx/>
              <a:buNone/>
              <a:tabLst>
                <a:tab pos="228600" algn="l"/>
                <a:tab pos="457200" algn="l"/>
                <a:tab pos="685800" algn="l"/>
                <a:tab pos="914400" algn="l"/>
                <a:tab pos="1143000" algn="l"/>
                <a:tab pos="1384300" algn="l"/>
                <a:tab pos="1612900" algn="l"/>
                <a:tab pos="1841500" algn="l"/>
                <a:tab pos="2070100" algn="l"/>
                <a:tab pos="2298700" algn="l"/>
                <a:tab pos="2540000" algn="l"/>
                <a:tab pos="2768600" algn="l"/>
              </a:tabLst>
              <a:defRPr sz="1800"/>
            </a:pPr>
            <a:r>
              <a:rPr sz="1170">
                <a:solidFill>
                  <a:srgbClr val="444444"/>
                </a:solidFill>
                <a:latin typeface="Arial Bold"/>
                <a:ea typeface="Arial Bold"/>
                <a:cs typeface="Arial Bold"/>
                <a:sym typeface="Arial Bold"/>
              </a:rPr>
              <a:t>Pruebas de acceso a la Universidad.</a:t>
            </a:r>
          </a:p>
          <a:p>
            <a:pPr marL="0" lvl="0" indent="0" defTabSz="297179">
              <a:lnSpc>
                <a:spcPct val="110000"/>
              </a:lnSpc>
              <a:spcBef>
                <a:spcPts val="0"/>
              </a:spcBef>
              <a:buSzTx/>
              <a:buFontTx/>
              <a:buNone/>
              <a:tabLst>
                <a:tab pos="228600" algn="l"/>
                <a:tab pos="457200" algn="l"/>
                <a:tab pos="685800" algn="l"/>
                <a:tab pos="914400" algn="l"/>
                <a:tab pos="1143000" algn="l"/>
                <a:tab pos="1384300" algn="l"/>
                <a:tab pos="1612900" algn="l"/>
                <a:tab pos="1841500" algn="l"/>
                <a:tab pos="2070100" algn="l"/>
                <a:tab pos="2298700" algn="l"/>
                <a:tab pos="2540000" algn="l"/>
                <a:tab pos="2768600" algn="l"/>
              </a:tabLst>
              <a:defRPr sz="1800"/>
            </a:pPr>
            <a:r>
              <a:rPr sz="1170">
                <a:solidFill>
                  <a:srgbClr val="444444"/>
                </a:solidFill>
                <a:latin typeface="Arial Bold"/>
                <a:ea typeface="Arial Bold"/>
                <a:cs typeface="Arial Bold"/>
                <a:sym typeface="Arial Bold"/>
              </a:rPr>
              <a:t>Salidas profesionales: docencia en el nivel de infantil y primaria.</a:t>
            </a:r>
          </a:p>
          <a:p>
            <a:pPr marL="0" lvl="0" indent="0" defTabSz="297179">
              <a:lnSpc>
                <a:spcPct val="110000"/>
              </a:lnSpc>
              <a:spcBef>
                <a:spcPts val="0"/>
              </a:spcBef>
              <a:buSzTx/>
              <a:buFontTx/>
              <a:buNone/>
              <a:tabLst>
                <a:tab pos="228600" algn="l"/>
                <a:tab pos="457200" algn="l"/>
                <a:tab pos="685800" algn="l"/>
                <a:tab pos="914400" algn="l"/>
                <a:tab pos="1143000" algn="l"/>
                <a:tab pos="1384300" algn="l"/>
                <a:tab pos="1612900" algn="l"/>
                <a:tab pos="1841500" algn="l"/>
                <a:tab pos="2070100" algn="l"/>
                <a:tab pos="2298700" algn="l"/>
                <a:tab pos="2540000" algn="l"/>
                <a:tab pos="2768600" algn="l"/>
              </a:tabLst>
              <a:defRPr sz="1800"/>
            </a:pPr>
            <a:r>
              <a:rPr sz="1170">
                <a:solidFill>
                  <a:srgbClr val="444444"/>
                </a:solidFill>
                <a:latin typeface="Arial Bold"/>
                <a:ea typeface="Arial Bold"/>
                <a:cs typeface="Arial Bold"/>
                <a:sym typeface="Arial Bold"/>
              </a:rPr>
              <a:t/>
            </a:r>
            <a:br>
              <a:rPr sz="1170">
                <a:solidFill>
                  <a:srgbClr val="444444"/>
                </a:solidFill>
                <a:latin typeface="Arial Bold"/>
                <a:ea typeface="Arial Bold"/>
                <a:cs typeface="Arial Bold"/>
                <a:sym typeface="Arial Bold"/>
              </a:rPr>
            </a:br>
            <a:r>
              <a:rPr sz="1170">
                <a:solidFill>
                  <a:srgbClr val="444444"/>
                </a:solidFill>
                <a:latin typeface="Arial Bold"/>
                <a:ea typeface="Arial Bold"/>
                <a:cs typeface="Arial Bold"/>
                <a:sym typeface="Arial Bold"/>
              </a:rPr>
              <a:t>Grado en Ciencias de Actividad Física y del Deporte.</a:t>
            </a:r>
          </a:p>
          <a:p>
            <a:pPr marL="0" lvl="0" indent="0" defTabSz="297179">
              <a:lnSpc>
                <a:spcPct val="110000"/>
              </a:lnSpc>
              <a:spcBef>
                <a:spcPts val="0"/>
              </a:spcBef>
              <a:buSzTx/>
              <a:buFontTx/>
              <a:buNone/>
              <a:tabLst>
                <a:tab pos="228600" algn="l"/>
                <a:tab pos="457200" algn="l"/>
                <a:tab pos="685800" algn="l"/>
                <a:tab pos="914400" algn="l"/>
                <a:tab pos="1143000" algn="l"/>
                <a:tab pos="1384300" algn="l"/>
                <a:tab pos="1612900" algn="l"/>
                <a:tab pos="1841500" algn="l"/>
                <a:tab pos="2070100" algn="l"/>
                <a:tab pos="2298700" algn="l"/>
                <a:tab pos="2540000" algn="l"/>
                <a:tab pos="2768600" algn="l"/>
              </a:tabLst>
              <a:defRPr sz="1800"/>
            </a:pPr>
            <a:r>
              <a:rPr sz="1170">
                <a:solidFill>
                  <a:srgbClr val="444444"/>
                </a:solidFill>
                <a:latin typeface="Arial Bold"/>
                <a:ea typeface="Arial Bold"/>
                <a:cs typeface="Arial Bold"/>
                <a:sym typeface="Arial Bold"/>
              </a:rPr>
              <a:t>Condiciones de acceso: </a:t>
            </a:r>
          </a:p>
          <a:p>
            <a:pPr marL="0" lvl="0" indent="0" defTabSz="297179">
              <a:lnSpc>
                <a:spcPct val="110000"/>
              </a:lnSpc>
              <a:spcBef>
                <a:spcPts val="0"/>
              </a:spcBef>
              <a:buSzTx/>
              <a:buFontTx/>
              <a:buNone/>
              <a:tabLst>
                <a:tab pos="228600" algn="l"/>
                <a:tab pos="457200" algn="l"/>
                <a:tab pos="685800" algn="l"/>
                <a:tab pos="914400" algn="l"/>
                <a:tab pos="1143000" algn="l"/>
                <a:tab pos="1384300" algn="l"/>
                <a:tab pos="1612900" algn="l"/>
                <a:tab pos="1841500" algn="l"/>
                <a:tab pos="2070100" algn="l"/>
                <a:tab pos="2298700" algn="l"/>
                <a:tab pos="2540000" algn="l"/>
                <a:tab pos="2768600" algn="l"/>
              </a:tabLst>
              <a:defRPr sz="1800"/>
            </a:pPr>
            <a:r>
              <a:rPr sz="1170">
                <a:solidFill>
                  <a:srgbClr val="444444"/>
                </a:solidFill>
                <a:latin typeface="Arial Bold"/>
                <a:ea typeface="Arial Bold"/>
                <a:cs typeface="Arial Bold"/>
                <a:sym typeface="Arial Bold"/>
              </a:rPr>
              <a:t>Pruebas de acceso a la Universidad y Pruebas Físicas específicas (en algunas Universidades) que son entre otras:</a:t>
            </a:r>
          </a:p>
          <a:p>
            <a:pPr marL="0" lvl="0" indent="0" defTabSz="297179">
              <a:lnSpc>
                <a:spcPct val="110000"/>
              </a:lnSpc>
              <a:spcBef>
                <a:spcPts val="0"/>
              </a:spcBef>
              <a:buSzTx/>
              <a:buFontTx/>
              <a:buNone/>
              <a:tabLst>
                <a:tab pos="228600" algn="l"/>
                <a:tab pos="457200" algn="l"/>
                <a:tab pos="685800" algn="l"/>
                <a:tab pos="914400" algn="l"/>
                <a:tab pos="1143000" algn="l"/>
                <a:tab pos="1384300" algn="l"/>
                <a:tab pos="1612900" algn="l"/>
                <a:tab pos="1841500" algn="l"/>
                <a:tab pos="2070100" algn="l"/>
                <a:tab pos="2298700" algn="l"/>
                <a:tab pos="2540000" algn="l"/>
                <a:tab pos="2768600" algn="l"/>
              </a:tabLst>
              <a:defRPr sz="1800"/>
            </a:pPr>
            <a:r>
              <a:rPr sz="1170">
                <a:solidFill>
                  <a:srgbClr val="444444"/>
                </a:solidFill>
                <a:latin typeface="Arial Bold"/>
                <a:ea typeface="Arial Bold"/>
                <a:cs typeface="Arial Bold"/>
                <a:sym typeface="Arial Bold"/>
              </a:rPr>
              <a:t>Salto vertical.</a:t>
            </a:r>
          </a:p>
          <a:p>
            <a:pPr marL="0" lvl="0" indent="0" defTabSz="297179">
              <a:lnSpc>
                <a:spcPct val="110000"/>
              </a:lnSpc>
              <a:spcBef>
                <a:spcPts val="0"/>
              </a:spcBef>
              <a:buSzTx/>
              <a:buFontTx/>
              <a:buNone/>
              <a:tabLst>
                <a:tab pos="228600" algn="l"/>
                <a:tab pos="457200" algn="l"/>
                <a:tab pos="685800" algn="l"/>
                <a:tab pos="914400" algn="l"/>
                <a:tab pos="1143000" algn="l"/>
                <a:tab pos="1384300" algn="l"/>
                <a:tab pos="1612900" algn="l"/>
                <a:tab pos="1841500" algn="l"/>
                <a:tab pos="2070100" algn="l"/>
                <a:tab pos="2298700" algn="l"/>
                <a:tab pos="2540000" algn="l"/>
                <a:tab pos="2768600" algn="l"/>
              </a:tabLst>
              <a:defRPr sz="1800"/>
            </a:pPr>
            <a:r>
              <a:rPr sz="1170">
                <a:solidFill>
                  <a:srgbClr val="444444"/>
                </a:solidFill>
                <a:latin typeface="Arial Bold"/>
                <a:ea typeface="Arial Bold"/>
                <a:cs typeface="Arial Bold"/>
                <a:sym typeface="Arial Bold"/>
              </a:rPr>
              <a:t>Lanzamiento de balón medicinal.</a:t>
            </a:r>
          </a:p>
          <a:p>
            <a:pPr marL="0" lvl="0" indent="0" defTabSz="297179">
              <a:lnSpc>
                <a:spcPct val="110000"/>
              </a:lnSpc>
              <a:spcBef>
                <a:spcPts val="0"/>
              </a:spcBef>
              <a:buSzTx/>
              <a:buFontTx/>
              <a:buNone/>
              <a:tabLst>
                <a:tab pos="228600" algn="l"/>
                <a:tab pos="457200" algn="l"/>
                <a:tab pos="685800" algn="l"/>
                <a:tab pos="914400" algn="l"/>
                <a:tab pos="1143000" algn="l"/>
                <a:tab pos="1384300" algn="l"/>
                <a:tab pos="1612900" algn="l"/>
                <a:tab pos="1841500" algn="l"/>
                <a:tab pos="2070100" algn="l"/>
                <a:tab pos="2298700" algn="l"/>
                <a:tab pos="2540000" algn="l"/>
                <a:tab pos="2768600" algn="l"/>
              </a:tabLst>
              <a:defRPr sz="1800"/>
            </a:pPr>
            <a:r>
              <a:rPr sz="1170">
                <a:solidFill>
                  <a:srgbClr val="444444"/>
                </a:solidFill>
                <a:latin typeface="Arial Bold"/>
                <a:ea typeface="Arial Bold"/>
                <a:cs typeface="Arial Bold"/>
                <a:sym typeface="Arial Bold"/>
              </a:rPr>
              <a:t>Desplazamiento en el medio acuático.</a:t>
            </a:r>
          </a:p>
          <a:p>
            <a:pPr marL="0" lvl="0" indent="0" defTabSz="297179">
              <a:lnSpc>
                <a:spcPct val="110000"/>
              </a:lnSpc>
              <a:spcBef>
                <a:spcPts val="0"/>
              </a:spcBef>
              <a:buSzTx/>
              <a:buFontTx/>
              <a:buNone/>
              <a:tabLst>
                <a:tab pos="228600" algn="l"/>
                <a:tab pos="457200" algn="l"/>
                <a:tab pos="685800" algn="l"/>
                <a:tab pos="914400" algn="l"/>
                <a:tab pos="1143000" algn="l"/>
                <a:tab pos="1384300" algn="l"/>
                <a:tab pos="1612900" algn="l"/>
                <a:tab pos="1841500" algn="l"/>
                <a:tab pos="2070100" algn="l"/>
                <a:tab pos="2298700" algn="l"/>
                <a:tab pos="2540000" algn="l"/>
                <a:tab pos="2768600" algn="l"/>
              </a:tabLst>
              <a:defRPr sz="1800"/>
            </a:pPr>
            <a:r>
              <a:rPr sz="1170">
                <a:solidFill>
                  <a:srgbClr val="444444"/>
                </a:solidFill>
                <a:latin typeface="Arial Bold"/>
                <a:ea typeface="Arial Bold"/>
                <a:cs typeface="Arial Bold"/>
                <a:sym typeface="Arial Bold"/>
              </a:rPr>
              <a:t>Desplazamiento en zig-zag.</a:t>
            </a:r>
          </a:p>
          <a:p>
            <a:pPr marL="0" lvl="0" indent="0" defTabSz="297179">
              <a:lnSpc>
                <a:spcPct val="110000"/>
              </a:lnSpc>
              <a:spcBef>
                <a:spcPts val="0"/>
              </a:spcBef>
              <a:buSzTx/>
              <a:buFontTx/>
              <a:buNone/>
              <a:tabLst>
                <a:tab pos="228600" algn="l"/>
                <a:tab pos="457200" algn="l"/>
                <a:tab pos="685800" algn="l"/>
                <a:tab pos="914400" algn="l"/>
                <a:tab pos="1143000" algn="l"/>
                <a:tab pos="1384300" algn="l"/>
                <a:tab pos="1612900" algn="l"/>
                <a:tab pos="1841500" algn="l"/>
                <a:tab pos="2070100" algn="l"/>
                <a:tab pos="2298700" algn="l"/>
                <a:tab pos="2540000" algn="l"/>
                <a:tab pos="2768600" algn="l"/>
              </a:tabLst>
              <a:defRPr sz="1800"/>
            </a:pPr>
            <a:r>
              <a:rPr sz="1170">
                <a:solidFill>
                  <a:srgbClr val="444444"/>
                </a:solidFill>
                <a:latin typeface="Arial Bold"/>
                <a:ea typeface="Arial Bold"/>
                <a:cs typeface="Arial Bold"/>
                <a:sym typeface="Arial Bold"/>
              </a:rPr>
              <a:t>Carrera de obstáculos.</a:t>
            </a:r>
          </a:p>
          <a:p>
            <a:pPr marL="0" lvl="0" indent="0" defTabSz="297179">
              <a:lnSpc>
                <a:spcPct val="110000"/>
              </a:lnSpc>
              <a:spcBef>
                <a:spcPts val="0"/>
              </a:spcBef>
              <a:buSzTx/>
              <a:buFontTx/>
              <a:buNone/>
              <a:tabLst>
                <a:tab pos="228600" algn="l"/>
                <a:tab pos="457200" algn="l"/>
                <a:tab pos="685800" algn="l"/>
                <a:tab pos="914400" algn="l"/>
                <a:tab pos="1143000" algn="l"/>
                <a:tab pos="1384300" algn="l"/>
                <a:tab pos="1612900" algn="l"/>
                <a:tab pos="1841500" algn="l"/>
                <a:tab pos="2070100" algn="l"/>
                <a:tab pos="2298700" algn="l"/>
                <a:tab pos="2540000" algn="l"/>
                <a:tab pos="2768600" algn="l"/>
              </a:tabLst>
              <a:defRPr sz="1800"/>
            </a:pPr>
            <a:r>
              <a:rPr sz="1170">
                <a:solidFill>
                  <a:srgbClr val="444444"/>
                </a:solidFill>
                <a:latin typeface="Arial Bold"/>
                <a:ea typeface="Arial Bold"/>
                <a:cs typeface="Arial Bold"/>
                <a:sym typeface="Arial Bold"/>
              </a:rPr>
              <a:t>Flexión profunda del cuerpo.</a:t>
            </a:r>
          </a:p>
          <a:p>
            <a:pPr marL="0" lvl="0" indent="0" defTabSz="297179">
              <a:lnSpc>
                <a:spcPct val="110000"/>
              </a:lnSpc>
              <a:spcBef>
                <a:spcPts val="0"/>
              </a:spcBef>
              <a:buSzTx/>
              <a:buFontTx/>
              <a:buNone/>
              <a:tabLst>
                <a:tab pos="228600" algn="l"/>
                <a:tab pos="457200" algn="l"/>
                <a:tab pos="685800" algn="l"/>
                <a:tab pos="914400" algn="l"/>
                <a:tab pos="1143000" algn="l"/>
                <a:tab pos="1384300" algn="l"/>
                <a:tab pos="1612900" algn="l"/>
                <a:tab pos="1841500" algn="l"/>
                <a:tab pos="2070100" algn="l"/>
                <a:tab pos="2298700" algn="l"/>
                <a:tab pos="2540000" algn="l"/>
                <a:tab pos="2768600" algn="l"/>
              </a:tabLst>
              <a:defRPr sz="1800"/>
            </a:pPr>
            <a:r>
              <a:rPr sz="1170">
                <a:solidFill>
                  <a:srgbClr val="444444"/>
                </a:solidFill>
                <a:latin typeface="Arial Bold"/>
                <a:ea typeface="Arial Bold"/>
                <a:cs typeface="Arial Bold"/>
                <a:sym typeface="Arial Bold"/>
              </a:rPr>
              <a:t>Carrera de velocidad.</a:t>
            </a:r>
          </a:p>
          <a:p>
            <a:pPr marL="0" lvl="0" indent="0" defTabSz="297179">
              <a:lnSpc>
                <a:spcPct val="110000"/>
              </a:lnSpc>
              <a:spcBef>
                <a:spcPts val="0"/>
              </a:spcBef>
              <a:buSzTx/>
              <a:buFontTx/>
              <a:buNone/>
              <a:tabLst>
                <a:tab pos="228600" algn="l"/>
                <a:tab pos="457200" algn="l"/>
                <a:tab pos="685800" algn="l"/>
                <a:tab pos="914400" algn="l"/>
                <a:tab pos="1143000" algn="l"/>
                <a:tab pos="1384300" algn="l"/>
                <a:tab pos="1612900" algn="l"/>
                <a:tab pos="1841500" algn="l"/>
                <a:tab pos="2070100" algn="l"/>
                <a:tab pos="2298700" algn="l"/>
                <a:tab pos="2540000" algn="l"/>
                <a:tab pos="2768600" algn="l"/>
              </a:tabLst>
              <a:defRPr sz="1800"/>
            </a:pPr>
            <a:r>
              <a:rPr sz="1170">
                <a:solidFill>
                  <a:srgbClr val="444444"/>
                </a:solidFill>
                <a:latin typeface="Arial Bold"/>
                <a:ea typeface="Arial Bold"/>
                <a:cs typeface="Arial Bold"/>
                <a:sym typeface="Arial Bold"/>
              </a:rPr>
              <a:t>Duración: 4 años.</a:t>
            </a:r>
            <a:br>
              <a:rPr sz="1170">
                <a:solidFill>
                  <a:srgbClr val="444444"/>
                </a:solidFill>
                <a:latin typeface="Arial Bold"/>
                <a:ea typeface="Arial Bold"/>
                <a:cs typeface="Arial Bold"/>
                <a:sym typeface="Arial Bold"/>
              </a:rPr>
            </a:br>
            <a:r>
              <a:rPr sz="1170">
                <a:solidFill>
                  <a:srgbClr val="444444"/>
                </a:solidFill>
                <a:latin typeface="Arial Bold"/>
                <a:ea typeface="Arial Bold"/>
                <a:cs typeface="Arial Bold"/>
                <a:sym typeface="Arial Bold"/>
              </a:rPr>
              <a:t>Salidas profesionales, entre otras:</a:t>
            </a:r>
            <a:br>
              <a:rPr sz="1170">
                <a:solidFill>
                  <a:srgbClr val="444444"/>
                </a:solidFill>
                <a:latin typeface="Arial Bold"/>
                <a:ea typeface="Arial Bold"/>
                <a:cs typeface="Arial Bold"/>
                <a:sym typeface="Arial Bold"/>
              </a:rPr>
            </a:br>
            <a:r>
              <a:rPr sz="1170">
                <a:solidFill>
                  <a:srgbClr val="444444"/>
                </a:solidFill>
                <a:latin typeface="Arial Bold"/>
                <a:ea typeface="Arial Bold"/>
                <a:cs typeface="Arial Bold"/>
                <a:sym typeface="Arial Bold"/>
              </a:rPr>
              <a:t>– Docencia en Enseñanza Secundaria.</a:t>
            </a:r>
            <a:br>
              <a:rPr sz="1170">
                <a:solidFill>
                  <a:srgbClr val="444444"/>
                </a:solidFill>
                <a:latin typeface="Arial Bold"/>
                <a:ea typeface="Arial Bold"/>
                <a:cs typeface="Arial Bold"/>
                <a:sym typeface="Arial Bold"/>
              </a:rPr>
            </a:br>
            <a:r>
              <a:rPr sz="1170">
                <a:solidFill>
                  <a:srgbClr val="444444"/>
                </a:solidFill>
                <a:latin typeface="Arial Bold"/>
                <a:ea typeface="Arial Bold"/>
                <a:cs typeface="Arial Bold"/>
                <a:sym typeface="Arial Bold"/>
              </a:rPr>
              <a:t>– Gestor de empresas e instalaciones deportivas. </a:t>
            </a:r>
          </a:p>
          <a:p>
            <a:pPr marL="0" lvl="0" indent="0" defTabSz="297179">
              <a:lnSpc>
                <a:spcPct val="110000"/>
              </a:lnSpc>
              <a:spcBef>
                <a:spcPts val="0"/>
              </a:spcBef>
              <a:buSzTx/>
              <a:buFontTx/>
              <a:buNone/>
              <a:tabLst>
                <a:tab pos="228600" algn="l"/>
                <a:tab pos="457200" algn="l"/>
                <a:tab pos="685800" algn="l"/>
                <a:tab pos="914400" algn="l"/>
                <a:tab pos="1143000" algn="l"/>
                <a:tab pos="1384300" algn="l"/>
                <a:tab pos="1612900" algn="l"/>
                <a:tab pos="1841500" algn="l"/>
                <a:tab pos="2070100" algn="l"/>
                <a:tab pos="2298700" algn="l"/>
                <a:tab pos="2540000" algn="l"/>
                <a:tab pos="2768600" algn="l"/>
              </a:tabLst>
              <a:defRPr sz="1800"/>
            </a:pPr>
            <a:r>
              <a:rPr sz="1170">
                <a:solidFill>
                  <a:srgbClr val="444444"/>
                </a:solidFill>
                <a:latin typeface="Arial Bold"/>
                <a:ea typeface="Arial Bold"/>
                <a:cs typeface="Arial Bold"/>
                <a:sym typeface="Arial Bold"/>
              </a:rPr>
              <a:t>Da acceso a estudios de: Doctorado.</a:t>
            </a:r>
          </a:p>
        </p:txBody>
      </p:sp>
      <p:sp>
        <p:nvSpPr>
          <p:cNvPr id="111" name="Shape 111"/>
          <p:cNvSpPr>
            <a:spLocks noGrp="1"/>
          </p:cNvSpPr>
          <p:nvPr>
            <p:ph type="title" idx="4294967295"/>
          </p:nvPr>
        </p:nvSpPr>
        <p:spPr>
          <a:xfrm>
            <a:off x="250825" y="274637"/>
            <a:ext cx="8713788" cy="9223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000">
                <a:latin typeface="Arial"/>
                <a:ea typeface="Arial"/>
                <a:cs typeface="Arial"/>
                <a:sym typeface="Arial"/>
              </a:defRPr>
            </a:lvl1pPr>
          </a:lstStyle>
          <a:p>
            <a:pPr lvl="0">
              <a:defRPr sz="1800"/>
            </a:pPr>
            <a:r>
              <a:rPr sz="2000"/>
              <a:t>CONTINUACIÓN DE ESTUDIOS VINCULADOS A LA ACTIVIDAD FÍSICA.</a:t>
            </a:r>
          </a:p>
        </p:txBody>
      </p:sp>
      <p:pic>
        <p:nvPicPr>
          <p:cNvPr id="112" name="logodefinitivo.png" descr="logodefinitivo"/>
          <p:cNvPicPr/>
          <p:nvPr/>
        </p:nvPicPr>
        <p:blipFill>
          <a:blip r:embed="rId2">
            <a:extLst/>
          </a:blip>
          <a:stretch>
            <a:fillRect/>
          </a:stretch>
        </p:blipFill>
        <p:spPr>
          <a:xfrm>
            <a:off x="8172450" y="6165850"/>
            <a:ext cx="863600" cy="552450"/>
          </a:xfrm>
          <a:prstGeom prst="rect">
            <a:avLst/>
          </a:prstGeom>
          <a:ln w="12700">
            <a:miter lim="400000"/>
          </a:ln>
        </p:spPr>
      </p:pic>
      <p:pic>
        <p:nvPicPr>
          <p:cNvPr id="113" name="profe.jpg"/>
          <p:cNvPicPr/>
          <p:nvPr/>
        </p:nvPicPr>
        <p:blipFill>
          <a:blip r:embed="rId3">
            <a:extLst/>
          </a:blip>
          <a:stretch>
            <a:fillRect/>
          </a:stretch>
        </p:blipFill>
        <p:spPr>
          <a:xfrm>
            <a:off x="117091" y="1551185"/>
            <a:ext cx="2004356" cy="1483326"/>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12"/>
                                        </p:tgtEl>
                                        <p:attrNameLst>
                                          <p:attrName>style.visibility</p:attrName>
                                        </p:attrNameLst>
                                      </p:cBhvr>
                                      <p:to>
                                        <p:strVal val="visible"/>
                                      </p:to>
                                    </p:set>
                                    <p:anim calcmode="lin" valueType="num">
                                      <p:cBhvr>
                                        <p:cTn id="7" dur="1000" fill="hold"/>
                                        <p:tgtEl>
                                          <p:spTgt spid="112"/>
                                        </p:tgtEl>
                                        <p:attrNameLst>
                                          <p:attrName>ppt_x</p:attrName>
                                        </p:attrNameLst>
                                      </p:cBhvr>
                                      <p:tavLst>
                                        <p:tav tm="0">
                                          <p:val>
                                            <p:strVal val="0-#ppt_w/2"/>
                                          </p:val>
                                        </p:tav>
                                        <p:tav tm="100000">
                                          <p:val>
                                            <p:strVal val="#ppt_x"/>
                                          </p:val>
                                        </p:tav>
                                      </p:tavLst>
                                    </p:anim>
                                    <p:anim calcmode="lin" valueType="num">
                                      <p:cBhvr>
                                        <p:cTn id="8" dur="1000" fill="hold"/>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5"/>
          <p:cNvSpPr>
            <a:spLocks noGrp="1"/>
          </p:cNvSpPr>
          <p:nvPr>
            <p:ph type="title" idx="4294967295"/>
          </p:nvPr>
        </p:nvSpPr>
        <p:spPr>
          <a:xfrm>
            <a:off x="323850" y="2852737"/>
            <a:ext cx="7127875" cy="28321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lgn="l" defTabSz="694944">
              <a:defRPr sz="1800"/>
            </a:pPr>
            <a:r>
              <a:rPr sz="3343"/>
              <a:t/>
            </a:r>
            <a:br>
              <a:rPr sz="3343"/>
            </a:br>
            <a:r>
              <a:rPr sz="1520">
                <a:latin typeface="Arial"/>
                <a:ea typeface="Arial"/>
                <a:cs typeface="Arial"/>
                <a:sym typeface="Arial"/>
              </a:rPr>
              <a:t>1. Objetivos</a:t>
            </a:r>
            <a:br>
              <a:rPr sz="1520">
                <a:latin typeface="Arial"/>
                <a:ea typeface="Arial"/>
                <a:cs typeface="Arial"/>
                <a:sym typeface="Arial"/>
              </a:rPr>
            </a:br>
            <a:r>
              <a:rPr sz="1520">
                <a:latin typeface="Arial"/>
                <a:ea typeface="Arial"/>
                <a:cs typeface="Arial"/>
                <a:sym typeface="Arial"/>
              </a:rPr>
              <a:t>2. Tendencias sociales, culturales económicas y políticas. </a:t>
            </a:r>
            <a:br>
              <a:rPr sz="1520">
                <a:latin typeface="Arial"/>
                <a:ea typeface="Arial"/>
                <a:cs typeface="Arial"/>
                <a:sym typeface="Arial"/>
              </a:rPr>
            </a:br>
            <a:r>
              <a:rPr sz="1520">
                <a:latin typeface="Arial"/>
                <a:ea typeface="Arial"/>
                <a:cs typeface="Arial"/>
                <a:sym typeface="Arial"/>
              </a:rPr>
              <a:t>	Temas de posible debate</a:t>
            </a:r>
            <a:br>
              <a:rPr sz="1520">
                <a:latin typeface="Arial"/>
                <a:ea typeface="Arial"/>
                <a:cs typeface="Arial"/>
                <a:sym typeface="Arial"/>
              </a:rPr>
            </a:br>
            <a:r>
              <a:rPr sz="1520">
                <a:latin typeface="Arial"/>
                <a:ea typeface="Arial"/>
                <a:cs typeface="Arial"/>
                <a:sym typeface="Arial"/>
              </a:rPr>
              <a:t>3. Organización, ejecución y valoración de  actividades		</a:t>
            </a:r>
            <a:br>
              <a:rPr sz="1520">
                <a:latin typeface="Arial"/>
                <a:ea typeface="Arial"/>
                <a:cs typeface="Arial"/>
                <a:sym typeface="Arial"/>
              </a:rPr>
            </a:br>
            <a:r>
              <a:rPr sz="1520">
                <a:latin typeface="Arial"/>
                <a:ea typeface="Arial"/>
                <a:cs typeface="Arial"/>
                <a:sym typeface="Arial"/>
              </a:rPr>
              <a:t>	Actividades en un entorno natural.</a:t>
            </a:r>
            <a:br>
              <a:rPr sz="1520">
                <a:latin typeface="Arial"/>
                <a:ea typeface="Arial"/>
                <a:cs typeface="Arial"/>
                <a:sym typeface="Arial"/>
              </a:rPr>
            </a:br>
            <a:r>
              <a:rPr sz="1520">
                <a:latin typeface="Arial"/>
                <a:ea typeface="Arial"/>
                <a:cs typeface="Arial"/>
                <a:sym typeface="Arial"/>
              </a:rPr>
              <a:t>	Actividades en un entorno no natural. </a:t>
            </a:r>
            <a:br>
              <a:rPr sz="1520">
                <a:latin typeface="Arial"/>
                <a:ea typeface="Arial"/>
                <a:cs typeface="Arial"/>
                <a:sym typeface="Arial"/>
              </a:rPr>
            </a:br>
            <a:r>
              <a:rPr sz="1520">
                <a:latin typeface="Arial"/>
                <a:ea typeface="Arial"/>
                <a:cs typeface="Arial"/>
                <a:sym typeface="Arial"/>
              </a:rPr>
              <a:t>	Juegos tradicionales y deportes autóctonos.</a:t>
            </a:r>
            <a:br>
              <a:rPr sz="1520">
                <a:latin typeface="Arial"/>
                <a:ea typeface="Arial"/>
                <a:cs typeface="Arial"/>
                <a:sym typeface="Arial"/>
              </a:rPr>
            </a:br>
            <a:r>
              <a:rPr sz="1520">
                <a:latin typeface="Arial"/>
                <a:ea typeface="Arial"/>
                <a:cs typeface="Arial"/>
                <a:sym typeface="Arial"/>
              </a:rPr>
              <a:t/>
            </a:r>
            <a:br>
              <a:rPr sz="1520">
                <a:latin typeface="Arial"/>
                <a:ea typeface="Arial"/>
                <a:cs typeface="Arial"/>
                <a:sym typeface="Arial"/>
              </a:rPr>
            </a:br>
            <a:r>
              <a:rPr sz="1520">
                <a:latin typeface="Arial"/>
                <a:ea typeface="Arial"/>
                <a:cs typeface="Arial"/>
                <a:sym typeface="Arial"/>
              </a:rPr>
              <a:t>4. Continuación de estudios vinculados a la Actividad Física.</a:t>
            </a:r>
            <a:br>
              <a:rPr sz="1520">
                <a:latin typeface="Arial"/>
                <a:ea typeface="Arial"/>
                <a:cs typeface="Arial"/>
                <a:sym typeface="Arial"/>
              </a:rPr>
            </a:br>
            <a:endParaRPr sz="1520">
              <a:latin typeface="Arial"/>
              <a:ea typeface="Arial"/>
              <a:cs typeface="Arial"/>
              <a:sym typeface="Arial"/>
            </a:endParaRPr>
          </a:p>
        </p:txBody>
      </p:sp>
      <p:sp>
        <p:nvSpPr>
          <p:cNvPr id="16" name="Shape 16"/>
          <p:cNvSpPr/>
          <p:nvPr/>
        </p:nvSpPr>
        <p:spPr>
          <a:xfrm>
            <a:off x="500062" y="357187"/>
            <a:ext cx="4166405" cy="3835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spcBef>
                <a:spcPts val="1200"/>
              </a:spcBef>
              <a:defRPr sz="2000"/>
            </a:lvl1pPr>
          </a:lstStyle>
          <a:p>
            <a:pPr lvl="0">
              <a:defRPr sz="1800"/>
            </a:pPr>
            <a:r>
              <a:rPr sz="2000"/>
              <a:t>LA EDUCACIÓN FÍSICA Y EL DEPORTE</a:t>
            </a:r>
          </a:p>
        </p:txBody>
      </p:sp>
      <p:pic>
        <p:nvPicPr>
          <p:cNvPr id="17" name="logodefinitivo.png" descr="logodefinitivo"/>
          <p:cNvPicPr/>
          <p:nvPr/>
        </p:nvPicPr>
        <p:blipFill>
          <a:blip r:embed="rId2">
            <a:extLst/>
          </a:blip>
          <a:stretch>
            <a:fillRect/>
          </a:stretch>
        </p:blipFill>
        <p:spPr>
          <a:xfrm>
            <a:off x="8172450" y="6165850"/>
            <a:ext cx="863600" cy="552450"/>
          </a:xfrm>
          <a:prstGeom prst="rect">
            <a:avLst/>
          </a:prstGeom>
          <a:ln w="12700">
            <a:miter lim="400000"/>
          </a:ln>
        </p:spPr>
      </p:pic>
      <p:pic>
        <p:nvPicPr>
          <p:cNvPr id="18" name="spA.jpg"/>
          <p:cNvPicPr/>
          <p:nvPr/>
        </p:nvPicPr>
        <p:blipFill>
          <a:blip r:embed="rId3">
            <a:extLst/>
          </a:blip>
          <a:stretch>
            <a:fillRect/>
          </a:stretch>
        </p:blipFill>
        <p:spPr>
          <a:xfrm>
            <a:off x="5758805" y="330200"/>
            <a:ext cx="2773384" cy="3328061"/>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0-#ppt_w/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nvSpPr>
        <p:spPr>
          <a:xfrm>
            <a:off x="234950" y="1682750"/>
            <a:ext cx="8353425" cy="815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1600"/>
              <a:t>Pruebas Físicas específicas que se realizan en algunas universidades, entre otras:</a:t>
            </a:r>
            <a:endParaRPr sz="1600" i="1"/>
          </a:p>
          <a:p>
            <a:pPr lvl="0"/>
            <a:endParaRPr sz="1600" i="1"/>
          </a:p>
        </p:txBody>
      </p:sp>
      <p:sp>
        <p:nvSpPr>
          <p:cNvPr id="116" name="Shape 116"/>
          <p:cNvSpPr>
            <a:spLocks noGrp="1"/>
          </p:cNvSpPr>
          <p:nvPr>
            <p:ph type="title" idx="4294967295"/>
          </p:nvPr>
        </p:nvSpPr>
        <p:spPr>
          <a:xfrm>
            <a:off x="250825" y="333375"/>
            <a:ext cx="8713788" cy="9207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000">
                <a:latin typeface="Arial"/>
                <a:ea typeface="Arial"/>
                <a:cs typeface="Arial"/>
                <a:sym typeface="Arial"/>
              </a:defRPr>
            </a:lvl1pPr>
          </a:lstStyle>
          <a:p>
            <a:pPr lvl="0">
              <a:defRPr sz="1800"/>
            </a:pPr>
            <a:r>
              <a:rPr sz="2000"/>
              <a:t>CONTINUACIÓN DE ESTUDIOS VINCULADOS A LA ACTIVIDAD FÍSICA.</a:t>
            </a:r>
          </a:p>
        </p:txBody>
      </p:sp>
      <p:pic>
        <p:nvPicPr>
          <p:cNvPr id="117" name="logodefinitivo.png" descr="logodefinitivo"/>
          <p:cNvPicPr/>
          <p:nvPr/>
        </p:nvPicPr>
        <p:blipFill>
          <a:blip r:embed="rId2">
            <a:extLst/>
          </a:blip>
          <a:stretch>
            <a:fillRect/>
          </a:stretch>
        </p:blipFill>
        <p:spPr>
          <a:xfrm>
            <a:off x="8172450" y="6165850"/>
            <a:ext cx="863600" cy="552450"/>
          </a:xfrm>
          <a:prstGeom prst="rect">
            <a:avLst/>
          </a:prstGeom>
          <a:ln w="12700">
            <a:miter lim="400000"/>
          </a:ln>
        </p:spPr>
      </p:pic>
      <p:pic>
        <p:nvPicPr>
          <p:cNvPr id="118" name="pasted-image.pdf"/>
          <p:cNvPicPr/>
          <p:nvPr/>
        </p:nvPicPr>
        <p:blipFill>
          <a:blip r:embed="rId3">
            <a:extLst/>
          </a:blip>
          <a:stretch>
            <a:fillRect/>
          </a:stretch>
        </p:blipFill>
        <p:spPr>
          <a:xfrm>
            <a:off x="760201" y="2248184"/>
            <a:ext cx="6921469" cy="4381742"/>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17"/>
                                        </p:tgtEl>
                                        <p:attrNameLst>
                                          <p:attrName>style.visibility</p:attrName>
                                        </p:attrNameLst>
                                      </p:cBhvr>
                                      <p:to>
                                        <p:strVal val="visible"/>
                                      </p:to>
                                    </p:set>
                                    <p:anim calcmode="lin" valueType="num">
                                      <p:cBhvr>
                                        <p:cTn id="7" dur="1000" fill="hold"/>
                                        <p:tgtEl>
                                          <p:spTgt spid="117"/>
                                        </p:tgtEl>
                                        <p:attrNameLst>
                                          <p:attrName>ppt_x</p:attrName>
                                        </p:attrNameLst>
                                      </p:cBhvr>
                                      <p:tavLst>
                                        <p:tav tm="0">
                                          <p:val>
                                            <p:strVal val="0-#ppt_w/2"/>
                                          </p:val>
                                        </p:tav>
                                        <p:tav tm="100000">
                                          <p:val>
                                            <p:strVal val="#ppt_x"/>
                                          </p:val>
                                        </p:tav>
                                      </p:tavLst>
                                    </p:anim>
                                    <p:anim calcmode="lin" valueType="num">
                                      <p:cBhvr>
                                        <p:cTn id="8" dur="10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p:nvPr/>
        </p:nvSpPr>
        <p:spPr>
          <a:xfrm>
            <a:off x="3492500" y="1897062"/>
            <a:ext cx="5357813" cy="3952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SzPct val="100000"/>
              <a:buChar char="-"/>
            </a:pPr>
            <a:r>
              <a:rPr sz="1600"/>
              <a:t>Conocer las posibilidades que tiene para ti, esta materia.</a:t>
            </a:r>
          </a:p>
          <a:p>
            <a:pPr lvl="0">
              <a:buSzPct val="100000"/>
              <a:buChar char="-"/>
            </a:pPr>
            <a:endParaRPr sz="1600"/>
          </a:p>
          <a:p>
            <a:pPr lvl="0">
              <a:buSzPct val="100000"/>
              <a:buChar char="-"/>
            </a:pPr>
            <a:r>
              <a:rPr sz="1600"/>
              <a:t>Practicar medios de comunicación y de intercambio de ideas como son los debates</a:t>
            </a:r>
          </a:p>
          <a:p>
            <a:pPr lvl="0">
              <a:buSzPct val="100000"/>
              <a:buChar char="-"/>
            </a:pPr>
            <a:endParaRPr sz="1600"/>
          </a:p>
          <a:p>
            <a:pPr lvl="0">
              <a:buSzPct val="100000"/>
              <a:buChar char="-"/>
            </a:pPr>
            <a:r>
              <a:rPr sz="1600"/>
              <a:t>Ser capaz de organizar actividades en diferentes entornos teniendo en cuenta aspectos básicos para su desarrollo.</a:t>
            </a:r>
          </a:p>
          <a:p>
            <a:pPr lvl="0">
              <a:buSzPct val="100000"/>
              <a:buChar char="-"/>
            </a:pPr>
            <a:endParaRPr sz="1600"/>
          </a:p>
          <a:p>
            <a:pPr lvl="0"/>
            <a:r>
              <a:rPr sz="1600"/>
              <a:t>- Animar e informar sobre las posibilidades de futuro que encierra la práctica de la actividad física</a:t>
            </a:r>
          </a:p>
          <a:p>
            <a:pPr lvl="0"/>
            <a:endParaRPr sz="1600"/>
          </a:p>
          <a:p>
            <a:pPr lvl="0"/>
            <a:endParaRPr sz="1600"/>
          </a:p>
          <a:p>
            <a:pPr lvl="0"/>
            <a:endParaRPr sz="1600"/>
          </a:p>
        </p:txBody>
      </p:sp>
      <p:sp>
        <p:nvSpPr>
          <p:cNvPr id="21" name="Shape 21"/>
          <p:cNvSpPr/>
          <p:nvPr/>
        </p:nvSpPr>
        <p:spPr>
          <a:xfrm>
            <a:off x="5364162" y="765175"/>
            <a:ext cx="1213543" cy="3581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t>OBJETIVOS</a:t>
            </a:r>
          </a:p>
        </p:txBody>
      </p:sp>
      <p:pic>
        <p:nvPicPr>
          <p:cNvPr id="22" name="logodefinitivo.png" descr="logodefinitivo"/>
          <p:cNvPicPr/>
          <p:nvPr/>
        </p:nvPicPr>
        <p:blipFill>
          <a:blip r:embed="rId2">
            <a:extLst/>
          </a:blip>
          <a:stretch>
            <a:fillRect/>
          </a:stretch>
        </p:blipFill>
        <p:spPr>
          <a:xfrm>
            <a:off x="8172450" y="6165850"/>
            <a:ext cx="863600" cy="552450"/>
          </a:xfrm>
          <a:prstGeom prst="rect">
            <a:avLst/>
          </a:prstGeom>
          <a:ln w="12700">
            <a:miter lim="400000"/>
          </a:ln>
        </p:spPr>
      </p:pic>
      <p:pic>
        <p:nvPicPr>
          <p:cNvPr id="23" name="relajacion 2.jpg"/>
          <p:cNvPicPr/>
          <p:nvPr/>
        </p:nvPicPr>
        <p:blipFill>
          <a:blip r:embed="rId3">
            <a:extLst/>
          </a:blip>
          <a:stretch>
            <a:fillRect/>
          </a:stretch>
        </p:blipFill>
        <p:spPr>
          <a:xfrm>
            <a:off x="381496" y="1803400"/>
            <a:ext cx="2485380" cy="2560048"/>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0-#ppt_w/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p:nvPr/>
        </p:nvSpPr>
        <p:spPr>
          <a:xfrm>
            <a:off x="214312" y="357187"/>
            <a:ext cx="8750301"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r>
              <a:t>TENDENCIAS SOCIALES, CULTURALES ECONÓMICAS Y POLÍTICAS.</a:t>
            </a:r>
            <a:r>
              <a:rPr sz="2000"/>
              <a:t> </a:t>
            </a:r>
          </a:p>
        </p:txBody>
      </p:sp>
      <p:sp>
        <p:nvSpPr>
          <p:cNvPr id="26" name="Shape 26"/>
          <p:cNvSpPr/>
          <p:nvPr/>
        </p:nvSpPr>
        <p:spPr>
          <a:xfrm>
            <a:off x="428625" y="1428750"/>
            <a:ext cx="8358188" cy="1780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1600"/>
              <a:t>La imagen y el culto al cuerpo están pasando por momentos álgidos, la Educación Física, que pretende el desarrollo integral de la persona utilizando precisamente el ejercicio</a:t>
            </a:r>
          </a:p>
          <a:p>
            <a:pPr lvl="0"/>
            <a:r>
              <a:rPr sz="1600"/>
              <a:t>se presenta para dar a conocer su dimensión más amplia y aclarar algunos </a:t>
            </a:r>
            <a:r>
              <a:rPr sz="1600">
                <a:solidFill>
                  <a:srgbClr val="FF0000"/>
                </a:solidFill>
              </a:rPr>
              <a:t>términos</a:t>
            </a:r>
            <a:r>
              <a:rPr sz="1600"/>
              <a:t> que el alumno utiliza para significar una misma cosa cuando en realidad son </a:t>
            </a:r>
            <a:r>
              <a:rPr sz="1600">
                <a:solidFill>
                  <a:srgbClr val="FF0000"/>
                </a:solidFill>
              </a:rPr>
              <a:t>acepciones distintas aunque con interrelaciones manifiestas.</a:t>
            </a:r>
          </a:p>
          <a:p>
            <a:pPr lvl="0"/>
            <a:endParaRPr sz="1600">
              <a:solidFill>
                <a:srgbClr val="FF0000"/>
              </a:solidFill>
            </a:endParaRPr>
          </a:p>
        </p:txBody>
      </p:sp>
      <p:sp>
        <p:nvSpPr>
          <p:cNvPr id="27" name="Shape 27"/>
          <p:cNvSpPr/>
          <p:nvPr/>
        </p:nvSpPr>
        <p:spPr>
          <a:xfrm>
            <a:off x="4500562" y="3500437"/>
            <a:ext cx="3816351" cy="153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a:r>
              <a:rPr sz="1600" b="1"/>
              <a:t>La gimnasia</a:t>
            </a:r>
            <a:r>
              <a:rPr sz="1600"/>
              <a:t>. Es por un lado una actividad deportiva (gimnasia artística masculina y femenina y gimnasia rítmica sólo femenina), y por otro ejercicios variados y sistematizados, uno de los orígenes de la Educación Física.</a:t>
            </a:r>
            <a:r>
              <a:rPr sz="1400"/>
              <a:t> </a:t>
            </a:r>
          </a:p>
        </p:txBody>
      </p:sp>
      <p:pic>
        <p:nvPicPr>
          <p:cNvPr id="28" name="logodefinitivo.png" descr="logodefinitivo"/>
          <p:cNvPicPr/>
          <p:nvPr/>
        </p:nvPicPr>
        <p:blipFill>
          <a:blip r:embed="rId2">
            <a:extLst/>
          </a:blip>
          <a:stretch>
            <a:fillRect/>
          </a:stretch>
        </p:blipFill>
        <p:spPr>
          <a:xfrm>
            <a:off x="8172450" y="6165850"/>
            <a:ext cx="863600" cy="552450"/>
          </a:xfrm>
          <a:prstGeom prst="rect">
            <a:avLst/>
          </a:prstGeom>
          <a:ln w="12700">
            <a:miter lim="400000"/>
          </a:ln>
        </p:spPr>
      </p:pic>
      <p:pic>
        <p:nvPicPr>
          <p:cNvPr id="29" name="pasted-image.pdf"/>
          <p:cNvPicPr/>
          <p:nvPr/>
        </p:nvPicPr>
        <p:blipFill>
          <a:blip r:embed="rId3">
            <a:extLst/>
          </a:blip>
          <a:stretch>
            <a:fillRect/>
          </a:stretch>
        </p:blipFill>
        <p:spPr>
          <a:xfrm>
            <a:off x="587736" y="3184046"/>
            <a:ext cx="2903393" cy="3355094"/>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8"/>
                                        </p:tgtEl>
                                        <p:attrNameLst>
                                          <p:attrName>style.visibility</p:attrName>
                                        </p:attrNameLst>
                                      </p:cBhvr>
                                      <p:to>
                                        <p:strVal val="visible"/>
                                      </p:to>
                                    </p:set>
                                    <p:anim calcmode="lin" valueType="num">
                                      <p:cBhvr>
                                        <p:cTn id="7" dur="1000" fill="hold"/>
                                        <p:tgtEl>
                                          <p:spTgt spid="28"/>
                                        </p:tgtEl>
                                        <p:attrNameLst>
                                          <p:attrName>ppt_x</p:attrName>
                                        </p:attrNameLst>
                                      </p:cBhvr>
                                      <p:tavLst>
                                        <p:tav tm="0">
                                          <p:val>
                                            <p:strVal val="0-#ppt_w/2"/>
                                          </p:val>
                                        </p:tav>
                                        <p:tav tm="100000">
                                          <p:val>
                                            <p:strVal val="#ppt_x"/>
                                          </p:val>
                                        </p:tav>
                                      </p:tavLst>
                                    </p:anim>
                                    <p:anim calcmode="lin" valueType="num">
                                      <p:cBhvr>
                                        <p:cTn id="8"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nvSpPr>
        <p:spPr>
          <a:xfrm>
            <a:off x="500062" y="1214437"/>
            <a:ext cx="7929563" cy="1158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a:r>
              <a:rPr b="1"/>
              <a:t>El juego,</a:t>
            </a:r>
            <a:r>
              <a:t> cuyo objetivo es la diversión y el esparcimiento, es la actividad que mantiene o no, véase el juego expresivo, la dramatización, etc., una competición sin un reglamento estricto y en el que el entretenimiento y el ejercicio físico son sus fundamentos.</a:t>
            </a:r>
          </a:p>
        </p:txBody>
      </p:sp>
      <p:pic>
        <p:nvPicPr>
          <p:cNvPr id="32" name="logodefinitivo.png" descr="logodefinitivo"/>
          <p:cNvPicPr/>
          <p:nvPr/>
        </p:nvPicPr>
        <p:blipFill>
          <a:blip r:embed="rId2">
            <a:extLst/>
          </a:blip>
          <a:stretch>
            <a:fillRect/>
          </a:stretch>
        </p:blipFill>
        <p:spPr>
          <a:xfrm>
            <a:off x="8172450" y="6165850"/>
            <a:ext cx="863600" cy="552450"/>
          </a:xfrm>
          <a:prstGeom prst="rect">
            <a:avLst/>
          </a:prstGeom>
          <a:ln w="12700">
            <a:miter lim="400000"/>
          </a:ln>
        </p:spPr>
      </p:pic>
      <p:pic>
        <p:nvPicPr>
          <p:cNvPr id="33" name="saltar a la comba.jpg"/>
          <p:cNvPicPr/>
          <p:nvPr/>
        </p:nvPicPr>
        <p:blipFill>
          <a:blip r:embed="rId3">
            <a:extLst/>
          </a:blip>
          <a:stretch>
            <a:fillRect/>
          </a:stretch>
        </p:blipFill>
        <p:spPr>
          <a:xfrm>
            <a:off x="2108696" y="3145312"/>
            <a:ext cx="4052570" cy="2982438"/>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2"/>
                                        </p:tgtEl>
                                        <p:attrNameLst>
                                          <p:attrName>style.visibility</p:attrName>
                                        </p:attrNameLst>
                                      </p:cBhvr>
                                      <p:to>
                                        <p:strVal val="visible"/>
                                      </p:to>
                                    </p:set>
                                    <p:anim calcmode="lin" valueType="num">
                                      <p:cBhvr>
                                        <p:cTn id="7" dur="1000" fill="hold"/>
                                        <p:tgtEl>
                                          <p:spTgt spid="32"/>
                                        </p:tgtEl>
                                        <p:attrNameLst>
                                          <p:attrName>ppt_x</p:attrName>
                                        </p:attrNameLst>
                                      </p:cBhvr>
                                      <p:tavLst>
                                        <p:tav tm="0">
                                          <p:val>
                                            <p:strVal val="0-#ppt_w/2"/>
                                          </p:val>
                                        </p:tav>
                                        <p:tav tm="100000">
                                          <p:val>
                                            <p:strVal val="#ppt_x"/>
                                          </p:val>
                                        </p:tav>
                                      </p:tavLst>
                                    </p:anim>
                                    <p:anim calcmode="lin" valueType="num">
                                      <p:cBhvr>
                                        <p:cTn id="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p:nvPr/>
        </p:nvSpPr>
        <p:spPr>
          <a:xfrm>
            <a:off x="642937" y="1285875"/>
            <a:ext cx="7715251" cy="1158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a:r>
              <a:rPr b="1"/>
              <a:t>El ejercicio sistematizado</a:t>
            </a:r>
            <a:r>
              <a:t> es, a nuestro entender, el que más se relaciona con el concepto que se tiene hoy de Educación Física. Tiene el objetivo de mejorar las cualidades motrices y las capacidades físicas para obtener beneficios en nuestra salud. </a:t>
            </a:r>
          </a:p>
        </p:txBody>
      </p:sp>
      <p:pic>
        <p:nvPicPr>
          <p:cNvPr id="36" name="logodefinitivo.png" descr="logodefinitivo"/>
          <p:cNvPicPr/>
          <p:nvPr/>
        </p:nvPicPr>
        <p:blipFill>
          <a:blip r:embed="rId2">
            <a:extLst/>
          </a:blip>
          <a:stretch>
            <a:fillRect/>
          </a:stretch>
        </p:blipFill>
        <p:spPr>
          <a:xfrm>
            <a:off x="8172450" y="6165850"/>
            <a:ext cx="863600" cy="552450"/>
          </a:xfrm>
          <a:prstGeom prst="rect">
            <a:avLst/>
          </a:prstGeom>
          <a:ln w="12700">
            <a:miter lim="400000"/>
          </a:ln>
        </p:spPr>
      </p:pic>
      <p:pic>
        <p:nvPicPr>
          <p:cNvPr id="37" name="Sin título-4.jpg"/>
          <p:cNvPicPr/>
          <p:nvPr/>
        </p:nvPicPr>
        <p:blipFill>
          <a:blip r:embed="rId3">
            <a:extLst/>
          </a:blip>
          <a:stretch>
            <a:fillRect/>
          </a:stretch>
        </p:blipFill>
        <p:spPr>
          <a:xfrm>
            <a:off x="365521" y="3510772"/>
            <a:ext cx="3818777" cy="2130162"/>
          </a:xfrm>
          <a:prstGeom prst="rect">
            <a:avLst/>
          </a:prstGeom>
          <a:ln w="12700">
            <a:miter lim="400000"/>
          </a:ln>
        </p:spPr>
      </p:pic>
      <p:pic>
        <p:nvPicPr>
          <p:cNvPr id="38" name="Sin título-8.jpg"/>
          <p:cNvPicPr/>
          <p:nvPr/>
        </p:nvPicPr>
        <p:blipFill>
          <a:blip r:embed="rId4">
            <a:extLst/>
          </a:blip>
          <a:stretch>
            <a:fillRect/>
          </a:stretch>
        </p:blipFill>
        <p:spPr>
          <a:xfrm>
            <a:off x="5405735" y="2525926"/>
            <a:ext cx="1995448" cy="3846647"/>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6"/>
                                        </p:tgtEl>
                                        <p:attrNameLst>
                                          <p:attrName>style.visibility</p:attrName>
                                        </p:attrNameLst>
                                      </p:cBhvr>
                                      <p:to>
                                        <p:strVal val="visible"/>
                                      </p:to>
                                    </p:set>
                                    <p:anim calcmode="lin" valueType="num">
                                      <p:cBhvr>
                                        <p:cTn id="7" dur="1000" fill="hold"/>
                                        <p:tgtEl>
                                          <p:spTgt spid="36"/>
                                        </p:tgtEl>
                                        <p:attrNameLst>
                                          <p:attrName>ppt_x</p:attrName>
                                        </p:attrNameLst>
                                      </p:cBhvr>
                                      <p:tavLst>
                                        <p:tav tm="0">
                                          <p:val>
                                            <p:strVal val="0-#ppt_w/2"/>
                                          </p:val>
                                        </p:tav>
                                        <p:tav tm="100000">
                                          <p:val>
                                            <p:strVal val="#ppt_x"/>
                                          </p:val>
                                        </p:tav>
                                      </p:tavLst>
                                    </p:anim>
                                    <p:anim calcmode="lin" valueType="num">
                                      <p:cBhvr>
                                        <p:cTn id="8"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98989"/>
                </a:solidFill>
              </a:rPr>
              <a:t>7</a:t>
            </a:fld>
            <a:endParaRPr sz="1200">
              <a:solidFill>
                <a:srgbClr val="898989"/>
              </a:solidFill>
            </a:endParaRPr>
          </a:p>
        </p:txBody>
      </p:sp>
      <p:pic>
        <p:nvPicPr>
          <p:cNvPr id="41" name="pasted-image.pdf"/>
          <p:cNvPicPr/>
          <p:nvPr/>
        </p:nvPicPr>
        <p:blipFill>
          <a:blip r:embed="rId2">
            <a:extLst/>
          </a:blip>
          <a:stretch>
            <a:fillRect/>
          </a:stretch>
        </p:blipFill>
        <p:spPr>
          <a:xfrm>
            <a:off x="812800" y="2252669"/>
            <a:ext cx="3175111" cy="2702223"/>
          </a:xfrm>
          <a:prstGeom prst="rect">
            <a:avLst/>
          </a:prstGeom>
          <a:ln w="12700">
            <a:miter lim="400000"/>
          </a:ln>
        </p:spPr>
      </p:pic>
      <p:sp>
        <p:nvSpPr>
          <p:cNvPr id="42" name="Shape 42"/>
          <p:cNvSpPr/>
          <p:nvPr/>
        </p:nvSpPr>
        <p:spPr>
          <a:xfrm>
            <a:off x="4238868" y="1537969"/>
            <a:ext cx="3765064" cy="344424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b="1">
                <a:solidFill>
                  <a:srgbClr val="444444"/>
                </a:solidFill>
                <a:latin typeface="+mj-lt"/>
                <a:ea typeface="+mj-ea"/>
                <a:cs typeface="+mj-cs"/>
                <a:sym typeface="Helvetica"/>
              </a:rPr>
              <a:t>La Expresión corporal, la danza,</a:t>
            </a:r>
            <a:r>
              <a:rPr>
                <a:solidFill>
                  <a:srgbClr val="444444"/>
                </a:solidFill>
                <a:latin typeface="+mj-lt"/>
                <a:ea typeface="+mj-ea"/>
                <a:cs typeface="+mj-cs"/>
                <a:sym typeface="Helvetica"/>
              </a:rPr>
              <a:t> que pretende activar en el alumnado los mecanismos corporales por  los que manifiesta sus sentimientos, expone sus sensaciones, libera sus tensiones y narra lo que desea a través del conocimiento de su cuerpo y a la libertad de movimientos bien con estructuras musicales, bien con estructuras rítmicas.</a:t>
            </a:r>
          </a:p>
        </p:txBody>
      </p:sp>
    </p:spTree>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body" idx="4294967295"/>
          </p:nvPr>
        </p:nvSpPr>
        <p:spPr>
          <a:xfrm>
            <a:off x="457200" y="1600200"/>
            <a:ext cx="7543800" cy="14716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spcBef>
                <a:spcPts val="400"/>
              </a:spcBef>
              <a:buSzTx/>
              <a:buNone/>
              <a:defRPr sz="1800"/>
            </a:pPr>
            <a:r>
              <a:rPr sz="1600" b="1"/>
              <a:t>	</a:t>
            </a:r>
            <a:r>
              <a:rPr>
                <a:latin typeface="Arial Bold"/>
                <a:ea typeface="Arial Bold"/>
                <a:cs typeface="Arial Bold"/>
                <a:sym typeface="Arial Bold"/>
              </a:rPr>
              <a:t>El deporte</a:t>
            </a:r>
            <a:r>
              <a:rPr>
                <a:latin typeface="Arial"/>
                <a:ea typeface="Arial"/>
                <a:cs typeface="Arial"/>
                <a:sym typeface="Arial"/>
              </a:rPr>
              <a:t>, cuyo objetivo es tanto la diversión como el juego aunque reglamentado y organizado, ha sufrido una evolución tal</a:t>
            </a:r>
            <a:r>
              <a:rPr>
                <a:latin typeface="Arial Bold"/>
                <a:ea typeface="Arial Bold"/>
                <a:cs typeface="Arial Bold"/>
                <a:sym typeface="Arial Bold"/>
              </a:rPr>
              <a:t> </a:t>
            </a:r>
            <a:r>
              <a:rPr>
                <a:latin typeface="Arial"/>
                <a:ea typeface="Arial"/>
                <a:cs typeface="Arial"/>
                <a:sym typeface="Arial"/>
              </a:rPr>
              <a:t>que en la actualidad es un auténtico fenómeno social y va más allá del propio ejercicio físico y de su función catártica y educativa.</a:t>
            </a:r>
          </a:p>
        </p:txBody>
      </p:sp>
      <p:pic>
        <p:nvPicPr>
          <p:cNvPr id="45" name="logodefinitivo.png" descr="logodefinitivo"/>
          <p:cNvPicPr/>
          <p:nvPr/>
        </p:nvPicPr>
        <p:blipFill>
          <a:blip r:embed="rId2">
            <a:extLst/>
          </a:blip>
          <a:stretch>
            <a:fillRect/>
          </a:stretch>
        </p:blipFill>
        <p:spPr>
          <a:xfrm>
            <a:off x="8172450" y="6165850"/>
            <a:ext cx="863600" cy="552450"/>
          </a:xfrm>
          <a:prstGeom prst="rect">
            <a:avLst/>
          </a:prstGeom>
          <a:ln w="12700">
            <a:miter lim="400000"/>
          </a:ln>
        </p:spPr>
      </p:pic>
      <p:pic>
        <p:nvPicPr>
          <p:cNvPr id="46" name="baloncesto4.jpg"/>
          <p:cNvPicPr/>
          <p:nvPr/>
        </p:nvPicPr>
        <p:blipFill>
          <a:blip r:embed="rId3">
            <a:extLst/>
          </a:blip>
          <a:stretch>
            <a:fillRect/>
          </a:stretch>
        </p:blipFill>
        <p:spPr>
          <a:xfrm>
            <a:off x="971103" y="3475753"/>
            <a:ext cx="2944814" cy="2247235"/>
          </a:xfrm>
          <a:prstGeom prst="rect">
            <a:avLst/>
          </a:prstGeom>
          <a:ln w="12700">
            <a:miter lim="400000"/>
          </a:ln>
        </p:spPr>
      </p:pic>
      <p:pic>
        <p:nvPicPr>
          <p:cNvPr id="47" name="discapacitado sentado.jpg"/>
          <p:cNvPicPr/>
          <p:nvPr/>
        </p:nvPicPr>
        <p:blipFill>
          <a:blip r:embed="rId4">
            <a:extLst/>
          </a:blip>
          <a:stretch>
            <a:fillRect/>
          </a:stretch>
        </p:blipFill>
        <p:spPr>
          <a:xfrm>
            <a:off x="4500909" y="3238996"/>
            <a:ext cx="3458305" cy="250727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45"/>
                                        </p:tgtEl>
                                        <p:attrNameLst>
                                          <p:attrName>style.visibility</p:attrName>
                                        </p:attrNameLst>
                                      </p:cBhvr>
                                      <p:to>
                                        <p:strVal val="visible"/>
                                      </p:to>
                                    </p:set>
                                    <p:anim calcmode="lin" valueType="num">
                                      <p:cBhvr>
                                        <p:cTn id="7" dur="1000" fill="hold"/>
                                        <p:tgtEl>
                                          <p:spTgt spid="45"/>
                                        </p:tgtEl>
                                        <p:attrNameLst>
                                          <p:attrName>ppt_x</p:attrName>
                                        </p:attrNameLst>
                                      </p:cBhvr>
                                      <p:tavLst>
                                        <p:tav tm="0">
                                          <p:val>
                                            <p:strVal val="0-#ppt_w/2"/>
                                          </p:val>
                                        </p:tav>
                                        <p:tav tm="100000">
                                          <p:val>
                                            <p:strVal val="#ppt_x"/>
                                          </p:val>
                                        </p:tav>
                                      </p:tavLst>
                                    </p:anim>
                                    <p:anim calcmode="lin" valueType="num">
                                      <p:cBhvr>
                                        <p:cTn id="8"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body" idx="4294967295"/>
          </p:nvPr>
        </p:nvSpPr>
        <p:spPr>
          <a:xfrm>
            <a:off x="611187" y="692150"/>
            <a:ext cx="4392613" cy="35718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lnSpcReduction="10000"/>
          </a:bodyPr>
          <a:lstStyle/>
          <a:p>
            <a:pPr marL="0" lvl="0" indent="0" defTabSz="868680">
              <a:spcBef>
                <a:spcPts val="500"/>
              </a:spcBef>
              <a:buSzTx/>
              <a:buNone/>
              <a:defRPr sz="1800"/>
            </a:pPr>
            <a:r>
              <a:rPr sz="2280"/>
              <a:t>¿qué proyección tiene el deporte en nuestra sociedad? </a:t>
            </a:r>
          </a:p>
          <a:p>
            <a:pPr marL="0" lvl="0" indent="0" defTabSz="868680">
              <a:buSzTx/>
              <a:buNone/>
              <a:defRPr sz="1800"/>
            </a:pPr>
            <a:endParaRPr sz="1520"/>
          </a:p>
          <a:p>
            <a:pPr marL="0" lvl="0" indent="0" algn="just" defTabSz="868680">
              <a:spcBef>
                <a:spcPts val="300"/>
              </a:spcBef>
              <a:buSzTx/>
              <a:buNone/>
              <a:defRPr sz="1800"/>
            </a:pPr>
            <a:r>
              <a:rPr sz="1520">
                <a:latin typeface="Arial"/>
                <a:ea typeface="Arial"/>
                <a:cs typeface="Arial"/>
                <a:sym typeface="Arial"/>
              </a:rPr>
              <a:t>	A esta cuestión responden aspectos como "el deporte espectáculo", "el deporte escolar”, “el deporte como estandarte político", "el deporte y sus riesgos", "el deporte como ocupación del tiempo libre“ etc..y cual exponer, cual de ellos puede ser más interesante. </a:t>
            </a:r>
          </a:p>
          <a:p>
            <a:pPr marL="0" lvl="0" indent="0" algn="just" defTabSz="868680">
              <a:spcBef>
                <a:spcPts val="300"/>
              </a:spcBef>
              <a:buSzTx/>
              <a:buNone/>
              <a:defRPr sz="1800"/>
            </a:pPr>
            <a:r>
              <a:rPr sz="1520">
                <a:latin typeface="Arial"/>
                <a:ea typeface="Arial"/>
                <a:cs typeface="Arial"/>
                <a:sym typeface="Arial"/>
              </a:rPr>
              <a:t>	Aprovechando este propósito puedes tratar estos u otros temas con un planteamiento, un desarrollo y una conclusión de un </a:t>
            </a:r>
            <a:r>
              <a:rPr sz="1520">
                <a:latin typeface="Arial Bold"/>
                <a:ea typeface="Arial Bold"/>
                <a:cs typeface="Arial Bold"/>
                <a:sym typeface="Arial Bold"/>
              </a:rPr>
              <a:t>debate</a:t>
            </a:r>
            <a:r>
              <a:rPr sz="1520">
                <a:latin typeface="Arial"/>
                <a:ea typeface="Arial"/>
                <a:cs typeface="Arial"/>
                <a:sym typeface="Arial"/>
              </a:rPr>
              <a:t>, rigurosos.  Pero ¿sabes desarrollar un debate?. Veamos:</a:t>
            </a:r>
          </a:p>
        </p:txBody>
      </p:sp>
      <p:pic>
        <p:nvPicPr>
          <p:cNvPr id="50" name="logodefinitivo.png" descr="logodefinitivo"/>
          <p:cNvPicPr/>
          <p:nvPr/>
        </p:nvPicPr>
        <p:blipFill>
          <a:blip r:embed="rId2">
            <a:extLst/>
          </a:blip>
          <a:stretch>
            <a:fillRect/>
          </a:stretch>
        </p:blipFill>
        <p:spPr>
          <a:xfrm>
            <a:off x="8172450" y="6165850"/>
            <a:ext cx="863600" cy="552450"/>
          </a:xfrm>
          <a:prstGeom prst="rect">
            <a:avLst/>
          </a:prstGeom>
          <a:ln w="12700">
            <a:miter lim="400000"/>
          </a:ln>
        </p:spPr>
      </p:pic>
      <p:pic>
        <p:nvPicPr>
          <p:cNvPr id="51" name="explicacion.jpg"/>
          <p:cNvPicPr/>
          <p:nvPr/>
        </p:nvPicPr>
        <p:blipFill>
          <a:blip r:embed="rId3">
            <a:extLst/>
          </a:blip>
          <a:stretch>
            <a:fillRect/>
          </a:stretch>
        </p:blipFill>
        <p:spPr>
          <a:xfrm>
            <a:off x="5395664" y="1711656"/>
            <a:ext cx="3150898" cy="2520719"/>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50"/>
                                        </p:tgtEl>
                                        <p:attrNameLst>
                                          <p:attrName>style.visibility</p:attrName>
                                        </p:attrNameLst>
                                      </p:cBhvr>
                                      <p:to>
                                        <p:strVal val="visible"/>
                                      </p:to>
                                    </p:set>
                                    <p:anim calcmode="lin" valueType="num">
                                      <p:cBhvr>
                                        <p:cTn id="7" dur="1000" fill="hold"/>
                                        <p:tgtEl>
                                          <p:spTgt spid="50"/>
                                        </p:tgtEl>
                                        <p:attrNameLst>
                                          <p:attrName>ppt_x</p:attrName>
                                        </p:attrNameLst>
                                      </p:cBhvr>
                                      <p:tavLst>
                                        <p:tav tm="0">
                                          <p:val>
                                            <p:strVal val="0-#ppt_w/2"/>
                                          </p:val>
                                        </p:tav>
                                        <p:tav tm="100000">
                                          <p:val>
                                            <p:strVal val="#ppt_x"/>
                                          </p:val>
                                        </p:tav>
                                      </p:tavLst>
                                    </p:anim>
                                    <p:anim calcmode="lin" valueType="num">
                                      <p:cBhvr>
                                        <p:cTn id="8"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1"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946</Words>
  <Application>Microsoft Office PowerPoint</Application>
  <PresentationFormat>Presentación en pantalla (4:3)</PresentationFormat>
  <Paragraphs>124</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Default</vt:lpstr>
      <vt:lpstr>Presentación de PowerPoint</vt:lpstr>
      <vt:lpstr> 1. Objetivos 2. Tendencias sociales, culturales económicas y políticas.   Temas de posible debate 3. Organización, ejecución y valoración de  actividades    Actividades en un entorno natural.  Actividades en un entorno no natural.   Juegos tradicionales y deportes autóctonos.  4. Continuación de estudios vinculados a la Actividad Física.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se hace un debate? </vt:lpstr>
      <vt:lpstr>ORGANIZACIÓN, EJECUCIÓN Y VALORACIÓN DE ACTIVIDADES </vt:lpstr>
      <vt:lpstr>Actividades en un entorno natural  (Trabajo grupal a realizar)</vt:lpstr>
      <vt:lpstr>ACTIVIDADES EN UN ENTORNO NO NATURAL. </vt:lpstr>
      <vt:lpstr>La tarea a realizar en esta actividad estará centrada en dos aspectos, bien desarrollar unas sesiones específicas de alguna tendencia que conozcas o que practiques, bien realizar un estudio de tu zona sobre los espacios  “no naturales” existentes y la oferta que en ellos se realiza.</vt:lpstr>
      <vt:lpstr>Actividades tradicionales o autóctonas  </vt:lpstr>
      <vt:lpstr>CONTINUACIÓN DE ESTUDIOS VINCULADOS A LA ACTIVIDAD FÍSICA.</vt:lpstr>
      <vt:lpstr>CONTINUACIÓN DE ESTUDIOS VINCULADOS A LA ACTIVIDAD FÍSICA.</vt:lpstr>
      <vt:lpstr>CONTINUACIÓN DE ESTUDIOS VINCULADOS A LA ACTIVIDAD FÍSICA.</vt:lpstr>
      <vt:lpstr>CONTINUACIÓN DE ESTUDIOS VINCULADOS A LA ACTIVIDAD FÍSICA.</vt:lpstr>
      <vt:lpstr>CONTINUACIÓN DE ESTUDIOS VINCULADOS A LA ACTIVIDAD FÍSICA.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zapepo</cp:lastModifiedBy>
  <cp:revision>1</cp:revision>
  <dcterms:modified xsi:type="dcterms:W3CDTF">2021-06-07T21:30:32Z</dcterms:modified>
</cp:coreProperties>
</file>