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jpeg"/><Relationship Id="rId4" Type="http://schemas.openxmlformats.org/officeDocument/2006/relationships/image" Target="../media/image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3.png"/><Relationship Id="rId8"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image" Target="../media/image21.jpeg"/><Relationship Id="rId6" Type="http://schemas.openxmlformats.org/officeDocument/2006/relationships/image" Target="../media/image2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8.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5.jpeg"/><Relationship Id="rId7" Type="http://schemas.openxmlformats.org/officeDocument/2006/relationships/image" Target="../media/image12.jpeg"/><Relationship Id="rId8"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lvl="0">
              <a:defRPr sz="1800"/>
            </a:pPr>
            <a:r>
              <a:rPr sz="4400"/>
              <a:t>El baloncesto</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RECURSOS TÉCNICO-TÁCTICOS BÁSICOS       </a:t>
            </a:r>
            <a:r>
              <a:rPr sz="1919">
                <a:solidFill>
                  <a:srgbClr val="FF9900"/>
                </a:solidFill>
              </a:rPr>
              <a:t>EL BALONCESTO</a:t>
            </a:r>
          </a:p>
        </p:txBody>
      </p:sp>
      <p:sp>
        <p:nvSpPr>
          <p:cNvPr id="73" name="Shape 73"/>
          <p:cNvSpPr/>
          <p:nvPr/>
        </p:nvSpPr>
        <p:spPr>
          <a:xfrm>
            <a:off x="1547812" y="1620837"/>
            <a:ext cx="40909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El Bote</a:t>
            </a:r>
          </a:p>
        </p:txBody>
      </p:sp>
      <p:sp>
        <p:nvSpPr>
          <p:cNvPr id="74" name="Shape 74"/>
          <p:cNvSpPr/>
          <p:nvPr/>
        </p:nvSpPr>
        <p:spPr>
          <a:xfrm>
            <a:off x="7283450" y="2505780"/>
            <a:ext cx="1804988" cy="35066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Suspensión</a:t>
            </a:r>
          </a:p>
        </p:txBody>
      </p:sp>
      <p:sp>
        <p:nvSpPr>
          <p:cNvPr id="75" name="Shape 75"/>
          <p:cNvSpPr/>
          <p:nvPr/>
        </p:nvSpPr>
        <p:spPr>
          <a:xfrm>
            <a:off x="3657600" y="1955800"/>
            <a:ext cx="381000"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76" name="Shape 76"/>
          <p:cNvSpPr/>
          <p:nvPr/>
        </p:nvSpPr>
        <p:spPr>
          <a:xfrm>
            <a:off x="3419475" y="3810000"/>
            <a:ext cx="1368425" cy="8840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 cambio de dirección</a:t>
            </a:r>
          </a:p>
        </p:txBody>
      </p:sp>
      <p:sp>
        <p:nvSpPr>
          <p:cNvPr id="77" name="Shape 77"/>
          <p:cNvSpPr/>
          <p:nvPr/>
        </p:nvSpPr>
        <p:spPr>
          <a:xfrm flipH="1">
            <a:off x="2209800" y="1955800"/>
            <a:ext cx="457200" cy="914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78" name="Shape 78"/>
          <p:cNvSpPr/>
          <p:nvPr/>
        </p:nvSpPr>
        <p:spPr>
          <a:xfrm>
            <a:off x="179387" y="4274820"/>
            <a:ext cx="1473201" cy="61736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 progresión</a:t>
            </a:r>
          </a:p>
        </p:txBody>
      </p:sp>
      <p:sp>
        <p:nvSpPr>
          <p:cNvPr id="79" name="Shape 79"/>
          <p:cNvSpPr/>
          <p:nvPr/>
        </p:nvSpPr>
        <p:spPr>
          <a:xfrm>
            <a:off x="1835150" y="3141662"/>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 protección</a:t>
            </a:r>
          </a:p>
        </p:txBody>
      </p:sp>
      <p:sp>
        <p:nvSpPr>
          <p:cNvPr id="80" name="Shape 80"/>
          <p:cNvSpPr/>
          <p:nvPr/>
        </p:nvSpPr>
        <p:spPr>
          <a:xfrm>
            <a:off x="6553200" y="1582737"/>
            <a:ext cx="21224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Lanzamientos</a:t>
            </a:r>
          </a:p>
        </p:txBody>
      </p:sp>
      <p:sp>
        <p:nvSpPr>
          <p:cNvPr id="81" name="Shape 81"/>
          <p:cNvSpPr/>
          <p:nvPr/>
        </p:nvSpPr>
        <p:spPr>
          <a:xfrm>
            <a:off x="7924800" y="1906199"/>
            <a:ext cx="431800" cy="5380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2" name="Shape 82"/>
          <p:cNvSpPr/>
          <p:nvPr/>
        </p:nvSpPr>
        <p:spPr>
          <a:xfrm>
            <a:off x="6267531" y="4794373"/>
            <a:ext cx="15113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En estático</a:t>
            </a:r>
            <a:r>
              <a:t> </a:t>
            </a:r>
          </a:p>
        </p:txBody>
      </p:sp>
      <p:sp>
        <p:nvSpPr>
          <p:cNvPr id="83" name="Shape 83"/>
          <p:cNvSpPr/>
          <p:nvPr/>
        </p:nvSpPr>
        <p:spPr>
          <a:xfrm>
            <a:off x="6661150" y="1918899"/>
            <a:ext cx="431800" cy="20161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84" name="logodefinitivo.png" descr="logodefinitivo"/>
          <p:cNvPicPr/>
          <p:nvPr/>
        </p:nvPicPr>
        <p:blipFill>
          <a:blip r:embed="rId2">
            <a:extLst/>
          </a:blip>
          <a:stretch>
            <a:fillRect/>
          </a:stretch>
        </p:blipFill>
        <p:spPr>
          <a:xfrm>
            <a:off x="8229600" y="6248400"/>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85" name="Shape 85"/>
          <p:cNvSpPr/>
          <p:nvPr/>
        </p:nvSpPr>
        <p:spPr>
          <a:xfrm rot="10800000">
            <a:off x="380999" y="1631671"/>
            <a:ext cx="1377952" cy="26294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38" y="0"/>
                </a:moveTo>
                <a:lnTo>
                  <a:pt x="10476" y="2185"/>
                </a:lnTo>
                <a:lnTo>
                  <a:pt x="14956" y="2185"/>
                </a:lnTo>
                <a:lnTo>
                  <a:pt x="14956" y="18870"/>
                </a:lnTo>
                <a:lnTo>
                  <a:pt x="0" y="18870"/>
                </a:lnTo>
                <a:lnTo>
                  <a:pt x="0" y="21600"/>
                </a:lnTo>
                <a:lnTo>
                  <a:pt x="17120" y="21600"/>
                </a:lnTo>
                <a:lnTo>
                  <a:pt x="17120" y="2185"/>
                </a:lnTo>
                <a:lnTo>
                  <a:pt x="21600" y="2185"/>
                </a:lnTo>
                <a:close/>
              </a:path>
            </a:pathLst>
          </a:custGeom>
          <a:solidFill>
            <a:srgbClr val="99CC00"/>
          </a:solidFill>
          <a:ln w="12700">
            <a:miter lim="400000"/>
          </a:ln>
        </p:spPr>
        <p:txBody>
          <a:bodyPr lIns="0" tIns="0" rIns="0" bIns="0" anchor="ctr"/>
          <a:lstStyle/>
          <a:p>
            <a:pPr lvl="0"/>
          </a:p>
        </p:txBody>
      </p:sp>
      <p:sp>
        <p:nvSpPr>
          <p:cNvPr id="86" name="Shape 86"/>
          <p:cNvSpPr/>
          <p:nvPr/>
        </p:nvSpPr>
        <p:spPr>
          <a:xfrm>
            <a:off x="5105400" y="1930400"/>
            <a:ext cx="381000"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7" name="Shape 87"/>
          <p:cNvSpPr/>
          <p:nvPr/>
        </p:nvSpPr>
        <p:spPr>
          <a:xfrm>
            <a:off x="4879975" y="3886200"/>
            <a:ext cx="1368425"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Reverso</a:t>
            </a:r>
          </a:p>
        </p:txBody>
      </p:sp>
      <p:pic>
        <p:nvPicPr>
          <p:cNvPr id="88" name="basket 11b.jpg"/>
          <p:cNvPicPr/>
          <p:nvPr/>
        </p:nvPicPr>
        <p:blipFill>
          <a:blip r:embed="rId3">
            <a:extLst/>
          </a:blip>
          <a:stretch>
            <a:fillRect/>
          </a:stretch>
        </p:blipFill>
        <p:spPr>
          <a:xfrm>
            <a:off x="247886" y="4901615"/>
            <a:ext cx="999733" cy="1689688"/>
          </a:xfrm>
          <a:prstGeom prst="rect">
            <a:avLst/>
          </a:prstGeom>
          <a:ln w="12700">
            <a:miter lim="400000"/>
          </a:ln>
        </p:spPr>
      </p:pic>
      <p:pic>
        <p:nvPicPr>
          <p:cNvPr id="89" name="baloncesto7a.jpg"/>
          <p:cNvPicPr/>
          <p:nvPr/>
        </p:nvPicPr>
        <p:blipFill>
          <a:blip r:embed="rId4">
            <a:extLst/>
          </a:blip>
          <a:stretch>
            <a:fillRect/>
          </a:stretch>
        </p:blipFill>
        <p:spPr>
          <a:xfrm>
            <a:off x="1938534" y="4229384"/>
            <a:ext cx="999732" cy="1689688"/>
          </a:xfrm>
          <a:prstGeom prst="rect">
            <a:avLst/>
          </a:prstGeom>
          <a:ln w="12700">
            <a:miter lim="400000"/>
          </a:ln>
        </p:spPr>
      </p:pic>
      <p:pic>
        <p:nvPicPr>
          <p:cNvPr id="90" name="baloncesto7.jpg"/>
          <p:cNvPicPr/>
          <p:nvPr/>
        </p:nvPicPr>
        <p:blipFill>
          <a:blip r:embed="rId5">
            <a:extLst/>
          </a:blip>
          <a:stretch>
            <a:fillRect/>
          </a:stretch>
        </p:blipFill>
        <p:spPr>
          <a:xfrm>
            <a:off x="5002376" y="4598987"/>
            <a:ext cx="831851" cy="1405944"/>
          </a:xfrm>
          <a:prstGeom prst="rect">
            <a:avLst/>
          </a:prstGeom>
          <a:ln w="12700">
            <a:miter lim="400000"/>
          </a:ln>
        </p:spPr>
      </p:pic>
      <p:pic>
        <p:nvPicPr>
          <p:cNvPr id="91" name="baloncesto 43.jpg"/>
          <p:cNvPicPr/>
          <p:nvPr/>
        </p:nvPicPr>
        <p:blipFill>
          <a:blip r:embed="rId6">
            <a:extLst/>
          </a:blip>
          <a:stretch>
            <a:fillRect/>
          </a:stretch>
        </p:blipFill>
        <p:spPr>
          <a:xfrm>
            <a:off x="3629181" y="4905138"/>
            <a:ext cx="949013" cy="1405944"/>
          </a:xfrm>
          <a:prstGeom prst="rect">
            <a:avLst/>
          </a:prstGeom>
          <a:ln w="12700">
            <a:miter lim="400000"/>
          </a:ln>
        </p:spPr>
      </p:pic>
      <p:pic>
        <p:nvPicPr>
          <p:cNvPr id="92" name="pasted-image.pdf"/>
          <p:cNvPicPr/>
          <p:nvPr/>
        </p:nvPicPr>
        <p:blipFill>
          <a:blip r:embed="rId7">
            <a:extLst/>
          </a:blip>
          <a:stretch>
            <a:fillRect/>
          </a:stretch>
        </p:blipFill>
        <p:spPr>
          <a:xfrm>
            <a:off x="7283450" y="2887849"/>
            <a:ext cx="1804988" cy="1900517"/>
          </a:xfrm>
          <a:prstGeom prst="rect">
            <a:avLst/>
          </a:prstGeom>
          <a:ln w="12700">
            <a:miter lim="400000"/>
          </a:ln>
        </p:spPr>
      </p:pic>
      <p:pic>
        <p:nvPicPr>
          <p:cNvPr id="93" name="pasted-image.pdf"/>
          <p:cNvPicPr/>
          <p:nvPr/>
        </p:nvPicPr>
        <p:blipFill>
          <a:blip r:embed="rId8">
            <a:extLst/>
          </a:blip>
          <a:stretch>
            <a:fillRect/>
          </a:stretch>
        </p:blipFill>
        <p:spPr>
          <a:xfrm>
            <a:off x="5892379" y="5231978"/>
            <a:ext cx="2261606" cy="162654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500" fill="hold"/>
                                        <p:tgtEl>
                                          <p:spTgt spid="73"/>
                                        </p:tgtEl>
                                        <p:attrNameLst>
                                          <p:attrName>ppt_x</p:attrName>
                                        </p:attrNameLst>
                                      </p:cBhvr>
                                      <p:tavLst>
                                        <p:tav tm="0">
                                          <p:val>
                                            <p:strVal val="#ppt_x"/>
                                          </p:val>
                                        </p:tav>
                                        <p:tav tm="100000">
                                          <p:val>
                                            <p:strVal val="#ppt_x"/>
                                          </p:val>
                                        </p:tav>
                                      </p:tavLst>
                                    </p:anim>
                                    <p:anim calcmode="lin" valueType="num">
                                      <p:cBhvr>
                                        <p:cTn id="8" dur="50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10" presetID="3" grpId="2" fill="hold">
                                  <p:stCondLst>
                                    <p:cond delay="0"/>
                                  </p:stCondLst>
                                  <p:iterate type="el" backwards="0">
                                    <p:tmAbs val="0"/>
                                  </p:iterate>
                                  <p:childTnLst>
                                    <p:set>
                                      <p:cBhvr>
                                        <p:cTn id="11" fill="hold"/>
                                        <p:tgtEl>
                                          <p:spTgt spid="85"/>
                                        </p:tgtEl>
                                        <p:attrNameLst>
                                          <p:attrName>style.visibility</p:attrName>
                                        </p:attrNameLst>
                                      </p:cBhvr>
                                      <p:to>
                                        <p:strVal val="visible"/>
                                      </p:to>
                                    </p:set>
                                    <p:animEffect filter="blinds(horizontal)" transition="in">
                                      <p:cBhvr>
                                        <p:cTn id="12" dur="500"/>
                                        <p:tgtEl>
                                          <p:spTgt spid="85"/>
                                        </p:tgtEl>
                                      </p:cBhvr>
                                    </p:animEffect>
                                  </p:childTnLst>
                                </p:cTn>
                              </p:par>
                            </p:childTnLst>
                          </p:cTn>
                        </p:par>
                        <p:par>
                          <p:cTn id="13" fill="hold">
                            <p:stCondLst>
                              <p:cond delay="1000"/>
                            </p:stCondLst>
                            <p:childTnLst>
                              <p:par>
                                <p:cTn id="14" nodeType="afterEffect" presetClass="entr" presetSubtype="10" presetID="3" grpId="3" fill="hold">
                                  <p:stCondLst>
                                    <p:cond delay="0"/>
                                  </p:stCondLst>
                                  <p:iterate type="el" backwards="0">
                                    <p:tmAbs val="0"/>
                                  </p:iterate>
                                  <p:childTnLst>
                                    <p:set>
                                      <p:cBhvr>
                                        <p:cTn id="15" fill="hold"/>
                                        <p:tgtEl>
                                          <p:spTgt spid="78"/>
                                        </p:tgtEl>
                                        <p:attrNameLst>
                                          <p:attrName>style.visibility</p:attrName>
                                        </p:attrNameLst>
                                      </p:cBhvr>
                                      <p:to>
                                        <p:strVal val="visible"/>
                                      </p:to>
                                    </p:set>
                                    <p:animEffect filter="blinds(horizontal)" transition="in">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10" presetID="3" grpId="4" fill="hold">
                                  <p:stCondLst>
                                    <p:cond delay="0"/>
                                  </p:stCondLst>
                                  <p:iterate type="el" backwards="0">
                                    <p:tmAbs val="0"/>
                                  </p:iterate>
                                  <p:childTnLst>
                                    <p:set>
                                      <p:cBhvr>
                                        <p:cTn id="20" fill="hold"/>
                                        <p:tgtEl>
                                          <p:spTgt spid="77"/>
                                        </p:tgtEl>
                                        <p:attrNameLst>
                                          <p:attrName>style.visibility</p:attrName>
                                        </p:attrNameLst>
                                      </p:cBhvr>
                                      <p:to>
                                        <p:strVal val="visible"/>
                                      </p:to>
                                    </p:set>
                                    <p:animEffect filter="blinds(horizontal)" transition="in">
                                      <p:cBhvr>
                                        <p:cTn id="21" dur="500"/>
                                        <p:tgtEl>
                                          <p:spTgt spid="77"/>
                                        </p:tgtEl>
                                      </p:cBhvr>
                                    </p:animEffect>
                                  </p:childTnLst>
                                </p:cTn>
                              </p:par>
                            </p:childTnLst>
                          </p:cTn>
                        </p:par>
                        <p:par>
                          <p:cTn id="22" fill="hold">
                            <p:stCondLst>
                              <p:cond delay="500"/>
                            </p:stCondLst>
                            <p:childTnLst>
                              <p:par>
                                <p:cTn id="23" nodeType="afterEffect" presetClass="entr" presetSubtype="10" presetID="3" grpId="5" fill="hold">
                                  <p:stCondLst>
                                    <p:cond delay="0"/>
                                  </p:stCondLst>
                                  <p:iterate type="el" backwards="0">
                                    <p:tmAbs val="0"/>
                                  </p:iterate>
                                  <p:childTnLst>
                                    <p:set>
                                      <p:cBhvr>
                                        <p:cTn id="24" fill="hold"/>
                                        <p:tgtEl>
                                          <p:spTgt spid="79"/>
                                        </p:tgtEl>
                                        <p:attrNameLst>
                                          <p:attrName>style.visibility</p:attrName>
                                        </p:attrNameLst>
                                      </p:cBhvr>
                                      <p:to>
                                        <p:strVal val="visible"/>
                                      </p:to>
                                    </p:set>
                                    <p:animEffect filter="blinds(horizontal)" transition="in">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6" fill="hold">
                                  <p:stCondLst>
                                    <p:cond delay="0"/>
                                  </p:stCondLst>
                                  <p:iterate type="el" backwards="0">
                                    <p:tmAbs val="0"/>
                                  </p:iterate>
                                  <p:childTnLst>
                                    <p:set>
                                      <p:cBhvr>
                                        <p:cTn id="29" fill="hold"/>
                                        <p:tgtEl>
                                          <p:spTgt spid="75"/>
                                        </p:tgtEl>
                                        <p:attrNameLst>
                                          <p:attrName>style.visibility</p:attrName>
                                        </p:attrNameLst>
                                      </p:cBhvr>
                                      <p:to>
                                        <p:strVal val="visible"/>
                                      </p:to>
                                    </p:set>
                                    <p:animEffect filter="blinds(horizontal)" transition="in">
                                      <p:cBhvr>
                                        <p:cTn id="30" dur="500"/>
                                        <p:tgtEl>
                                          <p:spTgt spid="75"/>
                                        </p:tgtEl>
                                      </p:cBhvr>
                                    </p:animEffect>
                                  </p:childTnLst>
                                </p:cTn>
                              </p:par>
                            </p:childTnLst>
                          </p:cTn>
                        </p:par>
                        <p:par>
                          <p:cTn id="31" fill="hold">
                            <p:stCondLst>
                              <p:cond delay="500"/>
                            </p:stCondLst>
                            <p:childTnLst>
                              <p:par>
                                <p:cTn id="32" nodeType="afterEffect" presetClass="entr" presetSubtype="10" presetID="3" grpId="7" fill="hold">
                                  <p:stCondLst>
                                    <p:cond delay="0"/>
                                  </p:stCondLst>
                                  <p:iterate type="el" backwards="0">
                                    <p:tmAbs val="0"/>
                                  </p:iterate>
                                  <p:childTnLst>
                                    <p:set>
                                      <p:cBhvr>
                                        <p:cTn id="33" fill="hold"/>
                                        <p:tgtEl>
                                          <p:spTgt spid="76"/>
                                        </p:tgtEl>
                                        <p:attrNameLst>
                                          <p:attrName>style.visibility</p:attrName>
                                        </p:attrNameLst>
                                      </p:cBhvr>
                                      <p:to>
                                        <p:strVal val="visible"/>
                                      </p:to>
                                    </p:set>
                                    <p:animEffect filter="blinds(horizontal)" transition="in">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10" presetID="3" grpId="8" fill="hold">
                                  <p:stCondLst>
                                    <p:cond delay="0"/>
                                  </p:stCondLst>
                                  <p:iterate type="el" backwards="0">
                                    <p:tmAbs val="0"/>
                                  </p:iterate>
                                  <p:childTnLst>
                                    <p:set>
                                      <p:cBhvr>
                                        <p:cTn id="38" fill="hold"/>
                                        <p:tgtEl>
                                          <p:spTgt spid="86"/>
                                        </p:tgtEl>
                                        <p:attrNameLst>
                                          <p:attrName>style.visibility</p:attrName>
                                        </p:attrNameLst>
                                      </p:cBhvr>
                                      <p:to>
                                        <p:strVal val="visible"/>
                                      </p:to>
                                    </p:set>
                                    <p:animEffect filter="blinds(horizontal)" transition="in">
                                      <p:cBhvr>
                                        <p:cTn id="39" dur="500"/>
                                        <p:tgtEl>
                                          <p:spTgt spid="86"/>
                                        </p:tgtEl>
                                      </p:cBhvr>
                                    </p:animEffect>
                                  </p:childTnLst>
                                </p:cTn>
                              </p:par>
                            </p:childTnLst>
                          </p:cTn>
                        </p:par>
                        <p:par>
                          <p:cTn id="40" fill="hold">
                            <p:stCondLst>
                              <p:cond delay="500"/>
                            </p:stCondLst>
                            <p:childTnLst>
                              <p:par>
                                <p:cTn id="41" nodeType="afterEffect" presetClass="entr" presetSubtype="10" presetID="3" grpId="9" fill="hold">
                                  <p:stCondLst>
                                    <p:cond delay="0"/>
                                  </p:stCondLst>
                                  <p:iterate type="el" backwards="0">
                                    <p:tmAbs val="0"/>
                                  </p:iterate>
                                  <p:childTnLst>
                                    <p:set>
                                      <p:cBhvr>
                                        <p:cTn id="42" fill="hold"/>
                                        <p:tgtEl>
                                          <p:spTgt spid="87"/>
                                        </p:tgtEl>
                                        <p:attrNameLst>
                                          <p:attrName>style.visibility</p:attrName>
                                        </p:attrNameLst>
                                      </p:cBhvr>
                                      <p:to>
                                        <p:strVal val="visible"/>
                                      </p:to>
                                    </p:set>
                                    <p:animEffect filter="blinds(horizontal)" transition="in">
                                      <p:cBhvr>
                                        <p:cTn id="43" dur="500"/>
                                        <p:tgtEl>
                                          <p:spTgt spid="87"/>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4" presetID="2" grpId="10" fill="hold">
                                  <p:stCondLst>
                                    <p:cond delay="0"/>
                                  </p:stCondLst>
                                  <p:iterate type="el" backwards="0">
                                    <p:tmAbs val="0"/>
                                  </p:iterate>
                                  <p:childTnLst>
                                    <p:set>
                                      <p:cBhvr>
                                        <p:cTn id="47" fill="hold"/>
                                        <p:tgtEl>
                                          <p:spTgt spid="80"/>
                                        </p:tgtEl>
                                        <p:attrNameLst>
                                          <p:attrName>style.visibility</p:attrName>
                                        </p:attrNameLst>
                                      </p:cBhvr>
                                      <p:to>
                                        <p:strVal val="visible"/>
                                      </p:to>
                                    </p:set>
                                    <p:anim calcmode="lin" valueType="num">
                                      <p:cBhvr>
                                        <p:cTn id="48" dur="500" fill="hold"/>
                                        <p:tgtEl>
                                          <p:spTgt spid="80"/>
                                        </p:tgtEl>
                                        <p:attrNameLst>
                                          <p:attrName>ppt_x</p:attrName>
                                        </p:attrNameLst>
                                      </p:cBhvr>
                                      <p:tavLst>
                                        <p:tav tm="0">
                                          <p:val>
                                            <p:strVal val="#ppt_x"/>
                                          </p:val>
                                        </p:tav>
                                        <p:tav tm="100000">
                                          <p:val>
                                            <p:strVal val="#ppt_x"/>
                                          </p:val>
                                        </p:tav>
                                      </p:tavLst>
                                    </p:anim>
                                    <p:anim calcmode="lin" valueType="num">
                                      <p:cBhvr>
                                        <p:cTn id="4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10" presetID="3" grpId="11" fill="hold">
                                  <p:stCondLst>
                                    <p:cond delay="0"/>
                                  </p:stCondLst>
                                  <p:iterate type="el" backwards="0">
                                    <p:tmAbs val="0"/>
                                  </p:iterate>
                                  <p:childTnLst>
                                    <p:set>
                                      <p:cBhvr>
                                        <p:cTn id="53" fill="hold"/>
                                        <p:tgtEl>
                                          <p:spTgt spid="83"/>
                                        </p:tgtEl>
                                        <p:attrNameLst>
                                          <p:attrName>style.visibility</p:attrName>
                                        </p:attrNameLst>
                                      </p:cBhvr>
                                      <p:to>
                                        <p:strVal val="visible"/>
                                      </p:to>
                                    </p:set>
                                    <p:animEffect filter="blinds(horizontal)" transition="in">
                                      <p:cBhvr>
                                        <p:cTn id="54" dur="500"/>
                                        <p:tgtEl>
                                          <p:spTgt spid="83"/>
                                        </p:tgtEl>
                                      </p:cBhvr>
                                    </p:animEffect>
                                  </p:childTnLst>
                                </p:cTn>
                              </p:par>
                            </p:childTnLst>
                          </p:cTn>
                        </p:par>
                        <p:par>
                          <p:cTn id="55" fill="hold">
                            <p:stCondLst>
                              <p:cond delay="500"/>
                            </p:stCondLst>
                            <p:childTnLst>
                              <p:par>
                                <p:cTn id="56" nodeType="afterEffect" presetClass="entr" presetSubtype="10" presetID="3" grpId="12" fill="hold">
                                  <p:stCondLst>
                                    <p:cond delay="0"/>
                                  </p:stCondLst>
                                  <p:iterate type="el" backwards="0">
                                    <p:tmAbs val="0"/>
                                  </p:iterate>
                                  <p:childTnLst>
                                    <p:set>
                                      <p:cBhvr>
                                        <p:cTn id="57" fill="hold"/>
                                        <p:tgtEl>
                                          <p:spTgt spid="82"/>
                                        </p:tgtEl>
                                        <p:attrNameLst>
                                          <p:attrName>style.visibility</p:attrName>
                                        </p:attrNameLst>
                                      </p:cBhvr>
                                      <p:to>
                                        <p:strVal val="visible"/>
                                      </p:to>
                                    </p:set>
                                    <p:animEffect filter="blinds(horizontal)" transition="in">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10" presetID="3" grpId="13" fill="hold">
                                  <p:stCondLst>
                                    <p:cond delay="0"/>
                                  </p:stCondLst>
                                  <p:iterate type="el" backwards="0">
                                    <p:tmAbs val="0"/>
                                  </p:iterate>
                                  <p:childTnLst>
                                    <p:set>
                                      <p:cBhvr>
                                        <p:cTn id="62" fill="hold"/>
                                        <p:tgtEl>
                                          <p:spTgt spid="81"/>
                                        </p:tgtEl>
                                        <p:attrNameLst>
                                          <p:attrName>style.visibility</p:attrName>
                                        </p:attrNameLst>
                                      </p:cBhvr>
                                      <p:to>
                                        <p:strVal val="visible"/>
                                      </p:to>
                                    </p:set>
                                    <p:animEffect filter="blinds(horizontal)" transition="in">
                                      <p:cBhvr>
                                        <p:cTn id="63" dur="500"/>
                                        <p:tgtEl>
                                          <p:spTgt spid="81"/>
                                        </p:tgtEl>
                                      </p:cBhvr>
                                    </p:animEffect>
                                  </p:childTnLst>
                                </p:cTn>
                              </p:par>
                            </p:childTnLst>
                          </p:cTn>
                        </p:par>
                        <p:par>
                          <p:cTn id="64" fill="hold">
                            <p:stCondLst>
                              <p:cond delay="500"/>
                            </p:stCondLst>
                            <p:childTnLst>
                              <p:par>
                                <p:cTn id="65" nodeType="afterEffect" presetClass="entr" presetSubtype="10" presetID="3" grpId="14" fill="hold">
                                  <p:stCondLst>
                                    <p:cond delay="0"/>
                                  </p:stCondLst>
                                  <p:iterate type="el" backwards="0">
                                    <p:tmAbs val="0"/>
                                  </p:iterate>
                                  <p:childTnLst>
                                    <p:set>
                                      <p:cBhvr>
                                        <p:cTn id="66" fill="hold"/>
                                        <p:tgtEl>
                                          <p:spTgt spid="74"/>
                                        </p:tgtEl>
                                        <p:attrNameLst>
                                          <p:attrName>style.visibility</p:attrName>
                                        </p:attrNameLst>
                                      </p:cBhvr>
                                      <p:to>
                                        <p:strVal val="visible"/>
                                      </p:to>
                                    </p:set>
                                    <p:animEffect filter="blinds(horizontal)" transition="in">
                                      <p:cBhvr>
                                        <p:cTn id="67"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9"/>
      <p:bldP build="whole" bldLvl="1" animBg="1" rev="0" advAuto="0" spid="82" grpId="12"/>
      <p:bldP build="whole" bldLvl="1" animBg="1" rev="0" advAuto="0" spid="78" grpId="3"/>
      <p:bldP build="whole" bldLvl="1" animBg="1" rev="0" advAuto="0" spid="79" grpId="5"/>
      <p:bldP build="whole" bldLvl="1" animBg="1" rev="0" advAuto="0" spid="76" grpId="7"/>
      <p:bldP build="whole" bldLvl="1" animBg="1" rev="0" advAuto="0" spid="77" grpId="4"/>
      <p:bldP build="whole" bldLvl="1" animBg="1" rev="0" advAuto="0" spid="85" grpId="2"/>
      <p:bldP build="whole" bldLvl="1" animBg="1" rev="0" advAuto="0" spid="73" grpId="1"/>
      <p:bldP build="whole" bldLvl="1" animBg="1" rev="0" advAuto="0" spid="81" grpId="13"/>
      <p:bldP build="whole" bldLvl="1" animBg="1" rev="0" advAuto="0" spid="75" grpId="6"/>
      <p:bldP build="whole" bldLvl="1" animBg="1" rev="0" advAuto="0" spid="86" grpId="8"/>
      <p:bldP build="whole" bldLvl="1" animBg="1" rev="0" advAuto="0" spid="74" grpId="14"/>
      <p:bldP build="whole" bldLvl="1" animBg="1" rev="0" advAuto="0" spid="83" grpId="11"/>
      <p:bldP build="whole" bldLvl="1" animBg="1" rev="0" advAuto="0" spid="80" grpId="10"/>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RECURSOS TÉCNICO-TÁCTICOS BÁSICOS       </a:t>
            </a:r>
            <a:r>
              <a:rPr sz="1919">
                <a:solidFill>
                  <a:srgbClr val="FF9900"/>
                </a:solidFill>
              </a:rPr>
              <a:t>EL BALONCESTO</a:t>
            </a:r>
          </a:p>
        </p:txBody>
      </p:sp>
      <p:sp>
        <p:nvSpPr>
          <p:cNvPr id="96" name="Shape 96"/>
          <p:cNvSpPr/>
          <p:nvPr/>
        </p:nvSpPr>
        <p:spPr>
          <a:xfrm>
            <a:off x="7164387" y="3141662"/>
            <a:ext cx="1804988"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Oponente con balón</a:t>
            </a:r>
          </a:p>
        </p:txBody>
      </p:sp>
      <p:sp>
        <p:nvSpPr>
          <p:cNvPr id="97" name="Shape 97"/>
          <p:cNvSpPr/>
          <p:nvPr/>
        </p:nvSpPr>
        <p:spPr>
          <a:xfrm>
            <a:off x="5054600" y="2133600"/>
            <a:ext cx="431800" cy="72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98" name="Shape 98"/>
          <p:cNvSpPr/>
          <p:nvPr/>
        </p:nvSpPr>
        <p:spPr>
          <a:xfrm>
            <a:off x="2689225" y="1989137"/>
            <a:ext cx="358775" cy="129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99" name="Shape 99"/>
          <p:cNvSpPr/>
          <p:nvPr/>
        </p:nvSpPr>
        <p:spPr>
          <a:xfrm>
            <a:off x="2141537" y="1628775"/>
            <a:ext cx="1439863"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Desmarque</a:t>
            </a:r>
          </a:p>
        </p:txBody>
      </p:sp>
      <p:sp>
        <p:nvSpPr>
          <p:cNvPr id="100" name="Shape 100"/>
          <p:cNvSpPr/>
          <p:nvPr/>
        </p:nvSpPr>
        <p:spPr>
          <a:xfrm>
            <a:off x="4622800" y="2924175"/>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Oponente sin balón</a:t>
            </a:r>
          </a:p>
        </p:txBody>
      </p:sp>
      <p:sp>
        <p:nvSpPr>
          <p:cNvPr id="101" name="Shape 101"/>
          <p:cNvSpPr/>
          <p:nvPr/>
        </p:nvSpPr>
        <p:spPr>
          <a:xfrm flipH="1">
            <a:off x="5740400" y="3500437"/>
            <a:ext cx="431800"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2" name="Shape 102"/>
          <p:cNvSpPr/>
          <p:nvPr/>
        </p:nvSpPr>
        <p:spPr>
          <a:xfrm flipH="1">
            <a:off x="4521200" y="3500437"/>
            <a:ext cx="431800"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3" name="Shape 103"/>
          <p:cNvSpPr/>
          <p:nvPr/>
        </p:nvSpPr>
        <p:spPr>
          <a:xfrm>
            <a:off x="3784600" y="3860800"/>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 proximidad</a:t>
            </a:r>
          </a:p>
        </p:txBody>
      </p:sp>
      <p:sp>
        <p:nvSpPr>
          <p:cNvPr id="104" name="Shape 104"/>
          <p:cNvSpPr/>
          <p:nvPr/>
        </p:nvSpPr>
        <p:spPr>
          <a:xfrm>
            <a:off x="4724400" y="1844675"/>
            <a:ext cx="36591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Marcaje</a:t>
            </a:r>
          </a:p>
        </p:txBody>
      </p:sp>
      <p:sp>
        <p:nvSpPr>
          <p:cNvPr id="105" name="Shape 105"/>
          <p:cNvSpPr/>
          <p:nvPr/>
        </p:nvSpPr>
        <p:spPr>
          <a:xfrm>
            <a:off x="7885112" y="2205037"/>
            <a:ext cx="431801" cy="863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6" name="Shape 106"/>
          <p:cNvSpPr/>
          <p:nvPr/>
        </p:nvSpPr>
        <p:spPr>
          <a:xfrm>
            <a:off x="5384800" y="3860800"/>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A distancia</a:t>
            </a:r>
          </a:p>
        </p:txBody>
      </p:sp>
      <p:pic>
        <p:nvPicPr>
          <p:cNvPr id="107" name="logodefinitivo.png" descr="logodefinitivo"/>
          <p:cNvPicPr/>
          <p:nvPr/>
        </p:nvPicPr>
        <p:blipFill>
          <a:blip r:embed="rId2">
            <a:extLst/>
          </a:blip>
          <a:stretch>
            <a:fillRect/>
          </a:stretch>
        </p:blipFill>
        <p:spPr>
          <a:xfrm>
            <a:off x="8281987" y="6278562"/>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08" name="Shape 108"/>
          <p:cNvSpPr/>
          <p:nvPr/>
        </p:nvSpPr>
        <p:spPr>
          <a:xfrm>
            <a:off x="2352675" y="3357562"/>
            <a:ext cx="1152525" cy="695224"/>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lvl1pPr>
          </a:lstStyle>
          <a:p>
            <a:pPr lvl="0">
              <a:defRPr sz="1800"/>
            </a:pPr>
            <a:r>
              <a:rPr sz="1400"/>
              <a:t>Es la acción de alejarse del oponente</a:t>
            </a:r>
          </a:p>
        </p:txBody>
      </p:sp>
      <p:sp>
        <p:nvSpPr>
          <p:cNvPr id="109" name="Shape 109"/>
          <p:cNvSpPr/>
          <p:nvPr/>
        </p:nvSpPr>
        <p:spPr>
          <a:xfrm>
            <a:off x="457200" y="1676400"/>
            <a:ext cx="1439863"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Pivotar</a:t>
            </a:r>
          </a:p>
        </p:txBody>
      </p:sp>
      <p:sp>
        <p:nvSpPr>
          <p:cNvPr id="110" name="Shape 110"/>
          <p:cNvSpPr/>
          <p:nvPr/>
        </p:nvSpPr>
        <p:spPr>
          <a:xfrm>
            <a:off x="914400" y="1981200"/>
            <a:ext cx="358775"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111" name="21.jpg"/>
          <p:cNvPicPr/>
          <p:nvPr/>
        </p:nvPicPr>
        <p:blipFill>
          <a:blip r:embed="rId3">
            <a:extLst/>
          </a:blip>
          <a:stretch>
            <a:fillRect/>
          </a:stretch>
        </p:blipFill>
        <p:spPr>
          <a:xfrm>
            <a:off x="56734" y="3472504"/>
            <a:ext cx="2240795" cy="1725147"/>
          </a:xfrm>
          <a:prstGeom prst="rect">
            <a:avLst/>
          </a:prstGeom>
          <a:ln w="12700">
            <a:miter lim="400000"/>
          </a:ln>
        </p:spPr>
      </p:pic>
      <p:pic>
        <p:nvPicPr>
          <p:cNvPr id="112" name="baloncesto 5 copiac.jpg"/>
          <p:cNvPicPr/>
          <p:nvPr/>
        </p:nvPicPr>
        <p:blipFill>
          <a:blip r:embed="rId4">
            <a:extLst/>
          </a:blip>
          <a:stretch>
            <a:fillRect/>
          </a:stretch>
        </p:blipFill>
        <p:spPr>
          <a:xfrm>
            <a:off x="3195035" y="4551186"/>
            <a:ext cx="1638585" cy="2279443"/>
          </a:xfrm>
          <a:prstGeom prst="rect">
            <a:avLst/>
          </a:prstGeom>
          <a:ln w="12700">
            <a:miter lim="400000"/>
          </a:ln>
        </p:spPr>
      </p:pic>
      <p:pic>
        <p:nvPicPr>
          <p:cNvPr id="113" name="baloncesto7a copiab.jpg"/>
          <p:cNvPicPr/>
          <p:nvPr/>
        </p:nvPicPr>
        <p:blipFill>
          <a:blip r:embed="rId5">
            <a:extLst/>
          </a:blip>
          <a:stretch>
            <a:fillRect/>
          </a:stretch>
        </p:blipFill>
        <p:spPr>
          <a:xfrm>
            <a:off x="5090419" y="4530725"/>
            <a:ext cx="2061961" cy="2053404"/>
          </a:xfrm>
          <a:prstGeom prst="rect">
            <a:avLst/>
          </a:prstGeom>
          <a:ln w="12700">
            <a:miter lim="400000"/>
          </a:ln>
        </p:spPr>
      </p:pic>
      <p:pic>
        <p:nvPicPr>
          <p:cNvPr id="114" name="baloncesto 5 copiac copiac.jpg"/>
          <p:cNvPicPr/>
          <p:nvPr/>
        </p:nvPicPr>
        <p:blipFill>
          <a:blip r:embed="rId6">
            <a:extLst/>
          </a:blip>
          <a:stretch>
            <a:fillRect/>
          </a:stretch>
        </p:blipFill>
        <p:spPr>
          <a:xfrm>
            <a:off x="7245100" y="4005262"/>
            <a:ext cx="1643563" cy="228636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99"/>
                                        </p:tgtEl>
                                        <p:attrNameLst>
                                          <p:attrName>style.visibility</p:attrName>
                                        </p:attrNameLst>
                                      </p:cBhvr>
                                      <p:to>
                                        <p:strVal val="visible"/>
                                      </p:to>
                                    </p:set>
                                    <p:animEffect filter="blinds(horizontal)" transition="in">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98"/>
                                        </p:tgtEl>
                                        <p:attrNameLst>
                                          <p:attrName>style.visibility</p:attrName>
                                        </p:attrNameLst>
                                      </p:cBhvr>
                                      <p:to>
                                        <p:strVal val="visible"/>
                                      </p:to>
                                    </p:set>
                                    <p:animEffect filter="blinds(horizontal)" transition="in">
                                      <p:cBhvr>
                                        <p:cTn id="12" dur="500"/>
                                        <p:tgtEl>
                                          <p:spTgt spid="98"/>
                                        </p:tgtEl>
                                      </p:cBhvr>
                                    </p:animEffect>
                                  </p:childTnLst>
                                </p:cTn>
                              </p:par>
                            </p:childTnLst>
                          </p:cTn>
                        </p:par>
                        <p:par>
                          <p:cTn id="13" fill="hold">
                            <p:stCondLst>
                              <p:cond delay="500"/>
                            </p:stCondLst>
                            <p:childTnLst>
                              <p:par>
                                <p:cTn id="14" nodeType="afterEffect" presetClass="entr" presetSubtype="10" presetID="3" grpId="3" fill="hold">
                                  <p:stCondLst>
                                    <p:cond delay="0"/>
                                  </p:stCondLst>
                                  <p:iterate type="el" backwards="0">
                                    <p:tmAbs val="0"/>
                                  </p:iterate>
                                  <p:childTnLst>
                                    <p:set>
                                      <p:cBhvr>
                                        <p:cTn id="15" fill="hold"/>
                                        <p:tgtEl>
                                          <p:spTgt spid="108"/>
                                        </p:tgtEl>
                                        <p:attrNameLst>
                                          <p:attrName>style.visibility</p:attrName>
                                        </p:attrNameLst>
                                      </p:cBhvr>
                                      <p:to>
                                        <p:strVal val="visible"/>
                                      </p:to>
                                    </p:set>
                                    <p:animEffect filter="blinds(horizontal)" transition="in">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4" presetID="2" grpId="4" fill="hold">
                                  <p:stCondLst>
                                    <p:cond delay="0"/>
                                  </p:stCondLst>
                                  <p:iterate type="el" backwards="0">
                                    <p:tmAbs val="0"/>
                                  </p:iterate>
                                  <p:childTnLst>
                                    <p:set>
                                      <p:cBhvr>
                                        <p:cTn id="20" fill="hold"/>
                                        <p:tgtEl>
                                          <p:spTgt spid="104"/>
                                        </p:tgtEl>
                                        <p:attrNameLst>
                                          <p:attrName>style.visibility</p:attrName>
                                        </p:attrNameLst>
                                      </p:cBhvr>
                                      <p:to>
                                        <p:strVal val="visible"/>
                                      </p:to>
                                    </p:set>
                                    <p:anim calcmode="lin" valueType="num">
                                      <p:cBhvr>
                                        <p:cTn id="21" dur="500" fill="hold"/>
                                        <p:tgtEl>
                                          <p:spTgt spid="104"/>
                                        </p:tgtEl>
                                        <p:attrNameLst>
                                          <p:attrName>ppt_x</p:attrName>
                                        </p:attrNameLst>
                                      </p:cBhvr>
                                      <p:tavLst>
                                        <p:tav tm="0">
                                          <p:val>
                                            <p:strVal val="#ppt_x"/>
                                          </p:val>
                                        </p:tav>
                                        <p:tav tm="100000">
                                          <p:val>
                                            <p:strVal val="#ppt_x"/>
                                          </p:val>
                                        </p:tav>
                                      </p:tavLst>
                                    </p:anim>
                                    <p:anim calcmode="lin" valueType="num">
                                      <p:cBhvr>
                                        <p:cTn id="2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0" presetID="3" grpId="5" fill="hold">
                                  <p:stCondLst>
                                    <p:cond delay="0"/>
                                  </p:stCondLst>
                                  <p:iterate type="el" backwards="0">
                                    <p:tmAbs val="0"/>
                                  </p:iterate>
                                  <p:childTnLst>
                                    <p:set>
                                      <p:cBhvr>
                                        <p:cTn id="26" fill="hold"/>
                                        <p:tgtEl>
                                          <p:spTgt spid="97"/>
                                        </p:tgtEl>
                                        <p:attrNameLst>
                                          <p:attrName>style.visibility</p:attrName>
                                        </p:attrNameLst>
                                      </p:cBhvr>
                                      <p:to>
                                        <p:strVal val="visible"/>
                                      </p:to>
                                    </p:set>
                                    <p:animEffect filter="blinds(horizontal)" transition="in">
                                      <p:cBhvr>
                                        <p:cTn id="27" dur="500"/>
                                        <p:tgtEl>
                                          <p:spTgt spid="97"/>
                                        </p:tgtEl>
                                      </p:cBhvr>
                                    </p:animEffect>
                                  </p:childTnLst>
                                </p:cTn>
                              </p:par>
                            </p:childTnLst>
                          </p:cTn>
                        </p:par>
                        <p:par>
                          <p:cTn id="28" fill="hold">
                            <p:stCondLst>
                              <p:cond delay="500"/>
                            </p:stCondLst>
                            <p:childTnLst>
                              <p:par>
                                <p:cTn id="29" nodeType="afterEffect" presetClass="entr" presetSubtype="10" presetID="3" grpId="6" fill="hold">
                                  <p:stCondLst>
                                    <p:cond delay="0"/>
                                  </p:stCondLst>
                                  <p:iterate type="el" backwards="0">
                                    <p:tmAbs val="0"/>
                                  </p:iterate>
                                  <p:childTnLst>
                                    <p:set>
                                      <p:cBhvr>
                                        <p:cTn id="30" fill="hold"/>
                                        <p:tgtEl>
                                          <p:spTgt spid="100"/>
                                        </p:tgtEl>
                                        <p:attrNameLst>
                                          <p:attrName>style.visibility</p:attrName>
                                        </p:attrNameLst>
                                      </p:cBhvr>
                                      <p:to>
                                        <p:strVal val="visible"/>
                                      </p:to>
                                    </p:set>
                                    <p:animEffect filter="blinds(horizontal)" transition="in">
                                      <p:cBhvr>
                                        <p:cTn id="31" dur="500"/>
                                        <p:tgtEl>
                                          <p:spTgt spid="100"/>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10" presetID="3" grpId="7" fill="hold">
                                  <p:stCondLst>
                                    <p:cond delay="0"/>
                                  </p:stCondLst>
                                  <p:iterate type="el" backwards="0">
                                    <p:tmAbs val="0"/>
                                  </p:iterate>
                                  <p:childTnLst>
                                    <p:set>
                                      <p:cBhvr>
                                        <p:cTn id="35" fill="hold"/>
                                        <p:tgtEl>
                                          <p:spTgt spid="102"/>
                                        </p:tgtEl>
                                        <p:attrNameLst>
                                          <p:attrName>style.visibility</p:attrName>
                                        </p:attrNameLst>
                                      </p:cBhvr>
                                      <p:to>
                                        <p:strVal val="visible"/>
                                      </p:to>
                                    </p:set>
                                    <p:animEffect filter="blinds(horizontal)" transition="in">
                                      <p:cBhvr>
                                        <p:cTn id="36" dur="500"/>
                                        <p:tgtEl>
                                          <p:spTgt spid="102"/>
                                        </p:tgtEl>
                                      </p:cBhvr>
                                    </p:animEffect>
                                  </p:childTnLst>
                                </p:cTn>
                              </p:par>
                            </p:childTnLst>
                          </p:cTn>
                        </p:par>
                        <p:par>
                          <p:cTn id="37" fill="hold">
                            <p:stCondLst>
                              <p:cond delay="500"/>
                            </p:stCondLst>
                            <p:childTnLst>
                              <p:par>
                                <p:cTn id="38" nodeType="afterEffect" presetClass="entr" presetSubtype="10" presetID="3" grpId="8" fill="hold">
                                  <p:stCondLst>
                                    <p:cond delay="0"/>
                                  </p:stCondLst>
                                  <p:iterate type="el" backwards="0">
                                    <p:tmAbs val="0"/>
                                  </p:iterate>
                                  <p:childTnLst>
                                    <p:set>
                                      <p:cBhvr>
                                        <p:cTn id="39" fill="hold"/>
                                        <p:tgtEl>
                                          <p:spTgt spid="103"/>
                                        </p:tgtEl>
                                        <p:attrNameLst>
                                          <p:attrName>style.visibility</p:attrName>
                                        </p:attrNameLst>
                                      </p:cBhvr>
                                      <p:to>
                                        <p:strVal val="visible"/>
                                      </p:to>
                                    </p:set>
                                    <p:animEffect filter="blinds(horizontal)" transition="in">
                                      <p:cBhvr>
                                        <p:cTn id="40" dur="500"/>
                                        <p:tgtEl>
                                          <p:spTgt spid="103"/>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10" presetID="3" grpId="9" fill="hold">
                                  <p:stCondLst>
                                    <p:cond delay="0"/>
                                  </p:stCondLst>
                                  <p:iterate type="el" backwards="0">
                                    <p:tmAbs val="0"/>
                                  </p:iterate>
                                  <p:childTnLst>
                                    <p:set>
                                      <p:cBhvr>
                                        <p:cTn id="44" fill="hold"/>
                                        <p:tgtEl>
                                          <p:spTgt spid="101"/>
                                        </p:tgtEl>
                                        <p:attrNameLst>
                                          <p:attrName>style.visibility</p:attrName>
                                        </p:attrNameLst>
                                      </p:cBhvr>
                                      <p:to>
                                        <p:strVal val="visible"/>
                                      </p:to>
                                    </p:set>
                                    <p:animEffect filter="blinds(horizontal)" transition="in">
                                      <p:cBhvr>
                                        <p:cTn id="45" dur="500"/>
                                        <p:tgtEl>
                                          <p:spTgt spid="101"/>
                                        </p:tgtEl>
                                      </p:cBhvr>
                                    </p:animEffect>
                                  </p:childTnLst>
                                </p:cTn>
                              </p:par>
                            </p:childTnLst>
                          </p:cTn>
                        </p:par>
                        <p:par>
                          <p:cTn id="46" fill="hold">
                            <p:stCondLst>
                              <p:cond delay="500"/>
                            </p:stCondLst>
                            <p:childTnLst>
                              <p:par>
                                <p:cTn id="47" nodeType="afterEffect" presetClass="entr" presetSubtype="10" presetID="3" grpId="10" fill="hold">
                                  <p:stCondLst>
                                    <p:cond delay="0"/>
                                  </p:stCondLst>
                                  <p:iterate type="el" backwards="0">
                                    <p:tmAbs val="0"/>
                                  </p:iterate>
                                  <p:childTnLst>
                                    <p:set>
                                      <p:cBhvr>
                                        <p:cTn id="48" fill="hold"/>
                                        <p:tgtEl>
                                          <p:spTgt spid="106"/>
                                        </p:tgtEl>
                                        <p:attrNameLst>
                                          <p:attrName>style.visibility</p:attrName>
                                        </p:attrNameLst>
                                      </p:cBhvr>
                                      <p:to>
                                        <p:strVal val="visible"/>
                                      </p:to>
                                    </p:set>
                                    <p:animEffect filter="blinds(horizontal)" transition="in">
                                      <p:cBhvr>
                                        <p:cTn id="49" dur="500"/>
                                        <p:tgtEl>
                                          <p:spTgt spid="106"/>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10" presetID="3" grpId="11" fill="hold">
                                  <p:stCondLst>
                                    <p:cond delay="0"/>
                                  </p:stCondLst>
                                  <p:iterate type="el" backwards="0">
                                    <p:tmAbs val="0"/>
                                  </p:iterate>
                                  <p:childTnLst>
                                    <p:set>
                                      <p:cBhvr>
                                        <p:cTn id="53" fill="hold"/>
                                        <p:tgtEl>
                                          <p:spTgt spid="105"/>
                                        </p:tgtEl>
                                        <p:attrNameLst>
                                          <p:attrName>style.visibility</p:attrName>
                                        </p:attrNameLst>
                                      </p:cBhvr>
                                      <p:to>
                                        <p:strVal val="visible"/>
                                      </p:to>
                                    </p:set>
                                    <p:animEffect filter="blinds(horizontal)" transition="in">
                                      <p:cBhvr>
                                        <p:cTn id="54" dur="500"/>
                                        <p:tgtEl>
                                          <p:spTgt spid="105"/>
                                        </p:tgtEl>
                                      </p:cBhvr>
                                    </p:animEffect>
                                  </p:childTnLst>
                                </p:cTn>
                              </p:par>
                            </p:childTnLst>
                          </p:cTn>
                        </p:par>
                        <p:par>
                          <p:cTn id="55" fill="hold">
                            <p:stCondLst>
                              <p:cond delay="500"/>
                            </p:stCondLst>
                            <p:childTnLst>
                              <p:par>
                                <p:cTn id="56" nodeType="afterEffect" presetClass="entr" presetSubtype="10" presetID="3" grpId="12" fill="hold">
                                  <p:stCondLst>
                                    <p:cond delay="0"/>
                                  </p:stCondLst>
                                  <p:iterate type="el" backwards="0">
                                    <p:tmAbs val="0"/>
                                  </p:iterate>
                                  <p:childTnLst>
                                    <p:set>
                                      <p:cBhvr>
                                        <p:cTn id="57" fill="hold"/>
                                        <p:tgtEl>
                                          <p:spTgt spid="96"/>
                                        </p:tgtEl>
                                        <p:attrNameLst>
                                          <p:attrName>style.visibility</p:attrName>
                                        </p:attrNameLst>
                                      </p:cBhvr>
                                      <p:to>
                                        <p:strVal val="visible"/>
                                      </p:to>
                                    </p:set>
                                    <p:animEffect filter="blinds(horizontal)" transition="in">
                                      <p:cBhvr>
                                        <p:cTn id="58" dur="500"/>
                                        <p:tgtEl>
                                          <p:spTgt spid="96"/>
                                        </p:tgtEl>
                                      </p:cBhvr>
                                    </p:animEffec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10" presetID="3" grpId="13" fill="hold">
                                  <p:stCondLst>
                                    <p:cond delay="0"/>
                                  </p:stCondLst>
                                  <p:iterate type="el" backwards="0">
                                    <p:tmAbs val="0"/>
                                  </p:iterate>
                                  <p:childTnLst>
                                    <p:set>
                                      <p:cBhvr>
                                        <p:cTn id="62" fill="hold"/>
                                        <p:tgtEl>
                                          <p:spTgt spid="109"/>
                                        </p:tgtEl>
                                        <p:attrNameLst>
                                          <p:attrName>style.visibility</p:attrName>
                                        </p:attrNameLst>
                                      </p:cBhvr>
                                      <p:to>
                                        <p:strVal val="visible"/>
                                      </p:to>
                                    </p:set>
                                    <p:animEffect filter="blinds(horizontal)" transition="in">
                                      <p:cBhvr>
                                        <p:cTn id="63" dur="500"/>
                                        <p:tgtEl>
                                          <p:spTgt spid="109"/>
                                        </p:tgtEl>
                                      </p:cBhvr>
                                    </p:animEffect>
                                  </p:childTnLst>
                                </p:cTn>
                              </p:par>
                            </p:childTnLst>
                          </p:cTn>
                        </p:par>
                      </p:childTnLst>
                    </p:cTn>
                  </p:par>
                  <p:par>
                    <p:cTn id="64" fill="hold">
                      <p:stCondLst>
                        <p:cond delay="indefinite"/>
                      </p:stCondLst>
                      <p:childTnLst>
                        <p:par>
                          <p:cTn id="65" fill="hold">
                            <p:stCondLst>
                              <p:cond delay="0"/>
                            </p:stCondLst>
                            <p:childTnLst>
                              <p:par>
                                <p:cTn id="66" nodeType="clickEffect" presetClass="entr" presetSubtype="10" presetID="3" grpId="14" fill="hold">
                                  <p:stCondLst>
                                    <p:cond delay="0"/>
                                  </p:stCondLst>
                                  <p:iterate type="el" backwards="0">
                                    <p:tmAbs val="0"/>
                                  </p:iterate>
                                  <p:childTnLst>
                                    <p:set>
                                      <p:cBhvr>
                                        <p:cTn id="67" fill="hold"/>
                                        <p:tgtEl>
                                          <p:spTgt spid="110"/>
                                        </p:tgtEl>
                                        <p:attrNameLst>
                                          <p:attrName>style.visibility</p:attrName>
                                        </p:attrNameLst>
                                      </p:cBhvr>
                                      <p:to>
                                        <p:strVal val="visible"/>
                                      </p:to>
                                    </p:set>
                                    <p:animEffect filter="blinds(horizontal)" transition="in">
                                      <p:cBhvr>
                                        <p:cTn id="68"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14"/>
      <p:bldP build="whole" bldLvl="1" animBg="1" rev="0" advAuto="0" spid="106" grpId="10"/>
      <p:bldP build="whole" bldLvl="1" animBg="1" rev="0" advAuto="0" spid="101" grpId="9"/>
      <p:bldP build="whole" bldLvl="1" animBg="1" rev="0" advAuto="0" spid="100" grpId="6"/>
      <p:bldP build="whole" bldLvl="1" animBg="1" rev="0" advAuto="0" spid="102" grpId="7"/>
      <p:bldP build="whole" bldLvl="1" animBg="1" rev="0" advAuto="0" spid="99" grpId="1"/>
      <p:bldP build="whole" bldLvl="1" animBg="1" rev="0" advAuto="0" spid="103" grpId="8"/>
      <p:bldP build="whole" bldLvl="1" animBg="1" rev="0" advAuto="0" spid="98" grpId="2"/>
      <p:bldP build="whole" bldLvl="1" animBg="1" rev="0" advAuto="0" spid="104" grpId="4"/>
      <p:bldP build="whole" bldLvl="1" animBg="1" rev="0" advAuto="0" spid="108" grpId="3"/>
      <p:bldP build="whole" bldLvl="1" animBg="1" rev="0" advAuto="0" spid="97" grpId="5"/>
      <p:bldP build="whole" bldLvl="1" animBg="1" rev="0" advAuto="0" spid="105" grpId="11"/>
      <p:bldP build="whole" bldLvl="1" animBg="1" rev="0" advAuto="0" spid="96" grpId="12"/>
      <p:bldP build="whole" bldLvl="1" animBg="1" rev="0" advAuto="0" spid="109" grpId="1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RECURSOS TÉCNICO-TÁCTICOS BÁSICOS       </a:t>
            </a:r>
            <a:r>
              <a:rPr sz="1919">
                <a:solidFill>
                  <a:srgbClr val="FF9900"/>
                </a:solidFill>
              </a:rPr>
              <a:t>EL BALONCESTO</a:t>
            </a:r>
          </a:p>
        </p:txBody>
      </p:sp>
      <p:sp>
        <p:nvSpPr>
          <p:cNvPr id="117" name="Shape 117"/>
          <p:cNvSpPr/>
          <p:nvPr/>
        </p:nvSpPr>
        <p:spPr>
          <a:xfrm>
            <a:off x="3848100" y="1595437"/>
            <a:ext cx="176053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Contraataque</a:t>
            </a:r>
          </a:p>
        </p:txBody>
      </p:sp>
      <p:sp>
        <p:nvSpPr>
          <p:cNvPr id="118" name="Shape 118"/>
          <p:cNvSpPr/>
          <p:nvPr/>
        </p:nvSpPr>
        <p:spPr>
          <a:xfrm>
            <a:off x="6588125" y="1844675"/>
            <a:ext cx="18049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Bloqueo</a:t>
            </a:r>
          </a:p>
        </p:txBody>
      </p:sp>
      <p:sp>
        <p:nvSpPr>
          <p:cNvPr id="119" name="Shape 119"/>
          <p:cNvSpPr/>
          <p:nvPr/>
        </p:nvSpPr>
        <p:spPr>
          <a:xfrm>
            <a:off x="6134100" y="3779087"/>
            <a:ext cx="1473201" cy="35066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Rebote</a:t>
            </a:r>
            <a:r>
              <a:t> </a:t>
            </a:r>
          </a:p>
        </p:txBody>
      </p:sp>
      <p:sp>
        <p:nvSpPr>
          <p:cNvPr id="120" name="Shape 120"/>
          <p:cNvSpPr/>
          <p:nvPr/>
        </p:nvSpPr>
        <p:spPr>
          <a:xfrm>
            <a:off x="4512468" y="1912761"/>
            <a:ext cx="431801" cy="72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21" name="Shape 121"/>
          <p:cNvSpPr/>
          <p:nvPr/>
        </p:nvSpPr>
        <p:spPr>
          <a:xfrm>
            <a:off x="6654800" y="4065587"/>
            <a:ext cx="431800" cy="72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122" name="logodefinitivo.png" descr="logodefinitivo"/>
          <p:cNvPicPr/>
          <p:nvPr/>
        </p:nvPicPr>
        <p:blipFill>
          <a:blip r:embed="rId2">
            <a:extLst/>
          </a:blip>
          <a:stretch>
            <a:fillRect/>
          </a:stretch>
        </p:blipFill>
        <p:spPr>
          <a:xfrm>
            <a:off x="8205787" y="6248400"/>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23" name="Shape 123"/>
          <p:cNvSpPr/>
          <p:nvPr/>
        </p:nvSpPr>
        <p:spPr>
          <a:xfrm>
            <a:off x="887412" y="1462087"/>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La entrada a canasta</a:t>
            </a:r>
            <a:r>
              <a:t> </a:t>
            </a:r>
          </a:p>
        </p:txBody>
      </p:sp>
      <p:sp>
        <p:nvSpPr>
          <p:cNvPr id="124" name="Shape 124"/>
          <p:cNvSpPr/>
          <p:nvPr/>
        </p:nvSpPr>
        <p:spPr>
          <a:xfrm flipH="1">
            <a:off x="1408112" y="1993900"/>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25" name="Shape 125"/>
          <p:cNvSpPr/>
          <p:nvPr/>
        </p:nvSpPr>
        <p:spPr>
          <a:xfrm>
            <a:off x="5943600" y="3200400"/>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Directos</a:t>
            </a:r>
            <a:r>
              <a:t> </a:t>
            </a:r>
          </a:p>
        </p:txBody>
      </p:sp>
      <p:sp>
        <p:nvSpPr>
          <p:cNvPr id="126" name="Shape 126"/>
          <p:cNvSpPr/>
          <p:nvPr/>
        </p:nvSpPr>
        <p:spPr>
          <a:xfrm>
            <a:off x="7543800" y="3200400"/>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Indirectos</a:t>
            </a:r>
          </a:p>
        </p:txBody>
      </p:sp>
      <p:sp>
        <p:nvSpPr>
          <p:cNvPr id="127" name="Shape 127"/>
          <p:cNvSpPr/>
          <p:nvPr/>
        </p:nvSpPr>
        <p:spPr>
          <a:xfrm flipH="1" rot="16200000">
            <a:off x="7429500" y="2247900"/>
            <a:ext cx="914400" cy="838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w="50800">
            <a:solidFill>
              <a:srgbClr val="99CC00"/>
            </a:solidFill>
            <a:round/>
            <a:tailEnd type="triangle"/>
          </a:ln>
        </p:spPr>
        <p:txBody>
          <a:bodyPr lIns="0" tIns="0" rIns="0" bIns="0"/>
          <a:lstStyle/>
          <a:p>
            <a:pPr lvl="0"/>
          </a:p>
        </p:txBody>
      </p:sp>
      <p:sp>
        <p:nvSpPr>
          <p:cNvPr id="128" name="Shape 128"/>
          <p:cNvSpPr/>
          <p:nvPr/>
        </p:nvSpPr>
        <p:spPr>
          <a:xfrm rot="5400000">
            <a:off x="6591300" y="2247900"/>
            <a:ext cx="914400" cy="838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w="50800">
            <a:solidFill>
              <a:srgbClr val="99CC00"/>
            </a:solidFill>
            <a:round/>
            <a:tailEnd type="triangle"/>
          </a:ln>
        </p:spPr>
        <p:txBody>
          <a:bodyPr lIns="0" tIns="0" rIns="0" bIns="0"/>
          <a:lstStyle/>
          <a:p>
            <a:pPr lvl="0"/>
          </a:p>
        </p:txBody>
      </p:sp>
      <p:sp>
        <p:nvSpPr>
          <p:cNvPr id="129" name="Shape 129"/>
          <p:cNvSpPr/>
          <p:nvPr/>
        </p:nvSpPr>
        <p:spPr>
          <a:xfrm>
            <a:off x="3852068" y="2794000"/>
            <a:ext cx="1752601" cy="11634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sz="1400"/>
              <a:t>Acción sorpresa para llegar a la canasta contraria en superioridad numérica</a:t>
            </a:r>
            <a:r>
              <a:t> </a:t>
            </a:r>
          </a:p>
        </p:txBody>
      </p:sp>
      <p:pic>
        <p:nvPicPr>
          <p:cNvPr id="130" name="baloncesto4.jpg"/>
          <p:cNvPicPr/>
          <p:nvPr/>
        </p:nvPicPr>
        <p:blipFill>
          <a:blip r:embed="rId3">
            <a:extLst/>
          </a:blip>
          <a:stretch>
            <a:fillRect/>
          </a:stretch>
        </p:blipFill>
        <p:spPr>
          <a:xfrm>
            <a:off x="6224142" y="4784637"/>
            <a:ext cx="1597661" cy="1219201"/>
          </a:xfrm>
          <a:prstGeom prst="rect">
            <a:avLst/>
          </a:prstGeom>
          <a:ln w="12700">
            <a:miter lim="400000"/>
          </a:ln>
        </p:spPr>
      </p:pic>
      <p:pic>
        <p:nvPicPr>
          <p:cNvPr id="131" name="pasted-image.pdf"/>
          <p:cNvPicPr/>
          <p:nvPr/>
        </p:nvPicPr>
        <p:blipFill>
          <a:blip r:embed="rId4">
            <a:extLst/>
          </a:blip>
          <a:stretch>
            <a:fillRect/>
          </a:stretch>
        </p:blipFill>
        <p:spPr>
          <a:xfrm>
            <a:off x="314688" y="2344105"/>
            <a:ext cx="2618649" cy="1723882"/>
          </a:xfrm>
          <a:prstGeom prst="rect">
            <a:avLst/>
          </a:prstGeom>
          <a:ln w="12700">
            <a:miter lim="400000"/>
          </a:ln>
        </p:spPr>
      </p:pic>
      <p:sp>
        <p:nvSpPr>
          <p:cNvPr id="132" name="Shape 132"/>
          <p:cNvSpPr/>
          <p:nvPr/>
        </p:nvSpPr>
        <p:spPr>
          <a:xfrm>
            <a:off x="3773170" y="4250619"/>
            <a:ext cx="1597660"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El Alley Hoop</a:t>
            </a:r>
          </a:p>
        </p:txBody>
      </p:sp>
      <p:sp>
        <p:nvSpPr>
          <p:cNvPr id="133" name="Shape 133"/>
          <p:cNvSpPr/>
          <p:nvPr/>
        </p:nvSpPr>
        <p:spPr>
          <a:xfrm>
            <a:off x="468312" y="4117269"/>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El mate</a:t>
            </a:r>
          </a:p>
        </p:txBody>
      </p:sp>
      <p:pic>
        <p:nvPicPr>
          <p:cNvPr id="134" name="alley.jpg"/>
          <p:cNvPicPr/>
          <p:nvPr/>
        </p:nvPicPr>
        <p:blipFill>
          <a:blip r:embed="rId5">
            <a:extLst/>
          </a:blip>
          <a:stretch>
            <a:fillRect/>
          </a:stretch>
        </p:blipFill>
        <p:spPr>
          <a:xfrm>
            <a:off x="3208053" y="5082978"/>
            <a:ext cx="2727894" cy="1515735"/>
          </a:xfrm>
          <a:prstGeom prst="rect">
            <a:avLst/>
          </a:prstGeom>
          <a:ln w="12700">
            <a:miter lim="400000"/>
          </a:ln>
        </p:spPr>
      </p:pic>
      <p:pic>
        <p:nvPicPr>
          <p:cNvPr id="135" name="entrada copia.jpg"/>
          <p:cNvPicPr/>
          <p:nvPr/>
        </p:nvPicPr>
        <p:blipFill>
          <a:blip r:embed="rId6">
            <a:extLst/>
          </a:blip>
          <a:stretch>
            <a:fillRect/>
          </a:stretch>
        </p:blipFill>
        <p:spPr>
          <a:xfrm>
            <a:off x="56413" y="5061340"/>
            <a:ext cx="2915024" cy="1619712"/>
          </a:xfrm>
          <a:prstGeom prst="rect">
            <a:avLst/>
          </a:prstGeom>
          <a:ln w="12700">
            <a:miter lim="400000"/>
          </a:ln>
        </p:spPr>
      </p:pic>
      <p:sp>
        <p:nvSpPr>
          <p:cNvPr id="136" name="Shape 136"/>
          <p:cNvSpPr/>
          <p:nvPr/>
        </p:nvSpPr>
        <p:spPr>
          <a:xfrm flipH="1">
            <a:off x="989012" y="4420994"/>
            <a:ext cx="431801" cy="617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37" name="Shape 137"/>
          <p:cNvSpPr/>
          <p:nvPr/>
        </p:nvSpPr>
        <p:spPr>
          <a:xfrm flipH="1">
            <a:off x="4356100" y="4586094"/>
            <a:ext cx="431800" cy="617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23"/>
                                        </p:tgtEl>
                                        <p:attrNameLst>
                                          <p:attrName>style.visibility</p:attrName>
                                        </p:attrNameLst>
                                      </p:cBhvr>
                                      <p:to>
                                        <p:strVal val="visible"/>
                                      </p:to>
                                    </p:set>
                                    <p:animEffect filter="blinds(horizontal)" transition="in">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124"/>
                                        </p:tgtEl>
                                        <p:attrNameLst>
                                          <p:attrName>style.visibility</p:attrName>
                                        </p:attrNameLst>
                                      </p:cBhvr>
                                      <p:to>
                                        <p:strVal val="visible"/>
                                      </p:to>
                                    </p:set>
                                    <p:animEffect filter="blinds(horizontal)" transition="in">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0" presetID="3" grpId="3" fill="hold">
                                  <p:stCondLst>
                                    <p:cond delay="0"/>
                                  </p:stCondLst>
                                  <p:iterate type="el" backwards="0">
                                    <p:tmAbs val="0"/>
                                  </p:iterate>
                                  <p:childTnLst>
                                    <p:set>
                                      <p:cBhvr>
                                        <p:cTn id="16" fill="hold"/>
                                        <p:tgtEl>
                                          <p:spTgt spid="117"/>
                                        </p:tgtEl>
                                        <p:attrNameLst>
                                          <p:attrName>style.visibility</p:attrName>
                                        </p:attrNameLst>
                                      </p:cBhvr>
                                      <p:to>
                                        <p:strVal val="visible"/>
                                      </p:to>
                                    </p:set>
                                    <p:animEffect filter="blinds(horizontal)" transition="in">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120"/>
                                        </p:tgtEl>
                                        <p:attrNameLst>
                                          <p:attrName>style.visibility</p:attrName>
                                        </p:attrNameLst>
                                      </p:cBhvr>
                                      <p:to>
                                        <p:strVal val="visible"/>
                                      </p:to>
                                    </p:set>
                                    <p:animEffect filter="blinds(horizontal)" transition="in">
                                      <p:cBhvr>
                                        <p:cTn id="22" dur="500"/>
                                        <p:tgtEl>
                                          <p:spTgt spid="120"/>
                                        </p:tgtEl>
                                      </p:cBhvr>
                                    </p:animEffect>
                                  </p:childTnLst>
                                </p:cTn>
                              </p:par>
                            </p:childTnLst>
                          </p:cTn>
                        </p:par>
                        <p:par>
                          <p:cTn id="23" fill="hold">
                            <p:stCondLst>
                              <p:cond delay="500"/>
                            </p:stCondLst>
                            <p:childTnLst>
                              <p:par>
                                <p:cTn id="24" nodeType="afterEffect" presetClass="entr" presetSubtype="10" presetID="3" grpId="5" fill="hold">
                                  <p:stCondLst>
                                    <p:cond delay="0"/>
                                  </p:stCondLst>
                                  <p:iterate type="el" backwards="0">
                                    <p:tmAbs val="0"/>
                                  </p:iterate>
                                  <p:childTnLst>
                                    <p:set>
                                      <p:cBhvr>
                                        <p:cTn id="25" fill="hold"/>
                                        <p:tgtEl>
                                          <p:spTgt spid="129"/>
                                        </p:tgtEl>
                                        <p:attrNameLst>
                                          <p:attrName>style.visibility</p:attrName>
                                        </p:attrNameLst>
                                      </p:cBhvr>
                                      <p:to>
                                        <p:strVal val="visible"/>
                                      </p:to>
                                    </p:set>
                                    <p:animEffect filter="blinds(horizontal)" transition="in">
                                      <p:cBhvr>
                                        <p:cTn id="26" dur="500"/>
                                        <p:tgtEl>
                                          <p:spTgt spid="129"/>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0" presetID="3" grpId="6" fill="hold">
                                  <p:stCondLst>
                                    <p:cond delay="0"/>
                                  </p:stCondLst>
                                  <p:iterate type="el" backwards="0">
                                    <p:tmAbs val="0"/>
                                  </p:iterate>
                                  <p:childTnLst>
                                    <p:set>
                                      <p:cBhvr>
                                        <p:cTn id="30" fill="hold"/>
                                        <p:tgtEl>
                                          <p:spTgt spid="119"/>
                                        </p:tgtEl>
                                        <p:attrNameLst>
                                          <p:attrName>style.visibility</p:attrName>
                                        </p:attrNameLst>
                                      </p:cBhvr>
                                      <p:to>
                                        <p:strVal val="visible"/>
                                      </p:to>
                                    </p:set>
                                    <p:animEffect filter="blinds(horizontal)" transition="in">
                                      <p:cBhvr>
                                        <p:cTn id="31" dur="500"/>
                                        <p:tgtEl>
                                          <p:spTgt spid="119"/>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10" presetID="3" grpId="7" fill="hold">
                                  <p:stCondLst>
                                    <p:cond delay="0"/>
                                  </p:stCondLst>
                                  <p:iterate type="el" backwards="0">
                                    <p:tmAbs val="0"/>
                                  </p:iterate>
                                  <p:childTnLst>
                                    <p:set>
                                      <p:cBhvr>
                                        <p:cTn id="35" fill="hold"/>
                                        <p:tgtEl>
                                          <p:spTgt spid="121"/>
                                        </p:tgtEl>
                                        <p:attrNameLst>
                                          <p:attrName>style.visibility</p:attrName>
                                        </p:attrNameLst>
                                      </p:cBhvr>
                                      <p:to>
                                        <p:strVal val="visible"/>
                                      </p:to>
                                    </p:set>
                                    <p:animEffect filter="blinds(horizontal)" transition="in">
                                      <p:cBhvr>
                                        <p:cTn id="36" dur="500"/>
                                        <p:tgtEl>
                                          <p:spTgt spid="121"/>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10" presetID="3" grpId="8" fill="hold">
                                  <p:stCondLst>
                                    <p:cond delay="0"/>
                                  </p:stCondLst>
                                  <p:iterate type="el" backwards="0">
                                    <p:tmAbs val="0"/>
                                  </p:iterate>
                                  <p:childTnLst>
                                    <p:set>
                                      <p:cBhvr>
                                        <p:cTn id="40" fill="hold"/>
                                        <p:tgtEl>
                                          <p:spTgt spid="118"/>
                                        </p:tgtEl>
                                        <p:attrNameLst>
                                          <p:attrName>style.visibility</p:attrName>
                                        </p:attrNameLst>
                                      </p:cBhvr>
                                      <p:to>
                                        <p:strVal val="visible"/>
                                      </p:to>
                                    </p:set>
                                    <p:animEffect filter="blinds(horizontal)" transition="in">
                                      <p:cBhvr>
                                        <p:cTn id="41" dur="500"/>
                                        <p:tgtEl>
                                          <p:spTgt spid="118"/>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10" grpId="9" fill="hold">
                                  <p:stCondLst>
                                    <p:cond delay="0"/>
                                  </p:stCondLst>
                                  <p:iterate type="el" backwards="0">
                                    <p:tmAbs val="0"/>
                                  </p:iterate>
                                  <p:childTnLst>
                                    <p:set>
                                      <p:cBhvr>
                                        <p:cTn id="45" fill="hold"/>
                                        <p:tgtEl>
                                          <p:spTgt spid="128"/>
                                        </p:tgtEl>
                                        <p:attrNameLst>
                                          <p:attrName>style.visibility</p:attrName>
                                        </p:attrNameLst>
                                      </p:cBhvr>
                                      <p:to>
                                        <p:strVal val="visible"/>
                                      </p:to>
                                    </p:set>
                                    <p:animEffect filter="fade" transition="in">
                                      <p:cBhvr>
                                        <p:cTn id="46" dur="1000"/>
                                        <p:tgtEl>
                                          <p:spTgt spid="128"/>
                                        </p:tgtEl>
                                      </p:cBhvr>
                                    </p:animEffect>
                                  </p:childTnLst>
                                </p:cTn>
                              </p:par>
                            </p:childTnLst>
                          </p:cTn>
                        </p:par>
                        <p:par>
                          <p:cTn id="47" fill="hold">
                            <p:stCondLst>
                              <p:cond delay="1000"/>
                            </p:stCondLst>
                            <p:childTnLst>
                              <p:par>
                                <p:cTn id="48" nodeType="afterEffect" presetClass="entr" presetSubtype="10" presetID="3" grpId="10" fill="hold">
                                  <p:stCondLst>
                                    <p:cond delay="0"/>
                                  </p:stCondLst>
                                  <p:iterate type="el" backwards="0">
                                    <p:tmAbs val="0"/>
                                  </p:iterate>
                                  <p:childTnLst>
                                    <p:set>
                                      <p:cBhvr>
                                        <p:cTn id="49" fill="hold"/>
                                        <p:tgtEl>
                                          <p:spTgt spid="125"/>
                                        </p:tgtEl>
                                        <p:attrNameLst>
                                          <p:attrName>style.visibility</p:attrName>
                                        </p:attrNameLst>
                                      </p:cBhvr>
                                      <p:to>
                                        <p:strVal val="visible"/>
                                      </p:to>
                                    </p:set>
                                    <p:animEffect filter="blinds(horizontal)" transition="in">
                                      <p:cBhvr>
                                        <p:cTn id="50" dur="500"/>
                                        <p:tgtEl>
                                          <p:spTgt spid="125"/>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16" presetID="4" grpId="11" fill="hold">
                                  <p:stCondLst>
                                    <p:cond delay="0"/>
                                  </p:stCondLst>
                                  <p:iterate type="el" backwards="0">
                                    <p:tmAbs val="0"/>
                                  </p:iterate>
                                  <p:childTnLst>
                                    <p:set>
                                      <p:cBhvr>
                                        <p:cTn id="54" fill="hold"/>
                                        <p:tgtEl>
                                          <p:spTgt spid="127"/>
                                        </p:tgtEl>
                                        <p:attrNameLst>
                                          <p:attrName>style.visibility</p:attrName>
                                        </p:attrNameLst>
                                      </p:cBhvr>
                                      <p:to>
                                        <p:strVal val="visible"/>
                                      </p:to>
                                    </p:set>
                                    <p:animEffect filter="box(in)" transition="in">
                                      <p:cBhvr>
                                        <p:cTn id="55" dur="1000"/>
                                        <p:tgtEl>
                                          <p:spTgt spid="127"/>
                                        </p:tgtEl>
                                      </p:cBhvr>
                                    </p:animEffect>
                                  </p:childTnLst>
                                </p:cTn>
                              </p:par>
                            </p:childTnLst>
                          </p:cTn>
                        </p:par>
                        <p:par>
                          <p:cTn id="56" fill="hold">
                            <p:stCondLst>
                              <p:cond delay="1000"/>
                            </p:stCondLst>
                            <p:childTnLst>
                              <p:par>
                                <p:cTn id="57" nodeType="afterEffect" presetClass="entr" presetSubtype="10" presetID="3" grpId="12" fill="hold">
                                  <p:stCondLst>
                                    <p:cond delay="0"/>
                                  </p:stCondLst>
                                  <p:iterate type="el" backwards="0">
                                    <p:tmAbs val="0"/>
                                  </p:iterate>
                                  <p:childTnLst>
                                    <p:set>
                                      <p:cBhvr>
                                        <p:cTn id="58" fill="hold"/>
                                        <p:tgtEl>
                                          <p:spTgt spid="126"/>
                                        </p:tgtEl>
                                        <p:attrNameLst>
                                          <p:attrName>style.visibility</p:attrName>
                                        </p:attrNameLst>
                                      </p:cBhvr>
                                      <p:to>
                                        <p:strVal val="visible"/>
                                      </p:to>
                                    </p:set>
                                    <p:animEffect filter="blinds(horizontal)" transition="in">
                                      <p:cBhvr>
                                        <p:cTn id="59" dur="500"/>
                                        <p:tgtEl>
                                          <p:spTgt spid="126"/>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10" presetID="3" grpId="13" fill="hold">
                                  <p:stCondLst>
                                    <p:cond delay="0"/>
                                  </p:stCondLst>
                                  <p:iterate type="el" backwards="0">
                                    <p:tmAbs val="0"/>
                                  </p:iterate>
                                  <p:childTnLst>
                                    <p:set>
                                      <p:cBhvr>
                                        <p:cTn id="63" fill="hold"/>
                                        <p:tgtEl>
                                          <p:spTgt spid="132"/>
                                        </p:tgtEl>
                                        <p:attrNameLst>
                                          <p:attrName>style.visibility</p:attrName>
                                        </p:attrNameLst>
                                      </p:cBhvr>
                                      <p:to>
                                        <p:strVal val="visible"/>
                                      </p:to>
                                    </p:set>
                                    <p:animEffect filter="blinds(horizontal)" transition="in">
                                      <p:cBhvr>
                                        <p:cTn id="64" dur="500"/>
                                        <p:tgtEl>
                                          <p:spTgt spid="132"/>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10" presetID="3" grpId="14" fill="hold">
                                  <p:stCondLst>
                                    <p:cond delay="0"/>
                                  </p:stCondLst>
                                  <p:iterate type="el" backwards="0">
                                    <p:tmAbs val="0"/>
                                  </p:iterate>
                                  <p:childTnLst>
                                    <p:set>
                                      <p:cBhvr>
                                        <p:cTn id="68" fill="hold"/>
                                        <p:tgtEl>
                                          <p:spTgt spid="133"/>
                                        </p:tgtEl>
                                        <p:attrNameLst>
                                          <p:attrName>style.visibility</p:attrName>
                                        </p:attrNameLst>
                                      </p:cBhvr>
                                      <p:to>
                                        <p:strVal val="visible"/>
                                      </p:to>
                                    </p:set>
                                    <p:animEffect filter="blinds(horizontal)" transition="in">
                                      <p:cBhvr>
                                        <p:cTn id="69" dur="500"/>
                                        <p:tgtEl>
                                          <p:spTgt spid="133"/>
                                        </p:tgtEl>
                                      </p:cBhvr>
                                    </p:animEffect>
                                  </p:childTnLst>
                                </p:cTn>
                              </p:par>
                            </p:childTnLst>
                          </p:cTn>
                        </p:par>
                      </p:childTnLst>
                    </p:cTn>
                  </p:par>
                  <p:par>
                    <p:cTn id="70" fill="hold">
                      <p:stCondLst>
                        <p:cond delay="indefinite"/>
                      </p:stCondLst>
                      <p:childTnLst>
                        <p:par>
                          <p:cTn id="71" fill="hold">
                            <p:stCondLst>
                              <p:cond delay="0"/>
                            </p:stCondLst>
                            <p:childTnLst>
                              <p:par>
                                <p:cTn id="72" nodeType="clickEffect" presetClass="entr" presetSubtype="10" presetID="3" grpId="15" fill="hold">
                                  <p:stCondLst>
                                    <p:cond delay="0"/>
                                  </p:stCondLst>
                                  <p:iterate type="el" backwards="0">
                                    <p:tmAbs val="0"/>
                                  </p:iterate>
                                  <p:childTnLst>
                                    <p:set>
                                      <p:cBhvr>
                                        <p:cTn id="73" fill="hold"/>
                                        <p:tgtEl>
                                          <p:spTgt spid="136"/>
                                        </p:tgtEl>
                                        <p:attrNameLst>
                                          <p:attrName>style.visibility</p:attrName>
                                        </p:attrNameLst>
                                      </p:cBhvr>
                                      <p:to>
                                        <p:strVal val="visible"/>
                                      </p:to>
                                    </p:set>
                                    <p:animEffect filter="blinds(horizontal)" transition="in">
                                      <p:cBhvr>
                                        <p:cTn id="74" dur="500"/>
                                        <p:tgtEl>
                                          <p:spTgt spid="136"/>
                                        </p:tgtEl>
                                      </p:cBhvr>
                                    </p:animEffect>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10" presetID="3" grpId="16" fill="hold">
                                  <p:stCondLst>
                                    <p:cond delay="0"/>
                                  </p:stCondLst>
                                  <p:iterate type="el" backwards="0">
                                    <p:tmAbs val="0"/>
                                  </p:iterate>
                                  <p:childTnLst>
                                    <p:set>
                                      <p:cBhvr>
                                        <p:cTn id="78" fill="hold"/>
                                        <p:tgtEl>
                                          <p:spTgt spid="137"/>
                                        </p:tgtEl>
                                        <p:attrNameLst>
                                          <p:attrName>style.visibility</p:attrName>
                                        </p:attrNameLst>
                                      </p:cBhvr>
                                      <p:to>
                                        <p:strVal val="visible"/>
                                      </p:to>
                                    </p:set>
                                    <p:animEffect filter="blinds(horizontal)" transition="in">
                                      <p:cBhvr>
                                        <p:cTn id="79"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4"/>
      <p:bldP build="whole" bldLvl="1" animBg="1" rev="0" advAuto="0" spid="124" grpId="2"/>
      <p:bldP build="whole" bldLvl="1" animBg="1" rev="0" advAuto="0" spid="137" grpId="16"/>
      <p:bldP build="whole" bldLvl="1" animBg="1" rev="0" advAuto="0" spid="128" grpId="9"/>
      <p:bldP build="whole" bldLvl="1" animBg="1" rev="0" advAuto="0" spid="127" grpId="11"/>
      <p:bldP build="whole" bldLvl="1" animBg="1" rev="0" advAuto="0" spid="129" grpId="5"/>
      <p:bldP build="whole" bldLvl="1" animBg="1" rev="0" advAuto="0" spid="118" grpId="8"/>
      <p:bldP build="whole" bldLvl="1" animBg="1" rev="0" advAuto="0" spid="126" grpId="12"/>
      <p:bldP build="whole" bldLvl="1" animBg="1" rev="0" advAuto="0" spid="132" grpId="13"/>
      <p:bldP build="whole" bldLvl="1" animBg="1" rev="0" advAuto="0" spid="120" grpId="4"/>
      <p:bldP build="whole" bldLvl="1" animBg="1" rev="0" advAuto="0" spid="121" grpId="7"/>
      <p:bldP build="whole" bldLvl="1" animBg="1" rev="0" advAuto="0" spid="119" grpId="6"/>
      <p:bldP build="whole" bldLvl="1" animBg="1" rev="0" advAuto="0" spid="125" grpId="10"/>
      <p:bldP build="whole" bldLvl="1" animBg="1" rev="0" advAuto="0" spid="117" grpId="3"/>
      <p:bldP build="whole" bldLvl="1" animBg="1" rev="0" advAuto="0" spid="123" grpId="1"/>
      <p:bldP build="whole" bldLvl="1" animBg="1" rev="0" advAuto="0" spid="136" grpId="15"/>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323850" y="1341437"/>
            <a:ext cx="8462963" cy="46178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Son las distintas posibilidades de las que disponemos para actuar como colectivo y de forma racional y organizada.</a:t>
            </a:r>
          </a:p>
          <a:p>
            <a:pPr lvl="0" algn="just"/>
            <a:r>
              <a:t>¿Cómo nos podemos distribuir en el campo teniendo en cuenta las características de este deporte y coordinándonos los componentes del equipo?</a:t>
            </a:r>
          </a:p>
          <a:p>
            <a:pPr lvl="0" algn="just"/>
            <a:r>
              <a:t>Lo primero que tenemos que hacer es distribuirnos el campo por zonas de responsabilidad personal, encargándose cada jugador de una porción del campo y de todos los balones que allí lleguen, así como de la acción individual o recurso táctico que permita continuar la jugada. </a:t>
            </a:r>
          </a:p>
          <a:p>
            <a:pPr lvl="0" algn="just"/>
            <a:r>
              <a:t>Los movimientos de los jugadores van a depender de los puestos que ocupen:</a:t>
            </a:r>
          </a:p>
          <a:p>
            <a:pPr lvl="0" algn="just">
              <a:buSzPct val="100000"/>
              <a:buChar char="-"/>
            </a:pPr>
            <a:r>
              <a:t>Pivots: son los que juegan cerca del aro. Suelen ser los más altos. A veces reciben el nombre de “postes”. </a:t>
            </a:r>
          </a:p>
          <a:p>
            <a:pPr lvl="0" algn="just">
              <a:buSzPct val="100000"/>
              <a:buChar char="-"/>
            </a:pPr>
            <a:r>
              <a:t> Aleros: Tienen buen manejo de balón y un buen lanzamiento exterior.</a:t>
            </a:r>
          </a:p>
          <a:p>
            <a:pPr lvl="0" algn="just"/>
            <a:r>
              <a:t>- Base: Suelen ser los más “bajitos”. Su misión es dirigir al equipo, llevar el ritmo del partido y ser los encargados de transmitir en la pista lo que el entrenador quiera en todo momento.</a:t>
            </a:r>
          </a:p>
          <a:p>
            <a:pPr lvl="0"/>
          </a:p>
          <a:p>
            <a:pPr lvl="0" algn="just"/>
            <a:r>
              <a:t>	</a:t>
            </a:r>
          </a:p>
        </p:txBody>
      </p:sp>
      <p:sp>
        <p:nvSpPr>
          <p:cNvPr id="140" name="Shape 140"/>
          <p:cNvSpPr/>
          <p:nvPr/>
        </p:nvSpPr>
        <p:spPr>
          <a:xfrm>
            <a:off x="2071687" y="642937"/>
            <a:ext cx="5261383"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a:t>
            </a:r>
          </a:p>
        </p:txBody>
      </p:sp>
      <p:pic>
        <p:nvPicPr>
          <p:cNvPr id="141" name="logodefinitivo.png" descr="logodefinitivo"/>
          <p:cNvPicPr/>
          <p:nvPr/>
        </p:nvPicPr>
        <p:blipFill>
          <a:blip r:embed="rId2">
            <a:extLst/>
          </a:blip>
          <a:stretch>
            <a:fillRect/>
          </a:stretch>
        </p:blipFill>
        <p:spPr>
          <a:xfrm>
            <a:off x="8205787" y="617220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42" name="qefqe.jpg"/>
          <p:cNvPicPr/>
          <p:nvPr/>
        </p:nvPicPr>
        <p:blipFill>
          <a:blip r:embed="rId3">
            <a:alphaModFix amt="22727"/>
            <a:extLst/>
          </a:blip>
          <a:stretch>
            <a:fillRect/>
          </a:stretch>
        </p:blipFill>
        <p:spPr>
          <a:xfrm>
            <a:off x="565150" y="1308100"/>
            <a:ext cx="8013700" cy="42418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3"/>
      <p:bldP build="whole" bldLvl="1" animBg="1" rev="0" advAuto="0" spid="140" grpId="2"/>
      <p:bldP build="whole" bldLvl="1" animBg="1" rev="0" advAuto="0" spid="13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4648200" y="2838450"/>
            <a:ext cx="4495800" cy="2217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8287" indent="-268287" algn="just">
              <a:tabLst>
                <a:tab pos="266700" algn="l"/>
              </a:tabLst>
            </a:pPr>
            <a:r>
              <a:t>Algunos motivos para elegir zonas: </a:t>
            </a:r>
          </a:p>
          <a:p>
            <a:pPr lvl="0" marL="268287" indent="-268287" algn="just">
              <a:buSzPct val="100000"/>
              <a:buChar char="•"/>
              <a:tabLst>
                <a:tab pos="266700" algn="l"/>
              </a:tabLst>
            </a:pPr>
            <a:r>
              <a:t>Buenos pivots adversarios.</a:t>
            </a:r>
          </a:p>
          <a:p>
            <a:pPr lvl="0" marL="268287" indent="-268287" algn="just">
              <a:buSzPct val="100000"/>
              <a:buChar char="•"/>
              <a:tabLst>
                <a:tab pos="266700" algn="l"/>
              </a:tabLst>
            </a:pPr>
            <a:r>
              <a:t>Jugadores exteriores del equipo contrario tengan mal porcentaje de acierto.</a:t>
            </a:r>
          </a:p>
          <a:p>
            <a:pPr lvl="0" marL="268287" indent="-268287" algn="just">
              <a:buSzPct val="100000"/>
              <a:buChar char="•"/>
              <a:tabLst>
                <a:tab pos="266700" algn="l"/>
              </a:tabLst>
            </a:pPr>
            <a:r>
              <a:t>Habernos cargado de faltas, ya que se reduce el contacto. </a:t>
            </a:r>
          </a:p>
          <a:p>
            <a:pPr lvl="0" marL="268287" indent="-268287" algn="just">
              <a:buSzPct val="100000"/>
              <a:buChar char="•"/>
              <a:tabLst>
                <a:tab pos="266700" algn="l"/>
              </a:tabLst>
            </a:pPr>
            <a:r>
              <a:t>Observar la 2 - 3 y la 2 -1 -2</a:t>
            </a:r>
          </a:p>
        </p:txBody>
      </p:sp>
      <p:sp>
        <p:nvSpPr>
          <p:cNvPr id="145" name="Shape 145"/>
          <p:cNvSpPr/>
          <p:nvPr/>
        </p:nvSpPr>
        <p:spPr>
          <a:xfrm>
            <a:off x="228600" y="228600"/>
            <a:ext cx="7474332"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en DEFENSA</a:t>
            </a:r>
          </a:p>
        </p:txBody>
      </p:sp>
      <p:pic>
        <p:nvPicPr>
          <p:cNvPr id="146" name="logodefinitivo.png" descr="logodefinitivo"/>
          <p:cNvPicPr/>
          <p:nvPr/>
        </p:nvPicPr>
        <p:blipFill>
          <a:blip r:embed="rId2">
            <a:extLst/>
          </a:blip>
          <a:stretch>
            <a:fillRect/>
          </a:stretch>
        </p:blipFill>
        <p:spPr>
          <a:xfrm>
            <a:off x="8281987" y="617220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47" name="Shape 147"/>
          <p:cNvSpPr/>
          <p:nvPr/>
        </p:nvSpPr>
        <p:spPr>
          <a:xfrm>
            <a:off x="304800" y="2971800"/>
            <a:ext cx="3733800" cy="1684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spcBef>
                <a:spcPts val="1000"/>
              </a:spcBef>
            </a:lvl1pPr>
          </a:lstStyle>
          <a:p>
            <a:pPr lvl="0"/>
            <a:r>
              <a:t>Cada jugador defensor debe hacerse cargo de un jugador atacante y marcarlo, principalmente, cuando se encuentra en la zona de defensa y con una actitud intensa. </a:t>
            </a:r>
          </a:p>
        </p:txBody>
      </p:sp>
      <p:sp>
        <p:nvSpPr>
          <p:cNvPr id="148" name="Shape 148"/>
          <p:cNvSpPr/>
          <p:nvPr/>
        </p:nvSpPr>
        <p:spPr>
          <a:xfrm>
            <a:off x="533400" y="2376487"/>
            <a:ext cx="18430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INDIVIDUAL</a:t>
            </a:r>
            <a:r>
              <a:t> </a:t>
            </a:r>
          </a:p>
        </p:txBody>
      </p:sp>
      <p:sp>
        <p:nvSpPr>
          <p:cNvPr id="149" name="Shape 149"/>
          <p:cNvSpPr/>
          <p:nvPr/>
        </p:nvSpPr>
        <p:spPr>
          <a:xfrm>
            <a:off x="6400800" y="1828800"/>
            <a:ext cx="18430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ZONAS </a:t>
            </a:r>
          </a:p>
        </p:txBody>
      </p:sp>
      <p:pic>
        <p:nvPicPr>
          <p:cNvPr id="150" name="zonas.jpg"/>
          <p:cNvPicPr/>
          <p:nvPr/>
        </p:nvPicPr>
        <p:blipFill>
          <a:blip r:embed="rId3">
            <a:extLst/>
          </a:blip>
          <a:stretch>
            <a:fillRect/>
          </a:stretch>
        </p:blipFill>
        <p:spPr>
          <a:xfrm>
            <a:off x="2719435" y="918554"/>
            <a:ext cx="3200353" cy="1542617"/>
          </a:xfrm>
          <a:prstGeom prst="rect">
            <a:avLst/>
          </a:prstGeom>
          <a:ln w="12700">
            <a:miter lim="400000"/>
          </a:ln>
        </p:spPr>
      </p:pic>
      <p:pic>
        <p:nvPicPr>
          <p:cNvPr id="151" name="individual.jpg"/>
          <p:cNvPicPr/>
          <p:nvPr/>
        </p:nvPicPr>
        <p:blipFill>
          <a:blip r:embed="rId4">
            <a:extLst/>
          </a:blip>
          <a:stretch>
            <a:fillRect/>
          </a:stretch>
        </p:blipFill>
        <p:spPr>
          <a:xfrm>
            <a:off x="719583" y="4900612"/>
            <a:ext cx="2692017" cy="1542617"/>
          </a:xfrm>
          <a:prstGeom prst="rect">
            <a:avLst/>
          </a:prstGeom>
          <a:ln w="12700">
            <a:miter lim="400000"/>
          </a:ln>
        </p:spPr>
      </p:pic>
      <p:pic>
        <p:nvPicPr>
          <p:cNvPr id="152" name="2-1-2.jpg"/>
          <p:cNvPicPr/>
          <p:nvPr/>
        </p:nvPicPr>
        <p:blipFill>
          <a:blip r:embed="rId5">
            <a:extLst/>
          </a:blip>
          <a:stretch>
            <a:fillRect/>
          </a:stretch>
        </p:blipFill>
        <p:spPr>
          <a:xfrm>
            <a:off x="4802740" y="5166590"/>
            <a:ext cx="2719987" cy="155864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8"/>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10" presetID="3" grpId="2" fill="hold">
                                  <p:stCondLst>
                                    <p:cond delay="0"/>
                                  </p:stCondLst>
                                  <p:iterate type="el" backwards="0">
                                    <p:tmAbs val="0"/>
                                  </p:iterate>
                                  <p:childTnLst>
                                    <p:set>
                                      <p:cBhvr>
                                        <p:cTn id="9" fill="hold"/>
                                        <p:tgtEl>
                                          <p:spTgt spid="147"/>
                                        </p:tgtEl>
                                        <p:attrNameLst>
                                          <p:attrName>style.visibility</p:attrName>
                                        </p:attrNameLst>
                                      </p:cBhvr>
                                      <p:to>
                                        <p:strVal val="visible"/>
                                      </p:to>
                                    </p:set>
                                    <p:animEffect filter="blinds(horizontal)" transition="in">
                                      <p:cBhvr>
                                        <p:cTn id="10" dur="500"/>
                                        <p:tgtEl>
                                          <p:spTgt spid="147"/>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49"/>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10" presetID="3" grpId="4" fill="hold">
                                  <p:stCondLst>
                                    <p:cond delay="0"/>
                                  </p:stCondLst>
                                  <p:iterate type="el" backwards="0">
                                    <p:tmAbs val="0"/>
                                  </p:iterate>
                                  <p:childTnLst>
                                    <p:set>
                                      <p:cBhvr>
                                        <p:cTn id="17" fill="hold"/>
                                        <p:tgtEl>
                                          <p:spTgt spid="144"/>
                                        </p:tgtEl>
                                        <p:attrNameLst>
                                          <p:attrName>style.visibility</p:attrName>
                                        </p:attrNameLst>
                                      </p:cBhvr>
                                      <p:to>
                                        <p:strVal val="visible"/>
                                      </p:to>
                                    </p:set>
                                    <p:animEffect filter="blinds(horizontal)" transition="in">
                                      <p:cBhvr>
                                        <p:cTn id="18" dur="500"/>
                                        <p:tgtEl>
                                          <p:spTgt spid="144"/>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1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8" fill="hold">
                                  <p:stCondLst>
                                    <p:cond delay="0"/>
                                  </p:stCondLst>
                                  <p:iterate type="el" backwards="0">
                                    <p:tmAbs val="0"/>
                                  </p:iterate>
                                  <p:childTnLst>
                                    <p:set>
                                      <p:cBhvr>
                                        <p:cTn id="34" fill="hold"/>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7"/>
      <p:bldP build="whole" bldLvl="1" animBg="1" rev="0" advAuto="0" spid="147" grpId="2"/>
      <p:bldP build="whole" bldLvl="1" animBg="1" rev="0" advAuto="0" spid="150" grpId="6"/>
      <p:bldP build="whole" bldLvl="1" animBg="1" rev="0" advAuto="0" spid="144" grpId="4"/>
      <p:bldP build="whole" bldLvl="1" animBg="1" rev="0" advAuto="0" spid="149" grpId="3"/>
      <p:bldP build="whole" bldLvl="1" animBg="1" rev="0" advAuto="0" spid="145" grpId="5"/>
      <p:bldP build="whole" bldLvl="1" animBg="1" rev="0" advAuto="0" spid="148" grpId="1"/>
      <p:bldP build="whole" bldLvl="1" animBg="1" rev="0" advAuto="0" spid="152" grpId="8"/>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nvSpPr>
        <p:spPr>
          <a:xfrm>
            <a:off x="157162" y="381000"/>
            <a:ext cx="7309382"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en ATAQUE </a:t>
            </a:r>
          </a:p>
        </p:txBody>
      </p:sp>
      <p:pic>
        <p:nvPicPr>
          <p:cNvPr id="155" name="logodefinitivo.png" descr="logodefinitivo"/>
          <p:cNvPicPr/>
          <p:nvPr/>
        </p:nvPicPr>
        <p:blipFill>
          <a:blip r:embed="rId2">
            <a:extLst/>
          </a:blip>
          <a:stretch>
            <a:fillRect/>
          </a:stretch>
        </p:blipFill>
        <p:spPr>
          <a:xfrm>
            <a:off x="8129587" y="609600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56" name="Shape 156"/>
          <p:cNvSpPr/>
          <p:nvPr/>
        </p:nvSpPr>
        <p:spPr>
          <a:xfrm>
            <a:off x="457200" y="1185862"/>
            <a:ext cx="8458200" cy="3017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REQUISITOS BÁSICOS:</a:t>
            </a:r>
          </a:p>
          <a:p>
            <a:pPr lvl="0"/>
            <a:r>
              <a:t>Al interceptar la pelota en la zona de ataque, mirar rápidamente hacia la canasta para valorara la posibilidad del lanzamiento a canasta</a:t>
            </a:r>
          </a:p>
          <a:p>
            <a:pPr lvl="0"/>
            <a:r>
              <a:t>Pedir el balón con la mano levantada. </a:t>
            </a:r>
          </a:p>
          <a:p>
            <a:pPr lvl="0"/>
            <a:r>
              <a:t>El compañero que recibe el balón debe fijarse en el movimiento que realiza el compañero que se la ha dado, por si puede realizar un segundo pase.</a:t>
            </a:r>
          </a:p>
          <a:p>
            <a:pPr lvl="0"/>
            <a:r>
              <a:t>Fintar con el cuerpo.</a:t>
            </a:r>
          </a:p>
          <a:p>
            <a:pPr lvl="0"/>
            <a:r>
              <a:t>Proteger el balón con el cuerpo y los codos.</a:t>
            </a:r>
          </a:p>
          <a:p>
            <a:pPr lvl="0"/>
            <a:r>
              <a:t>Usar cambios de dirección y sentido.</a:t>
            </a:r>
          </a:p>
          <a:p>
            <a:pPr lvl="0"/>
            <a:r>
              <a:t>Buscar siempre compañeros para posibles bloqueos.</a:t>
            </a:r>
          </a:p>
          <a:p>
            <a:pPr lvl="0"/>
            <a:r>
              <a:t>Observa las posiciones de los sistemas ofensivos 2 - 2 -1  y  1 - 2 - 2</a:t>
            </a:r>
          </a:p>
        </p:txBody>
      </p:sp>
      <p:pic>
        <p:nvPicPr>
          <p:cNvPr id="157" name="2-2-1.jpg"/>
          <p:cNvPicPr/>
          <p:nvPr/>
        </p:nvPicPr>
        <p:blipFill>
          <a:blip r:embed="rId3">
            <a:extLst/>
          </a:blip>
          <a:stretch>
            <a:fillRect/>
          </a:stretch>
        </p:blipFill>
        <p:spPr>
          <a:xfrm>
            <a:off x="2122236" y="4503824"/>
            <a:ext cx="3641838" cy="20779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6">
                                            <p:txEl>
                                              <p:pRg st="1" end="1"/>
                                            </p:txEl>
                                          </p:spTgt>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1" fill="hold">
                                  <p:stCondLst>
                                    <p:cond delay="0"/>
                                  </p:stCondLst>
                                  <p:iterate type="el" backwards="0">
                                    <p:tmAbs val="0"/>
                                  </p:iterate>
                                  <p:childTnLst>
                                    <p:set>
                                      <p:cBhvr>
                                        <p:cTn id="9" fill="hold"/>
                                        <p:tgtEl>
                                          <p:spTgt spid="156">
                                            <p:txEl>
                                              <p:pRg st="2" end="2"/>
                                            </p:txEl>
                                          </p:spTgt>
                                        </p:tgtEl>
                                        <p:attrNameLst>
                                          <p:attrName>style.visibility</p:attrName>
                                        </p:attrNameLst>
                                      </p:cBhvr>
                                      <p:to>
                                        <p:strVal val="visible"/>
                                      </p:to>
                                    </p:set>
                                  </p:childTnLst>
                                </p:cTn>
                              </p:par>
                            </p:childTnLst>
                          </p:cTn>
                        </p:par>
                        <p:par>
                          <p:cTn id="10" fill="hold">
                            <p:stCondLst>
                              <p:cond delay="0"/>
                            </p:stCondLst>
                            <p:childTnLst>
                              <p:par>
                                <p:cTn id="11" nodeType="afterEffect" presetClass="entr" presetSubtype="0" presetID="1" grpId="1" fill="hold">
                                  <p:stCondLst>
                                    <p:cond delay="0"/>
                                  </p:stCondLst>
                                  <p:iterate type="el" backwards="0">
                                    <p:tmAbs val="0"/>
                                  </p:iterate>
                                  <p:childTnLst>
                                    <p:set>
                                      <p:cBhvr>
                                        <p:cTn id="12" fill="hold"/>
                                        <p:tgtEl>
                                          <p:spTgt spid="156">
                                            <p:txEl>
                                              <p:pRg st="3" end="3"/>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1" fill="hold">
                                  <p:stCondLst>
                                    <p:cond delay="0"/>
                                  </p:stCondLst>
                                  <p:iterate type="el" backwards="0">
                                    <p:tmAbs val="0"/>
                                  </p:iterate>
                                  <p:childTnLst>
                                    <p:set>
                                      <p:cBhvr>
                                        <p:cTn id="15" fill="hold"/>
                                        <p:tgtEl>
                                          <p:spTgt spid="156">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156">
                                            <p:txEl>
                                              <p:pRg st="5" end="5"/>
                                            </p:txEl>
                                          </p:spTgt>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0" presetID="1" grpId="1" fill="hold">
                                  <p:stCondLst>
                                    <p:cond delay="0"/>
                                  </p:stCondLst>
                                  <p:iterate type="el" backwards="0">
                                    <p:tmAbs val="0"/>
                                  </p:iterate>
                                  <p:childTnLst>
                                    <p:set>
                                      <p:cBhvr>
                                        <p:cTn id="22" fill="hold"/>
                                        <p:tgtEl>
                                          <p:spTgt spid="156">
                                            <p:txEl>
                                              <p:pRg st="6" end="6"/>
                                            </p:txEl>
                                          </p:spTgt>
                                        </p:tgtEl>
                                        <p:attrNameLst>
                                          <p:attrName>style.visibility</p:attrName>
                                        </p:attrNameLst>
                                      </p:cBhvr>
                                      <p:to>
                                        <p:strVal val="visible"/>
                                      </p:to>
                                    </p:set>
                                  </p:childTnLst>
                                </p:cTn>
                              </p:par>
                            </p:childTnLst>
                          </p:cTn>
                        </p:par>
                        <p:par>
                          <p:cTn id="23" fill="hold">
                            <p:stCondLst>
                              <p:cond delay="0"/>
                            </p:stCondLst>
                            <p:childTnLst>
                              <p:par>
                                <p:cTn id="24" nodeType="afterEffect" presetClass="entr" presetSubtype="0" presetID="1" grpId="1" fill="hold">
                                  <p:stCondLst>
                                    <p:cond delay="0"/>
                                  </p:stCondLst>
                                  <p:iterate type="el" backwards="0">
                                    <p:tmAbs val="0"/>
                                  </p:iterate>
                                  <p:childTnLst>
                                    <p:set>
                                      <p:cBhvr>
                                        <p:cTn id="25" fill="hold"/>
                                        <p:tgtEl>
                                          <p:spTgt spid="156">
                                            <p:txEl>
                                              <p:pRg st="7" end="7"/>
                                            </p:txEl>
                                          </p:spTgt>
                                        </p:tgtEl>
                                        <p:attrNameLst>
                                          <p:attrName>style.visibility</p:attrName>
                                        </p:attrNameLst>
                                      </p:cBhvr>
                                      <p:to>
                                        <p:strVal val="visible"/>
                                      </p:to>
                                    </p:set>
                                  </p:childTnLst>
                                </p:cTn>
                              </p:par>
                            </p:childTnLst>
                          </p:cTn>
                        </p:par>
                        <p:par>
                          <p:cTn id="26" fill="hold">
                            <p:stCondLst>
                              <p:cond delay="0"/>
                            </p:stCondLst>
                            <p:childTnLst>
                              <p:par>
                                <p:cTn id="27" nodeType="afterEffect" presetClass="entr" presetSubtype="0" presetID="1" grpId="1" fill="hold">
                                  <p:stCondLst>
                                    <p:cond delay="0"/>
                                  </p:stCondLst>
                                  <p:iterate type="el" backwards="0">
                                    <p:tmAbs val="0"/>
                                  </p:iterate>
                                  <p:childTnLst>
                                    <p:set>
                                      <p:cBhvr>
                                        <p:cTn id="28" fill="hold"/>
                                        <p:tgtEl>
                                          <p:spTgt spid="15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repasado, contestarás sin problema a las siguientes cuestiones.</a:t>
            </a:r>
          </a:p>
        </p:txBody>
      </p:sp>
      <p:sp>
        <p:nvSpPr>
          <p:cNvPr id="160" name="Shape 160"/>
          <p:cNvSpPr/>
          <p:nvPr>
            <p:ph type="body" idx="4294967295"/>
          </p:nvPr>
        </p:nvSpPr>
        <p:spPr>
          <a:xfrm rot="21329451">
            <a:off x="458787" y="1414462"/>
            <a:ext cx="6934201"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t>Haz un pequeño resumen sobre cómo se juega al baloncesto</a:t>
            </a:r>
            <a:r>
              <a:rPr sz="3200"/>
              <a:t> </a:t>
            </a:r>
          </a:p>
        </p:txBody>
      </p:sp>
      <p:sp>
        <p:nvSpPr>
          <p:cNvPr id="161" name="Shape 161"/>
          <p:cNvSpPr/>
          <p:nvPr/>
        </p:nvSpPr>
        <p:spPr>
          <a:xfrm rot="21171002">
            <a:off x="3752944" y="2454368"/>
            <a:ext cx="53848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Comenta las diferencias entre las organizaciones conjuntas: </a:t>
            </a:r>
            <a:r>
              <a:rPr>
                <a:latin typeface="Arial Bold"/>
                <a:ea typeface="Arial Bold"/>
                <a:cs typeface="Arial Bold"/>
                <a:sym typeface="Arial Bold"/>
              </a:rPr>
              <a:t>individual y zonas</a:t>
            </a:r>
          </a:p>
        </p:txBody>
      </p:sp>
      <p:sp>
        <p:nvSpPr>
          <p:cNvPr id="162" name="Shape 162"/>
          <p:cNvSpPr/>
          <p:nvPr/>
        </p:nvSpPr>
        <p:spPr>
          <a:xfrm rot="20396199">
            <a:off x="222399" y="2616735"/>
            <a:ext cx="64293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explicar brevemente para qué sirve el reverso? </a:t>
            </a:r>
          </a:p>
        </p:txBody>
      </p:sp>
      <p:sp>
        <p:nvSpPr>
          <p:cNvPr id="163" name="Shape 163"/>
          <p:cNvSpPr/>
          <p:nvPr/>
        </p:nvSpPr>
        <p:spPr>
          <a:xfrm>
            <a:off x="1835150" y="3470275"/>
            <a:ext cx="7058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Comenta con tu compañero las principales reglas del baloncesto</a:t>
            </a:r>
          </a:p>
        </p:txBody>
      </p:sp>
      <p:sp>
        <p:nvSpPr>
          <p:cNvPr id="164" name="Shape 164"/>
          <p:cNvSpPr/>
          <p:nvPr/>
        </p:nvSpPr>
        <p:spPr>
          <a:xfrm rot="677146">
            <a:off x="2131995" y="4703917"/>
            <a:ext cx="533400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¿Conoces cinco recursos tácticos  de este juego? </a:t>
            </a:r>
          </a:p>
        </p:txBody>
      </p:sp>
      <p:sp>
        <p:nvSpPr>
          <p:cNvPr id="165" name="Shape 165"/>
          <p:cNvSpPr/>
          <p:nvPr/>
        </p:nvSpPr>
        <p:spPr>
          <a:xfrm>
            <a:off x="571500" y="5786437"/>
            <a:ext cx="78581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comentar la organización conjunta denominada 1-2-2?  </a:t>
            </a:r>
          </a:p>
        </p:txBody>
      </p:sp>
      <p:pic>
        <p:nvPicPr>
          <p:cNvPr id="16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67" name="balon.jpg"/>
          <p:cNvPicPr/>
          <p:nvPr/>
        </p:nvPicPr>
        <p:blipFill>
          <a:blip r:embed="rId3">
            <a:alphaModFix amt="29436"/>
            <a:extLst/>
          </a:blip>
          <a:stretch>
            <a:fillRect/>
          </a:stretch>
        </p:blipFill>
        <p:spPr>
          <a:xfrm>
            <a:off x="1954559" y="1603733"/>
            <a:ext cx="4410424" cy="441042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box(in)" transition="in">
                                      <p:cBhvr>
                                        <p:cTn id="7" dur="2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 grpId="2" fill="hold">
                                  <p:stCondLst>
                                    <p:cond delay="0"/>
                                  </p:stCondLst>
                                  <p:iterate type="el" backwards="0">
                                    <p:tmAbs val="0"/>
                                  </p:iterate>
                                  <p:childTnLst>
                                    <p:set>
                                      <p:cBhvr>
                                        <p:cTn id="11" fill="hold"/>
                                        <p:tgtEl>
                                          <p:spTgt spid="162"/>
                                        </p:tgtEl>
                                        <p:attrNameLst>
                                          <p:attrName>style.visibility</p:attrName>
                                        </p:attrNameLst>
                                      </p:cBhvr>
                                      <p:to>
                                        <p:strVal val="visible"/>
                                      </p:to>
                                    </p:set>
                                    <p:anim calcmode="lin" valueType="num">
                                      <p:cBhvr>
                                        <p:cTn id="12" dur="500" fill="hold"/>
                                        <p:tgtEl>
                                          <p:spTgt spid="162"/>
                                        </p:tgtEl>
                                        <p:attrNameLst>
                                          <p:attrName>ppt_x</p:attrName>
                                        </p:attrNameLst>
                                      </p:cBhvr>
                                      <p:tavLst>
                                        <p:tav tm="0">
                                          <p:val>
                                            <p:strVal val="#ppt_x"/>
                                          </p:val>
                                        </p:tav>
                                        <p:tav tm="100000">
                                          <p:val>
                                            <p:strVal val="#ppt_x"/>
                                          </p:val>
                                        </p:tav>
                                      </p:tavLst>
                                    </p:anim>
                                    <p:anim calcmode="lin" valueType="num">
                                      <p:cBhvr>
                                        <p:cTn id="13"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0" presetID="3" grpId="3" fill="hold">
                                  <p:stCondLst>
                                    <p:cond delay="0"/>
                                  </p:stCondLst>
                                  <p:iterate type="el" backwards="0">
                                    <p:tmAbs val="0"/>
                                  </p:iterate>
                                  <p:childTnLst>
                                    <p:set>
                                      <p:cBhvr>
                                        <p:cTn id="17" fill="hold"/>
                                        <p:tgtEl>
                                          <p:spTgt spid="161"/>
                                        </p:tgtEl>
                                        <p:attrNameLst>
                                          <p:attrName>style.visibility</p:attrName>
                                        </p:attrNameLst>
                                      </p:cBhvr>
                                      <p:to>
                                        <p:strVal val="visible"/>
                                      </p:to>
                                    </p:set>
                                    <p:animEffect filter="blinds(horizontal)" transition="in">
                                      <p:cBhvr>
                                        <p:cTn id="18" dur="500"/>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163"/>
                                        </p:tgtEl>
                                        <p:attrNameLst>
                                          <p:attrName>style.visibility</p:attrName>
                                        </p:attrNameLst>
                                      </p:cBhvr>
                                      <p:to>
                                        <p:strVal val="visible"/>
                                      </p:to>
                                    </p:set>
                                    <p:animEffect filter="fade" transition="in">
                                      <p:cBhvr>
                                        <p:cTn id="23" dur="500"/>
                                        <p:tgtEl>
                                          <p:spTgt spid="163"/>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6" presetID="4" grpId="5" fill="hold">
                                  <p:stCondLst>
                                    <p:cond delay="0"/>
                                  </p:stCondLst>
                                  <p:iterate type="el" backwards="0">
                                    <p:tmAbs val="0"/>
                                  </p:iterate>
                                  <p:childTnLst>
                                    <p:set>
                                      <p:cBhvr>
                                        <p:cTn id="27" fill="hold"/>
                                        <p:tgtEl>
                                          <p:spTgt spid="164"/>
                                        </p:tgtEl>
                                        <p:attrNameLst>
                                          <p:attrName>style.visibility</p:attrName>
                                        </p:attrNameLst>
                                      </p:cBhvr>
                                      <p:to>
                                        <p:strVal val="visible"/>
                                      </p:to>
                                    </p:set>
                                    <p:animEffect filter="box(in)" transition="in">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6" presetID="4" grpId="6" fill="hold">
                                  <p:stCondLst>
                                    <p:cond delay="0"/>
                                  </p:stCondLst>
                                  <p:iterate type="el" backwards="0">
                                    <p:tmAbs val="0"/>
                                  </p:iterate>
                                  <p:childTnLst>
                                    <p:set>
                                      <p:cBhvr>
                                        <p:cTn id="32" fill="hold"/>
                                        <p:tgtEl>
                                          <p:spTgt spid="165"/>
                                        </p:tgtEl>
                                        <p:attrNameLst>
                                          <p:attrName>style.visibility</p:attrName>
                                        </p:attrNameLst>
                                      </p:cBhvr>
                                      <p:to>
                                        <p:strVal val="visible"/>
                                      </p:to>
                                    </p:set>
                                    <p:animEffect filter="box(in)" transition="in">
                                      <p:cBhvr>
                                        <p:cTn id="33"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3"/>
      <p:bldP build="whole" bldLvl="1" animBg="1" rev="0" advAuto="0" spid="163" grpId="4"/>
      <p:bldP build="whole" bldLvl="1" animBg="1" rev="0" advAuto="0" spid="164" grpId="5"/>
      <p:bldP build="whole" bldLvl="1" animBg="1" rev="0" advAuto="0" spid="165" grpId="6"/>
      <p:bldP build="whole" bldLvl="1" animBg="1" rev="0" advAuto="0" spid="160" grpId="1"/>
      <p:bldP build="whole" bldLvl="1" animBg="1" rev="0" advAuto="0" spid="162"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989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El Baloncesto</a:t>
            </a:r>
          </a:p>
        </p:txBody>
      </p:sp>
      <p:sp>
        <p:nvSpPr>
          <p:cNvPr id="16" name="Shape 16"/>
          <p:cNvSpPr/>
          <p:nvPr>
            <p:ph type="body" idx="4294967295"/>
          </p:nvPr>
        </p:nvSpPr>
        <p:spPr>
          <a:xfrm>
            <a:off x="428625" y="2000250"/>
            <a:ext cx="5000625" cy="36004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Instalaciones</a:t>
            </a:r>
            <a:endParaRPr sz="2400"/>
          </a:p>
          <a:p>
            <a:pPr lvl="0" marL="257175" indent="-257175">
              <a:spcBef>
                <a:spcPts val="1400"/>
              </a:spcBef>
              <a:buChar char="•"/>
              <a:defRPr sz="1800"/>
            </a:pPr>
            <a:r>
              <a:rPr sz="2400"/>
              <a:t>Materiales</a:t>
            </a:r>
            <a:endParaRPr sz="2400"/>
          </a:p>
          <a:p>
            <a:pPr lvl="0" marL="257175" indent="-257175">
              <a:spcBef>
                <a:spcPts val="1400"/>
              </a:spcBef>
              <a:buChar char="•"/>
              <a:defRPr sz="1800"/>
            </a:pPr>
            <a:r>
              <a:rPr sz="2400"/>
              <a:t>Recursos técnico-tácticos básicos</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baloncesto4.jpg"/>
          <p:cNvPicPr/>
          <p:nvPr/>
        </p:nvPicPr>
        <p:blipFill>
          <a:blip r:embed="rId3">
            <a:extLst/>
          </a:blip>
          <a:stretch>
            <a:fillRect/>
          </a:stretch>
        </p:blipFill>
        <p:spPr>
          <a:xfrm>
            <a:off x="4594373" y="1689050"/>
            <a:ext cx="3615551" cy="2759085"/>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vl1pPr>
          </a:lstStyle>
          <a:p>
            <a:pPr lvl="0">
              <a:defRPr sz="1800"/>
            </a:pPr>
            <a:r>
              <a:rPr sz="3200"/>
              <a:t>Objetivos</a:t>
            </a:r>
          </a:p>
        </p:txBody>
      </p:sp>
      <p:sp>
        <p:nvSpPr>
          <p:cNvPr id="21" name="Shape 21"/>
          <p:cNvSpPr/>
          <p:nvPr>
            <p:ph type="body" idx="4294967295"/>
          </p:nvPr>
        </p:nvSpPr>
        <p:spPr>
          <a:xfrm>
            <a:off x="457200" y="1600200"/>
            <a:ext cx="51054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257175" indent="-257175" algn="just">
              <a:spcBef>
                <a:spcPts val="500"/>
              </a:spcBef>
              <a:buChar char="•"/>
              <a:defRPr sz="2400"/>
            </a:lvl1pPr>
          </a:lstStyle>
          <a:p>
            <a:pPr lvl="0">
              <a:defRPr sz="1800"/>
            </a:pPr>
            <a:r>
              <a:rPr sz="2400"/>
              <a:t>Conocer los elementos técnico-tácticos y reglamentarios básicos del Baloncesto, comprendiendo su aplicación en situaciones de juego real y colaborando con sus compañeros en la elaboración y puesta en práctica de las actividades.</a:t>
            </a:r>
          </a:p>
        </p:txBody>
      </p:sp>
      <p:pic>
        <p:nvPicPr>
          <p:cNvPr id="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basket 11.jpg"/>
          <p:cNvPicPr/>
          <p:nvPr/>
        </p:nvPicPr>
        <p:blipFill>
          <a:blip r:embed="rId3">
            <a:extLst/>
          </a:blip>
          <a:stretch>
            <a:fillRect/>
          </a:stretch>
        </p:blipFill>
        <p:spPr>
          <a:xfrm>
            <a:off x="6144964" y="1341939"/>
            <a:ext cx="2469690" cy="4174122"/>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6" name="Shape 26"/>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ORÍGENES</a:t>
            </a:r>
          </a:p>
        </p:txBody>
      </p:sp>
      <p:sp>
        <p:nvSpPr>
          <p:cNvPr id="27" name="Shape 27"/>
          <p:cNvSpPr/>
          <p:nvPr/>
        </p:nvSpPr>
        <p:spPr>
          <a:xfrm>
            <a:off x="457200" y="1386769"/>
            <a:ext cx="4103986" cy="4084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spcBef>
                <a:spcPts val="1000"/>
              </a:spcBef>
            </a:lvl1pPr>
          </a:lstStyle>
          <a:p>
            <a:pPr lvl="0"/>
            <a:r>
              <a:t>El baloncesto nació en Estados Unidos gracias a una agrupación llamada YMCA que ayudaba a los adolescentes. Al profesor Naismith le gustaba el fútbol, pero necesitaba un juego para poder entrenar con sus chicos en invierno. En un recinto cerrado, con un suelo no muy duro para evitar hacerse daño y permitir llevar el balón a algún lugar del recinto, fue como nació el baloncesto en 1.891. A España llegó gracias a un Escolapio que estuvo en Cuba y lo vio practicar. A su vuelta a Barcelona lo empezó a difundir en las Escuelas Pías en 1.922. </a:t>
            </a:r>
          </a:p>
        </p:txBody>
      </p:sp>
      <p:pic>
        <p:nvPicPr>
          <p:cNvPr id="28" name="baloncesto7a.jpg"/>
          <p:cNvPicPr/>
          <p:nvPr/>
        </p:nvPicPr>
        <p:blipFill>
          <a:blip r:embed="rId3">
            <a:extLst/>
          </a:blip>
          <a:stretch>
            <a:fillRect/>
          </a:stretch>
        </p:blipFill>
        <p:spPr>
          <a:xfrm>
            <a:off x="5102621" y="1357956"/>
            <a:ext cx="2990611" cy="505455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a:t>
            </a:r>
          </a:p>
        </p:txBody>
      </p:sp>
      <p:pic>
        <p:nvPicPr>
          <p:cNvPr id="3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2" name="Shape 32"/>
          <p:cNvSpPr/>
          <p:nvPr/>
        </p:nvSpPr>
        <p:spPr>
          <a:xfrm>
            <a:off x="533400" y="762000"/>
            <a:ext cx="8077200" cy="3551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Se trata de introducir un balón en la canasta del equipo contrario e impedírselo al otro equipo. Moveremos el balón botándolo con una mano o pasándonosla. Gana el equipo que consigue más puntos. Los puntos se consiguen de la siguiente manera:</a:t>
            </a:r>
          </a:p>
          <a:p>
            <a:pPr lvl="0"/>
            <a:r>
              <a:t>- Canasta en juego: 2 puntos.</a:t>
            </a:r>
          </a:p>
          <a:p>
            <a:pPr lvl="0"/>
            <a:r>
              <a:t>- Canasta de más de 6,25 metros: 3 puntos.</a:t>
            </a:r>
          </a:p>
          <a:p>
            <a:pPr lvl="0"/>
            <a:r>
              <a:t>- Canasta en situación de tiros libres: 1 punto.</a:t>
            </a:r>
          </a:p>
          <a:p>
            <a:pPr lvl="0" algn="just"/>
            <a:r>
              <a:t>El partido dura cuatro periodos de 10 minutos cada uno. Entre el primer y segundo periodo, así como entre el tercero y el cuarto, habrá un descanso de 2 minutos; mientras que entre el segundo y tercer periodo el descanso será de 15 minutos.</a:t>
            </a:r>
          </a:p>
          <a:p>
            <a:pPr lvl="0" algn="just"/>
            <a:r>
              <a:t>Un equipo está compuesto por cinco jugadores en pista. Los jugadores reservas podrán entrar y salir del campo tantas veces se considere oportuno.</a:t>
            </a:r>
          </a:p>
        </p:txBody>
      </p:sp>
      <p:pic>
        <p:nvPicPr>
          <p:cNvPr id="33" name="pasted-image.pdf"/>
          <p:cNvPicPr/>
          <p:nvPr/>
        </p:nvPicPr>
        <p:blipFill>
          <a:blip r:embed="rId3">
            <a:alphaModFix amt="52843"/>
            <a:extLst/>
          </a:blip>
          <a:stretch>
            <a:fillRect/>
          </a:stretch>
        </p:blipFill>
        <p:spPr>
          <a:xfrm>
            <a:off x="1006246" y="2851150"/>
            <a:ext cx="6115508" cy="40259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2">
                                            <p:txEl>
                                              <p:pRg st="4" end="4"/>
                                            </p:txEl>
                                          </p:spTgt>
                                        </p:tgtEl>
                                        <p:attrNameLst>
                                          <p:attrName>style.visibility</p:attrName>
                                        </p:attrNameLst>
                                      </p:cBhvr>
                                      <p:to>
                                        <p:strVal val="visible"/>
                                      </p:to>
                                    </p:set>
                                    <p:animEffect filter="blinds(horizontal)" transition="in">
                                      <p:cBhvr>
                                        <p:cTn id="7" dur="500"/>
                                        <p:tgtEl>
                                          <p:spTgt spid="32">
                                            <p:txEl>
                                              <p:pRg st="4" end="4"/>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32">
                                            <p:txEl>
                                              <p:pRg st="5" end="5"/>
                                            </p:txEl>
                                          </p:spTgt>
                                        </p:tgtEl>
                                        <p:attrNameLst>
                                          <p:attrName>style.visibility</p:attrName>
                                        </p:attrNameLst>
                                      </p:cBhvr>
                                      <p:to>
                                        <p:strVal val="visible"/>
                                      </p:to>
                                    </p:set>
                                    <p:animEffect filter="blinds(horizontal)" transition="in">
                                      <p:cBhvr>
                                        <p:cTn id="11" dur="500"/>
                                        <p:tgtEl>
                                          <p:spTgt spid="3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609600" y="1275644"/>
            <a:ext cx="7681913" cy="43511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84150" indent="-106362" algn="just"/>
            <a:r>
              <a:rPr>
                <a:latin typeface="Arial Bold"/>
                <a:ea typeface="Arial Bold"/>
                <a:cs typeface="Arial Bold"/>
                <a:sym typeface="Arial Bold"/>
              </a:rPr>
              <a:t>No se permite:</a:t>
            </a:r>
            <a:endParaRPr>
              <a:latin typeface="Arial Bold"/>
              <a:ea typeface="Arial Bold"/>
              <a:cs typeface="Arial Bold"/>
              <a:sym typeface="Arial Bold"/>
            </a:endParaRPr>
          </a:p>
          <a:p>
            <a:pPr lvl="0" marL="184150" indent="-106362" algn="just"/>
            <a:r>
              <a:t>- FALTA PERSONAL. Por golpear, empujar o impedir el avance del adversario agarrándole. Si se comete cuando el jugador contrario está lanzando, éste debe realizar dos tiros libres desde la línea de personal; si está lanzando más allá de la línea de 6,25 metros, se efectúan 3 tiros; si no está en acción de lanzamiento, se saca de banda.</a:t>
            </a:r>
          </a:p>
          <a:p>
            <a:pPr lvl="0" marL="184150" indent="-106362" algn="just"/>
            <a:r>
              <a:t>Cuando un equipo ha acumulado 7 faltas personales (entre todos sus jugadores), el equipo contrario, al recibir una falta debe lanzar dos tiros libres.</a:t>
            </a:r>
          </a:p>
          <a:p>
            <a:pPr lvl="0" marL="184150" indent="-106362" algn="just"/>
            <a:r>
              <a:t>Está prohibido también:</a:t>
            </a:r>
          </a:p>
          <a:p>
            <a:pPr lvl="0" marL="184150" indent="-106362" algn="just"/>
            <a:r>
              <a:t>- Botar el balón con las dos manos.</a:t>
            </a:r>
          </a:p>
          <a:p>
            <a:pPr lvl="0" marL="184150" indent="-106362" algn="just"/>
            <a:r>
              <a:t>- Botarlo, cogerlo y volverlo a botar.</a:t>
            </a:r>
          </a:p>
          <a:p>
            <a:pPr lvl="0" marL="184150" indent="-106362" algn="just"/>
            <a:r>
              <a:t>- Coger el balón y avanzar con él en las manos.</a:t>
            </a:r>
          </a:p>
          <a:p>
            <a:pPr lvl="0" marL="261937" indent="-184150" algn="just">
              <a:buSzPct val="100000"/>
              <a:buChar char="•"/>
            </a:pPr>
          </a:p>
          <a:p>
            <a:pPr lvl="0" marL="261937" indent="-184150" algn="just">
              <a:buSzPct val="100000"/>
              <a:buChar char="•"/>
            </a:pPr>
          </a:p>
        </p:txBody>
      </p:sp>
      <p:pic>
        <p:nvPicPr>
          <p:cNvPr id="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7" name="basket 1119.jpg"/>
          <p:cNvPicPr/>
          <p:nvPr/>
        </p:nvPicPr>
        <p:blipFill>
          <a:blip r:embed="rId3">
            <a:extLst/>
          </a:blip>
          <a:stretch>
            <a:fillRect/>
          </a:stretch>
        </p:blipFill>
        <p:spPr>
          <a:xfrm>
            <a:off x="5755481" y="3484729"/>
            <a:ext cx="2976189" cy="23266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5">
                                            <p:txEl>
                                              <p:pRg st="2" end="2"/>
                                            </p:txEl>
                                          </p:spTgt>
                                        </p:tgtEl>
                                        <p:attrNameLst>
                                          <p:attrName>style.visibility</p:attrName>
                                        </p:attrNameLst>
                                      </p:cBhvr>
                                      <p:to>
                                        <p:strVal val="visible"/>
                                      </p:to>
                                    </p:set>
                                    <p:animEffect filter="blinds(horizontal)" transition="in">
                                      <p:cBhvr>
                                        <p:cTn id="7" dur="500"/>
                                        <p:tgtEl>
                                          <p:spTgt spid="35">
                                            <p:txEl>
                                              <p:pRg st="2" end="2"/>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35">
                                            <p:txEl>
                                              <p:pRg st="3" end="3"/>
                                            </p:txEl>
                                          </p:spTgt>
                                        </p:tgtEl>
                                        <p:attrNameLst>
                                          <p:attrName>style.visibility</p:attrName>
                                        </p:attrNameLst>
                                      </p:cBhvr>
                                      <p:to>
                                        <p:strVal val="visible"/>
                                      </p:to>
                                    </p:set>
                                    <p:animEffect filter="blinds(horizontal)" transition="in">
                                      <p:cBhvr>
                                        <p:cTn id="11" dur="500"/>
                                        <p:tgtEl>
                                          <p:spTgt spid="35">
                                            <p:txEl>
                                              <p:pRg st="3" end="3"/>
                                            </p:txEl>
                                          </p:spTgt>
                                        </p:tgtEl>
                                      </p:cBhvr>
                                    </p:animEffect>
                                  </p:childTnLst>
                                </p:cTn>
                              </p:par>
                            </p:childTnLst>
                          </p:cTn>
                        </p:par>
                        <p:par>
                          <p:cTn id="12" fill="hold">
                            <p:stCondLst>
                              <p:cond delay="1000"/>
                            </p:stCondLst>
                            <p:childTnLst>
                              <p:par>
                                <p:cTn id="13" nodeType="afterEffect" presetClass="entr" presetSubtype="10" presetID="3" grpId="1" fill="hold">
                                  <p:stCondLst>
                                    <p:cond delay="0"/>
                                  </p:stCondLst>
                                  <p:iterate type="el" backwards="0">
                                    <p:tmAbs val="0"/>
                                  </p:iterate>
                                  <p:childTnLst>
                                    <p:set>
                                      <p:cBhvr>
                                        <p:cTn id="14" fill="hold"/>
                                        <p:tgtEl>
                                          <p:spTgt spid="35">
                                            <p:txEl>
                                              <p:pRg st="4" end="4"/>
                                            </p:txEl>
                                          </p:spTgt>
                                        </p:tgtEl>
                                        <p:attrNameLst>
                                          <p:attrName>style.visibility</p:attrName>
                                        </p:attrNameLst>
                                      </p:cBhvr>
                                      <p:to>
                                        <p:strVal val="visible"/>
                                      </p:to>
                                    </p:set>
                                    <p:animEffect filter="blinds(horizontal)" transition="in">
                                      <p:cBhvr>
                                        <p:cTn id="15" dur="500"/>
                                        <p:tgtEl>
                                          <p:spTgt spid="35">
                                            <p:txEl>
                                              <p:pRg st="4" end="4"/>
                                            </p:txEl>
                                          </p:spTgt>
                                        </p:tgtEl>
                                      </p:cBhvr>
                                    </p:animEffect>
                                  </p:childTnLst>
                                </p:cTn>
                              </p:par>
                            </p:childTnLst>
                          </p:cTn>
                        </p:par>
                        <p:par>
                          <p:cTn id="16" fill="hold">
                            <p:stCondLst>
                              <p:cond delay="1500"/>
                            </p:stCondLst>
                            <p:childTnLst>
                              <p:par>
                                <p:cTn id="17" nodeType="afterEffect" presetClass="entr" presetSubtype="10" presetID="3" grpId="1" fill="hold">
                                  <p:stCondLst>
                                    <p:cond delay="0"/>
                                  </p:stCondLst>
                                  <p:iterate type="el" backwards="0">
                                    <p:tmAbs val="0"/>
                                  </p:iterate>
                                  <p:childTnLst>
                                    <p:set>
                                      <p:cBhvr>
                                        <p:cTn id="18" fill="hold"/>
                                        <p:tgtEl>
                                          <p:spTgt spid="35">
                                            <p:txEl>
                                              <p:pRg st="5" end="5"/>
                                            </p:txEl>
                                          </p:spTgt>
                                        </p:tgtEl>
                                        <p:attrNameLst>
                                          <p:attrName>style.visibility</p:attrName>
                                        </p:attrNameLst>
                                      </p:cBhvr>
                                      <p:to>
                                        <p:strVal val="visible"/>
                                      </p:to>
                                    </p:set>
                                    <p:animEffect filter="blinds(horizontal)" transition="in">
                                      <p:cBhvr>
                                        <p:cTn id="19" dur="500"/>
                                        <p:tgtEl>
                                          <p:spTgt spid="35">
                                            <p:txEl>
                                              <p:pRg st="5" end="5"/>
                                            </p:txEl>
                                          </p:spTgt>
                                        </p:tgtEl>
                                      </p:cBhvr>
                                    </p:animEffect>
                                  </p:childTnLst>
                                </p:cTn>
                              </p:par>
                            </p:childTnLst>
                          </p:cTn>
                        </p:par>
                        <p:par>
                          <p:cTn id="20" fill="hold">
                            <p:stCondLst>
                              <p:cond delay="2000"/>
                            </p:stCondLst>
                            <p:childTnLst>
                              <p:par>
                                <p:cTn id="21" nodeType="afterEffect" presetClass="entr" presetSubtype="10" presetID="3" grpId="1" fill="hold">
                                  <p:stCondLst>
                                    <p:cond delay="0"/>
                                  </p:stCondLst>
                                  <p:iterate type="el" backwards="0">
                                    <p:tmAbs val="0"/>
                                  </p:iterate>
                                  <p:childTnLst>
                                    <p:set>
                                      <p:cBhvr>
                                        <p:cTn id="22" fill="hold"/>
                                        <p:tgtEl>
                                          <p:spTgt spid="35">
                                            <p:txEl>
                                              <p:pRg st="6" end="6"/>
                                            </p:txEl>
                                          </p:spTgt>
                                        </p:tgtEl>
                                        <p:attrNameLst>
                                          <p:attrName>style.visibility</p:attrName>
                                        </p:attrNameLst>
                                      </p:cBhvr>
                                      <p:to>
                                        <p:strVal val="visible"/>
                                      </p:to>
                                    </p:set>
                                    <p:animEffect filter="blinds(horizontal)" transition="in">
                                      <p:cBhvr>
                                        <p:cTn id="23" dur="500"/>
                                        <p:tgtEl>
                                          <p:spTgt spid="3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0" presetID="3" grpId="1" fill="hold">
                                  <p:stCondLst>
                                    <p:cond delay="0"/>
                                  </p:stCondLst>
                                  <p:iterate type="el" backwards="0">
                                    <p:tmAbs val="0"/>
                                  </p:iterate>
                                  <p:childTnLst>
                                    <p:set>
                                      <p:cBhvr>
                                        <p:cTn id="27" fill="hold"/>
                                        <p:tgtEl>
                                          <p:spTgt spid="35">
                                            <p:txEl>
                                              <p:pRg st="7" end="7"/>
                                            </p:txEl>
                                          </p:spTgt>
                                        </p:tgtEl>
                                        <p:attrNameLst>
                                          <p:attrName>style.visibility</p:attrName>
                                        </p:attrNameLst>
                                      </p:cBhvr>
                                      <p:to>
                                        <p:strVal val="visible"/>
                                      </p:to>
                                    </p:set>
                                    <p:animEffect filter="blinds(horizontal)" transition="in">
                                      <p:cBhvr>
                                        <p:cTn id="28" dur="500"/>
                                        <p:tgtEl>
                                          <p:spTgt spid="3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0" presetID="3" grpId="1" fill="hold">
                                  <p:stCondLst>
                                    <p:cond delay="0"/>
                                  </p:stCondLst>
                                  <p:iterate type="el" backwards="0">
                                    <p:tmAbs val="0"/>
                                  </p:iterate>
                                  <p:childTnLst>
                                    <p:set>
                                      <p:cBhvr>
                                        <p:cTn id="32" fill="hold"/>
                                        <p:tgtEl>
                                          <p:spTgt spid="35">
                                            <p:txEl>
                                              <p:pRg st="8" end="8"/>
                                            </p:txEl>
                                          </p:spTgt>
                                        </p:tgtEl>
                                        <p:attrNameLst>
                                          <p:attrName>style.visibility</p:attrName>
                                        </p:attrNameLst>
                                      </p:cBhvr>
                                      <p:to>
                                        <p:strVal val="visible"/>
                                      </p:to>
                                    </p:set>
                                    <p:animEffect filter="blinds(horizontal)" transition="in">
                                      <p:cBhvr>
                                        <p:cTn id="33" dur="500"/>
                                        <p:tgtEl>
                                          <p:spTgt spid="3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10" presetID="3" grpId="1" fill="hold">
                                  <p:stCondLst>
                                    <p:cond delay="0"/>
                                  </p:stCondLst>
                                  <p:iterate type="el" backwards="0">
                                    <p:tmAbs val="0"/>
                                  </p:iterate>
                                  <p:childTnLst>
                                    <p:set>
                                      <p:cBhvr>
                                        <p:cTn id="37" fill="hold"/>
                                        <p:tgtEl>
                                          <p:spTgt spid="35">
                                            <p:txEl>
                                              <p:pRg st="9" end="9"/>
                                            </p:txEl>
                                          </p:spTgt>
                                        </p:tgtEl>
                                        <p:attrNameLst>
                                          <p:attrName>style.visibility</p:attrName>
                                        </p:attrNameLst>
                                      </p:cBhvr>
                                      <p:to>
                                        <p:strVal val="visible"/>
                                      </p:to>
                                    </p:set>
                                    <p:animEffect filter="blinds(horizontal)" transition="in">
                                      <p:cBhvr>
                                        <p:cTn id="38" dur="500"/>
                                        <p:tgtEl>
                                          <p:spTgt spid="35">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nvSpPr>
        <p:spPr>
          <a:xfrm>
            <a:off x="539750" y="4909053"/>
            <a:ext cx="7848600" cy="14420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lstStyle>
          <a:p>
            <a:pPr lvl="0"/>
            <a:r>
              <a:t>Pista rectangular lisa de 28 x 15 metros, con un círculo central de 1,80 m. de diámetro. Las dos canastas están situadas a 3,05 m. del suelo y los balones son redondos y deben tener entre 75 y 78 cm. con un peso comprendido entre 600 y 650 gr.</a:t>
            </a:r>
            <a:endParaRPr sz="2000"/>
          </a:p>
        </p:txBody>
      </p:sp>
      <p:sp>
        <p:nvSpPr>
          <p:cNvPr id="40" name="Shape 40"/>
          <p:cNvSpPr/>
          <p:nvPr/>
        </p:nvSpPr>
        <p:spPr>
          <a:xfrm>
            <a:off x="3276600" y="0"/>
            <a:ext cx="3311525" cy="11551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Bold"/>
                <a:ea typeface="Arial Bold"/>
                <a:cs typeface="Arial Bold"/>
                <a:sym typeface="Arial Bold"/>
              </a:defRPr>
            </a:lvl1pPr>
          </a:lstStyle>
          <a:p>
            <a:pPr lvl="0">
              <a:defRPr sz="1800"/>
            </a:pPr>
            <a:r>
              <a:rPr sz="3200"/>
              <a:t>Instalaciones</a:t>
            </a:r>
            <a:endParaRPr sz="3200">
              <a:latin typeface="Arial"/>
              <a:ea typeface="Arial"/>
              <a:cs typeface="Arial"/>
              <a:sym typeface="Arial"/>
            </a:endParaRPr>
          </a:p>
        </p:txBody>
      </p:sp>
      <p:pic>
        <p:nvPicPr>
          <p:cNvPr id="4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2" name="canasta.jpg"/>
          <p:cNvPicPr/>
          <p:nvPr/>
        </p:nvPicPr>
        <p:blipFill>
          <a:blip r:embed="rId3">
            <a:extLst/>
          </a:blip>
          <a:stretch>
            <a:fillRect/>
          </a:stretch>
        </p:blipFill>
        <p:spPr>
          <a:xfrm>
            <a:off x="6212929" y="1530231"/>
            <a:ext cx="2253051" cy="2298938"/>
          </a:xfrm>
          <a:prstGeom prst="rect">
            <a:avLst/>
          </a:prstGeom>
          <a:ln w="12700">
            <a:miter lim="400000"/>
          </a:ln>
        </p:spPr>
      </p:pic>
      <p:pic>
        <p:nvPicPr>
          <p:cNvPr id="43" name="campo.jpg"/>
          <p:cNvPicPr/>
          <p:nvPr/>
        </p:nvPicPr>
        <p:blipFill>
          <a:blip r:embed="rId4">
            <a:extLst/>
          </a:blip>
          <a:stretch>
            <a:fillRect/>
          </a:stretch>
        </p:blipFill>
        <p:spPr>
          <a:xfrm>
            <a:off x="330249" y="1019783"/>
            <a:ext cx="5654299" cy="3319834"/>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br>
              <a:rPr sz="4400"/>
            </a:br>
            <a:r>
              <a:rPr sz="2000"/>
              <a:t>RECURSOS TÉCNICO-TÁCTICOS BÁSICOS       </a:t>
            </a:r>
            <a:r>
              <a:rPr sz="2000"/>
              <a:t>EL BALONCESTO</a:t>
            </a:r>
          </a:p>
        </p:txBody>
      </p:sp>
      <p:sp>
        <p:nvSpPr>
          <p:cNvPr id="46" name="Shape 46"/>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gn="just">
              <a:lnSpc>
                <a:spcPct val="90000"/>
              </a:lnSpc>
              <a:spcBef>
                <a:spcPts val="400"/>
              </a:spcBef>
              <a:buSzTx/>
              <a:buNone/>
              <a:defRPr sz="1800"/>
            </a:pPr>
            <a:r>
              <a:rPr sz="2000"/>
              <a:t>En baloncesto, al igual que otros deportes de invasión presenta unos recursos técnico-tácticos básicos como son: botar, pasar, lanzar a canasta… </a:t>
            </a:r>
            <a:endParaRPr sz="2000"/>
          </a:p>
          <a:p>
            <a:pPr lvl="0" marL="0" indent="0" algn="just">
              <a:lnSpc>
                <a:spcPct val="90000"/>
              </a:lnSpc>
              <a:spcBef>
                <a:spcPts val="400"/>
              </a:spcBef>
              <a:buSzTx/>
              <a:buNone/>
              <a:defRPr sz="1800"/>
            </a:pPr>
            <a:r>
              <a:rPr sz="2000"/>
              <a:t>En la iniciación, consideramos que lo más adecuado es que, partiendo de las habilidades que ya posees: lanzar el balón, desplazarte, saltar,… pongas más atención en </a:t>
            </a:r>
            <a:r>
              <a:rPr sz="2000">
                <a:latin typeface="Arial Bold"/>
                <a:ea typeface="Arial Bold"/>
                <a:cs typeface="Arial Bold"/>
                <a:sym typeface="Arial Bold"/>
              </a:rPr>
              <a:t>qué </a:t>
            </a:r>
            <a:r>
              <a:rPr sz="2000"/>
              <a:t>recurso utilizar, que en </a:t>
            </a:r>
            <a:r>
              <a:rPr sz="2000">
                <a:latin typeface="Arial Bold"/>
                <a:ea typeface="Arial Bold"/>
                <a:cs typeface="Arial Bold"/>
                <a:sym typeface="Arial Bold"/>
              </a:rPr>
              <a:t>cómo</a:t>
            </a:r>
            <a:r>
              <a:rPr sz="2000"/>
              <a:t> hacerlo.</a:t>
            </a:r>
          </a:p>
        </p:txBody>
      </p:sp>
      <p:pic>
        <p:nvPicPr>
          <p:cNvPr id="47" name="logodefinitivo.png" descr="logodefinitivo"/>
          <p:cNvPicPr/>
          <p:nvPr/>
        </p:nvPicPr>
        <p:blipFill>
          <a:blip r:embed="rId2">
            <a:extLst/>
          </a:blip>
          <a:stretch>
            <a:fillRect/>
          </a:stretch>
        </p:blipFill>
        <p:spPr>
          <a:xfrm>
            <a:off x="8229600" y="609600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8" name="baloncesto 5.jpg"/>
          <p:cNvPicPr/>
          <p:nvPr/>
        </p:nvPicPr>
        <p:blipFill>
          <a:blip r:embed="rId3">
            <a:extLst/>
          </a:blip>
          <a:stretch>
            <a:fillRect/>
          </a:stretch>
        </p:blipFill>
        <p:spPr>
          <a:xfrm>
            <a:off x="2339875" y="3471002"/>
            <a:ext cx="3727231" cy="3211977"/>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579144" y="-137617"/>
            <a:ext cx="8229601"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br>
              <a:rPr sz="4400"/>
            </a:br>
            <a:r>
              <a:rPr sz="2000">
                <a:solidFill>
                  <a:srgbClr val="FF9900"/>
                </a:solidFill>
              </a:rPr>
              <a:t>RECURSOS TÉCNICO-TÁCTICOS BÁSICOS       </a:t>
            </a:r>
            <a:r>
              <a:rPr sz="2000">
                <a:solidFill>
                  <a:srgbClr val="FF9900"/>
                </a:solidFill>
              </a:rPr>
              <a:t>EL BALONCESTO</a:t>
            </a:r>
          </a:p>
        </p:txBody>
      </p:sp>
      <p:sp>
        <p:nvSpPr>
          <p:cNvPr id="51" name="Shape 51"/>
          <p:cNvSpPr/>
          <p:nvPr/>
        </p:nvSpPr>
        <p:spPr>
          <a:xfrm>
            <a:off x="2714475" y="3462513"/>
            <a:ext cx="1473202"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Pase picado</a:t>
            </a:r>
            <a:r>
              <a:t> </a:t>
            </a:r>
          </a:p>
        </p:txBody>
      </p:sp>
      <p:sp>
        <p:nvSpPr>
          <p:cNvPr id="52" name="Shape 52"/>
          <p:cNvSpPr/>
          <p:nvPr/>
        </p:nvSpPr>
        <p:spPr>
          <a:xfrm>
            <a:off x="2679700" y="1884362"/>
            <a:ext cx="6043613"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PASES</a:t>
            </a:r>
          </a:p>
        </p:txBody>
      </p:sp>
      <p:sp>
        <p:nvSpPr>
          <p:cNvPr id="53" name="Shape 53"/>
          <p:cNvSpPr/>
          <p:nvPr/>
        </p:nvSpPr>
        <p:spPr>
          <a:xfrm>
            <a:off x="317500" y="4817268"/>
            <a:ext cx="2160588" cy="35066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Pase de pecho</a:t>
            </a:r>
            <a:r>
              <a:t> </a:t>
            </a:r>
          </a:p>
        </p:txBody>
      </p:sp>
      <p:sp>
        <p:nvSpPr>
          <p:cNvPr id="54" name="Shape 54"/>
          <p:cNvSpPr/>
          <p:nvPr/>
        </p:nvSpPr>
        <p:spPr>
          <a:xfrm>
            <a:off x="7626350" y="3906131"/>
            <a:ext cx="1377951" cy="617363"/>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Pase de béisbol</a:t>
            </a:r>
            <a:r>
              <a:t> </a:t>
            </a:r>
          </a:p>
        </p:txBody>
      </p:sp>
      <p:sp>
        <p:nvSpPr>
          <p:cNvPr id="55" name="Shape 55"/>
          <p:cNvSpPr/>
          <p:nvPr/>
        </p:nvSpPr>
        <p:spPr>
          <a:xfrm rot="10800000">
            <a:off x="1607269" y="1887889"/>
            <a:ext cx="1377951" cy="2723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38" y="0"/>
                </a:moveTo>
                <a:lnTo>
                  <a:pt x="10476" y="2185"/>
                </a:lnTo>
                <a:lnTo>
                  <a:pt x="14956" y="2185"/>
                </a:lnTo>
                <a:lnTo>
                  <a:pt x="14956" y="18870"/>
                </a:lnTo>
                <a:lnTo>
                  <a:pt x="0" y="18870"/>
                </a:lnTo>
                <a:lnTo>
                  <a:pt x="0" y="21600"/>
                </a:lnTo>
                <a:lnTo>
                  <a:pt x="17120" y="21600"/>
                </a:lnTo>
                <a:lnTo>
                  <a:pt x="17120" y="2185"/>
                </a:lnTo>
                <a:lnTo>
                  <a:pt x="21600" y="2185"/>
                </a:lnTo>
                <a:close/>
              </a:path>
            </a:pathLst>
          </a:custGeom>
          <a:solidFill>
            <a:srgbClr val="99CC00"/>
          </a:solidFill>
          <a:ln w="12700">
            <a:miter lim="400000"/>
          </a:ln>
        </p:spPr>
        <p:txBody>
          <a:bodyPr lIns="0" tIns="0" rIns="0" bIns="0" anchor="ctr"/>
          <a:lstStyle/>
          <a:p>
            <a:pPr lvl="0"/>
          </a:p>
        </p:txBody>
      </p:sp>
      <p:sp>
        <p:nvSpPr>
          <p:cNvPr id="56" name="Shape 56"/>
          <p:cNvSpPr/>
          <p:nvPr/>
        </p:nvSpPr>
        <p:spPr>
          <a:xfrm>
            <a:off x="6692900" y="2081212"/>
            <a:ext cx="381000" cy="9831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57" name="Shape 57"/>
          <p:cNvSpPr/>
          <p:nvPr/>
        </p:nvSpPr>
        <p:spPr>
          <a:xfrm>
            <a:off x="8394700" y="2065161"/>
            <a:ext cx="381000" cy="1752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58" name="Shape 58"/>
          <p:cNvSpPr/>
          <p:nvPr/>
        </p:nvSpPr>
        <p:spPr>
          <a:xfrm>
            <a:off x="3260576" y="2165670"/>
            <a:ext cx="381001" cy="129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59" name="Shape 59"/>
          <p:cNvSpPr/>
          <p:nvPr/>
        </p:nvSpPr>
        <p:spPr>
          <a:xfrm>
            <a:off x="5902325" y="3195813"/>
            <a:ext cx="1657350" cy="8840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a:latin typeface="Arial Bold"/>
                <a:ea typeface="Arial Bold"/>
                <a:cs typeface="Arial Bold"/>
                <a:sym typeface="Arial Bold"/>
              </a:rPr>
              <a:t>Pase por encima de la cabeza</a:t>
            </a:r>
            <a:r>
              <a:t> </a:t>
            </a:r>
          </a:p>
        </p:txBody>
      </p:sp>
      <p:sp>
        <p:nvSpPr>
          <p:cNvPr id="60" name="Shape 60"/>
          <p:cNvSpPr/>
          <p:nvPr/>
        </p:nvSpPr>
        <p:spPr>
          <a:xfrm>
            <a:off x="395287" y="1196975"/>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Posición base</a:t>
            </a:r>
          </a:p>
        </p:txBody>
      </p:sp>
      <p:sp>
        <p:nvSpPr>
          <p:cNvPr id="61" name="Shape 61"/>
          <p:cNvSpPr/>
          <p:nvPr/>
        </p:nvSpPr>
        <p:spPr>
          <a:xfrm flipH="1">
            <a:off x="900112" y="1773237"/>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62" name="logodefinitivo.png" descr="logodefinitivo"/>
          <p:cNvPicPr/>
          <p:nvPr/>
        </p:nvPicPr>
        <p:blipFill>
          <a:blip r:embed="rId2">
            <a:extLst/>
          </a:blip>
          <a:stretch>
            <a:fillRect/>
          </a:stretch>
        </p:blipFill>
        <p:spPr>
          <a:xfrm>
            <a:off x="8281987" y="617220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3" name="basket 111.jpg"/>
          <p:cNvPicPr/>
          <p:nvPr/>
        </p:nvPicPr>
        <p:blipFill>
          <a:blip r:embed="rId3">
            <a:extLst/>
          </a:blip>
          <a:stretch>
            <a:fillRect/>
          </a:stretch>
        </p:blipFill>
        <p:spPr>
          <a:xfrm>
            <a:off x="107994" y="5376862"/>
            <a:ext cx="2230245" cy="1143001"/>
          </a:xfrm>
          <a:prstGeom prst="rect">
            <a:avLst/>
          </a:prstGeom>
          <a:ln w="12700">
            <a:miter lim="400000"/>
          </a:ln>
        </p:spPr>
      </p:pic>
      <p:pic>
        <p:nvPicPr>
          <p:cNvPr id="64" name="basket 112.jpg"/>
          <p:cNvPicPr/>
          <p:nvPr/>
        </p:nvPicPr>
        <p:blipFill>
          <a:blip r:embed="rId4">
            <a:extLst/>
          </a:blip>
          <a:stretch>
            <a:fillRect/>
          </a:stretch>
        </p:blipFill>
        <p:spPr>
          <a:xfrm>
            <a:off x="122088" y="2111385"/>
            <a:ext cx="1473201" cy="1836718"/>
          </a:xfrm>
          <a:prstGeom prst="rect">
            <a:avLst/>
          </a:prstGeom>
          <a:ln w="12700">
            <a:miter lim="400000"/>
          </a:ln>
        </p:spPr>
      </p:pic>
      <p:pic>
        <p:nvPicPr>
          <p:cNvPr id="65" name="basket 119.jpg"/>
          <p:cNvPicPr/>
          <p:nvPr/>
        </p:nvPicPr>
        <p:blipFill>
          <a:blip r:embed="rId5">
            <a:extLst/>
          </a:blip>
          <a:stretch>
            <a:fillRect/>
          </a:stretch>
        </p:blipFill>
        <p:spPr>
          <a:xfrm>
            <a:off x="7361959" y="4611863"/>
            <a:ext cx="1906733" cy="983160"/>
          </a:xfrm>
          <a:prstGeom prst="rect">
            <a:avLst/>
          </a:prstGeom>
          <a:ln w="12700">
            <a:miter lim="400000"/>
          </a:ln>
        </p:spPr>
      </p:pic>
      <p:pic>
        <p:nvPicPr>
          <p:cNvPr id="66" name="basket 1119.jpg"/>
          <p:cNvPicPr/>
          <p:nvPr/>
        </p:nvPicPr>
        <p:blipFill>
          <a:blip r:embed="rId6">
            <a:extLst/>
          </a:blip>
          <a:stretch>
            <a:fillRect/>
          </a:stretch>
        </p:blipFill>
        <p:spPr>
          <a:xfrm>
            <a:off x="5623768" y="4140200"/>
            <a:ext cx="1657033" cy="1295400"/>
          </a:xfrm>
          <a:prstGeom prst="rect">
            <a:avLst/>
          </a:prstGeom>
          <a:ln w="12700">
            <a:miter lim="400000"/>
          </a:ln>
        </p:spPr>
      </p:pic>
      <p:pic>
        <p:nvPicPr>
          <p:cNvPr id="67" name="picado.jpg"/>
          <p:cNvPicPr/>
          <p:nvPr/>
        </p:nvPicPr>
        <p:blipFill>
          <a:blip r:embed="rId7">
            <a:extLst/>
          </a:blip>
          <a:stretch>
            <a:fillRect/>
          </a:stretch>
        </p:blipFill>
        <p:spPr>
          <a:xfrm>
            <a:off x="2449316" y="3828410"/>
            <a:ext cx="2003520" cy="1026805"/>
          </a:xfrm>
          <a:prstGeom prst="rect">
            <a:avLst/>
          </a:prstGeom>
          <a:ln w="12700">
            <a:miter lim="400000"/>
          </a:ln>
        </p:spPr>
      </p:pic>
      <p:sp>
        <p:nvSpPr>
          <p:cNvPr id="68" name="Shape 68"/>
          <p:cNvSpPr/>
          <p:nvPr/>
        </p:nvSpPr>
        <p:spPr>
          <a:xfrm>
            <a:off x="4804494" y="2181886"/>
            <a:ext cx="381001" cy="267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9" name="Shape 69"/>
          <p:cNvSpPr/>
          <p:nvPr/>
        </p:nvSpPr>
        <p:spPr>
          <a:xfrm>
            <a:off x="3491706" y="4870450"/>
            <a:ext cx="21605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Pase desde el bote</a:t>
            </a:r>
          </a:p>
        </p:txBody>
      </p:sp>
      <p:pic>
        <p:nvPicPr>
          <p:cNvPr id="70" name="basket 112b.jpg"/>
          <p:cNvPicPr/>
          <p:nvPr/>
        </p:nvPicPr>
        <p:blipFill>
          <a:blip r:embed="rId8">
            <a:extLst/>
          </a:blip>
          <a:stretch>
            <a:fillRect/>
          </a:stretch>
        </p:blipFill>
        <p:spPr>
          <a:xfrm>
            <a:off x="3740577" y="5236347"/>
            <a:ext cx="1906733" cy="153820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blinds(horizontal)" transition="in">
                                      <p:cBhvr>
                                        <p:cTn id="7" dur="500"/>
                                        <p:tgtEl>
                                          <p:spTgt spid="60"/>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61"/>
                                        </p:tgtEl>
                                        <p:attrNameLst>
                                          <p:attrName>style.visibility</p:attrName>
                                        </p:attrNameLst>
                                      </p:cBhvr>
                                      <p:to>
                                        <p:strVal val="visible"/>
                                      </p:to>
                                    </p:set>
                                    <p:animEffect filter="blinds(horizontal)" transition="in">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4" presetID="2" grpId="3" fill="hold">
                                  <p:stCondLst>
                                    <p:cond delay="0"/>
                                  </p:stCondLst>
                                  <p:iterate type="el" backwards="0">
                                    <p:tmAbs val="0"/>
                                  </p:iterate>
                                  <p:childTnLst>
                                    <p:set>
                                      <p:cBhvr>
                                        <p:cTn id="15" fill="hold"/>
                                        <p:tgtEl>
                                          <p:spTgt spid="52"/>
                                        </p:tgtEl>
                                        <p:attrNameLst>
                                          <p:attrName>style.visibility</p:attrName>
                                        </p:attrNameLst>
                                      </p:cBhvr>
                                      <p:to>
                                        <p:strVal val="visible"/>
                                      </p:to>
                                    </p:set>
                                    <p:anim calcmode="lin" valueType="num">
                                      <p:cBhvr>
                                        <p:cTn id="16" dur="500" fill="hold"/>
                                        <p:tgtEl>
                                          <p:spTgt spid="52"/>
                                        </p:tgtEl>
                                        <p:attrNameLst>
                                          <p:attrName>ppt_x</p:attrName>
                                        </p:attrNameLst>
                                      </p:cBhvr>
                                      <p:tavLst>
                                        <p:tav tm="0">
                                          <p:val>
                                            <p:strVal val="#ppt_x"/>
                                          </p:val>
                                        </p:tav>
                                        <p:tav tm="100000">
                                          <p:val>
                                            <p:strVal val="#ppt_x"/>
                                          </p:val>
                                        </p:tav>
                                      </p:tavLst>
                                    </p:anim>
                                    <p:anim calcmode="lin" valueType="num">
                                      <p:cBhvr>
                                        <p:cTn id="1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55"/>
                                        </p:tgtEl>
                                        <p:attrNameLst>
                                          <p:attrName>style.visibility</p:attrName>
                                        </p:attrNameLst>
                                      </p:cBhvr>
                                      <p:to>
                                        <p:strVal val="visible"/>
                                      </p:to>
                                    </p:set>
                                    <p:animEffect filter="blinds(horizontal)" transition="in">
                                      <p:cBhvr>
                                        <p:cTn id="22" dur="500"/>
                                        <p:tgtEl>
                                          <p:spTgt spid="55"/>
                                        </p:tgtEl>
                                      </p:cBhvr>
                                    </p:animEffect>
                                  </p:childTnLst>
                                </p:cTn>
                              </p:par>
                            </p:childTnLst>
                          </p:cTn>
                        </p:par>
                        <p:par>
                          <p:cTn id="23" fill="hold">
                            <p:stCondLst>
                              <p:cond delay="500"/>
                            </p:stCondLst>
                            <p:childTnLst>
                              <p:par>
                                <p:cTn id="24" nodeType="afterEffect" presetClass="entr" presetSubtype="10" presetID="3" grpId="5" fill="hold">
                                  <p:stCondLst>
                                    <p:cond delay="0"/>
                                  </p:stCondLst>
                                  <p:iterate type="el" backwards="0">
                                    <p:tmAbs val="0"/>
                                  </p:iterate>
                                  <p:childTnLst>
                                    <p:set>
                                      <p:cBhvr>
                                        <p:cTn id="25" fill="hold"/>
                                        <p:tgtEl>
                                          <p:spTgt spid="53"/>
                                        </p:tgtEl>
                                        <p:attrNameLst>
                                          <p:attrName>style.visibility</p:attrName>
                                        </p:attrNameLst>
                                      </p:cBhvr>
                                      <p:to>
                                        <p:strVal val="visible"/>
                                      </p:to>
                                    </p:set>
                                    <p:animEffect filter="blinds(horizontal)" transition="in">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0" presetID="3" grpId="6" fill="hold">
                                  <p:stCondLst>
                                    <p:cond delay="0"/>
                                  </p:stCondLst>
                                  <p:iterate type="el" backwards="0">
                                    <p:tmAbs val="0"/>
                                  </p:iterate>
                                  <p:childTnLst>
                                    <p:set>
                                      <p:cBhvr>
                                        <p:cTn id="30" fill="hold"/>
                                        <p:tgtEl>
                                          <p:spTgt spid="58"/>
                                        </p:tgtEl>
                                        <p:attrNameLst>
                                          <p:attrName>style.visibility</p:attrName>
                                        </p:attrNameLst>
                                      </p:cBhvr>
                                      <p:to>
                                        <p:strVal val="visible"/>
                                      </p:to>
                                    </p:set>
                                    <p:animEffect filter="blinds(horizontal)" transition="in">
                                      <p:cBhvr>
                                        <p:cTn id="31" dur="500"/>
                                        <p:tgtEl>
                                          <p:spTgt spid="58"/>
                                        </p:tgtEl>
                                      </p:cBhvr>
                                    </p:animEffect>
                                  </p:childTnLst>
                                </p:cTn>
                              </p:par>
                            </p:childTnLst>
                          </p:cTn>
                        </p:par>
                        <p:par>
                          <p:cTn id="32" fill="hold">
                            <p:stCondLst>
                              <p:cond delay="500"/>
                            </p:stCondLst>
                            <p:childTnLst>
                              <p:par>
                                <p:cTn id="33" nodeType="afterEffect" presetClass="entr" presetSubtype="10" presetID="3" grpId="7" fill="hold">
                                  <p:stCondLst>
                                    <p:cond delay="0"/>
                                  </p:stCondLst>
                                  <p:iterate type="el" backwards="0">
                                    <p:tmAbs val="0"/>
                                  </p:iterate>
                                  <p:childTnLst>
                                    <p:set>
                                      <p:cBhvr>
                                        <p:cTn id="34" fill="hold"/>
                                        <p:tgtEl>
                                          <p:spTgt spid="51"/>
                                        </p:tgtEl>
                                        <p:attrNameLst>
                                          <p:attrName>style.visibility</p:attrName>
                                        </p:attrNameLst>
                                      </p:cBhvr>
                                      <p:to>
                                        <p:strVal val="visible"/>
                                      </p:to>
                                    </p:set>
                                    <p:animEffect filter="blinds(horizontal)" transition="in">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10" presetID="3" grpId="8" fill="hold">
                                  <p:stCondLst>
                                    <p:cond delay="0"/>
                                  </p:stCondLst>
                                  <p:iterate type="el" backwards="0">
                                    <p:tmAbs val="0"/>
                                  </p:iterate>
                                  <p:childTnLst>
                                    <p:set>
                                      <p:cBhvr>
                                        <p:cTn id="39" fill="hold"/>
                                        <p:tgtEl>
                                          <p:spTgt spid="56"/>
                                        </p:tgtEl>
                                        <p:attrNameLst>
                                          <p:attrName>style.visibility</p:attrName>
                                        </p:attrNameLst>
                                      </p:cBhvr>
                                      <p:to>
                                        <p:strVal val="visible"/>
                                      </p:to>
                                    </p:set>
                                    <p:animEffect filter="blinds(horizontal)" transition="in">
                                      <p:cBhvr>
                                        <p:cTn id="40" dur="500"/>
                                        <p:tgtEl>
                                          <p:spTgt spid="56"/>
                                        </p:tgtEl>
                                      </p:cBhvr>
                                    </p:animEffect>
                                  </p:childTnLst>
                                </p:cTn>
                              </p:par>
                            </p:childTnLst>
                          </p:cTn>
                        </p:par>
                        <p:par>
                          <p:cTn id="41" fill="hold">
                            <p:stCondLst>
                              <p:cond delay="500"/>
                            </p:stCondLst>
                            <p:childTnLst>
                              <p:par>
                                <p:cTn id="42" nodeType="afterEffect" presetClass="entr" presetSubtype="10" presetID="3" grpId="9" fill="hold">
                                  <p:stCondLst>
                                    <p:cond delay="0"/>
                                  </p:stCondLst>
                                  <p:iterate type="el" backwards="0">
                                    <p:tmAbs val="0"/>
                                  </p:iterate>
                                  <p:childTnLst>
                                    <p:set>
                                      <p:cBhvr>
                                        <p:cTn id="43" fill="hold"/>
                                        <p:tgtEl>
                                          <p:spTgt spid="59"/>
                                        </p:tgtEl>
                                        <p:attrNameLst>
                                          <p:attrName>style.visibility</p:attrName>
                                        </p:attrNameLst>
                                      </p:cBhvr>
                                      <p:to>
                                        <p:strVal val="visible"/>
                                      </p:to>
                                    </p:set>
                                    <p:animEffect filter="blinds(horizontal)" transition="in">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0" fill="hold">
                                  <p:stCondLst>
                                    <p:cond delay="0"/>
                                  </p:stCondLst>
                                  <p:iterate type="el" backwards="0">
                                    <p:tmAbs val="0"/>
                                  </p:iterate>
                                  <p:childTnLst>
                                    <p:set>
                                      <p:cBhvr>
                                        <p:cTn id="48" fill="hold"/>
                                        <p:tgtEl>
                                          <p:spTgt spid="57"/>
                                        </p:tgtEl>
                                        <p:attrNameLst>
                                          <p:attrName>style.visibility</p:attrName>
                                        </p:attrNameLst>
                                      </p:cBhvr>
                                      <p:to>
                                        <p:strVal val="visible"/>
                                      </p:to>
                                    </p:set>
                                    <p:anim calcmode="lin" valueType="num">
                                      <p:cBhvr>
                                        <p:cTn id="49" dur="500" fill="hold"/>
                                        <p:tgtEl>
                                          <p:spTgt spid="57"/>
                                        </p:tgtEl>
                                        <p:attrNameLst>
                                          <p:attrName>ppt_x</p:attrName>
                                        </p:attrNameLst>
                                      </p:cBhvr>
                                      <p:tavLst>
                                        <p:tav tm="0">
                                          <p:val>
                                            <p:strVal val="#ppt_x"/>
                                          </p:val>
                                        </p:tav>
                                        <p:tav tm="100000">
                                          <p:val>
                                            <p:strVal val="#ppt_x"/>
                                          </p:val>
                                        </p:tav>
                                      </p:tavLst>
                                    </p:anim>
                                    <p:anim calcmode="lin" valueType="num">
                                      <p:cBhvr>
                                        <p:cTn id="50" dur="500" fill="hold"/>
                                        <p:tgtEl>
                                          <p:spTgt spid="5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nodeType="afterEffect" presetClass="entr" presetSubtype="10" presetID="3" grpId="11" fill="hold">
                                  <p:stCondLst>
                                    <p:cond delay="0"/>
                                  </p:stCondLst>
                                  <p:iterate type="el" backwards="0">
                                    <p:tmAbs val="0"/>
                                  </p:iterate>
                                  <p:childTnLst>
                                    <p:set>
                                      <p:cBhvr>
                                        <p:cTn id="53" fill="hold"/>
                                        <p:tgtEl>
                                          <p:spTgt spid="54"/>
                                        </p:tgtEl>
                                        <p:attrNameLst>
                                          <p:attrName>style.visibility</p:attrName>
                                        </p:attrNameLst>
                                      </p:cBhvr>
                                      <p:to>
                                        <p:strVal val="visible"/>
                                      </p:to>
                                    </p:set>
                                    <p:animEffect filter="blinds(horizontal)" transition="in">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10" presetID="3" grpId="12" fill="hold">
                                  <p:stCondLst>
                                    <p:cond delay="0"/>
                                  </p:stCondLst>
                                  <p:iterate type="el" backwards="0">
                                    <p:tmAbs val="0"/>
                                  </p:iterate>
                                  <p:childTnLst>
                                    <p:set>
                                      <p:cBhvr>
                                        <p:cTn id="58" fill="hold"/>
                                        <p:tgtEl>
                                          <p:spTgt spid="68"/>
                                        </p:tgtEl>
                                        <p:attrNameLst>
                                          <p:attrName>style.visibility</p:attrName>
                                        </p:attrNameLst>
                                      </p:cBhvr>
                                      <p:to>
                                        <p:strVal val="visible"/>
                                      </p:to>
                                    </p:set>
                                    <p:animEffect filter="blinds(horizontal)" transition="in">
                                      <p:cBhvr>
                                        <p:cTn id="59" dur="500"/>
                                        <p:tgtEl>
                                          <p:spTgt spid="68"/>
                                        </p:tgtEl>
                                      </p:cBhvr>
                                    </p:animEffect>
                                  </p:childTnLst>
                                </p:cTn>
                              </p:par>
                            </p:childTnLst>
                          </p:cTn>
                        </p:par>
                        <p:par>
                          <p:cTn id="60" fill="hold">
                            <p:stCondLst>
                              <p:cond delay="500"/>
                            </p:stCondLst>
                            <p:childTnLst>
                              <p:par>
                                <p:cTn id="61" nodeType="afterEffect" presetClass="entr" presetSubtype="10" presetID="3" grpId="13" fill="hold">
                                  <p:stCondLst>
                                    <p:cond delay="0"/>
                                  </p:stCondLst>
                                  <p:iterate type="el" backwards="0">
                                    <p:tmAbs val="0"/>
                                  </p:iterate>
                                  <p:childTnLst>
                                    <p:set>
                                      <p:cBhvr>
                                        <p:cTn id="62" fill="hold"/>
                                        <p:tgtEl>
                                          <p:spTgt spid="69"/>
                                        </p:tgtEl>
                                        <p:attrNameLst>
                                          <p:attrName>style.visibility</p:attrName>
                                        </p:attrNameLst>
                                      </p:cBhvr>
                                      <p:to>
                                        <p:strVal val="visible"/>
                                      </p:to>
                                    </p:set>
                                    <p:animEffect filter="blinds(horizontal)" transition="in">
                                      <p:cBhvr>
                                        <p:cTn id="63" dur="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8"/>
      <p:bldP build="whole" bldLvl="1" animBg="1" rev="0" advAuto="0" spid="52" grpId="3"/>
      <p:bldP build="whole" bldLvl="1" animBg="1" rev="0" advAuto="0" spid="53" grpId="5"/>
      <p:bldP build="whole" bldLvl="1" animBg="1" rev="0" advAuto="0" spid="55" grpId="4"/>
      <p:bldP build="whole" bldLvl="1" animBg="1" rev="0" advAuto="0" spid="58" grpId="6"/>
      <p:bldP build="whole" bldLvl="1" animBg="1" rev="0" advAuto="0" spid="69" grpId="13"/>
      <p:bldP build="whole" bldLvl="1" animBg="1" rev="0" advAuto="0" spid="61" grpId="2"/>
      <p:bldP build="whole" bldLvl="1" animBg="1" rev="0" advAuto="0" spid="54" grpId="11"/>
      <p:bldP build="whole" bldLvl="1" animBg="1" rev="0" advAuto="0" spid="51" grpId="7"/>
      <p:bldP build="whole" bldLvl="1" animBg="1" rev="0" advAuto="0" spid="59" grpId="9"/>
      <p:bldP build="whole" bldLvl="1" animBg="1" rev="0" advAuto="0" spid="68" grpId="12"/>
      <p:bldP build="whole" bldLvl="1" animBg="1" rev="0" advAuto="0" spid="60" grpId="1"/>
      <p:bldP build="whole" bldLvl="1" animBg="1" rev="0" advAuto="0" spid="57" grpId="10"/>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