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9144000" cy="6858000"/>
  <p:notesSz cx="6858000" cy="9144000"/>
  <p:defaultTextStyle>
    <a:lvl1pPr>
      <a:defRPr>
        <a:solidFill>
          <a:srgbClr val="5A5C6C"/>
        </a:solidFill>
        <a:latin typeface="Tahoma"/>
        <a:ea typeface="Tahoma"/>
        <a:cs typeface="Tahoma"/>
        <a:sym typeface="Tahoma"/>
      </a:defRPr>
    </a:lvl1pPr>
    <a:lvl2pPr indent="457200">
      <a:defRPr>
        <a:solidFill>
          <a:srgbClr val="5A5C6C"/>
        </a:solidFill>
        <a:latin typeface="Tahoma"/>
        <a:ea typeface="Tahoma"/>
        <a:cs typeface="Tahoma"/>
        <a:sym typeface="Tahoma"/>
      </a:defRPr>
    </a:lvl2pPr>
    <a:lvl3pPr indent="914400">
      <a:defRPr>
        <a:solidFill>
          <a:srgbClr val="5A5C6C"/>
        </a:solidFill>
        <a:latin typeface="Tahoma"/>
        <a:ea typeface="Tahoma"/>
        <a:cs typeface="Tahoma"/>
        <a:sym typeface="Tahoma"/>
      </a:defRPr>
    </a:lvl3pPr>
    <a:lvl4pPr indent="1371600">
      <a:defRPr>
        <a:solidFill>
          <a:srgbClr val="5A5C6C"/>
        </a:solidFill>
        <a:latin typeface="Tahoma"/>
        <a:ea typeface="Tahoma"/>
        <a:cs typeface="Tahoma"/>
        <a:sym typeface="Tahoma"/>
      </a:defRPr>
    </a:lvl4pPr>
    <a:lvl5pPr indent="1828800">
      <a:defRPr>
        <a:solidFill>
          <a:srgbClr val="5A5C6C"/>
        </a:solidFill>
        <a:latin typeface="Tahoma"/>
        <a:ea typeface="Tahoma"/>
        <a:cs typeface="Tahoma"/>
        <a:sym typeface="Tahoma"/>
      </a:defRPr>
    </a:lvl5pPr>
    <a:lvl6pPr>
      <a:defRPr>
        <a:solidFill>
          <a:srgbClr val="5A5C6C"/>
        </a:solidFill>
        <a:latin typeface="Tahoma"/>
        <a:ea typeface="Tahoma"/>
        <a:cs typeface="Tahoma"/>
        <a:sym typeface="Tahoma"/>
      </a:defRPr>
    </a:lvl6pPr>
    <a:lvl7pPr>
      <a:defRPr>
        <a:solidFill>
          <a:srgbClr val="5A5C6C"/>
        </a:solidFill>
        <a:latin typeface="Tahoma"/>
        <a:ea typeface="Tahoma"/>
        <a:cs typeface="Tahoma"/>
        <a:sym typeface="Tahoma"/>
      </a:defRPr>
    </a:lvl7pPr>
    <a:lvl8pPr>
      <a:defRPr>
        <a:solidFill>
          <a:srgbClr val="5A5C6C"/>
        </a:solidFill>
        <a:latin typeface="Tahoma"/>
        <a:ea typeface="Tahoma"/>
        <a:cs typeface="Tahoma"/>
        <a:sym typeface="Tahoma"/>
      </a:defRPr>
    </a:lvl8pPr>
    <a:lvl9pPr>
      <a:defRPr>
        <a:solidFill>
          <a:srgbClr val="5A5C6C"/>
        </a:solidFill>
        <a:latin typeface="Tahoma"/>
        <a:ea typeface="Tahoma"/>
        <a:cs typeface="Tahoma"/>
        <a:sym typeface="Taho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2FF"/>
          </a:solidFill>
        </a:fill>
      </a:tcStyle>
    </a:wholeTbl>
    <a:band2H>
      <a:tcTxStyle b="def" i="def"/>
      <a:tcStyle>
        <a:tcBdr/>
        <a:fill>
          <a:solidFill>
            <a:srgbClr val="EFEAFF"/>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firstRow>
  </a:tblStyle>
  <a:tblStyle styleId="{C7B018BB-80A7-4F77-B60F-C8B233D01FF8}"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5E5E6"/>
          </a:solidFill>
        </a:fill>
      </a:tcStyle>
    </a:wholeTbl>
    <a:band2H>
      <a:tcTxStyle b="def" i="def"/>
      <a:tcStyle>
        <a:tcBdr/>
        <a:fill>
          <a:solidFill>
            <a:srgbClr val="F2F2F3"/>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firstRow>
  </a:tblStyle>
  <a:tblStyle styleId="{EEE7283C-3CF3-47DC-8721-378D4A62B228}"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D5DF"/>
          </a:solidFill>
        </a:fill>
      </a:tcStyle>
    </a:wholeTbl>
    <a:band2H>
      <a:tcTxStyle b="def" i="def"/>
      <a:tcStyle>
        <a:tcBdr/>
        <a:fill>
          <a:solidFill>
            <a:srgbClr val="EDEBF0"/>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firstRow>
  </a:tblStyle>
  <a:tblStyle styleId="{CF821DB8-F4EB-4A41-A1BA-3FCAFE7338EE}" styleName="">
    <a:tblBg/>
    <a:wholeTbl>
      <a:tcTxStyle b="on" i="on">
        <a:font>
          <a:latin typeface="Tahoma Negreta"/>
          <a:ea typeface="Tahoma Negreta"/>
          <a:cs typeface="Tahoma Negreta"/>
        </a:font>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b="def" i="def"/>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966FF"/>
          </a:solidFill>
        </a:fill>
      </a:tcStyle>
    </a:firstCol>
    <a:lastRow>
      <a:tcTxStyle b="on" i="on">
        <a:font>
          <a:latin typeface="Tahoma Negreta"/>
          <a:ea typeface="Tahoma Negreta"/>
          <a:cs typeface="Tahoma Negreta"/>
        </a:font>
        <a:srgbClr val="5A5C6C"/>
      </a:tcTxStyle>
      <a:tcStyle>
        <a:tcBdr>
          <a:left>
            <a:ln w="12700" cap="flat">
              <a:noFill/>
              <a:miter lim="400000"/>
            </a:ln>
          </a:left>
          <a:right>
            <a:ln w="12700" cap="flat">
              <a:noFill/>
              <a:miter lim="400000"/>
            </a:ln>
          </a:right>
          <a:top>
            <a:ln w="50800" cap="flat">
              <a:solidFill>
                <a:srgbClr val="5A5C6C"/>
              </a:solidFill>
              <a:prstDash val="solid"/>
              <a:bevel/>
            </a:ln>
          </a:top>
          <a:bottom>
            <a:ln w="25400" cap="flat">
              <a:solidFill>
                <a:srgbClr val="5A5C6C"/>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25400" cap="flat">
              <a:solidFill>
                <a:srgbClr val="5A5C6C"/>
              </a:solidFill>
              <a:prstDash val="solid"/>
              <a:bevel/>
            </a:ln>
          </a:top>
          <a:bottom>
            <a:ln w="25400" cap="flat">
              <a:solidFill>
                <a:srgbClr val="5A5C6C"/>
              </a:solidFill>
              <a:prstDash val="solid"/>
              <a:bevel/>
            </a:ln>
          </a:bottom>
          <a:insideH>
            <a:ln w="12700" cap="flat">
              <a:noFill/>
              <a:miter lim="400000"/>
            </a:ln>
          </a:insideH>
          <a:insideV>
            <a:ln w="12700" cap="flat">
              <a:noFill/>
              <a:miter lim="400000"/>
            </a:ln>
          </a:insideV>
        </a:tcBdr>
        <a:fill>
          <a:solidFill>
            <a:srgbClr val="9966FF"/>
          </a:solidFill>
        </a:fill>
      </a:tcStyle>
    </a:firstRow>
  </a:tblStyle>
  <a:tblStyle styleId="{33BA23B1-9221-436E-865A-0063620EA4FD}"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1D3"/>
          </a:solidFill>
        </a:fill>
      </a:tcStyle>
    </a:wholeTbl>
    <a:band2H>
      <a:tcTxStyle b="def" i="def"/>
      <a:tcStyle>
        <a:tcBdr/>
        <a:fill>
          <a:solidFill>
            <a:srgbClr val="E9E9EA"/>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firstRow>
  </a:tblStyle>
  <a:tblStyle styleId="{2708684C-4D16-4618-839F-0558EEFCDFE6}" styleName="">
    <a:tblBg/>
    <a:wholeTb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ph type="sldImg"/>
          </p:nvPr>
        </p:nvSpPr>
        <p:spPr>
          <a:xfrm>
            <a:off x="1143000" y="685800"/>
            <a:ext cx="4572000" cy="3429000"/>
          </a:xfrm>
          <a:prstGeom prst="rect">
            <a:avLst/>
          </a:prstGeom>
        </p:spPr>
        <p:txBody>
          <a:bodyPr/>
          <a:lstStyle/>
          <a:p>
            <a:pPr lvl="0"/>
          </a:p>
        </p:txBody>
      </p:sp>
      <p:sp>
        <p:nvSpPr>
          <p:cNvPr id="159" name="Shape 15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55" name="Shape 15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57" name="Shape 157"/>
          <p:cNvSpPr/>
          <p:nvPr>
            <p:ph type="sldNum" sz="quarter" idx="2"/>
          </p:nvPr>
        </p:nvSpPr>
        <p:spPr>
          <a:xfrm>
            <a:off x="6553200" y="6248400"/>
            <a:ext cx="2286000" cy="243840"/>
          </a:xfrm>
          <a:prstGeom prst="rect">
            <a:avLst/>
          </a:prstGeom>
        </p:spPr>
        <p:txBody>
          <a:bodyPr/>
          <a:lstStyle>
            <a:lvl1pPr>
              <a:defRPr>
                <a:effectLst>
                  <a:outerShdw sx="100000" sy="100000" kx="0" ky="0" algn="b" rotWithShape="0" blurRad="12700" dist="25400" dir="2700000">
                    <a:srgbClr val="000000"/>
                  </a:outerShdw>
                </a:effectLst>
              </a:defRPr>
            </a:lvl1p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p:bgPr>
    </p:bg>
    <p:spTree>
      <p:nvGrpSpPr>
        <p:cNvPr id="1" name=""/>
        <p:cNvGrpSpPr/>
        <p:nvPr/>
      </p:nvGrpSpPr>
      <p:grpSpPr>
        <a:xfrm>
          <a:off x="0" y="0"/>
          <a:ext cx="0" cy="0"/>
          <a:chOff x="0" y="0"/>
          <a:chExt cx="0" cy="0"/>
        </a:xfrm>
      </p:grpSpPr>
      <p:grpSp>
        <p:nvGrpSpPr>
          <p:cNvPr id="152" name="Group 152"/>
          <p:cNvGrpSpPr/>
          <p:nvPr/>
        </p:nvGrpSpPr>
        <p:grpSpPr>
          <a:xfrm>
            <a:off x="3707" y="1422400"/>
            <a:ext cx="9143468" cy="5435600"/>
            <a:chOff x="0" y="0"/>
            <a:chExt cx="9143467" cy="5435600"/>
          </a:xfrm>
        </p:grpSpPr>
        <p:grpSp>
          <p:nvGrpSpPr>
            <p:cNvPr id="15" name="Group 15"/>
            <p:cNvGrpSpPr/>
            <p:nvPr/>
          </p:nvGrpSpPr>
          <p:grpSpPr>
            <a:xfrm>
              <a:off x="28042" y="0"/>
              <a:ext cx="9115426" cy="5435600"/>
              <a:chOff x="0" y="0"/>
              <a:chExt cx="9115425" cy="5435600"/>
            </a:xfrm>
          </p:grpSpPr>
          <p:sp>
            <p:nvSpPr>
              <p:cNvPr id="2" name="Shape 2"/>
              <p:cNvSpPr/>
              <p:nvPr/>
            </p:nvSpPr>
            <p:spPr>
              <a:xfrm>
                <a:off x="2189162" y="349250"/>
                <a:ext cx="4468813" cy="3349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3" name="Shape 3"/>
              <p:cNvSpPr/>
              <p:nvPr/>
            </p:nvSpPr>
            <p:spPr>
              <a:xfrm>
                <a:off x="1035050" y="349250"/>
                <a:ext cx="6296025" cy="37560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4" name="Shape 4"/>
              <p:cNvSpPr/>
              <p:nvPr/>
            </p:nvSpPr>
            <p:spPr>
              <a:xfrm>
                <a:off x="0" y="274637"/>
                <a:ext cx="9099550" cy="4932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5" name="Shape 5"/>
              <p:cNvSpPr/>
              <p:nvPr/>
            </p:nvSpPr>
            <p:spPr>
              <a:xfrm>
                <a:off x="352425" y="395287"/>
                <a:ext cx="8750300" cy="4381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6" name="Shape 6"/>
              <p:cNvSpPr/>
              <p:nvPr/>
            </p:nvSpPr>
            <p:spPr>
              <a:xfrm>
                <a:off x="7651750" y="139700"/>
                <a:ext cx="1254125" cy="1887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7" name="Shape 7"/>
              <p:cNvSpPr/>
              <p:nvPr/>
            </p:nvSpPr>
            <p:spPr>
              <a:xfrm>
                <a:off x="8180387" y="0"/>
                <a:ext cx="919163" cy="1773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8" name="Shape 8"/>
              <p:cNvSpPr/>
              <p:nvPr/>
            </p:nvSpPr>
            <p:spPr>
              <a:xfrm>
                <a:off x="5192712" y="114300"/>
                <a:ext cx="3922713" cy="3803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9" name="Shape 9"/>
              <p:cNvSpPr/>
              <p:nvPr/>
            </p:nvSpPr>
            <p:spPr>
              <a:xfrm>
                <a:off x="3724275" y="271462"/>
                <a:ext cx="2220913" cy="2141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0" name="Shape 10"/>
              <p:cNvSpPr/>
              <p:nvPr/>
            </p:nvSpPr>
            <p:spPr>
              <a:xfrm>
                <a:off x="6754812" y="1801812"/>
                <a:ext cx="1993901" cy="1285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1" name="Shape 11"/>
              <p:cNvSpPr/>
              <p:nvPr/>
            </p:nvSpPr>
            <p:spPr>
              <a:xfrm>
                <a:off x="4594225" y="4095750"/>
                <a:ext cx="4521200" cy="1250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2" name="Shape 12"/>
              <p:cNvSpPr/>
              <p:nvPr/>
            </p:nvSpPr>
            <p:spPr>
              <a:xfrm>
                <a:off x="8609012" y="41275"/>
                <a:ext cx="506413" cy="1355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 name="Shape 13"/>
              <p:cNvSpPr/>
              <p:nvPr/>
            </p:nvSpPr>
            <p:spPr>
              <a:xfrm>
                <a:off x="7832725" y="4241800"/>
                <a:ext cx="1025525" cy="622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 name="Shape 14"/>
              <p:cNvSpPr/>
              <p:nvPr/>
            </p:nvSpPr>
            <p:spPr>
              <a:xfrm>
                <a:off x="47625" y="2387600"/>
                <a:ext cx="4343400" cy="304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grpSp>
        <p:grpSp>
          <p:nvGrpSpPr>
            <p:cNvPr id="151" name="Group 151"/>
            <p:cNvGrpSpPr/>
            <p:nvPr/>
          </p:nvGrpSpPr>
          <p:grpSpPr>
            <a:xfrm>
              <a:off x="-1" y="2217622"/>
              <a:ext cx="2193879" cy="2694461"/>
              <a:chOff x="0" y="0"/>
              <a:chExt cx="2193877" cy="2694460"/>
            </a:xfrm>
          </p:grpSpPr>
          <p:sp>
            <p:nvSpPr>
              <p:cNvPr id="16" name="Shape 16"/>
              <p:cNvSpPr/>
              <p:nvPr/>
            </p:nvSpPr>
            <p:spPr>
              <a:xfrm rot="6798887">
                <a:off x="97098" y="25218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7" name="Shape 17"/>
              <p:cNvSpPr/>
              <p:nvPr/>
            </p:nvSpPr>
            <p:spPr>
              <a:xfrm rot="6798887">
                <a:off x="49473" y="2518684"/>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8" name="Shape 18"/>
              <p:cNvSpPr/>
              <p:nvPr/>
            </p:nvSpPr>
            <p:spPr>
              <a:xfrm rot="6798887">
                <a:off x="8198" y="25091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9" name="Shape 19"/>
              <p:cNvSpPr/>
              <p:nvPr/>
            </p:nvSpPr>
            <p:spPr>
              <a:xfrm rot="5999912">
                <a:off x="328873" y="25250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0" name="Shape 20"/>
              <p:cNvSpPr/>
              <p:nvPr/>
            </p:nvSpPr>
            <p:spPr>
              <a:xfrm rot="5999912">
                <a:off x="287598" y="25313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1" name="Shape 21"/>
              <p:cNvSpPr/>
              <p:nvPr/>
            </p:nvSpPr>
            <p:spPr>
              <a:xfrm rot="6250138">
                <a:off x="239973" y="25313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2" name="Shape 22"/>
              <p:cNvSpPr/>
              <p:nvPr/>
            </p:nvSpPr>
            <p:spPr>
              <a:xfrm rot="6238076">
                <a:off x="192348" y="252820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3" name="Shape 23"/>
              <p:cNvSpPr/>
              <p:nvPr/>
            </p:nvSpPr>
            <p:spPr>
              <a:xfrm rot="5380717">
                <a:off x="573348" y="24996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4" name="Shape 24"/>
              <p:cNvSpPr/>
              <p:nvPr/>
            </p:nvSpPr>
            <p:spPr>
              <a:xfrm rot="5380717">
                <a:off x="525723" y="25059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5" name="Shape 25"/>
              <p:cNvSpPr/>
              <p:nvPr/>
            </p:nvSpPr>
            <p:spPr>
              <a:xfrm rot="5583201">
                <a:off x="478098" y="25123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6" name="Shape 26"/>
              <p:cNvSpPr/>
              <p:nvPr/>
            </p:nvSpPr>
            <p:spPr>
              <a:xfrm rot="5737625">
                <a:off x="427298" y="25218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7" name="Shape 27"/>
              <p:cNvSpPr/>
              <p:nvPr/>
            </p:nvSpPr>
            <p:spPr>
              <a:xfrm rot="4715477">
                <a:off x="817823" y="24361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8" name="Shape 28"/>
              <p:cNvSpPr/>
              <p:nvPr/>
            </p:nvSpPr>
            <p:spPr>
              <a:xfrm rot="4924949">
                <a:off x="768611" y="24456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9" name="Shape 29"/>
              <p:cNvSpPr/>
              <p:nvPr/>
            </p:nvSpPr>
            <p:spPr>
              <a:xfrm rot="4924949">
                <a:off x="720986" y="246788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0" name="Shape 30"/>
              <p:cNvSpPr/>
              <p:nvPr/>
            </p:nvSpPr>
            <p:spPr>
              <a:xfrm rot="5041351">
                <a:off x="674948" y="2471059"/>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1" name="Shape 31"/>
              <p:cNvSpPr/>
              <p:nvPr/>
            </p:nvSpPr>
            <p:spPr>
              <a:xfrm rot="3816888">
                <a:off x="1051186" y="23313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2" name="Shape 32"/>
              <p:cNvSpPr/>
              <p:nvPr/>
            </p:nvSpPr>
            <p:spPr>
              <a:xfrm rot="3816888">
                <a:off x="1003561" y="23599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3" name="Shape 33"/>
              <p:cNvSpPr/>
              <p:nvPr/>
            </p:nvSpPr>
            <p:spPr>
              <a:xfrm rot="4104185">
                <a:off x="959111" y="23758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4" name="Shape 34"/>
              <p:cNvSpPr/>
              <p:nvPr/>
            </p:nvSpPr>
            <p:spPr>
              <a:xfrm rot="4325343">
                <a:off x="909898" y="23980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5" name="Shape 35"/>
              <p:cNvSpPr/>
              <p:nvPr/>
            </p:nvSpPr>
            <p:spPr>
              <a:xfrm rot="3368035">
                <a:off x="1267086" y="22043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6" name="Shape 36"/>
              <p:cNvSpPr/>
              <p:nvPr/>
            </p:nvSpPr>
            <p:spPr>
              <a:xfrm rot="3368035">
                <a:off x="1222636" y="22297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7" name="Shape 37"/>
              <p:cNvSpPr/>
              <p:nvPr/>
            </p:nvSpPr>
            <p:spPr>
              <a:xfrm rot="3368035">
                <a:off x="1181361" y="22583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8" name="Shape 38"/>
              <p:cNvSpPr/>
              <p:nvPr/>
            </p:nvSpPr>
            <p:spPr>
              <a:xfrm rot="3816888">
                <a:off x="1135323" y="2286909"/>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9" name="Shape 39"/>
              <p:cNvSpPr/>
              <p:nvPr/>
            </p:nvSpPr>
            <p:spPr>
              <a:xfrm rot="2302266">
                <a:off x="1461554" y="2054340"/>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0" name="Shape 40"/>
              <p:cNvSpPr/>
              <p:nvPr/>
            </p:nvSpPr>
            <p:spPr>
              <a:xfrm rot="2302266">
                <a:off x="1423454" y="2084502"/>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1" name="Shape 41"/>
              <p:cNvSpPr/>
              <p:nvPr/>
            </p:nvSpPr>
            <p:spPr>
              <a:xfrm rot="2707562">
                <a:off x="1387736" y="2115459"/>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2" name="Shape 42"/>
              <p:cNvSpPr/>
              <p:nvPr/>
            </p:nvSpPr>
            <p:spPr>
              <a:xfrm rot="2707562">
                <a:off x="1346461" y="21440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3" name="Shape 43"/>
              <p:cNvSpPr/>
              <p:nvPr/>
            </p:nvSpPr>
            <p:spPr>
              <a:xfrm rot="1525831">
                <a:off x="1626654" y="1873365"/>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4" name="Shape 44"/>
              <p:cNvSpPr/>
              <p:nvPr/>
            </p:nvSpPr>
            <p:spPr>
              <a:xfrm rot="1525831">
                <a:off x="1598079" y="1911465"/>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5" name="Shape 45"/>
              <p:cNvSpPr/>
              <p:nvPr/>
            </p:nvSpPr>
            <p:spPr>
              <a:xfrm rot="1788116">
                <a:off x="1567917" y="1946390"/>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6" name="Shape 46"/>
              <p:cNvSpPr/>
              <p:nvPr/>
            </p:nvSpPr>
            <p:spPr>
              <a:xfrm rot="1788116">
                <a:off x="1534579" y="1986077"/>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7" name="Shape 47"/>
              <p:cNvSpPr/>
              <p:nvPr/>
            </p:nvSpPr>
            <p:spPr>
              <a:xfrm rot="841630">
                <a:off x="1763179" y="1686040"/>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8" name="Shape 48"/>
              <p:cNvSpPr/>
              <p:nvPr/>
            </p:nvSpPr>
            <p:spPr>
              <a:xfrm rot="841630">
                <a:off x="1742542" y="1722552"/>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9" name="Shape 49"/>
              <p:cNvSpPr/>
              <p:nvPr/>
            </p:nvSpPr>
            <p:spPr>
              <a:xfrm rot="1308688">
                <a:off x="1720317" y="1763827"/>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0" name="Shape 50"/>
              <p:cNvSpPr/>
              <p:nvPr/>
            </p:nvSpPr>
            <p:spPr>
              <a:xfrm rot="1308688">
                <a:off x="1685392" y="1797165"/>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1" name="Shape 51"/>
              <p:cNvSpPr/>
              <p:nvPr/>
            </p:nvSpPr>
            <p:spPr>
              <a:xfrm rot="469913">
                <a:off x="1856842" y="1479665"/>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2" name="Shape 52"/>
              <p:cNvSpPr/>
              <p:nvPr/>
            </p:nvSpPr>
            <p:spPr>
              <a:xfrm rot="559869">
                <a:off x="1840967" y="1519352"/>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3" name="Shape 53"/>
              <p:cNvSpPr/>
              <p:nvPr/>
            </p:nvSpPr>
            <p:spPr>
              <a:xfrm rot="734079">
                <a:off x="1828267" y="1560627"/>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4" name="Shape 54"/>
              <p:cNvSpPr/>
              <p:nvPr/>
            </p:nvSpPr>
            <p:spPr>
              <a:xfrm rot="734079">
                <a:off x="1807629" y="1605077"/>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5" name="Shape 55"/>
              <p:cNvSpPr/>
              <p:nvPr/>
            </p:nvSpPr>
            <p:spPr>
              <a:xfrm rot="21306094">
                <a:off x="1918754" y="1274877"/>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6" name="Shape 56"/>
              <p:cNvSpPr/>
              <p:nvPr/>
            </p:nvSpPr>
            <p:spPr>
              <a:xfrm rot="21599993">
                <a:off x="1902879" y="1316152"/>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7" name="Shape 57"/>
              <p:cNvSpPr/>
              <p:nvPr/>
            </p:nvSpPr>
            <p:spPr>
              <a:xfrm rot="21599993">
                <a:off x="1901292" y="1355840"/>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8" name="Shape 58"/>
              <p:cNvSpPr/>
              <p:nvPr/>
            </p:nvSpPr>
            <p:spPr>
              <a:xfrm rot="214188">
                <a:off x="1883829" y="1397115"/>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9" name="Shape 59"/>
              <p:cNvSpPr/>
              <p:nvPr/>
            </p:nvSpPr>
            <p:spPr>
              <a:xfrm rot="20917612">
                <a:off x="1931454" y="10669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0" name="Shape 60"/>
              <p:cNvSpPr/>
              <p:nvPr/>
            </p:nvSpPr>
            <p:spPr>
              <a:xfrm rot="21119601">
                <a:off x="1933042" y="11081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1" name="Shape 61"/>
              <p:cNvSpPr/>
              <p:nvPr/>
            </p:nvSpPr>
            <p:spPr>
              <a:xfrm rot="21119601">
                <a:off x="1933042" y="11462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2" name="Shape 62"/>
              <p:cNvSpPr/>
              <p:nvPr/>
            </p:nvSpPr>
            <p:spPr>
              <a:xfrm rot="21329454">
                <a:off x="1931454" y="1187565"/>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3" name="Shape 63"/>
              <p:cNvSpPr/>
              <p:nvPr/>
            </p:nvSpPr>
            <p:spPr>
              <a:xfrm rot="20467714">
                <a:off x="1912404" y="8732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4" name="Shape 64"/>
              <p:cNvSpPr/>
              <p:nvPr/>
            </p:nvSpPr>
            <p:spPr>
              <a:xfrm rot="20630728">
                <a:off x="1921929" y="9065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5" name="Shape 65"/>
              <p:cNvSpPr/>
              <p:nvPr/>
            </p:nvSpPr>
            <p:spPr>
              <a:xfrm rot="20630728">
                <a:off x="1926692" y="9446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6" name="Shape 66"/>
              <p:cNvSpPr/>
              <p:nvPr/>
            </p:nvSpPr>
            <p:spPr>
              <a:xfrm rot="20793741">
                <a:off x="1931454" y="9875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7" name="Shape 67"/>
              <p:cNvSpPr/>
              <p:nvPr/>
            </p:nvSpPr>
            <p:spPr>
              <a:xfrm rot="20056058">
                <a:off x="1845729" y="6890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8" name="Shape 68"/>
              <p:cNvSpPr/>
              <p:nvPr/>
            </p:nvSpPr>
            <p:spPr>
              <a:xfrm rot="20258046">
                <a:off x="1863192" y="7287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9" name="Shape 69"/>
              <p:cNvSpPr/>
              <p:nvPr/>
            </p:nvSpPr>
            <p:spPr>
              <a:xfrm rot="20258046">
                <a:off x="1875892" y="7652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0" name="Shape 70"/>
              <p:cNvSpPr/>
              <p:nvPr/>
            </p:nvSpPr>
            <p:spPr>
              <a:xfrm rot="20258046">
                <a:off x="1891767" y="7970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1" name="Shape 71"/>
              <p:cNvSpPr/>
              <p:nvPr/>
            </p:nvSpPr>
            <p:spPr>
              <a:xfrm rot="19671255">
                <a:off x="1744129" y="53192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2" name="Shape 72"/>
              <p:cNvSpPr/>
              <p:nvPr/>
            </p:nvSpPr>
            <p:spPr>
              <a:xfrm rot="19755824">
                <a:off x="1764767" y="5589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3" name="Shape 73"/>
              <p:cNvSpPr/>
              <p:nvPr/>
            </p:nvSpPr>
            <p:spPr>
              <a:xfrm rot="19847617">
                <a:off x="1788579" y="5938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4" name="Shape 74"/>
              <p:cNvSpPr/>
              <p:nvPr/>
            </p:nvSpPr>
            <p:spPr>
              <a:xfrm rot="19847617">
                <a:off x="1809217" y="62082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5" name="Shape 75"/>
              <p:cNvSpPr/>
              <p:nvPr/>
            </p:nvSpPr>
            <p:spPr>
              <a:xfrm rot="19133264">
                <a:off x="1606017" y="38905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6" name="Shape 76"/>
              <p:cNvSpPr/>
              <p:nvPr/>
            </p:nvSpPr>
            <p:spPr>
              <a:xfrm rot="19133264">
                <a:off x="1639354" y="4192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7" name="Shape 77"/>
              <p:cNvSpPr/>
              <p:nvPr/>
            </p:nvSpPr>
            <p:spPr>
              <a:xfrm rot="19133264">
                <a:off x="1663167" y="44620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8" name="Shape 78"/>
              <p:cNvSpPr/>
              <p:nvPr/>
            </p:nvSpPr>
            <p:spPr>
              <a:xfrm rot="19257134">
                <a:off x="1691742" y="47160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9" name="Shape 79"/>
              <p:cNvSpPr/>
              <p:nvPr/>
            </p:nvSpPr>
            <p:spPr>
              <a:xfrm>
                <a:off x="767817" y="428740"/>
                <a:ext cx="285751" cy="239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80" name="Shape 80"/>
              <p:cNvSpPr/>
              <p:nvPr/>
            </p:nvSpPr>
            <p:spPr>
              <a:xfrm rot="6575641">
                <a:off x="-348196" y="1341552"/>
                <a:ext cx="19462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1" name="Shape 81"/>
              <p:cNvSpPr/>
              <p:nvPr/>
            </p:nvSpPr>
            <p:spPr>
              <a:xfrm rot="238799">
                <a:off x="2642" y="1354252"/>
                <a:ext cx="16367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2" name="Shape 82"/>
              <p:cNvSpPr/>
              <p:nvPr/>
            </p:nvSpPr>
            <p:spPr>
              <a:xfrm rot="18642971">
                <a:off x="1436948" y="283484"/>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3" name="Shape 83"/>
              <p:cNvSpPr/>
              <p:nvPr/>
            </p:nvSpPr>
            <p:spPr>
              <a:xfrm rot="18642971">
                <a:off x="1473461" y="305709"/>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4" name="Shape 84"/>
              <p:cNvSpPr/>
              <p:nvPr/>
            </p:nvSpPr>
            <p:spPr>
              <a:xfrm rot="18642971">
                <a:off x="1510767" y="32396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5" name="Shape 85"/>
              <p:cNvSpPr/>
              <p:nvPr/>
            </p:nvSpPr>
            <p:spPr>
              <a:xfrm rot="18938967">
                <a:off x="1542517" y="3430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6" name="Shape 86"/>
              <p:cNvSpPr/>
              <p:nvPr/>
            </p:nvSpPr>
            <p:spPr>
              <a:xfrm rot="17961497">
                <a:off x="1248036" y="21045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7" name="Shape 87"/>
              <p:cNvSpPr/>
              <p:nvPr/>
            </p:nvSpPr>
            <p:spPr>
              <a:xfrm rot="17961497">
                <a:off x="1290898" y="2231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8" name="Shape 88"/>
              <p:cNvSpPr/>
              <p:nvPr/>
            </p:nvSpPr>
            <p:spPr>
              <a:xfrm rot="18085367">
                <a:off x="1325823" y="232684"/>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9" name="Shape 89"/>
              <p:cNvSpPr/>
              <p:nvPr/>
            </p:nvSpPr>
            <p:spPr>
              <a:xfrm rot="18379200">
                <a:off x="1365511" y="251734"/>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0" name="Shape 90"/>
              <p:cNvSpPr/>
              <p:nvPr/>
            </p:nvSpPr>
            <p:spPr>
              <a:xfrm rot="17261750">
                <a:off x="1027373" y="162834"/>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1" name="Shape 91"/>
              <p:cNvSpPr/>
              <p:nvPr/>
            </p:nvSpPr>
            <p:spPr>
              <a:xfrm rot="17349642">
                <a:off x="1071823" y="1723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2" name="Shape 92"/>
              <p:cNvSpPr/>
              <p:nvPr/>
            </p:nvSpPr>
            <p:spPr>
              <a:xfrm rot="17349642">
                <a:off x="1121036" y="17870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3" name="Shape 93"/>
              <p:cNvSpPr/>
              <p:nvPr/>
            </p:nvSpPr>
            <p:spPr>
              <a:xfrm rot="17610754">
                <a:off x="1168661" y="18505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4" name="Shape 94"/>
              <p:cNvSpPr/>
              <p:nvPr/>
            </p:nvSpPr>
            <p:spPr>
              <a:xfrm rot="16737784">
                <a:off x="795598" y="1596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5" name="Shape 95"/>
              <p:cNvSpPr/>
              <p:nvPr/>
            </p:nvSpPr>
            <p:spPr>
              <a:xfrm rot="16926630">
                <a:off x="844811" y="156484"/>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6" name="Shape 96"/>
              <p:cNvSpPr/>
              <p:nvPr/>
            </p:nvSpPr>
            <p:spPr>
              <a:xfrm rot="16953279">
                <a:off x="890848" y="15330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7" name="Shape 97"/>
              <p:cNvSpPr/>
              <p:nvPr/>
            </p:nvSpPr>
            <p:spPr>
              <a:xfrm rot="17019377">
                <a:off x="941648" y="15330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8" name="Shape 98"/>
              <p:cNvSpPr/>
              <p:nvPr/>
            </p:nvSpPr>
            <p:spPr>
              <a:xfrm rot="16404871">
                <a:off x="560648" y="19140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9" name="Shape 99"/>
              <p:cNvSpPr/>
              <p:nvPr/>
            </p:nvSpPr>
            <p:spPr>
              <a:xfrm rot="16239516">
                <a:off x="608273" y="1818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0" name="Shape 100"/>
              <p:cNvSpPr/>
              <p:nvPr/>
            </p:nvSpPr>
            <p:spPr>
              <a:xfrm rot="16311061">
                <a:off x="662248" y="1755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1" name="Shape 101"/>
              <p:cNvSpPr/>
              <p:nvPr/>
            </p:nvSpPr>
            <p:spPr>
              <a:xfrm rot="16435146">
                <a:off x="709873" y="1691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2" name="Shape 102"/>
              <p:cNvSpPr/>
              <p:nvPr/>
            </p:nvSpPr>
            <p:spPr>
              <a:xfrm rot="15467838">
                <a:off x="324111" y="2612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3" name="Shape 103"/>
              <p:cNvSpPr/>
              <p:nvPr/>
            </p:nvSpPr>
            <p:spPr>
              <a:xfrm rot="15379567">
                <a:off x="373323" y="24538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4" name="Shape 104"/>
              <p:cNvSpPr/>
              <p:nvPr/>
            </p:nvSpPr>
            <p:spPr>
              <a:xfrm rot="15489056">
                <a:off x="419361" y="2295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5" name="Shape 105"/>
              <p:cNvSpPr/>
              <p:nvPr/>
            </p:nvSpPr>
            <p:spPr>
              <a:xfrm rot="15680431">
                <a:off x="462223" y="2104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6" name="Shape 106"/>
              <p:cNvSpPr/>
              <p:nvPr/>
            </p:nvSpPr>
            <p:spPr>
              <a:xfrm rot="14223709">
                <a:off x="6611" y="4041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7" name="Shape 107"/>
              <p:cNvSpPr/>
              <p:nvPr/>
            </p:nvSpPr>
            <p:spPr>
              <a:xfrm rot="14431653">
                <a:off x="100273" y="3533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8" name="Shape 108"/>
              <p:cNvSpPr/>
              <p:nvPr/>
            </p:nvSpPr>
            <p:spPr>
              <a:xfrm rot="14797584">
                <a:off x="143136" y="3311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9" name="Shape 109"/>
              <p:cNvSpPr/>
              <p:nvPr/>
            </p:nvSpPr>
            <p:spPr>
              <a:xfrm rot="14797584">
                <a:off x="185998" y="3152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0" name="Shape 110"/>
              <p:cNvSpPr/>
              <p:nvPr/>
            </p:nvSpPr>
            <p:spPr>
              <a:xfrm rot="15142296">
                <a:off x="235211" y="2930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1" name="Shape 111"/>
              <p:cNvSpPr/>
              <p:nvPr/>
            </p:nvSpPr>
            <p:spPr>
              <a:xfrm rot="19723229">
                <a:off x="-3708" y="1698740"/>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2" name="Shape 112"/>
              <p:cNvSpPr/>
              <p:nvPr/>
            </p:nvSpPr>
            <p:spPr>
              <a:xfrm rot="3283993">
                <a:off x="807504" y="1881302"/>
                <a:ext cx="3841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3" name="Shape 113"/>
              <p:cNvSpPr/>
              <p:nvPr/>
            </p:nvSpPr>
            <p:spPr>
              <a:xfrm rot="3283993">
                <a:off x="51854" y="801802"/>
                <a:ext cx="3841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4" name="Shape 114"/>
              <p:cNvSpPr/>
              <p:nvPr/>
            </p:nvSpPr>
            <p:spPr>
              <a:xfrm rot="19723229">
                <a:off x="1107542" y="885940"/>
                <a:ext cx="5032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5" name="Shape 115"/>
              <p:cNvSpPr/>
              <p:nvPr/>
            </p:nvSpPr>
            <p:spPr>
              <a:xfrm rot="5908517">
                <a:off x="313792" y="2575040"/>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6" name="Shape 116"/>
              <p:cNvSpPr/>
              <p:nvPr/>
            </p:nvSpPr>
            <p:spPr>
              <a:xfrm rot="6683973">
                <a:off x="67729" y="2575040"/>
                <a:ext cx="22860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7" name="Shape 117"/>
              <p:cNvSpPr/>
              <p:nvPr/>
            </p:nvSpPr>
            <p:spPr>
              <a:xfrm rot="5245609">
                <a:off x="569379" y="2540115"/>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8" name="Shape 118"/>
              <p:cNvSpPr/>
              <p:nvPr/>
            </p:nvSpPr>
            <p:spPr>
              <a:xfrm rot="4500520">
                <a:off x="824967" y="2467090"/>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9" name="Shape 119"/>
              <p:cNvSpPr/>
              <p:nvPr/>
            </p:nvSpPr>
            <p:spPr>
              <a:xfrm rot="3805228">
                <a:off x="1059917" y="235755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0" name="Shape 120"/>
              <p:cNvSpPr/>
              <p:nvPr/>
            </p:nvSpPr>
            <p:spPr>
              <a:xfrm rot="3060139">
                <a:off x="1286929" y="2214677"/>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1" name="Shape 121"/>
              <p:cNvSpPr/>
              <p:nvPr/>
            </p:nvSpPr>
            <p:spPr>
              <a:xfrm rot="2090281">
                <a:off x="1485367" y="204640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2" name="Shape 122"/>
              <p:cNvSpPr/>
              <p:nvPr/>
            </p:nvSpPr>
            <p:spPr>
              <a:xfrm rot="14431653">
                <a:off x="-32283" y="33825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3" name="Shape 123"/>
              <p:cNvSpPr/>
              <p:nvPr/>
            </p:nvSpPr>
            <p:spPr>
              <a:xfrm rot="15193499">
                <a:off x="212192" y="222365"/>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4" name="Shape 124"/>
              <p:cNvSpPr/>
              <p:nvPr/>
            </p:nvSpPr>
            <p:spPr>
              <a:xfrm rot="16629379">
                <a:off x="705904" y="112827"/>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5" name="Shape 125"/>
              <p:cNvSpPr/>
              <p:nvPr/>
            </p:nvSpPr>
            <p:spPr>
              <a:xfrm rot="17301498">
                <a:off x="944029" y="106477"/>
                <a:ext cx="2381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6" name="Shape 126"/>
              <p:cNvSpPr/>
              <p:nvPr/>
            </p:nvSpPr>
            <p:spPr>
              <a:xfrm rot="17923696">
                <a:off x="1170248" y="146959"/>
                <a:ext cx="246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7" name="Shape 127"/>
              <p:cNvSpPr/>
              <p:nvPr/>
            </p:nvSpPr>
            <p:spPr>
              <a:xfrm rot="18411383">
                <a:off x="1376623" y="216809"/>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8" name="Shape 128"/>
              <p:cNvSpPr/>
              <p:nvPr/>
            </p:nvSpPr>
            <p:spPr>
              <a:xfrm rot="18989755">
                <a:off x="1558392" y="323965"/>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9" name="Shape 129"/>
              <p:cNvSpPr/>
              <p:nvPr/>
            </p:nvSpPr>
            <p:spPr>
              <a:xfrm rot="19409993">
                <a:off x="1702854" y="463665"/>
                <a:ext cx="2746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0" name="Shape 130"/>
              <p:cNvSpPr/>
              <p:nvPr/>
            </p:nvSpPr>
            <p:spPr>
              <a:xfrm rot="19871442">
                <a:off x="1817154" y="627177"/>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1" name="Shape 131"/>
              <p:cNvSpPr/>
              <p:nvPr/>
            </p:nvSpPr>
            <p:spPr>
              <a:xfrm rot="20427883">
                <a:off x="1898117" y="812915"/>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2" name="Shape 132"/>
              <p:cNvSpPr/>
              <p:nvPr/>
            </p:nvSpPr>
            <p:spPr>
              <a:xfrm rot="20846155">
                <a:off x="1929867" y="1011352"/>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3" name="Shape 133"/>
              <p:cNvSpPr/>
              <p:nvPr/>
            </p:nvSpPr>
            <p:spPr>
              <a:xfrm rot="21312177">
                <a:off x="1921929" y="1227252"/>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4" name="Shape 134"/>
              <p:cNvSpPr/>
              <p:nvPr/>
            </p:nvSpPr>
            <p:spPr>
              <a:xfrm rot="696742">
                <a:off x="1783817" y="1657465"/>
                <a:ext cx="2381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5" name="Shape 135"/>
              <p:cNvSpPr/>
              <p:nvPr/>
            </p:nvSpPr>
            <p:spPr>
              <a:xfrm rot="1529991">
                <a:off x="1648879" y="1860665"/>
                <a:ext cx="2222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6" name="Shape 136"/>
              <p:cNvSpPr/>
              <p:nvPr/>
            </p:nvSpPr>
            <p:spPr>
              <a:xfrm>
                <a:off x="1345667" y="1338377"/>
                <a:ext cx="32385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7" name="Shape 137"/>
              <p:cNvSpPr/>
              <p:nvPr/>
            </p:nvSpPr>
            <p:spPr>
              <a:xfrm>
                <a:off x="26454" y="681152"/>
                <a:ext cx="142876" cy="12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8" name="Shape 138"/>
              <p:cNvSpPr/>
              <p:nvPr/>
            </p:nvSpPr>
            <p:spPr>
              <a:xfrm>
                <a:off x="150279" y="568440"/>
                <a:ext cx="160339" cy="141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9" name="Shape 139"/>
              <p:cNvSpPr/>
              <p:nvPr/>
            </p:nvSpPr>
            <p:spPr>
              <a:xfrm>
                <a:off x="1071029" y="1919402"/>
                <a:ext cx="131764" cy="12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0" name="Shape 140"/>
              <p:cNvSpPr/>
              <p:nvPr/>
            </p:nvSpPr>
            <p:spPr>
              <a:xfrm>
                <a:off x="1488542" y="776402"/>
                <a:ext cx="142876" cy="114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1" name="Shape 141"/>
              <p:cNvSpPr/>
              <p:nvPr/>
            </p:nvSpPr>
            <p:spPr>
              <a:xfrm>
                <a:off x="1421867" y="671627"/>
                <a:ext cx="142876" cy="133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2" name="Shape 142"/>
              <p:cNvSpPr/>
              <p:nvPr/>
            </p:nvSpPr>
            <p:spPr>
              <a:xfrm>
                <a:off x="7404" y="2451215"/>
                <a:ext cx="9526"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3" name="Shape 143"/>
              <p:cNvSpPr/>
              <p:nvPr/>
            </p:nvSpPr>
            <p:spPr>
              <a:xfrm>
                <a:off x="7404" y="416040"/>
                <a:ext cx="47626" cy="76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4" name="Shape 144"/>
              <p:cNvSpPr/>
              <p:nvPr/>
            </p:nvSpPr>
            <p:spPr>
              <a:xfrm>
                <a:off x="7404" y="2460740"/>
                <a:ext cx="57151" cy="104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5" name="Shape 145"/>
              <p:cNvSpPr/>
              <p:nvPr/>
            </p:nvSpPr>
            <p:spPr>
              <a:xfrm rot="244927">
                <a:off x="1864779" y="1441565"/>
                <a:ext cx="255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46" name="Shape 146"/>
              <p:cNvSpPr/>
              <p:nvPr/>
            </p:nvSpPr>
            <p:spPr>
              <a:xfrm rot="16001411">
                <a:off x="456667" y="147752"/>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47" name="Shape 147"/>
              <p:cNvSpPr/>
              <p:nvPr/>
            </p:nvSpPr>
            <p:spPr>
              <a:xfrm>
                <a:off x="216954" y="2034159"/>
                <a:ext cx="224302" cy="242432"/>
              </a:xfrm>
              <a:custGeom>
                <a:avLst/>
                <a:gdLst/>
                <a:ahLst/>
                <a:cxnLst>
                  <a:cxn ang="0">
                    <a:pos x="wd2" y="hd2"/>
                  </a:cxn>
                  <a:cxn ang="5400000">
                    <a:pos x="wd2" y="hd2"/>
                  </a:cxn>
                  <a:cxn ang="10800000">
                    <a:pos x="wd2" y="hd2"/>
                  </a:cxn>
                  <a:cxn ang="16200000">
                    <a:pos x="wd2" y="hd2"/>
                  </a:cxn>
                </a:cxnLst>
                <a:rect l="0" t="0" r="r" b="b"/>
                <a:pathLst>
                  <a:path w="21194" h="21419" fill="norm" stroke="1"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8" name="Shape 148"/>
              <p:cNvSpPr/>
              <p:nvPr/>
            </p:nvSpPr>
            <p:spPr>
              <a:xfrm rot="18742963">
                <a:off x="978830" y="1997913"/>
                <a:ext cx="105920" cy="108622"/>
              </a:xfrm>
              <a:custGeom>
                <a:avLst/>
                <a:gdLst/>
                <a:ahLst/>
                <a:cxnLst>
                  <a:cxn ang="0">
                    <a:pos x="wd2" y="hd2"/>
                  </a:cxn>
                  <a:cxn ang="5400000">
                    <a:pos x="wd2" y="hd2"/>
                  </a:cxn>
                  <a:cxn ang="10800000">
                    <a:pos x="wd2" y="hd2"/>
                  </a:cxn>
                  <a:cxn ang="16200000">
                    <a:pos x="wd2" y="hd2"/>
                  </a:cxn>
                </a:cxnLst>
                <a:rect l="0" t="0" r="r" b="b"/>
                <a:pathLst>
                  <a:path w="21194" h="21419" fill="norm" stroke="1"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9" name="Shape 149"/>
              <p:cNvSpPr/>
              <p:nvPr/>
            </p:nvSpPr>
            <p:spPr>
              <a:xfrm>
                <a:off x="369354" y="333490"/>
                <a:ext cx="552451" cy="2019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50" name="Shape 150"/>
              <p:cNvSpPr/>
              <p:nvPr/>
            </p:nvSpPr>
            <p:spPr>
              <a:xfrm rot="19915651">
                <a:off x="466192" y="1197090"/>
                <a:ext cx="350838" cy="27622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535561"/>
                  </a:gs>
                </a:gsLst>
                <a:lin ang="8100000" scaled="0"/>
              </a:gradFill>
              <a:ln w="12700" cap="flat">
                <a:noFill/>
                <a:miter lim="400000"/>
              </a:ln>
              <a:effectLst/>
            </p:spPr>
            <p:txBody>
              <a:bodyPr wrap="square" lIns="0" tIns="0" rIns="0" bIns="0" numCol="1" anchor="t">
                <a:noAutofit/>
              </a:bodyPr>
              <a:lstStyle/>
              <a:p>
                <a:pPr lvl="0">
                  <a:defRPr>
                    <a:solidFill>
                      <a:srgbClr val="FFFFFF"/>
                    </a:solidFill>
                  </a:defRPr>
                </a:pPr>
              </a:p>
            </p:txBody>
          </p:sp>
        </p:grpSp>
      </p:grpSp>
      <p:sp>
        <p:nvSpPr>
          <p:cNvPr id="153" name="Shape 153"/>
          <p:cNvSpPr/>
          <p:nvPr>
            <p:ph type="sldNum" sz="quarter" idx="2"/>
          </p:nvPr>
        </p:nvSpPr>
        <p:spPr>
          <a:xfrm>
            <a:off x="6553200" y="6245225"/>
            <a:ext cx="2289175" cy="243840"/>
          </a:xfrm>
          <a:prstGeom prst="rect">
            <a:avLst/>
          </a:prstGeom>
          <a:ln w="12700">
            <a:miter lim="400000"/>
          </a:ln>
        </p:spPr>
        <p:txBody>
          <a:bodyPr lIns="45719" rIns="45719">
            <a:spAutoFit/>
          </a:bodyPr>
          <a:lstStyle>
            <a:lvl1pPr algn="r">
              <a:defRPr sz="1000">
                <a:solidFill>
                  <a:srgbClr val="FFFFFF"/>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lgn="ctr">
        <a:defRPr sz="4400">
          <a:solidFill>
            <a:srgbClr val="FFFFCC"/>
          </a:solidFill>
          <a:latin typeface="Tahoma"/>
          <a:ea typeface="Tahoma"/>
          <a:cs typeface="Tahoma"/>
          <a:sym typeface="Tahoma"/>
        </a:defRPr>
      </a:lvl1pPr>
      <a:lvl2pPr algn="ctr">
        <a:defRPr sz="4400">
          <a:solidFill>
            <a:srgbClr val="FFFFCC"/>
          </a:solidFill>
          <a:latin typeface="Tahoma"/>
          <a:ea typeface="Tahoma"/>
          <a:cs typeface="Tahoma"/>
          <a:sym typeface="Tahoma"/>
        </a:defRPr>
      </a:lvl2pPr>
      <a:lvl3pPr algn="ctr">
        <a:defRPr sz="4400">
          <a:solidFill>
            <a:srgbClr val="FFFFCC"/>
          </a:solidFill>
          <a:latin typeface="Tahoma"/>
          <a:ea typeface="Tahoma"/>
          <a:cs typeface="Tahoma"/>
          <a:sym typeface="Tahoma"/>
        </a:defRPr>
      </a:lvl3pPr>
      <a:lvl4pPr algn="ctr">
        <a:defRPr sz="4400">
          <a:solidFill>
            <a:srgbClr val="FFFFCC"/>
          </a:solidFill>
          <a:latin typeface="Tahoma"/>
          <a:ea typeface="Tahoma"/>
          <a:cs typeface="Tahoma"/>
          <a:sym typeface="Tahoma"/>
        </a:defRPr>
      </a:lvl4pPr>
      <a:lvl5pPr algn="ctr">
        <a:defRPr sz="4400">
          <a:solidFill>
            <a:srgbClr val="FFFFCC"/>
          </a:solidFill>
          <a:latin typeface="Tahoma"/>
          <a:ea typeface="Tahoma"/>
          <a:cs typeface="Tahoma"/>
          <a:sym typeface="Tahoma"/>
        </a:defRPr>
      </a:lvl5pPr>
      <a:lvl6pPr indent="457200" algn="ctr">
        <a:defRPr sz="4400">
          <a:solidFill>
            <a:srgbClr val="FFFFCC"/>
          </a:solidFill>
          <a:latin typeface="Tahoma"/>
          <a:ea typeface="Tahoma"/>
          <a:cs typeface="Tahoma"/>
          <a:sym typeface="Tahoma"/>
        </a:defRPr>
      </a:lvl6pPr>
      <a:lvl7pPr indent="914400" algn="ctr">
        <a:defRPr sz="4400">
          <a:solidFill>
            <a:srgbClr val="FFFFCC"/>
          </a:solidFill>
          <a:latin typeface="Tahoma"/>
          <a:ea typeface="Tahoma"/>
          <a:cs typeface="Tahoma"/>
          <a:sym typeface="Tahoma"/>
        </a:defRPr>
      </a:lvl7pPr>
      <a:lvl8pPr indent="1371600" algn="ctr">
        <a:defRPr sz="4400">
          <a:solidFill>
            <a:srgbClr val="FFFFCC"/>
          </a:solidFill>
          <a:latin typeface="Tahoma"/>
          <a:ea typeface="Tahoma"/>
          <a:cs typeface="Tahoma"/>
          <a:sym typeface="Tahoma"/>
        </a:defRPr>
      </a:lvl8pPr>
      <a:lvl9pPr indent="1828800" algn="ctr">
        <a:defRPr sz="4400">
          <a:solidFill>
            <a:srgbClr val="FFFFCC"/>
          </a:solidFill>
          <a:latin typeface="Tahoma"/>
          <a:ea typeface="Tahoma"/>
          <a:cs typeface="Tahoma"/>
          <a:sym typeface="Tahoma"/>
        </a:defRPr>
      </a:lvl9pPr>
    </p:titleStyle>
    <p:bodyStyle>
      <a:lvl1pPr marL="342900" indent="-342900">
        <a:spcBef>
          <a:spcPts val="700"/>
        </a:spcBef>
        <a:buClr>
          <a:srgbClr val="A3C145"/>
        </a:buClr>
        <a:buSzPct val="80000"/>
        <a:buFont typeface="Arial"/>
        <a:buChar char="►"/>
        <a:defRPr sz="3200">
          <a:solidFill>
            <a:srgbClr val="FFFFFF"/>
          </a:solidFill>
          <a:latin typeface="Tahoma"/>
          <a:ea typeface="Tahoma"/>
          <a:cs typeface="Tahoma"/>
          <a:sym typeface="Tahoma"/>
        </a:defRPr>
      </a:lvl1pPr>
      <a:lvl2pPr marL="783771" indent="-326571">
        <a:spcBef>
          <a:spcPts val="700"/>
        </a:spcBef>
        <a:buClr>
          <a:srgbClr val="A3C145"/>
        </a:buClr>
        <a:buSzPct val="100000"/>
        <a:buFont typeface="Arial"/>
        <a:buChar char="▪"/>
        <a:defRPr sz="3200">
          <a:solidFill>
            <a:srgbClr val="FFFFFF"/>
          </a:solidFill>
          <a:latin typeface="Tahoma"/>
          <a:ea typeface="Tahoma"/>
          <a:cs typeface="Tahoma"/>
          <a:sym typeface="Tahoma"/>
        </a:defRPr>
      </a:lvl2pPr>
      <a:lvl3pPr marL="1219200" indent="-304800">
        <a:spcBef>
          <a:spcPts val="700"/>
        </a:spcBef>
        <a:buClr>
          <a:srgbClr val="A3C145"/>
        </a:buClr>
        <a:buSzPct val="80000"/>
        <a:buFont typeface="Arial"/>
        <a:buChar char="►"/>
        <a:defRPr sz="3200">
          <a:solidFill>
            <a:srgbClr val="FFFFFF"/>
          </a:solidFill>
          <a:latin typeface="Tahoma"/>
          <a:ea typeface="Tahoma"/>
          <a:cs typeface="Tahoma"/>
          <a:sym typeface="Tahoma"/>
        </a:defRPr>
      </a:lvl3pPr>
      <a:lvl4pPr marL="1737360" indent="-365760">
        <a:spcBef>
          <a:spcPts val="700"/>
        </a:spcBef>
        <a:buClr>
          <a:srgbClr val="A3C145"/>
        </a:buClr>
        <a:buSzPct val="100000"/>
        <a:buFont typeface="Arial"/>
        <a:buChar char="▪"/>
        <a:defRPr sz="3200">
          <a:solidFill>
            <a:srgbClr val="FFFFFF"/>
          </a:solidFill>
          <a:latin typeface="Tahoma"/>
          <a:ea typeface="Tahoma"/>
          <a:cs typeface="Tahoma"/>
          <a:sym typeface="Tahoma"/>
        </a:defRPr>
      </a:lvl4pPr>
      <a:lvl5pPr marL="22352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5pPr>
      <a:lvl6pPr marL="26924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6pPr>
      <a:lvl7pPr marL="31496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7pPr>
      <a:lvl8pPr marL="36068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8pPr>
      <a:lvl9pPr marL="40640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9pPr>
    </p:bodyStyle>
    <p:otherStyle>
      <a:lvl1pPr algn="r">
        <a:defRPr sz="1000">
          <a:solidFill>
            <a:schemeClr val="tx1"/>
          </a:solidFill>
          <a:latin typeface="+mn-lt"/>
          <a:ea typeface="+mn-ea"/>
          <a:cs typeface="+mn-cs"/>
          <a:sym typeface="Tahoma"/>
        </a:defRPr>
      </a:lvl1pPr>
      <a:lvl2pPr indent="457200" algn="r">
        <a:defRPr sz="1000">
          <a:solidFill>
            <a:schemeClr val="tx1"/>
          </a:solidFill>
          <a:latin typeface="+mn-lt"/>
          <a:ea typeface="+mn-ea"/>
          <a:cs typeface="+mn-cs"/>
          <a:sym typeface="Tahoma"/>
        </a:defRPr>
      </a:lvl2pPr>
      <a:lvl3pPr indent="914400" algn="r">
        <a:defRPr sz="1000">
          <a:solidFill>
            <a:schemeClr val="tx1"/>
          </a:solidFill>
          <a:latin typeface="+mn-lt"/>
          <a:ea typeface="+mn-ea"/>
          <a:cs typeface="+mn-cs"/>
          <a:sym typeface="Tahoma"/>
        </a:defRPr>
      </a:lvl3pPr>
      <a:lvl4pPr indent="1371600" algn="r">
        <a:defRPr sz="1000">
          <a:solidFill>
            <a:schemeClr val="tx1"/>
          </a:solidFill>
          <a:latin typeface="+mn-lt"/>
          <a:ea typeface="+mn-ea"/>
          <a:cs typeface="+mn-cs"/>
          <a:sym typeface="Tahoma"/>
        </a:defRPr>
      </a:lvl4pPr>
      <a:lvl5pPr indent="1828800" algn="r">
        <a:defRPr sz="1000">
          <a:solidFill>
            <a:schemeClr val="tx1"/>
          </a:solidFill>
          <a:latin typeface="+mn-lt"/>
          <a:ea typeface="+mn-ea"/>
          <a:cs typeface="+mn-cs"/>
          <a:sym typeface="Tahoma"/>
        </a:defRPr>
      </a:lvl5pPr>
      <a:lvl6pPr algn="r">
        <a:defRPr sz="1000">
          <a:solidFill>
            <a:schemeClr val="tx1"/>
          </a:solidFill>
          <a:latin typeface="+mn-lt"/>
          <a:ea typeface="+mn-ea"/>
          <a:cs typeface="+mn-cs"/>
          <a:sym typeface="Tahoma"/>
        </a:defRPr>
      </a:lvl6pPr>
      <a:lvl7pPr algn="r">
        <a:defRPr sz="1000">
          <a:solidFill>
            <a:schemeClr val="tx1"/>
          </a:solidFill>
          <a:latin typeface="+mn-lt"/>
          <a:ea typeface="+mn-ea"/>
          <a:cs typeface="+mn-cs"/>
          <a:sym typeface="Tahoma"/>
        </a:defRPr>
      </a:lvl7pPr>
      <a:lvl8pPr algn="r">
        <a:defRPr sz="1000">
          <a:solidFill>
            <a:schemeClr val="tx1"/>
          </a:solidFill>
          <a:latin typeface="+mn-lt"/>
          <a:ea typeface="+mn-ea"/>
          <a:cs typeface="+mn-cs"/>
          <a:sym typeface="Tahoma"/>
        </a:defRPr>
      </a:lvl8pPr>
      <a:lvl9pPr algn="r">
        <a:defRPr sz="1000">
          <a:solidFill>
            <a:schemeClr val="tx1"/>
          </a:solidFill>
          <a:latin typeface="+mn-lt"/>
          <a:ea typeface="+mn-ea"/>
          <a:cs typeface="+mn-cs"/>
          <a:sym typeface="Tahom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3.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idx="4294967295"/>
          </p:nvPr>
        </p:nvSpPr>
        <p:spPr>
          <a:xfrm>
            <a:off x="685800" y="1768475"/>
            <a:ext cx="7772400" cy="1736725"/>
          </a:xfrm>
          <a:prstGeom prst="rect">
            <a:avLst/>
          </a:prstGeom>
          <a:ln w="12700">
            <a:miter lim="400000"/>
          </a:ln>
        </p:spPr>
        <p:txBody>
          <a:bodyPr lIns="0" tIns="0" rIns="0" bIns="0" anchor="b">
            <a:normAutofit fontScale="100000" lnSpcReduction="0"/>
          </a:bodyPr>
          <a:lstStyle/>
          <a:p>
            <a:pPr lvl="0">
              <a:defRPr>
                <a:effectLst>
                  <a:outerShdw sx="100000" sy="100000" kx="0" ky="0" algn="b" rotWithShape="0" blurRad="12700" dist="25400" dir="2700000">
                    <a:srgbClr val="000000"/>
                  </a:outerShdw>
                </a:effectLst>
              </a:defRPr>
            </a:pPr>
          </a:p>
        </p:txBody>
      </p:sp>
      <p:sp>
        <p:nvSpPr>
          <p:cNvPr id="162" name="Shape 162"/>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defRPr>
                <a:effectLst>
                  <a:outerShdw sx="100000" sy="100000" kx="0" ky="0" algn="b" rotWithShape="0" blurRad="12700" dist="25400" dir="2700000">
                    <a:srgbClr val="000000"/>
                  </a:outerShdw>
                </a:effectLst>
              </a:defRPr>
            </a:pPr>
          </a:p>
        </p:txBody>
      </p:sp>
      <p:pic>
        <p:nvPicPr>
          <p:cNvPr id="163" name="sherrero4.jpeg" descr="sherrero4"/>
          <p:cNvPicPr/>
          <p:nvPr/>
        </p:nvPicPr>
        <p:blipFill>
          <a:blip r:embed="rId2">
            <a:extLst/>
          </a:blip>
          <a:stretch>
            <a:fillRect/>
          </a:stretch>
        </p:blipFill>
        <p:spPr>
          <a:xfrm>
            <a:off x="0" y="0"/>
            <a:ext cx="9144000" cy="6859588"/>
          </a:xfrm>
          <a:prstGeom prst="rect">
            <a:avLst/>
          </a:prstGeom>
          <a:ln w="50800">
            <a:solidFill>
              <a:srgbClr val="006600"/>
            </a:solidFill>
            <a:round/>
          </a:ln>
        </p:spPr>
      </p:pic>
      <p:sp>
        <p:nvSpPr>
          <p:cNvPr id="164" name="Shape 164"/>
          <p:cNvSpPr/>
          <p:nvPr/>
        </p:nvSpPr>
        <p:spPr>
          <a:xfrm>
            <a:off x="323850" y="5589587"/>
            <a:ext cx="669607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solidFill>
                  <a:srgbClr val="FFC000"/>
                </a:solidFill>
              </a:defRPr>
            </a:lvl1pPr>
          </a:lstStyle>
          <a:p>
            <a:pPr lvl="0">
              <a:defRPr sz="1800">
                <a:solidFill>
                  <a:srgbClr val="000000"/>
                </a:solidFill>
              </a:defRPr>
            </a:pPr>
            <a:r>
              <a:rPr sz="4400">
                <a:solidFill>
                  <a:srgbClr val="FFC000"/>
                </a:solidFill>
              </a:rPr>
              <a:t>El Equilibrio</a:t>
            </a:r>
          </a:p>
        </p:txBody>
      </p:sp>
      <p:sp>
        <p:nvSpPr>
          <p:cNvPr id="165" name="Shape 165"/>
          <p:cNvSpPr/>
          <p:nvPr/>
        </p:nvSpPr>
        <p:spPr>
          <a:xfrm>
            <a:off x="-1" y="188912"/>
            <a:ext cx="9144002"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900"/>
              </a:spcBef>
              <a:defRPr sz="1600">
                <a:solidFill>
                  <a:srgbClr val="FFC000"/>
                </a:solidFill>
                <a:latin typeface="Tahoma Negreta"/>
                <a:ea typeface="Tahoma Negreta"/>
                <a:cs typeface="Tahoma Negreta"/>
                <a:sym typeface="Tahoma Negreta"/>
              </a:defRPr>
            </a:lvl1pPr>
          </a:lstStyle>
          <a:p>
            <a:pPr lvl="0">
              <a:defRPr sz="1800">
                <a:solidFill>
                  <a:srgbClr val="000000"/>
                </a:solidFill>
              </a:defRPr>
            </a:pPr>
            <a:r>
              <a:rPr sz="1600">
                <a:solidFill>
                  <a:srgbClr val="FFC000"/>
                </a:solidFill>
              </a:rPr>
              <a:t>Fundamentos para la ESO y el Bachillerato. Un aprendizaje comprensivo y vivencial</a:t>
            </a:r>
          </a:p>
        </p:txBody>
      </p:sp>
      <p:pic>
        <p:nvPicPr>
          <p:cNvPr id="166"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000">
                <a:solidFill>
                  <a:srgbClr val="FFFFFF"/>
                </a:solidFill>
              </a:rPr>
            </a:fld>
          </a:p>
        </p:txBody>
      </p:sp>
      <p:pic>
        <p:nvPicPr>
          <p:cNvPr id="214" name="eval 10.jpg"/>
          <p:cNvPicPr/>
          <p:nvPr/>
        </p:nvPicPr>
        <p:blipFill>
          <a:blip r:embed="rId2">
            <a:extLst/>
          </a:blip>
          <a:stretch>
            <a:fillRect/>
          </a:stretch>
        </p:blipFill>
        <p:spPr>
          <a:xfrm>
            <a:off x="1173608" y="1412594"/>
            <a:ext cx="2687926" cy="3839893"/>
          </a:xfrm>
          <a:prstGeom prst="rect">
            <a:avLst/>
          </a:prstGeom>
          <a:ln w="12700">
            <a:miter lim="400000"/>
          </a:ln>
        </p:spPr>
      </p:pic>
      <p:sp>
        <p:nvSpPr>
          <p:cNvPr id="215" name="Shape 215"/>
          <p:cNvSpPr/>
          <p:nvPr/>
        </p:nvSpPr>
        <p:spPr>
          <a:xfrm>
            <a:off x="4319433" y="1789490"/>
            <a:ext cx="4234717" cy="30861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defRPr>
            </a:pPr>
            <a:r>
              <a:rPr sz="1500">
                <a:solidFill>
                  <a:srgbClr val="FFFFFF"/>
                </a:solidFill>
                <a:latin typeface="+mj-lt"/>
                <a:ea typeface="+mj-ea"/>
                <a:cs typeface="+mj-cs"/>
                <a:sym typeface="Helvetica"/>
              </a:rPr>
              <a:t>O bien con e</a:t>
            </a:r>
            <a:r>
              <a:rPr b="1" sz="1500">
                <a:solidFill>
                  <a:srgbClr val="FFFFFF"/>
                </a:solidFill>
                <a:latin typeface="+mj-lt"/>
                <a:ea typeface="+mj-ea"/>
                <a:cs typeface="+mj-cs"/>
                <a:sym typeface="Helvetica"/>
              </a:rPr>
              <a:t>l test de Elmar Kornexl </a:t>
            </a:r>
            <a:r>
              <a:rPr sz="1500">
                <a:solidFill>
                  <a:srgbClr val="FFFFFF"/>
                </a:solidFill>
                <a:latin typeface="+mj-lt"/>
                <a:ea typeface="+mj-ea"/>
                <a:cs typeface="+mj-cs"/>
                <a:sym typeface="Helvetica"/>
              </a:rPr>
              <a:t>que consiste en colocar un pie sobre un soporte de 2 cm de ancho y guardar el equilibrio con las manos en la cintura. Se realizarán tres intentos y la media de los tres tiempos dividido entre seis será la nota, salvo que en alguno de ellos se llegue a estar 60” en cuyo caso la prueba ha terminado con resultado de 10.</a:t>
            </a:r>
            <a:endParaRPr sz="1500">
              <a:solidFill>
                <a:srgbClr val="FFFFFF"/>
              </a:solidFill>
              <a:latin typeface="+mj-lt"/>
              <a:ea typeface="+mj-ea"/>
              <a:cs typeface="+mj-cs"/>
              <a:sym typeface="Helvetica"/>
            </a:endParaRPr>
          </a:p>
          <a:p>
            <a:pPr lvl="0"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defRPr>
            </a:pPr>
            <a:r>
              <a:rPr sz="1500">
                <a:solidFill>
                  <a:srgbClr val="FFFFFF"/>
                </a:solidFill>
                <a:latin typeface="+mj-lt"/>
                <a:ea typeface="+mj-ea"/>
                <a:cs typeface="+mj-cs"/>
                <a:sym typeface="Helvetica"/>
              </a:rPr>
              <a:t>Normas. La pierna libre no podrá apoyarse en el suelo y las manos deberán permanecer en la cintura.</a:t>
            </a:r>
            <a:endParaRPr sz="1500">
              <a:solidFill>
                <a:srgbClr val="FFFFFF"/>
              </a:solidFill>
              <a:latin typeface="+mj-lt"/>
              <a:ea typeface="+mj-ea"/>
              <a:cs typeface="+mj-cs"/>
              <a:sym typeface="Helvetica"/>
            </a:endParaRP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nvSpPr>
        <p:spPr>
          <a:xfrm>
            <a:off x="971550" y="333375"/>
            <a:ext cx="7200900" cy="586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solidFill>
                  <a:srgbClr val="FFC000"/>
                </a:solidFill>
              </a:defRPr>
            </a:lvl1pPr>
          </a:lstStyle>
          <a:p>
            <a:pPr lvl="0">
              <a:defRPr sz="1800">
                <a:solidFill>
                  <a:srgbClr val="000000"/>
                </a:solidFill>
              </a:defRPr>
            </a:pPr>
            <a:r>
              <a:rPr sz="3200">
                <a:solidFill>
                  <a:srgbClr val="FFC000"/>
                </a:solidFill>
              </a:rPr>
              <a:t>Medición del equilibrio dinámico</a:t>
            </a:r>
          </a:p>
        </p:txBody>
      </p:sp>
      <p:sp>
        <p:nvSpPr>
          <p:cNvPr id="218" name="Shape 218"/>
          <p:cNvSpPr/>
          <p:nvPr/>
        </p:nvSpPr>
        <p:spPr>
          <a:xfrm>
            <a:off x="250825" y="1196975"/>
            <a:ext cx="4752975" cy="4841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FFFFFF"/>
                </a:solidFill>
              </a:rPr>
              <a:t>Este tipo de equilibrio lo mediremos con un test que consiste en caminar sobre una barra de equilibrio de 3,60 metros de largo y a una altura de 15 cm. del suelo. </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Situándose en un extremo, se deben realizar tres pasadas. La primera, recorriendo el trayecto de frente hasta el otro extremo y la segunda y tercera colocándonos lateralmente y en ambos sentidos. </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Usaremos el siguiente baremo.</a:t>
            </a:r>
            <a:endParaRPr>
              <a:solidFill>
                <a:srgbClr val="FFFFFF"/>
              </a:solidFill>
            </a:endParaRPr>
          </a:p>
          <a:p>
            <a:pPr lvl="0">
              <a:defRPr>
                <a:solidFill>
                  <a:srgbClr val="000000"/>
                </a:solidFill>
              </a:defRPr>
            </a:pPr>
            <a:r>
              <a:rPr>
                <a:solidFill>
                  <a:srgbClr val="FFFFFF"/>
                </a:solidFill>
              </a:rPr>
              <a:t>-  si lo desarrolla con normalidad, 4 puntos.</a:t>
            </a:r>
            <a:endParaRPr>
              <a:solidFill>
                <a:srgbClr val="FFFFFF"/>
              </a:solidFill>
              <a:latin typeface="Tahoma Negreta"/>
              <a:ea typeface="Tahoma Negreta"/>
              <a:cs typeface="Tahoma Negreta"/>
              <a:sym typeface="Tahoma Negreta"/>
            </a:endParaRPr>
          </a:p>
          <a:p>
            <a:pPr lvl="0">
              <a:defRPr>
                <a:solidFill>
                  <a:srgbClr val="000000"/>
                </a:solidFill>
              </a:defRPr>
            </a:pPr>
            <a:r>
              <a:rPr>
                <a:solidFill>
                  <a:srgbClr val="FFFFFF"/>
                </a:solidFill>
                <a:latin typeface="Tahoma Negreta"/>
                <a:ea typeface="Tahoma Negreta"/>
                <a:cs typeface="Tahoma Negreta"/>
                <a:sym typeface="Tahoma Negreta"/>
              </a:rPr>
              <a:t>- </a:t>
            </a:r>
            <a:r>
              <a:rPr>
                <a:solidFill>
                  <a:srgbClr val="FFFFFF"/>
                </a:solidFill>
              </a:rPr>
              <a:t>si compensa el equilibrio, 3 puntos.</a:t>
            </a:r>
            <a:endParaRPr>
              <a:solidFill>
                <a:srgbClr val="FFFFFF"/>
              </a:solidFill>
            </a:endParaRPr>
          </a:p>
          <a:p>
            <a:pPr lvl="0">
              <a:defRPr>
                <a:solidFill>
                  <a:srgbClr val="000000"/>
                </a:solidFill>
              </a:defRPr>
            </a:pPr>
            <a:r>
              <a:rPr>
                <a:solidFill>
                  <a:srgbClr val="FFFFFF"/>
                </a:solidFill>
              </a:rPr>
              <a:t>- si compensa el equilibrio tocando el suelo más de una vez, 2 puntos.</a:t>
            </a:r>
            <a:endParaRPr>
              <a:solidFill>
                <a:srgbClr val="FFFFFF"/>
              </a:solidFill>
            </a:endParaRPr>
          </a:p>
          <a:p>
            <a:pPr lvl="0">
              <a:defRPr>
                <a:solidFill>
                  <a:srgbClr val="000000"/>
                </a:solidFill>
              </a:defRPr>
            </a:pPr>
            <a:r>
              <a:rPr>
                <a:solidFill>
                  <a:srgbClr val="FFFFFF"/>
                </a:solidFill>
              </a:rPr>
              <a:t>- si no puede completarlo, 1 punto.</a:t>
            </a:r>
          </a:p>
        </p:txBody>
      </p:sp>
      <p:pic>
        <p:nvPicPr>
          <p:cNvPr id="21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20" name="eval 11.jpg"/>
          <p:cNvPicPr/>
          <p:nvPr/>
        </p:nvPicPr>
        <p:blipFill>
          <a:blip r:embed="rId3">
            <a:extLst/>
          </a:blip>
          <a:stretch>
            <a:fillRect/>
          </a:stretch>
        </p:blipFill>
        <p:spPr>
          <a:xfrm>
            <a:off x="5067911" y="2040566"/>
            <a:ext cx="3860707" cy="295085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217"/>
                                        </p:tgtEl>
                                        <p:attrNameLst>
                                          <p:attrName>style.visibility</p:attrName>
                                        </p:attrNameLst>
                                      </p:cBhvr>
                                      <p:to>
                                        <p:strVal val="visible"/>
                                      </p:to>
                                    </p:set>
                                    <p:animEffect filter="box(in)" transition="in">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6" presetID="4" grpId="2" fill="hold">
                                  <p:stCondLst>
                                    <p:cond delay="0"/>
                                  </p:stCondLst>
                                  <p:iterate type="el" backwards="0">
                                    <p:tmAbs val="0"/>
                                  </p:iterate>
                                  <p:childTnLst>
                                    <p:set>
                                      <p:cBhvr>
                                        <p:cTn id="11" fill="hold"/>
                                        <p:tgtEl>
                                          <p:spTgt spid="218"/>
                                        </p:tgtEl>
                                        <p:attrNameLst>
                                          <p:attrName>style.visibility</p:attrName>
                                        </p:attrNameLst>
                                      </p:cBhvr>
                                      <p:to>
                                        <p:strVal val="visible"/>
                                      </p:to>
                                    </p:set>
                                    <p:animEffect filter="box(in)" transition="in">
                                      <p:cBhvr>
                                        <p:cTn id="12"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2"/>
      <p:bldP build="whole" bldLvl="1" animBg="1" rev="0" advAuto="0" spid="217"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000">
                <a:solidFill>
                  <a:srgbClr val="FFFFFF"/>
                </a:solidFill>
              </a:rPr>
            </a:fld>
          </a:p>
        </p:txBody>
      </p:sp>
      <p:sp>
        <p:nvSpPr>
          <p:cNvPr id="223" name="Shape 223"/>
          <p:cNvSpPr/>
          <p:nvPr/>
        </p:nvSpPr>
        <p:spPr>
          <a:xfrm>
            <a:off x="448807" y="576579"/>
            <a:ext cx="7764660" cy="538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defTabSz="457200">
              <a:spcBef>
                <a:spcPts val="1200"/>
              </a:spcBef>
              <a:defRPr>
                <a:solidFill>
                  <a:srgbClr val="000000"/>
                </a:solidFill>
              </a:defRPr>
            </a:pPr>
            <a:r>
              <a:rPr>
                <a:solidFill>
                  <a:srgbClr val="FFFB00"/>
                </a:solidFill>
                <a:latin typeface="Gill Sans"/>
                <a:ea typeface="Gill Sans"/>
                <a:cs typeface="Gill Sans"/>
                <a:sym typeface="Gill Sans"/>
              </a:rPr>
              <a:t>Los ejercicios para desarrollar el equilibrio deben de ir encaminados paralelamente al desarrollo de los factores sensoriales de los que depende, es decir, deben abarcar sensaciones táctiles, apreciación de referencias y distancias, etc.</a:t>
            </a:r>
            <a:endParaRPr sz="1200">
              <a:solidFill>
                <a:srgbClr val="FFFB00"/>
              </a:solidFill>
              <a:latin typeface="Times Roman"/>
              <a:ea typeface="Times Roman"/>
              <a:cs typeface="Times Roman"/>
              <a:sym typeface="Times Roman"/>
            </a:endParaRPr>
          </a:p>
          <a:p>
            <a:pPr lvl="0" defTabSz="457200">
              <a:spcBef>
                <a:spcPts val="1200"/>
              </a:spcBef>
              <a:defRPr>
                <a:solidFill>
                  <a:srgbClr val="000000"/>
                </a:solidFill>
              </a:defRPr>
            </a:pPr>
            <a:r>
              <a:rPr sz="1600">
                <a:solidFill>
                  <a:srgbClr val="FFFFFF"/>
                </a:solidFill>
                <a:latin typeface="Gill Sans"/>
                <a:ea typeface="Gill Sans"/>
                <a:cs typeface="Gill Sans"/>
                <a:sym typeface="Gill Sans"/>
              </a:rPr>
              <a:t>Algunos ejemplos son:</a:t>
            </a:r>
            <a:endParaRPr sz="1600">
              <a:solidFill>
                <a:srgbClr val="FFFFFF"/>
              </a:solidFill>
              <a:latin typeface="Gill Sans"/>
              <a:ea typeface="Gill Sans"/>
              <a:cs typeface="Gill Sans"/>
              <a:sym typeface="Gill Sans"/>
            </a:endParaRPr>
          </a:p>
          <a:p>
            <a:pPr lvl="0" defTabSz="457200">
              <a:spcBef>
                <a:spcPts val="1200"/>
              </a:spcBef>
              <a:defRPr>
                <a:solidFill>
                  <a:srgbClr val="000000"/>
                </a:solidFill>
              </a:defRPr>
            </a:pPr>
            <a:endParaRPr sz="1500">
              <a:latin typeface="Gill Sans"/>
              <a:ea typeface="Gill Sans"/>
              <a:cs typeface="Gill Sans"/>
              <a:sym typeface="Gill Sans"/>
            </a:endParaRPr>
          </a:p>
          <a:p>
            <a:pPr lvl="0" defTabSz="457200">
              <a:spcBef>
                <a:spcPts val="1200"/>
              </a:spcBef>
              <a:defRPr>
                <a:solidFill>
                  <a:srgbClr val="000000"/>
                </a:solidFill>
              </a:defRPr>
            </a:pPr>
            <a:endParaRPr sz="1500">
              <a:latin typeface="Gill Sans"/>
              <a:ea typeface="Gill Sans"/>
              <a:cs typeface="Gill Sans"/>
              <a:sym typeface="Gill Sans"/>
            </a:endParaRPr>
          </a:p>
          <a:p>
            <a:pPr lvl="0" defTabSz="457200">
              <a:spcBef>
                <a:spcPts val="1200"/>
              </a:spcBef>
              <a:defRPr>
                <a:solidFill>
                  <a:srgbClr val="000000"/>
                </a:solidFill>
              </a:defRPr>
            </a:pPr>
            <a:br>
              <a:rPr sz="1500">
                <a:solidFill>
                  <a:srgbClr val="FFFFFF"/>
                </a:solidFill>
                <a:latin typeface="Gill Sans"/>
                <a:ea typeface="Gill Sans"/>
                <a:cs typeface="Gill Sans"/>
                <a:sym typeface="Gill Sans"/>
              </a:rPr>
            </a:br>
            <a:r>
              <a:rPr>
                <a:solidFill>
                  <a:srgbClr val="FFFFFF"/>
                </a:solidFill>
                <a:latin typeface="Gill Sans"/>
                <a:ea typeface="Gill Sans"/>
                <a:cs typeface="Gill Sans"/>
                <a:sym typeface="Gill Sans"/>
              </a:rPr>
              <a:t>– Caminar descalzo (sensaciones plantares).</a:t>
            </a:r>
            <a:br>
              <a:rPr>
                <a:solidFill>
                  <a:srgbClr val="FFFFFF"/>
                </a:solidFill>
                <a:latin typeface="Gill Sans"/>
                <a:ea typeface="Gill Sans"/>
                <a:cs typeface="Gill Sans"/>
                <a:sym typeface="Gill Sans"/>
              </a:rPr>
            </a:br>
            <a:r>
              <a:rPr>
                <a:solidFill>
                  <a:srgbClr val="FFFFFF"/>
                </a:solidFill>
                <a:latin typeface="Gill Sans"/>
                <a:ea typeface="Gill Sans"/>
                <a:cs typeface="Gill Sans"/>
                <a:sym typeface="Gill Sans"/>
              </a:rPr>
              <a:t>– Subir y bajar una escalera (apreciación de distancias).</a:t>
            </a:r>
            <a:br>
              <a:rPr>
                <a:solidFill>
                  <a:srgbClr val="FFFFFF"/>
                </a:solidFill>
                <a:latin typeface="Gill Sans"/>
                <a:ea typeface="Gill Sans"/>
                <a:cs typeface="Gill Sans"/>
                <a:sym typeface="Gill Sans"/>
              </a:rPr>
            </a:br>
            <a:r>
              <a:rPr>
                <a:solidFill>
                  <a:srgbClr val="FFFFFF"/>
                </a:solidFill>
                <a:latin typeface="Gill Sans"/>
                <a:ea typeface="Gill Sans"/>
                <a:cs typeface="Gill Sans"/>
                <a:sym typeface="Gill Sans"/>
              </a:rPr>
              <a:t>– Llevar un objeto sobre la cabeza y caminar.</a:t>
            </a:r>
            <a:br>
              <a:rPr>
                <a:solidFill>
                  <a:srgbClr val="FFFFFF"/>
                </a:solidFill>
                <a:latin typeface="Gill Sans"/>
                <a:ea typeface="Gill Sans"/>
                <a:cs typeface="Gill Sans"/>
                <a:sym typeface="Gill Sans"/>
              </a:rPr>
            </a:br>
            <a:r>
              <a:rPr>
                <a:solidFill>
                  <a:srgbClr val="FFFFFF"/>
                </a:solidFill>
                <a:latin typeface="Gill Sans"/>
                <a:ea typeface="Gill Sans"/>
                <a:cs typeface="Gill Sans"/>
                <a:sym typeface="Gill Sans"/>
              </a:rPr>
              <a:t>– Hacer la balanza.</a:t>
            </a:r>
            <a:br>
              <a:rPr>
                <a:solidFill>
                  <a:srgbClr val="FFFFFF"/>
                </a:solidFill>
                <a:latin typeface="Gill Sans"/>
                <a:ea typeface="Gill Sans"/>
                <a:cs typeface="Gill Sans"/>
                <a:sym typeface="Gill Sans"/>
              </a:rPr>
            </a:br>
            <a:r>
              <a:rPr>
                <a:solidFill>
                  <a:srgbClr val="FFFFFF"/>
                </a:solidFill>
                <a:latin typeface="Gill Sans"/>
                <a:ea typeface="Gill Sans"/>
                <a:cs typeface="Gill Sans"/>
                <a:sym typeface="Gill Sans"/>
              </a:rPr>
              <a:t>– Caminar con los ojos cerrados y guiados.</a:t>
            </a:r>
            <a:br>
              <a:rPr>
                <a:solidFill>
                  <a:srgbClr val="FFFFFF"/>
                </a:solidFill>
                <a:latin typeface="Gill Sans"/>
                <a:ea typeface="Gill Sans"/>
                <a:cs typeface="Gill Sans"/>
                <a:sym typeface="Gill Sans"/>
              </a:rPr>
            </a:br>
            <a:r>
              <a:rPr>
                <a:solidFill>
                  <a:srgbClr val="FFFFFF"/>
                </a:solidFill>
                <a:latin typeface="Gill Sans"/>
                <a:ea typeface="Gill Sans"/>
                <a:cs typeface="Gill Sans"/>
                <a:sym typeface="Gill Sans"/>
              </a:rPr>
              <a:t>– Caminar sobre una línea recta y sobre una curva.</a:t>
            </a:r>
            <a:br>
              <a:rPr>
                <a:solidFill>
                  <a:srgbClr val="FFFFFF"/>
                </a:solidFill>
                <a:latin typeface="Gill Sans"/>
                <a:ea typeface="Gill Sans"/>
                <a:cs typeface="Gill Sans"/>
                <a:sym typeface="Gill Sans"/>
              </a:rPr>
            </a:br>
            <a:r>
              <a:rPr>
                <a:solidFill>
                  <a:srgbClr val="FFFFFF"/>
                </a:solidFill>
                <a:latin typeface="Gill Sans"/>
                <a:ea typeface="Gill Sans"/>
                <a:cs typeface="Gill Sans"/>
                <a:sym typeface="Gill Sans"/>
              </a:rPr>
              <a:t>– Caminar sobre una barra.</a:t>
            </a:r>
            <a:br>
              <a:rPr>
                <a:solidFill>
                  <a:srgbClr val="FFFFFF"/>
                </a:solidFill>
                <a:latin typeface="Gill Sans"/>
                <a:ea typeface="Gill Sans"/>
                <a:cs typeface="Gill Sans"/>
                <a:sym typeface="Gill Sans"/>
              </a:rPr>
            </a:br>
            <a:r>
              <a:rPr>
                <a:solidFill>
                  <a:srgbClr val="FFFFFF"/>
                </a:solidFill>
                <a:latin typeface="Gill Sans"/>
                <a:ea typeface="Gill Sans"/>
                <a:cs typeface="Gill Sans"/>
                <a:sym typeface="Gill Sans"/>
              </a:rPr>
              <a:t>– Ejercicios de acrosport o acrogimnasia.</a:t>
            </a:r>
            <a:br>
              <a:rPr>
                <a:solidFill>
                  <a:srgbClr val="FFFFFF"/>
                </a:solidFill>
                <a:latin typeface="Gill Sans"/>
                <a:ea typeface="Gill Sans"/>
                <a:cs typeface="Gill Sans"/>
                <a:sym typeface="Gill Sans"/>
              </a:rPr>
            </a:br>
            <a:r>
              <a:rPr>
                <a:solidFill>
                  <a:srgbClr val="FFFFFF"/>
                </a:solidFill>
                <a:latin typeface="Gill Sans"/>
                <a:ea typeface="Gill Sans"/>
                <a:cs typeface="Gill Sans"/>
                <a:sym typeface="Gill Sans"/>
              </a:rPr>
              <a:t>– Ejercicios sobre un pie, en el suelo y sobre bases más pequeñas.</a:t>
            </a:r>
            <a:br>
              <a:rPr>
                <a:solidFill>
                  <a:srgbClr val="FFFFFF"/>
                </a:solidFill>
                <a:latin typeface="Gill Sans"/>
                <a:ea typeface="Gill Sans"/>
                <a:cs typeface="Gill Sans"/>
                <a:sym typeface="Gill Sans"/>
              </a:rPr>
            </a:br>
            <a:r>
              <a:rPr>
                <a:solidFill>
                  <a:srgbClr val="FFFFFF"/>
                </a:solidFill>
                <a:latin typeface="Gill Sans"/>
                <a:ea typeface="Gill Sans"/>
                <a:cs typeface="Gill Sans"/>
                <a:sym typeface="Gill Sans"/>
              </a:rPr>
              <a:t>– Caminar por el plano inclinado de los bancos apoyados en la espaldera</a:t>
            </a:r>
            <a:endParaRPr sz="1200">
              <a:solidFill>
                <a:srgbClr val="FFFFFF"/>
              </a:solidFill>
              <a:latin typeface="Times Roman"/>
              <a:ea typeface="Times Roman"/>
              <a:cs typeface="Times Roman"/>
              <a:sym typeface="Times Roman"/>
            </a:endParaRPr>
          </a:p>
        </p:txBody>
      </p:sp>
      <p:pic>
        <p:nvPicPr>
          <p:cNvPr id="224" name="equilibrio 1.jpg"/>
          <p:cNvPicPr/>
          <p:nvPr/>
        </p:nvPicPr>
        <p:blipFill>
          <a:blip r:embed="rId2">
            <a:extLst/>
          </a:blip>
          <a:stretch>
            <a:fillRect/>
          </a:stretch>
        </p:blipFill>
        <p:spPr>
          <a:xfrm>
            <a:off x="6766768" y="1679816"/>
            <a:ext cx="2128174" cy="3498368"/>
          </a:xfrm>
          <a:prstGeom prst="rect">
            <a:avLst/>
          </a:prstGeom>
          <a:ln w="12700">
            <a:miter lim="400000"/>
          </a:ln>
        </p:spPr>
      </p:pic>
      <p:pic>
        <p:nvPicPr>
          <p:cNvPr id="225" name="cf -a.jpg"/>
          <p:cNvPicPr/>
          <p:nvPr/>
        </p:nvPicPr>
        <p:blipFill>
          <a:blip r:embed="rId3">
            <a:alphaModFix amt="26431"/>
            <a:extLst/>
          </a:blip>
          <a:stretch>
            <a:fillRect/>
          </a:stretch>
        </p:blipFill>
        <p:spPr>
          <a:xfrm>
            <a:off x="403373" y="282492"/>
            <a:ext cx="4496885" cy="6293016"/>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nvSpPr>
        <p:spPr>
          <a:xfrm>
            <a:off x="323850" y="260350"/>
            <a:ext cx="849630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solidFill>
                  <a:srgbClr val="92D050"/>
                </a:solidFill>
                <a:latin typeface="Tahoma Negreta"/>
                <a:ea typeface="Tahoma Negreta"/>
                <a:cs typeface="Tahoma Negreta"/>
                <a:sym typeface="Tahoma Negreta"/>
              </a:defRPr>
            </a:lvl1pPr>
          </a:lstStyle>
          <a:p>
            <a:pPr lvl="0">
              <a:defRPr sz="1800">
                <a:solidFill>
                  <a:srgbClr val="000000"/>
                </a:solidFill>
              </a:defRPr>
            </a:pPr>
            <a:r>
              <a:rPr sz="2400">
                <a:solidFill>
                  <a:srgbClr val="92D050"/>
                </a:solidFill>
              </a:rPr>
              <a:t>VAMOS A VER SI  HA QUEDADO CLARO EL TEMA. CONTESTA A ALGUNAS CUESTIONES.</a:t>
            </a:r>
          </a:p>
        </p:txBody>
      </p:sp>
      <p:sp>
        <p:nvSpPr>
          <p:cNvPr id="228" name="Shape 228"/>
          <p:cNvSpPr/>
          <p:nvPr/>
        </p:nvSpPr>
        <p:spPr>
          <a:xfrm>
            <a:off x="1331912" y="1628775"/>
            <a:ext cx="6769101" cy="45516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spcBef>
                <a:spcPts val="1000"/>
              </a:spcBef>
              <a:buSzPct val="100000"/>
              <a:buAutoNum type="arabicPeriod" startAt="1"/>
              <a:defRPr>
                <a:solidFill>
                  <a:srgbClr val="000000"/>
                </a:solidFill>
              </a:defRPr>
            </a:pPr>
            <a:r>
              <a:rPr>
                <a:solidFill>
                  <a:srgbClr val="FFFFFF"/>
                </a:solidFill>
              </a:rPr>
              <a:t>¿Conoces todos los tipos de equilibrio?</a:t>
            </a:r>
            <a:endParaRPr>
              <a:solidFill>
                <a:srgbClr val="FFFFFF"/>
              </a:solidFill>
            </a:endParaRPr>
          </a:p>
          <a:p>
            <a:pPr lvl="0" marL="342900" indent="-342900">
              <a:spcBef>
                <a:spcPts val="1000"/>
              </a:spcBef>
              <a:buSzPct val="100000"/>
              <a:buAutoNum type="arabicPeriod" startAt="1"/>
              <a:defRPr>
                <a:solidFill>
                  <a:srgbClr val="000000"/>
                </a:solidFill>
              </a:defRPr>
            </a:pPr>
            <a:r>
              <a:rPr>
                <a:solidFill>
                  <a:srgbClr val="FFFFFF"/>
                </a:solidFill>
              </a:rPr>
              <a:t>¿Qué factores inciden en el equilibrio?</a:t>
            </a:r>
            <a:endParaRPr>
              <a:solidFill>
                <a:srgbClr val="FFFFFF"/>
              </a:solidFill>
            </a:endParaRPr>
          </a:p>
          <a:p>
            <a:pPr lvl="0" marL="342900" indent="-342900">
              <a:spcBef>
                <a:spcPts val="1000"/>
              </a:spcBef>
              <a:buSzPct val="100000"/>
              <a:buAutoNum type="arabicPeriod" startAt="1"/>
              <a:defRPr>
                <a:solidFill>
                  <a:srgbClr val="000000"/>
                </a:solidFill>
              </a:defRPr>
            </a:pPr>
            <a:r>
              <a:rPr>
                <a:solidFill>
                  <a:srgbClr val="FFFFFF"/>
                </a:solidFill>
              </a:rPr>
              <a:t>¿Sabes qué es y por dónde pasa la línea de la gravedad?</a:t>
            </a:r>
            <a:endParaRPr>
              <a:solidFill>
                <a:srgbClr val="FFFFFF"/>
              </a:solidFill>
            </a:endParaRPr>
          </a:p>
          <a:p>
            <a:pPr lvl="0" marL="342900" indent="-342900">
              <a:spcBef>
                <a:spcPts val="1000"/>
              </a:spcBef>
              <a:buSzPct val="100000"/>
              <a:buAutoNum type="arabicPeriod" startAt="1"/>
              <a:defRPr>
                <a:solidFill>
                  <a:srgbClr val="000000"/>
                </a:solidFill>
              </a:defRPr>
            </a:pPr>
            <a:r>
              <a:rPr>
                <a:solidFill>
                  <a:srgbClr val="FFFFFF"/>
                </a:solidFill>
              </a:rPr>
              <a:t>¿Conoces algún ejercicio para mejorar el equilibrio?</a:t>
            </a:r>
            <a:endParaRPr>
              <a:solidFill>
                <a:srgbClr val="FFFFFF"/>
              </a:solidFill>
            </a:endParaRPr>
          </a:p>
          <a:p>
            <a:pPr lvl="0" marL="342900" indent="-342900">
              <a:spcBef>
                <a:spcPts val="1000"/>
              </a:spcBef>
              <a:buSzPct val="100000"/>
              <a:buAutoNum type="arabicPeriod" startAt="1"/>
              <a:defRPr>
                <a:solidFill>
                  <a:srgbClr val="000000"/>
                </a:solidFill>
              </a:defRPr>
            </a:pPr>
            <a:r>
              <a:rPr>
                <a:solidFill>
                  <a:srgbClr val="FFFFFF"/>
                </a:solidFill>
              </a:rPr>
              <a:t>¿Cómo se realiza el test de la balanza?</a:t>
            </a:r>
            <a:endParaRPr>
              <a:solidFill>
                <a:srgbClr val="FFFFFF"/>
              </a:solidFill>
            </a:endParaRPr>
          </a:p>
          <a:p>
            <a:pPr lvl="0" marL="342900" indent="-342900">
              <a:buSzPct val="100000"/>
              <a:buAutoNum type="arabicPeriod" startAt="1"/>
              <a:defRPr>
                <a:solidFill>
                  <a:srgbClr val="000000"/>
                </a:solidFill>
              </a:defRPr>
            </a:pPr>
            <a:endParaRPr>
              <a:solidFill>
                <a:srgbClr val="FFFFFF"/>
              </a:solidFill>
            </a:endParaRPr>
          </a:p>
          <a:p>
            <a:pPr lvl="0" marL="342900" indent="-342900">
              <a:buSzPct val="100000"/>
              <a:buAutoNum type="arabicPeriod" startAt="6"/>
              <a:defRPr>
                <a:solidFill>
                  <a:srgbClr val="000000"/>
                </a:solidFill>
              </a:defRPr>
            </a:pPr>
            <a:r>
              <a:rPr>
                <a:solidFill>
                  <a:srgbClr val="FFFFFF"/>
                </a:solidFill>
              </a:rPr>
              <a:t>Cuando ves en un circo que un señor va caminando por un alambre, ¿Qué tipo de equilibrio está realizando?   </a:t>
            </a:r>
            <a:endParaRPr>
              <a:solidFill>
                <a:srgbClr val="FFFFFF"/>
              </a:solidFill>
            </a:endParaRPr>
          </a:p>
          <a:p>
            <a:pPr lvl="0" marL="342900" indent="-342900">
              <a:buSzPct val="100000"/>
              <a:buAutoNum type="arabicPeriod" startAt="6"/>
              <a:defRPr>
                <a:solidFill>
                  <a:srgbClr val="000000"/>
                </a:solidFill>
              </a:defRPr>
            </a:pPr>
            <a:endParaRPr>
              <a:solidFill>
                <a:srgbClr val="FFFFFF"/>
              </a:solidFill>
            </a:endParaRPr>
          </a:p>
          <a:p>
            <a:pPr lvl="0" marL="342900" indent="-342900">
              <a:buSzPct val="100000"/>
              <a:buAutoNum type="arabicPeriod" startAt="7"/>
              <a:defRPr>
                <a:solidFill>
                  <a:srgbClr val="000000"/>
                </a:solidFill>
              </a:defRPr>
            </a:pPr>
            <a:r>
              <a:rPr>
                <a:solidFill>
                  <a:srgbClr val="FFFFFF"/>
                </a:solidFill>
              </a:rPr>
              <a:t>¿Cuáles son los factores sensoriales que intervienen en el equilibrio?</a:t>
            </a:r>
            <a:endParaRPr>
              <a:solidFill>
                <a:srgbClr val="FFFFFF"/>
              </a:solidFill>
            </a:endParaRPr>
          </a:p>
          <a:p>
            <a:pPr lvl="0" marL="342900" indent="-342900">
              <a:buSzPct val="100000"/>
              <a:buAutoNum type="arabicPeriod" startAt="7"/>
              <a:defRPr>
                <a:solidFill>
                  <a:srgbClr val="000000"/>
                </a:solidFill>
              </a:defRPr>
            </a:pPr>
            <a:endParaRPr>
              <a:solidFill>
                <a:srgbClr val="FFFFFF"/>
              </a:solidFill>
            </a:endParaRPr>
          </a:p>
          <a:p>
            <a:pPr lvl="0" marL="342900" indent="-342900">
              <a:buSzPct val="100000"/>
              <a:buAutoNum type="arabicPeriod" startAt="8"/>
              <a:defRPr>
                <a:solidFill>
                  <a:srgbClr val="000000"/>
                </a:solidFill>
              </a:defRPr>
            </a:pPr>
            <a:r>
              <a:rPr>
                <a:solidFill>
                  <a:srgbClr val="FFFFFF"/>
                </a:solidFill>
              </a:rPr>
              <a:t>¿Para tener más equilibrio debes tener un centro de gravedad  más elevado?.</a:t>
            </a:r>
          </a:p>
        </p:txBody>
      </p:sp>
      <p:pic>
        <p:nvPicPr>
          <p:cNvPr id="22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227"/>
                                        </p:tgtEl>
                                        <p:attrNameLst>
                                          <p:attrName>style.visibility</p:attrName>
                                        </p:attrNameLst>
                                      </p:cBhvr>
                                      <p:to>
                                        <p:strVal val="visible"/>
                                      </p:to>
                                    </p:set>
                                    <p:animEffect filter="blinds(horizontal)" transition="in">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6" presetID="4" grpId="2" fill="hold">
                                  <p:stCondLst>
                                    <p:cond delay="0"/>
                                  </p:stCondLst>
                                  <p:iterate type="el" backwards="0">
                                    <p:tmAbs val="0"/>
                                  </p:iterate>
                                  <p:childTnLst>
                                    <p:set>
                                      <p:cBhvr>
                                        <p:cTn id="11" fill="hold"/>
                                        <p:tgtEl>
                                          <p:spTgt spid="228">
                                            <p:bg/>
                                          </p:spTgt>
                                        </p:tgtEl>
                                        <p:attrNameLst>
                                          <p:attrName>style.visibility</p:attrName>
                                        </p:attrNameLst>
                                      </p:cBhvr>
                                      <p:to>
                                        <p:strVal val="visible"/>
                                      </p:to>
                                    </p:set>
                                    <p:animEffect filter="box(in)" transition="in">
                                      <p:cBhvr>
                                        <p:cTn id="12" dur="500"/>
                                        <p:tgtEl>
                                          <p:spTgt spid="228">
                                            <p:bg/>
                                          </p:spTgt>
                                        </p:tgtEl>
                                      </p:cBhvr>
                                    </p:animEffect>
                                  </p:childTnLst>
                                </p:cTn>
                              </p:par>
                              <p:par>
                                <p:cTn id="13" presetClass="entr" presetSubtype="16" presetID="4" grpId="2" fill="hold">
                                  <p:stCondLst>
                                    <p:cond delay="0"/>
                                  </p:stCondLst>
                                  <p:iterate type="el" backwards="0">
                                    <p:tmAbs val="0"/>
                                  </p:iterate>
                                  <p:childTnLst>
                                    <p:set>
                                      <p:cBhvr>
                                        <p:cTn id="14" fill="hold"/>
                                        <p:tgtEl>
                                          <p:spTgt spid="228">
                                            <p:txEl>
                                              <p:pRg st="0" end="0"/>
                                            </p:txEl>
                                          </p:spTgt>
                                        </p:tgtEl>
                                        <p:attrNameLst>
                                          <p:attrName>style.visibility</p:attrName>
                                        </p:attrNameLst>
                                      </p:cBhvr>
                                      <p:to>
                                        <p:strVal val="visible"/>
                                      </p:to>
                                    </p:set>
                                    <p:animEffect filter="box(in)" transition="in">
                                      <p:cBhvr>
                                        <p:cTn id="15" dur="500"/>
                                        <p:tgtEl>
                                          <p:spTgt spid="22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6" presetID="4" grpId="2" fill="hold">
                                  <p:stCondLst>
                                    <p:cond delay="0"/>
                                  </p:stCondLst>
                                  <p:iterate type="el" backwards="0">
                                    <p:tmAbs val="0"/>
                                  </p:iterate>
                                  <p:childTnLst>
                                    <p:set>
                                      <p:cBhvr>
                                        <p:cTn id="19" fill="hold"/>
                                        <p:tgtEl>
                                          <p:spTgt spid="228">
                                            <p:txEl>
                                              <p:pRg st="1" end="1"/>
                                            </p:txEl>
                                          </p:spTgt>
                                        </p:tgtEl>
                                        <p:attrNameLst>
                                          <p:attrName>style.visibility</p:attrName>
                                        </p:attrNameLst>
                                      </p:cBhvr>
                                      <p:to>
                                        <p:strVal val="visible"/>
                                      </p:to>
                                    </p:set>
                                    <p:animEffect filter="box(in)" transition="in">
                                      <p:cBhvr>
                                        <p:cTn id="20" dur="500"/>
                                        <p:tgtEl>
                                          <p:spTgt spid="22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6" presetID="4" grpId="2" fill="hold">
                                  <p:stCondLst>
                                    <p:cond delay="0"/>
                                  </p:stCondLst>
                                  <p:iterate type="el" backwards="0">
                                    <p:tmAbs val="0"/>
                                  </p:iterate>
                                  <p:childTnLst>
                                    <p:set>
                                      <p:cBhvr>
                                        <p:cTn id="24" fill="hold"/>
                                        <p:tgtEl>
                                          <p:spTgt spid="228">
                                            <p:txEl>
                                              <p:pRg st="2" end="2"/>
                                            </p:txEl>
                                          </p:spTgt>
                                        </p:tgtEl>
                                        <p:attrNameLst>
                                          <p:attrName>style.visibility</p:attrName>
                                        </p:attrNameLst>
                                      </p:cBhvr>
                                      <p:to>
                                        <p:strVal val="visible"/>
                                      </p:to>
                                    </p:set>
                                    <p:animEffect filter="box(in)" transition="in">
                                      <p:cBhvr>
                                        <p:cTn id="25" dur="500"/>
                                        <p:tgtEl>
                                          <p:spTgt spid="22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16" presetID="4" grpId="2" fill="hold">
                                  <p:stCondLst>
                                    <p:cond delay="0"/>
                                  </p:stCondLst>
                                  <p:iterate type="el" backwards="0">
                                    <p:tmAbs val="0"/>
                                  </p:iterate>
                                  <p:childTnLst>
                                    <p:set>
                                      <p:cBhvr>
                                        <p:cTn id="29" fill="hold"/>
                                        <p:tgtEl>
                                          <p:spTgt spid="228">
                                            <p:txEl>
                                              <p:pRg st="3" end="3"/>
                                            </p:txEl>
                                          </p:spTgt>
                                        </p:tgtEl>
                                        <p:attrNameLst>
                                          <p:attrName>style.visibility</p:attrName>
                                        </p:attrNameLst>
                                      </p:cBhvr>
                                      <p:to>
                                        <p:strVal val="visible"/>
                                      </p:to>
                                    </p:set>
                                    <p:animEffect filter="box(in)" transition="in">
                                      <p:cBhvr>
                                        <p:cTn id="30" dur="500"/>
                                        <p:tgtEl>
                                          <p:spTgt spid="22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16" presetID="4" grpId="2" fill="hold">
                                  <p:stCondLst>
                                    <p:cond delay="0"/>
                                  </p:stCondLst>
                                  <p:iterate type="el" backwards="0">
                                    <p:tmAbs val="0"/>
                                  </p:iterate>
                                  <p:childTnLst>
                                    <p:set>
                                      <p:cBhvr>
                                        <p:cTn id="34" fill="hold"/>
                                        <p:tgtEl>
                                          <p:spTgt spid="228">
                                            <p:txEl>
                                              <p:pRg st="4" end="4"/>
                                            </p:txEl>
                                          </p:spTgt>
                                        </p:tgtEl>
                                        <p:attrNameLst>
                                          <p:attrName>style.visibility</p:attrName>
                                        </p:attrNameLst>
                                      </p:cBhvr>
                                      <p:to>
                                        <p:strVal val="visible"/>
                                      </p:to>
                                    </p:set>
                                    <p:animEffect filter="box(in)" transition="in">
                                      <p:cBhvr>
                                        <p:cTn id="35" dur="500"/>
                                        <p:tgtEl>
                                          <p:spTgt spid="228">
                                            <p:txEl>
                                              <p:pRg st="4" end="4"/>
                                            </p:txEl>
                                          </p:spTgt>
                                        </p:tgtEl>
                                      </p:cBhvr>
                                    </p:animEffect>
                                  </p:childTnLst>
                                </p:cTn>
                              </p:par>
                            </p:childTnLst>
                          </p:cTn>
                        </p:par>
                        <p:par>
                          <p:cTn id="36" fill="hold">
                            <p:stCondLst>
                              <p:cond delay="500"/>
                            </p:stCondLst>
                            <p:childTnLst>
                              <p:par>
                                <p:cTn id="37" nodeType="afterEffect" presetClass="entr" presetSubtype="16" presetID="4" grpId="2" fill="hold">
                                  <p:stCondLst>
                                    <p:cond delay="0"/>
                                  </p:stCondLst>
                                  <p:iterate type="el" backwards="0">
                                    <p:tmAbs val="0"/>
                                  </p:iterate>
                                  <p:childTnLst>
                                    <p:set>
                                      <p:cBhvr>
                                        <p:cTn id="38" fill="hold"/>
                                        <p:tgtEl>
                                          <p:spTgt spid="228">
                                            <p:txEl>
                                              <p:pRg st="5" end="5"/>
                                            </p:txEl>
                                          </p:spTgt>
                                        </p:tgtEl>
                                        <p:attrNameLst>
                                          <p:attrName>style.visibility</p:attrName>
                                        </p:attrNameLst>
                                      </p:cBhvr>
                                      <p:to>
                                        <p:strVal val="visible"/>
                                      </p:to>
                                    </p:set>
                                    <p:animEffect filter="box(in)" transition="in">
                                      <p:cBhvr>
                                        <p:cTn id="39" dur="500"/>
                                        <p:tgtEl>
                                          <p:spTgt spid="228">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16" presetID="4" grpId="2" fill="hold">
                                  <p:stCondLst>
                                    <p:cond delay="0"/>
                                  </p:stCondLst>
                                  <p:iterate type="el" backwards="0">
                                    <p:tmAbs val="0"/>
                                  </p:iterate>
                                  <p:childTnLst>
                                    <p:set>
                                      <p:cBhvr>
                                        <p:cTn id="43" fill="hold"/>
                                        <p:tgtEl>
                                          <p:spTgt spid="228">
                                            <p:txEl>
                                              <p:pRg st="6" end="6"/>
                                            </p:txEl>
                                          </p:spTgt>
                                        </p:tgtEl>
                                        <p:attrNameLst>
                                          <p:attrName>style.visibility</p:attrName>
                                        </p:attrNameLst>
                                      </p:cBhvr>
                                      <p:to>
                                        <p:strVal val="visible"/>
                                      </p:to>
                                    </p:set>
                                    <p:animEffect filter="box(in)" transition="in">
                                      <p:cBhvr>
                                        <p:cTn id="44" dur="500"/>
                                        <p:tgtEl>
                                          <p:spTgt spid="228">
                                            <p:txEl>
                                              <p:pRg st="6" end="6"/>
                                            </p:txEl>
                                          </p:spTgt>
                                        </p:tgtEl>
                                      </p:cBhvr>
                                    </p:animEffect>
                                  </p:childTnLst>
                                </p:cTn>
                              </p:par>
                            </p:childTnLst>
                          </p:cTn>
                        </p:par>
                        <p:par>
                          <p:cTn id="45" fill="hold">
                            <p:stCondLst>
                              <p:cond delay="500"/>
                            </p:stCondLst>
                            <p:childTnLst>
                              <p:par>
                                <p:cTn id="46" nodeType="afterEffect" presetClass="entr" presetSubtype="16" presetID="4" grpId="2" fill="hold">
                                  <p:stCondLst>
                                    <p:cond delay="0"/>
                                  </p:stCondLst>
                                  <p:iterate type="el" backwards="0">
                                    <p:tmAbs val="0"/>
                                  </p:iterate>
                                  <p:childTnLst>
                                    <p:set>
                                      <p:cBhvr>
                                        <p:cTn id="47" fill="hold"/>
                                        <p:tgtEl>
                                          <p:spTgt spid="228">
                                            <p:txEl>
                                              <p:pRg st="7" end="7"/>
                                            </p:txEl>
                                          </p:spTgt>
                                        </p:tgtEl>
                                        <p:attrNameLst>
                                          <p:attrName>style.visibility</p:attrName>
                                        </p:attrNameLst>
                                      </p:cBhvr>
                                      <p:to>
                                        <p:strVal val="visible"/>
                                      </p:to>
                                    </p:set>
                                    <p:animEffect filter="box(in)" transition="in">
                                      <p:cBhvr>
                                        <p:cTn id="48" dur="500"/>
                                        <p:tgtEl>
                                          <p:spTgt spid="228">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16" presetID="4" grpId="2" fill="hold">
                                  <p:stCondLst>
                                    <p:cond delay="0"/>
                                  </p:stCondLst>
                                  <p:iterate type="el" backwards="0">
                                    <p:tmAbs val="0"/>
                                  </p:iterate>
                                  <p:childTnLst>
                                    <p:set>
                                      <p:cBhvr>
                                        <p:cTn id="52" fill="hold"/>
                                        <p:tgtEl>
                                          <p:spTgt spid="228">
                                            <p:txEl>
                                              <p:pRg st="8" end="8"/>
                                            </p:txEl>
                                          </p:spTgt>
                                        </p:tgtEl>
                                        <p:attrNameLst>
                                          <p:attrName>style.visibility</p:attrName>
                                        </p:attrNameLst>
                                      </p:cBhvr>
                                      <p:to>
                                        <p:strVal val="visible"/>
                                      </p:to>
                                    </p:set>
                                    <p:animEffect filter="box(in)" transition="in">
                                      <p:cBhvr>
                                        <p:cTn id="53" dur="500"/>
                                        <p:tgtEl>
                                          <p:spTgt spid="228">
                                            <p:txEl>
                                              <p:pRg st="8" end="8"/>
                                            </p:txEl>
                                          </p:spTgt>
                                        </p:tgtEl>
                                      </p:cBhvr>
                                    </p:animEffect>
                                  </p:childTnLst>
                                </p:cTn>
                              </p:par>
                            </p:childTnLst>
                          </p:cTn>
                        </p:par>
                        <p:par>
                          <p:cTn id="54" fill="hold">
                            <p:stCondLst>
                              <p:cond delay="500"/>
                            </p:stCondLst>
                            <p:childTnLst>
                              <p:par>
                                <p:cTn id="55" nodeType="afterEffect" presetClass="entr" presetSubtype="16" presetID="4" grpId="2" fill="hold">
                                  <p:stCondLst>
                                    <p:cond delay="0"/>
                                  </p:stCondLst>
                                  <p:iterate type="el" backwards="0">
                                    <p:tmAbs val="0"/>
                                  </p:iterate>
                                  <p:childTnLst>
                                    <p:set>
                                      <p:cBhvr>
                                        <p:cTn id="56" fill="hold"/>
                                        <p:tgtEl>
                                          <p:spTgt spid="228">
                                            <p:txEl>
                                              <p:pRg st="9" end="9"/>
                                            </p:txEl>
                                          </p:spTgt>
                                        </p:tgtEl>
                                        <p:attrNameLst>
                                          <p:attrName>style.visibility</p:attrName>
                                        </p:attrNameLst>
                                      </p:cBhvr>
                                      <p:to>
                                        <p:strVal val="visible"/>
                                      </p:to>
                                    </p:set>
                                    <p:animEffect filter="box(in)" transition="in">
                                      <p:cBhvr>
                                        <p:cTn id="57" dur="500"/>
                                        <p:tgtEl>
                                          <p:spTgt spid="228">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nodeType="clickEffect" presetClass="entr" presetSubtype="16" presetID="4" grpId="2" fill="hold">
                                  <p:stCondLst>
                                    <p:cond delay="0"/>
                                  </p:stCondLst>
                                  <p:iterate type="el" backwards="0">
                                    <p:tmAbs val="0"/>
                                  </p:iterate>
                                  <p:childTnLst>
                                    <p:set>
                                      <p:cBhvr>
                                        <p:cTn id="61" fill="hold"/>
                                        <p:tgtEl>
                                          <p:spTgt spid="228">
                                            <p:txEl>
                                              <p:pRg st="10" end="10"/>
                                            </p:txEl>
                                          </p:spTgt>
                                        </p:tgtEl>
                                        <p:attrNameLst>
                                          <p:attrName>style.visibility</p:attrName>
                                        </p:attrNameLst>
                                      </p:cBhvr>
                                      <p:to>
                                        <p:strVal val="visible"/>
                                      </p:to>
                                    </p:set>
                                    <p:animEffect filter="box(in)" transition="in">
                                      <p:cBhvr>
                                        <p:cTn id="62" dur="500"/>
                                        <p:tgtEl>
                                          <p:spTgt spid="228">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8" grpId="2"/>
      <p:bldP build="whole" bldLvl="1" animBg="1" rev="0" advAuto="0" spid="227"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B5D6B"/>
        </a:solidFill>
      </p:bgPr>
    </p:bg>
    <p:spTree>
      <p:nvGrpSpPr>
        <p:cNvPr id="1" name=""/>
        <p:cNvGrpSpPr/>
        <p:nvPr/>
      </p:nvGrpSpPr>
      <p:grpSpPr>
        <a:xfrm>
          <a:off x="0" y="0"/>
          <a:ext cx="0" cy="0"/>
          <a:chOff x="0" y="0"/>
          <a:chExt cx="0" cy="0"/>
        </a:xfrm>
      </p:grpSpPr>
      <p:sp>
        <p:nvSpPr>
          <p:cNvPr id="168" name="Shape 168"/>
          <p:cNvSpPr/>
          <p:nvPr/>
        </p:nvSpPr>
        <p:spPr>
          <a:xfrm>
            <a:off x="1763712" y="333374"/>
            <a:ext cx="409575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400"/>
              </a:spcBef>
              <a:defRPr sz="4000">
                <a:solidFill>
                  <a:srgbClr val="FFC000"/>
                </a:solidFill>
                <a:latin typeface="BLAST"/>
                <a:ea typeface="BLAST"/>
                <a:cs typeface="BLAST"/>
                <a:sym typeface="BLAST"/>
              </a:defRPr>
            </a:lvl1pPr>
          </a:lstStyle>
          <a:p>
            <a:pPr lvl="0">
              <a:defRPr sz="1800">
                <a:solidFill>
                  <a:srgbClr val="000000"/>
                </a:solidFill>
              </a:defRPr>
            </a:pPr>
            <a:r>
              <a:rPr sz="4000">
                <a:solidFill>
                  <a:srgbClr val="FFC000"/>
                </a:solidFill>
              </a:rPr>
              <a:t>Índice</a:t>
            </a:r>
          </a:p>
        </p:txBody>
      </p:sp>
      <p:pic>
        <p:nvPicPr>
          <p:cNvPr id="16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70" name="Shape 170"/>
          <p:cNvSpPr/>
          <p:nvPr/>
        </p:nvSpPr>
        <p:spPr>
          <a:xfrm>
            <a:off x="684212" y="1153636"/>
            <a:ext cx="4747578" cy="37236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50000"/>
              </a:lnSpc>
              <a:tabLst>
                <a:tab pos="266700" algn="l"/>
              </a:tabLst>
              <a:defRPr>
                <a:solidFill>
                  <a:srgbClr val="000000"/>
                </a:solidFill>
              </a:defRPr>
            </a:pPr>
            <a:r>
              <a:rPr>
                <a:solidFill>
                  <a:srgbClr val="FFFFFF"/>
                </a:solidFill>
              </a:rPr>
              <a:t>Objetivos</a:t>
            </a:r>
            <a:endParaRPr>
              <a:solidFill>
                <a:srgbClr val="FFFFFF"/>
              </a:solidFill>
            </a:endParaRPr>
          </a:p>
          <a:p>
            <a:pPr lvl="0">
              <a:lnSpc>
                <a:spcPct val="150000"/>
              </a:lnSpc>
              <a:tabLst>
                <a:tab pos="266700" algn="l"/>
              </a:tabLst>
              <a:defRPr>
                <a:solidFill>
                  <a:srgbClr val="000000"/>
                </a:solidFill>
              </a:defRPr>
            </a:pPr>
            <a:r>
              <a:rPr>
                <a:solidFill>
                  <a:srgbClr val="FFFFFF"/>
                </a:solidFill>
              </a:rPr>
              <a:t>Concepto y clases.</a:t>
            </a:r>
            <a:endParaRPr>
              <a:solidFill>
                <a:srgbClr val="FFFFFF"/>
              </a:solidFill>
            </a:endParaRPr>
          </a:p>
          <a:p>
            <a:pPr lvl="0">
              <a:lnSpc>
                <a:spcPct val="150000"/>
              </a:lnSpc>
              <a:tabLst>
                <a:tab pos="266700" algn="l"/>
              </a:tabLst>
              <a:defRPr>
                <a:solidFill>
                  <a:srgbClr val="000000"/>
                </a:solidFill>
              </a:defRPr>
            </a:pPr>
            <a:r>
              <a:rPr>
                <a:solidFill>
                  <a:srgbClr val="FFFFFF"/>
                </a:solidFill>
              </a:rPr>
              <a:t>	Equilibrio estático.</a:t>
            </a:r>
            <a:endParaRPr>
              <a:solidFill>
                <a:srgbClr val="FFFFFF"/>
              </a:solidFill>
            </a:endParaRPr>
          </a:p>
          <a:p>
            <a:pPr lvl="0">
              <a:lnSpc>
                <a:spcPct val="150000"/>
              </a:lnSpc>
              <a:tabLst>
                <a:tab pos="266700" algn="l"/>
              </a:tabLst>
              <a:defRPr>
                <a:solidFill>
                  <a:srgbClr val="000000"/>
                </a:solidFill>
              </a:defRPr>
            </a:pPr>
            <a:r>
              <a:rPr>
                <a:solidFill>
                  <a:srgbClr val="FFFFFF"/>
                </a:solidFill>
              </a:rPr>
              <a:t>	Equilibrio dinámico.</a:t>
            </a:r>
            <a:endParaRPr>
              <a:solidFill>
                <a:srgbClr val="FFFFFF"/>
              </a:solidFill>
            </a:endParaRPr>
          </a:p>
          <a:p>
            <a:pPr lvl="0">
              <a:lnSpc>
                <a:spcPct val="150000"/>
              </a:lnSpc>
              <a:tabLst>
                <a:tab pos="266700" algn="l"/>
              </a:tabLst>
              <a:defRPr>
                <a:solidFill>
                  <a:srgbClr val="000000"/>
                </a:solidFill>
              </a:defRPr>
            </a:pPr>
            <a:r>
              <a:rPr>
                <a:solidFill>
                  <a:srgbClr val="FFFFFF"/>
                </a:solidFill>
              </a:rPr>
              <a:t>Factores que intervienen en el equilibrio. 	</a:t>
            </a:r>
            <a:endParaRPr>
              <a:solidFill>
                <a:srgbClr val="FFFFFF"/>
              </a:solidFill>
            </a:endParaRPr>
          </a:p>
          <a:p>
            <a:pPr lvl="0">
              <a:lnSpc>
                <a:spcPct val="150000"/>
              </a:lnSpc>
              <a:tabLst>
                <a:tab pos="266700" algn="l"/>
              </a:tabLst>
              <a:defRPr>
                <a:solidFill>
                  <a:srgbClr val="000000"/>
                </a:solidFill>
              </a:defRPr>
            </a:pPr>
            <a:r>
              <a:rPr>
                <a:solidFill>
                  <a:srgbClr val="FFFFFF"/>
                </a:solidFill>
              </a:rPr>
              <a:t>	Factores sensoriales.</a:t>
            </a:r>
            <a:endParaRPr>
              <a:solidFill>
                <a:srgbClr val="FFFFFF"/>
              </a:solidFill>
            </a:endParaRPr>
          </a:p>
          <a:p>
            <a:pPr lvl="0">
              <a:lnSpc>
                <a:spcPct val="150000"/>
              </a:lnSpc>
              <a:tabLst>
                <a:tab pos="266700" algn="l"/>
              </a:tabLst>
              <a:defRPr>
                <a:solidFill>
                  <a:srgbClr val="000000"/>
                </a:solidFill>
              </a:defRPr>
            </a:pPr>
            <a:r>
              <a:rPr>
                <a:solidFill>
                  <a:srgbClr val="FFFFFF"/>
                </a:solidFill>
              </a:rPr>
              <a:t>¿De qué depende el equilibrio?</a:t>
            </a:r>
            <a:endParaRPr>
              <a:solidFill>
                <a:srgbClr val="FFFFFF"/>
              </a:solidFill>
            </a:endParaRPr>
          </a:p>
          <a:p>
            <a:pPr lvl="0">
              <a:lnSpc>
                <a:spcPct val="150000"/>
              </a:lnSpc>
              <a:tabLst>
                <a:tab pos="266700" algn="l"/>
              </a:tabLst>
              <a:defRPr>
                <a:solidFill>
                  <a:srgbClr val="000000"/>
                </a:solidFill>
              </a:defRPr>
            </a:pPr>
            <a:r>
              <a:rPr>
                <a:solidFill>
                  <a:srgbClr val="FFFFFF"/>
                </a:solidFill>
              </a:rPr>
              <a:t>	 Factores físicos</a:t>
            </a:r>
            <a:endParaRPr>
              <a:solidFill>
                <a:srgbClr val="FFFFFF"/>
              </a:solidFill>
            </a:endParaRPr>
          </a:p>
          <a:p>
            <a:pPr lvl="0">
              <a:lnSpc>
                <a:spcPct val="150000"/>
              </a:lnSpc>
              <a:tabLst>
                <a:tab pos="266700" algn="l"/>
              </a:tabLst>
              <a:defRPr>
                <a:solidFill>
                  <a:srgbClr val="000000"/>
                </a:solidFill>
              </a:defRPr>
            </a:pPr>
            <a:r>
              <a:rPr>
                <a:solidFill>
                  <a:srgbClr val="FFFFFF"/>
                </a:solidFill>
              </a:rPr>
              <a:t>Medición del equilibrio.</a:t>
            </a:r>
          </a:p>
        </p:txBody>
      </p:sp>
      <p:sp>
        <p:nvSpPr>
          <p:cNvPr id="171" name="Shape 171"/>
          <p:cNvSpPr/>
          <p:nvPr/>
        </p:nvSpPr>
        <p:spPr>
          <a:xfrm>
            <a:off x="395287" y="5300186"/>
            <a:ext cx="8496301" cy="9550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tabLst>
                <a:tab pos="266700" algn="l"/>
              </a:tabLst>
              <a:defRPr>
                <a:solidFill>
                  <a:srgbClr val="000000"/>
                </a:solidFill>
              </a:defRPr>
            </a:pPr>
            <a:r>
              <a:rPr sz="1400">
                <a:solidFill>
                  <a:srgbClr val="FFFFFF"/>
                </a:solidFill>
              </a:rPr>
              <a:t>Tan importante es mantener el equilibrio antes de hacer cualquier movimiento, como cuando se está realizando, así como al terminarlo, para poder de esta manera, realizar el siguiente con igual efectividad. </a:t>
            </a:r>
            <a:endParaRPr sz="1400">
              <a:solidFill>
                <a:srgbClr val="FFFFFF"/>
              </a:solidFill>
            </a:endParaRPr>
          </a:p>
          <a:p>
            <a:pPr lvl="0" algn="just">
              <a:tabLst>
                <a:tab pos="266700" algn="l"/>
              </a:tabLst>
              <a:defRPr>
                <a:solidFill>
                  <a:srgbClr val="000000"/>
                </a:solidFill>
              </a:defRPr>
            </a:pPr>
            <a:r>
              <a:rPr sz="1400">
                <a:solidFill>
                  <a:srgbClr val="FFFFFF"/>
                </a:solidFill>
              </a:rPr>
              <a:t>Controlar nuestro cuerpo en todas las situaciones es una gran ventaja que te ayudará a realizar ejercicios de mayor dificultad. </a:t>
            </a:r>
          </a:p>
        </p:txBody>
      </p:sp>
      <p:pic>
        <p:nvPicPr>
          <p:cNvPr id="172" name="equilibrio 1.jpg"/>
          <p:cNvPicPr/>
          <p:nvPr/>
        </p:nvPicPr>
        <p:blipFill>
          <a:blip r:embed="rId3">
            <a:extLst/>
          </a:blip>
          <a:stretch>
            <a:fillRect/>
          </a:stretch>
        </p:blipFill>
        <p:spPr>
          <a:xfrm>
            <a:off x="5941764" y="907305"/>
            <a:ext cx="2067988" cy="3399433"/>
          </a:xfrm>
          <a:prstGeom prst="rect">
            <a:avLst/>
          </a:prstGeom>
          <a:ln w="12700">
            <a:miter lim="400000"/>
          </a:ln>
        </p:spPr>
      </p:pic>
    </p:spTree>
  </p:cSld>
  <p:clrMapOvr>
    <a:masterClrMapping/>
  </p:clrMapOvr>
  <p:transition spd="slow" advClick="1">
    <p:wipe dir="d"/>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idx="4294967295"/>
          </p:nvPr>
        </p:nvSpPr>
        <p:spPr>
          <a:xfrm>
            <a:off x="-996950" y="1289050"/>
            <a:ext cx="8540750" cy="12239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000">
                <a:solidFill>
                  <a:srgbClr val="FFC000"/>
                </a:solidFill>
              </a:defRPr>
            </a:lvl1pPr>
          </a:lstStyle>
          <a:p>
            <a:pPr lvl="0">
              <a:defRPr sz="1800">
                <a:solidFill>
                  <a:srgbClr val="000000"/>
                </a:solidFill>
              </a:defRPr>
            </a:pPr>
            <a:r>
              <a:rPr sz="4000">
                <a:solidFill>
                  <a:srgbClr val="FFC000"/>
                </a:solidFill>
              </a:rPr>
              <a:t>Objetivos</a:t>
            </a:r>
          </a:p>
        </p:txBody>
      </p:sp>
      <p:sp>
        <p:nvSpPr>
          <p:cNvPr id="175" name="Shape 175"/>
          <p:cNvSpPr/>
          <p:nvPr>
            <p:ph type="body" idx="4294967295"/>
          </p:nvPr>
        </p:nvSpPr>
        <p:spPr>
          <a:xfrm>
            <a:off x="250825" y="3789362"/>
            <a:ext cx="8540750" cy="22320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400"/>
              </a:spcBef>
              <a:buSzTx/>
              <a:buNone/>
              <a:defRPr sz="1800">
                <a:solidFill>
                  <a:srgbClr val="000000"/>
                </a:solidFill>
              </a:defRPr>
            </a:pPr>
            <a:r>
              <a:rPr sz="2000">
                <a:solidFill>
                  <a:srgbClr val="FFFF00"/>
                </a:solidFill>
              </a:rPr>
              <a:t>- Realizar actividades físicas que mejoren nuestro control postural estático y dinámico, conociendo los factores que afectan de una manera u otra a nuestra inestabilidad.</a:t>
            </a:r>
            <a:endParaRPr sz="2000">
              <a:solidFill>
                <a:srgbClr val="FFFF00"/>
              </a:solidFill>
            </a:endParaRPr>
          </a:p>
          <a:p>
            <a:pPr lvl="0">
              <a:buSzTx/>
              <a:buNone/>
              <a:defRPr sz="1800">
                <a:solidFill>
                  <a:srgbClr val="000000"/>
                </a:solidFill>
              </a:defRPr>
            </a:pPr>
            <a:endParaRPr sz="2000">
              <a:solidFill>
                <a:srgbClr val="FFFF00"/>
              </a:solidFill>
            </a:endParaRPr>
          </a:p>
          <a:p>
            <a:pPr lvl="0">
              <a:spcBef>
                <a:spcPts val="400"/>
              </a:spcBef>
              <a:buSzTx/>
              <a:buNone/>
              <a:defRPr sz="1800">
                <a:solidFill>
                  <a:srgbClr val="000000"/>
                </a:solidFill>
              </a:defRPr>
            </a:pPr>
            <a:r>
              <a:rPr sz="2000">
                <a:solidFill>
                  <a:srgbClr val="FFFF00"/>
                </a:solidFill>
              </a:rPr>
              <a:t>- Elaborar actividades que favorezcan y potencien nuestro equilibrio corporal, superando acciones propuestas.</a:t>
            </a:r>
          </a:p>
        </p:txBody>
      </p:sp>
      <p:pic>
        <p:nvPicPr>
          <p:cNvPr id="17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77" name="equilibrio5.jpg"/>
          <p:cNvPicPr/>
          <p:nvPr/>
        </p:nvPicPr>
        <p:blipFill>
          <a:blip r:embed="rId3">
            <a:extLst/>
          </a:blip>
          <a:stretch>
            <a:fillRect/>
          </a:stretch>
        </p:blipFill>
        <p:spPr>
          <a:xfrm>
            <a:off x="6009233" y="467955"/>
            <a:ext cx="2241451" cy="323092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idx="4294967295"/>
          </p:nvPr>
        </p:nvSpPr>
        <p:spPr>
          <a:xfrm>
            <a:off x="395287" y="1773237"/>
            <a:ext cx="8424863" cy="15541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905255">
              <a:defRPr sz="2772">
                <a:solidFill>
                  <a:srgbClr val="FFFF00"/>
                </a:solidFill>
                <a:effectLst>
                  <a:outerShdw sx="100000" sy="100000" kx="0" ky="0" algn="b" rotWithShape="0" blurRad="12573" dist="25146" dir="2700000">
                    <a:srgbClr val="000000"/>
                  </a:outerShdw>
                </a:effectLst>
              </a:defRPr>
            </a:lvl1pPr>
          </a:lstStyle>
          <a:p>
            <a:pPr lvl="0">
              <a:defRPr sz="1800">
                <a:solidFill>
                  <a:srgbClr val="000000"/>
                </a:solidFill>
                <a:effectLst/>
              </a:defRPr>
            </a:pPr>
            <a:r>
              <a:rPr sz="2772">
                <a:solidFill>
                  <a:srgbClr val="FFFF00"/>
                </a:solidFill>
                <a:effectLst>
                  <a:outerShdw sx="100000" sy="100000" kx="0" ky="0" algn="b" rotWithShape="0" blurRad="12573" dist="25146" dir="2700000">
                    <a:srgbClr val="000000"/>
                  </a:outerShdw>
                </a:effectLst>
              </a:rPr>
              <a:t>"la capacidad de asumir y sostener cualquier posición del cuerpo contra la ley de gravedad". Veamos dos tipos de equilibrio, el estático y el dinámico</a:t>
            </a:r>
          </a:p>
        </p:txBody>
      </p:sp>
      <p:pic>
        <p:nvPicPr>
          <p:cNvPr id="18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81" name="Shape 181"/>
          <p:cNvSpPr/>
          <p:nvPr/>
        </p:nvSpPr>
        <p:spPr>
          <a:xfrm>
            <a:off x="2700337" y="620712"/>
            <a:ext cx="3095626"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600"/>
              </a:spcBef>
              <a:defRPr sz="4400">
                <a:solidFill>
                  <a:srgbClr val="FFC000"/>
                </a:solidFill>
              </a:defRPr>
            </a:lvl1pPr>
          </a:lstStyle>
          <a:p>
            <a:pPr lvl="0">
              <a:defRPr sz="1800">
                <a:solidFill>
                  <a:srgbClr val="000000"/>
                </a:solidFill>
              </a:defRPr>
            </a:pPr>
            <a:r>
              <a:rPr sz="4400">
                <a:solidFill>
                  <a:srgbClr val="FFC000"/>
                </a:solidFill>
              </a:rPr>
              <a:t>Concepto</a:t>
            </a:r>
          </a:p>
        </p:txBody>
      </p:sp>
      <p:pic>
        <p:nvPicPr>
          <p:cNvPr id="182" name="equilibrio 2.jpg"/>
          <p:cNvPicPr/>
          <p:nvPr/>
        </p:nvPicPr>
        <p:blipFill>
          <a:blip r:embed="rId3">
            <a:extLst/>
          </a:blip>
          <a:stretch>
            <a:fillRect/>
          </a:stretch>
        </p:blipFill>
        <p:spPr>
          <a:xfrm>
            <a:off x="2184701" y="3608285"/>
            <a:ext cx="4525612" cy="2913364"/>
          </a:xfrm>
          <a:prstGeom prst="rect">
            <a:avLst/>
          </a:prstGeom>
          <a:ln w="12700">
            <a:miter lim="400000"/>
          </a:ln>
        </p:spPr>
      </p:pic>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nvSpPr>
        <p:spPr>
          <a:xfrm>
            <a:off x="827087" y="2349500"/>
            <a:ext cx="4679951" cy="2047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Con cierta importancia en el mundo deportivo, sobre todo en algún ejercicio de la gimnasia artística, o de  la escalada, se puede definir como la capacidad de mantener el cuerpo erguido o en cualquier posición estática, frente a la  acción de la gravedad.</a:t>
            </a:r>
          </a:p>
        </p:txBody>
      </p:sp>
      <p:pic>
        <p:nvPicPr>
          <p:cNvPr id="18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86" name="Shape 186"/>
          <p:cNvSpPr/>
          <p:nvPr/>
        </p:nvSpPr>
        <p:spPr>
          <a:xfrm>
            <a:off x="1547812" y="620712"/>
            <a:ext cx="3529013" cy="58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sz="3200">
                <a:solidFill>
                  <a:srgbClr val="FFC000"/>
                </a:solidFill>
              </a:defRPr>
            </a:lvl1pPr>
          </a:lstStyle>
          <a:p>
            <a:pPr lvl="0">
              <a:defRPr sz="1800">
                <a:solidFill>
                  <a:srgbClr val="000000"/>
                </a:solidFill>
              </a:defRPr>
            </a:pPr>
            <a:r>
              <a:rPr sz="3200">
                <a:solidFill>
                  <a:srgbClr val="FFC000"/>
                </a:solidFill>
              </a:rPr>
              <a:t>Equilibrio estático</a:t>
            </a:r>
          </a:p>
        </p:txBody>
      </p:sp>
      <p:pic>
        <p:nvPicPr>
          <p:cNvPr id="187" name="montaña8.jpg"/>
          <p:cNvPicPr/>
          <p:nvPr/>
        </p:nvPicPr>
        <p:blipFill>
          <a:blip r:embed="rId3">
            <a:extLst/>
          </a:blip>
          <a:stretch>
            <a:fillRect/>
          </a:stretch>
        </p:blipFill>
        <p:spPr>
          <a:xfrm>
            <a:off x="6034633" y="857214"/>
            <a:ext cx="2666043" cy="3666765"/>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184"/>
                                        </p:tgtEl>
                                        <p:attrNameLst>
                                          <p:attrName>style.visibility</p:attrName>
                                        </p:attrNameLst>
                                      </p:cBhvr>
                                      <p:to>
                                        <p:strVal val="visible"/>
                                      </p:to>
                                    </p:set>
                                    <p:animEffect filter="box(in)" transition="in">
                                      <p:cBhvr>
                                        <p:cTn id="7" dur="5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nvSpPr>
        <p:spPr>
          <a:xfrm>
            <a:off x="2339975" y="549275"/>
            <a:ext cx="3781425" cy="586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sz="3200">
                <a:solidFill>
                  <a:srgbClr val="FFC000"/>
                </a:solidFill>
              </a:defRPr>
            </a:lvl1pPr>
          </a:lstStyle>
          <a:p>
            <a:pPr lvl="0">
              <a:defRPr sz="1800">
                <a:solidFill>
                  <a:srgbClr val="000000"/>
                </a:solidFill>
              </a:defRPr>
            </a:pPr>
            <a:r>
              <a:rPr sz="3200">
                <a:solidFill>
                  <a:srgbClr val="FFC000"/>
                </a:solidFill>
              </a:rPr>
              <a:t>Equilibrio dinámico</a:t>
            </a:r>
          </a:p>
        </p:txBody>
      </p:sp>
      <p:sp>
        <p:nvSpPr>
          <p:cNvPr id="190" name="Shape 190"/>
          <p:cNvSpPr/>
          <p:nvPr/>
        </p:nvSpPr>
        <p:spPr>
          <a:xfrm>
            <a:off x="539750" y="2781300"/>
            <a:ext cx="3887788" cy="2606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Con una importancia más directa sobre la mayoría de los deportes, se define como la capacidad de mantener la posición correcta que exige la  actividad física (esquí, ciclismo, deportes de equipo), a veces realizada en el espacio (aire) (voleibol, acrobacias,…), a pesar de la fuerza de la gravedad. </a:t>
            </a:r>
          </a:p>
        </p:txBody>
      </p:sp>
      <p:pic>
        <p:nvPicPr>
          <p:cNvPr id="191" name="logodefinitivo.png" descr="logodefinitivo"/>
          <p:cNvPicPr/>
          <p:nvPr/>
        </p:nvPicPr>
        <p:blipFill>
          <a:blip r:embed="rId2">
            <a:extLst/>
          </a:blip>
          <a:stretch>
            <a:fillRect/>
          </a:stretch>
        </p:blipFill>
        <p:spPr>
          <a:xfrm>
            <a:off x="8162925" y="6143625"/>
            <a:ext cx="766763" cy="579438"/>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92" name="gimnasia 121.jpg"/>
          <p:cNvPicPr/>
          <p:nvPr/>
        </p:nvPicPr>
        <p:blipFill>
          <a:blip r:embed="rId3">
            <a:extLst/>
          </a:blip>
          <a:stretch>
            <a:fillRect/>
          </a:stretch>
        </p:blipFill>
        <p:spPr>
          <a:xfrm>
            <a:off x="4610361" y="2096889"/>
            <a:ext cx="4425491" cy="3339993"/>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189"/>
                                        </p:tgtEl>
                                        <p:attrNameLst>
                                          <p:attrName>style.visibility</p:attrName>
                                        </p:attrNameLst>
                                      </p:cBhvr>
                                      <p:to>
                                        <p:strVal val="visible"/>
                                      </p:to>
                                    </p:set>
                                    <p:animEffect filter="box(in)" transition="in">
                                      <p:cBhvr>
                                        <p:cTn id="7" dur="500"/>
                                        <p:tgtEl>
                                          <p:spTgt spid="189"/>
                                        </p:tgtEl>
                                      </p:cBhvr>
                                    </p:animEffect>
                                  </p:childTnLst>
                                </p:cTn>
                              </p:par>
                            </p:childTnLst>
                          </p:cTn>
                        </p:par>
                        <p:par>
                          <p:cTn id="8" fill="hold">
                            <p:stCondLst>
                              <p:cond delay="500"/>
                            </p:stCondLst>
                            <p:childTnLst>
                              <p:par>
                                <p:cTn id="9" nodeType="afterEffect" presetClass="entr" presetSubtype="16" presetID="4" grpId="2" fill="hold">
                                  <p:stCondLst>
                                    <p:cond delay="0"/>
                                  </p:stCondLst>
                                  <p:iterate type="el" backwards="0">
                                    <p:tmAbs val="0"/>
                                  </p:iterate>
                                  <p:childTnLst>
                                    <p:set>
                                      <p:cBhvr>
                                        <p:cTn id="10" fill="hold"/>
                                        <p:tgtEl>
                                          <p:spTgt spid="190"/>
                                        </p:tgtEl>
                                        <p:attrNameLst>
                                          <p:attrName>style.visibility</p:attrName>
                                        </p:attrNameLst>
                                      </p:cBhvr>
                                      <p:to>
                                        <p:strVal val="visible"/>
                                      </p:to>
                                    </p:set>
                                    <p:animEffect filter="box(in)" transition="in">
                                      <p:cBhvr>
                                        <p:cTn id="11" dur="5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1"/>
      <p:bldP build="whole" bldLvl="1" animBg="1" rev="0" advAuto="0" spid="190"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nvSpPr>
        <p:spPr>
          <a:xfrm>
            <a:off x="900112" y="188912"/>
            <a:ext cx="7848601" cy="1082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C000"/>
                </a:solidFill>
              </a:defRPr>
            </a:lvl1pPr>
          </a:lstStyle>
          <a:p>
            <a:pPr lvl="0">
              <a:defRPr sz="1800">
                <a:solidFill>
                  <a:srgbClr val="000000"/>
                </a:solidFill>
              </a:defRPr>
            </a:pPr>
            <a:r>
              <a:rPr sz="3200">
                <a:solidFill>
                  <a:srgbClr val="FFC000"/>
                </a:solidFill>
              </a:rPr>
              <a:t>Factores que intervienen en el equilibrio. </a:t>
            </a:r>
            <a:endParaRPr sz="3200">
              <a:solidFill>
                <a:srgbClr val="FFC000"/>
              </a:solidFill>
            </a:endParaRPr>
          </a:p>
        </p:txBody>
      </p:sp>
      <p:pic>
        <p:nvPicPr>
          <p:cNvPr id="19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96" name="Shape 196"/>
          <p:cNvSpPr/>
          <p:nvPr/>
        </p:nvSpPr>
        <p:spPr>
          <a:xfrm>
            <a:off x="323850" y="1989137"/>
            <a:ext cx="5184775" cy="458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FFFFFF"/>
                </a:solidFill>
                <a:latin typeface="Tahoma Negreta"/>
                <a:ea typeface="Tahoma Negreta"/>
                <a:cs typeface="Tahoma Negreta"/>
                <a:sym typeface="Tahoma Negreta"/>
              </a:rPr>
              <a:t>La vista. </a:t>
            </a:r>
            <a:r>
              <a:rPr sz="1600">
                <a:solidFill>
                  <a:srgbClr val="FFFFFF"/>
                </a:solidFill>
              </a:rPr>
              <a:t>A través del ojo podemos observar las distancias de los objetos y establecer referencias y  contrastes. </a:t>
            </a:r>
            <a:endParaRPr sz="1600">
              <a:solidFill>
                <a:srgbClr val="FFFFFF"/>
              </a:solidFill>
            </a:endParaRPr>
          </a:p>
          <a:p>
            <a:pPr lvl="0">
              <a:defRPr>
                <a:solidFill>
                  <a:srgbClr val="000000"/>
                </a:solidFill>
              </a:defRPr>
            </a:pPr>
            <a:endParaRPr sz="1600">
              <a:solidFill>
                <a:srgbClr val="FFFFFF"/>
              </a:solidFill>
            </a:endParaRPr>
          </a:p>
          <a:p>
            <a:pPr lvl="0">
              <a:defRPr>
                <a:solidFill>
                  <a:srgbClr val="000000"/>
                </a:solidFill>
              </a:defRPr>
            </a:pPr>
            <a:r>
              <a:rPr>
                <a:solidFill>
                  <a:srgbClr val="FFFFFF"/>
                </a:solidFill>
                <a:latin typeface="Tahoma Negreta"/>
                <a:ea typeface="Tahoma Negreta"/>
                <a:cs typeface="Tahoma Negreta"/>
                <a:sym typeface="Tahoma Negreta"/>
              </a:rPr>
              <a:t>El tacto. </a:t>
            </a:r>
            <a:r>
              <a:rPr sz="1600">
                <a:solidFill>
                  <a:srgbClr val="FFFFFF"/>
                </a:solidFill>
              </a:rPr>
              <a:t>Interviene informando de las diferentes posiciones que experimentamos a través de las presiones, distensiones, etc. </a:t>
            </a:r>
            <a:endParaRPr sz="1600">
              <a:solidFill>
                <a:srgbClr val="FFFFFF"/>
              </a:solidFill>
            </a:endParaRPr>
          </a:p>
          <a:p>
            <a:pPr lvl="0">
              <a:defRPr>
                <a:solidFill>
                  <a:srgbClr val="000000"/>
                </a:solidFill>
              </a:defRPr>
            </a:pPr>
            <a:endParaRPr sz="1600">
              <a:solidFill>
                <a:srgbClr val="FFFFFF"/>
              </a:solidFill>
            </a:endParaRPr>
          </a:p>
          <a:p>
            <a:pPr lvl="0">
              <a:defRPr>
                <a:solidFill>
                  <a:srgbClr val="000000"/>
                </a:solidFill>
              </a:defRPr>
            </a:pPr>
            <a:r>
              <a:rPr>
                <a:solidFill>
                  <a:srgbClr val="FFFFFF"/>
                </a:solidFill>
                <a:latin typeface="Tahoma Negreta"/>
                <a:ea typeface="Tahoma Negreta"/>
                <a:cs typeface="Tahoma Negreta"/>
                <a:sym typeface="Tahoma Negreta"/>
              </a:rPr>
              <a:t>El oído. </a:t>
            </a:r>
            <a:r>
              <a:rPr>
                <a:solidFill>
                  <a:srgbClr val="FFFFFF"/>
                </a:solidFill>
              </a:rPr>
              <a:t> </a:t>
            </a:r>
            <a:r>
              <a:rPr sz="1600">
                <a:solidFill>
                  <a:srgbClr val="FFFFFF"/>
                </a:solidFill>
              </a:rPr>
              <a:t>A través de los canales semicirculares y el aparato vestibular situado en el oído interno, nos informa constantemente de nuestra posición. </a:t>
            </a:r>
            <a:endParaRPr sz="1600">
              <a:solidFill>
                <a:srgbClr val="FFFFFF"/>
              </a:solidFill>
            </a:endParaRPr>
          </a:p>
          <a:p>
            <a:pPr lvl="0">
              <a:defRPr>
                <a:solidFill>
                  <a:srgbClr val="000000"/>
                </a:solidFill>
              </a:defRPr>
            </a:pPr>
            <a:endParaRPr sz="1600">
              <a:solidFill>
                <a:srgbClr val="FFFFFF"/>
              </a:solidFill>
            </a:endParaRPr>
          </a:p>
          <a:p>
            <a:pPr lvl="0">
              <a:defRPr>
                <a:solidFill>
                  <a:srgbClr val="000000"/>
                </a:solidFill>
              </a:defRPr>
            </a:pPr>
            <a:r>
              <a:rPr>
                <a:solidFill>
                  <a:srgbClr val="FFFFFF"/>
                </a:solidFill>
                <a:latin typeface="Tahoma Negreta"/>
                <a:ea typeface="Tahoma Negreta"/>
                <a:cs typeface="Tahoma Negreta"/>
                <a:sym typeface="Tahoma Negreta"/>
              </a:rPr>
              <a:t>Órganos propioceptivos kinestésicos. </a:t>
            </a:r>
            <a:r>
              <a:rPr sz="1600">
                <a:solidFill>
                  <a:srgbClr val="FFFFFF"/>
                </a:solidFill>
              </a:rPr>
              <a:t>Estos órganos están situados en los músculos y los tendones y nos informan constantemente sobre qué músculo debe flexionarse, extenderse,… en cada movimiento.</a:t>
            </a:r>
            <a:endParaRPr sz="1600">
              <a:solidFill>
                <a:srgbClr val="FFFFFF"/>
              </a:solidFill>
            </a:endParaRPr>
          </a:p>
          <a:p>
            <a:pPr lvl="0">
              <a:defRPr>
                <a:solidFill>
                  <a:srgbClr val="000000"/>
                </a:solidFill>
              </a:defRPr>
            </a:pPr>
            <a:br>
              <a:rPr sz="1600">
                <a:solidFill>
                  <a:srgbClr val="FFFFFF"/>
                </a:solidFill>
              </a:rPr>
            </a:br>
          </a:p>
        </p:txBody>
      </p:sp>
      <p:sp>
        <p:nvSpPr>
          <p:cNvPr id="197" name="Shape 197"/>
          <p:cNvSpPr/>
          <p:nvPr/>
        </p:nvSpPr>
        <p:spPr>
          <a:xfrm>
            <a:off x="323850" y="1268412"/>
            <a:ext cx="4067175"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C000"/>
                </a:solidFill>
              </a:defRPr>
            </a:lvl1pPr>
          </a:lstStyle>
          <a:p>
            <a:pPr lvl="0">
              <a:defRPr sz="1800">
                <a:solidFill>
                  <a:srgbClr val="000000"/>
                </a:solidFill>
              </a:defRPr>
            </a:pPr>
            <a:r>
              <a:rPr sz="2400">
                <a:solidFill>
                  <a:srgbClr val="FFC000"/>
                </a:solidFill>
              </a:rPr>
              <a:t>Factores sensoriales:</a:t>
            </a:r>
          </a:p>
        </p:txBody>
      </p:sp>
      <p:pic>
        <p:nvPicPr>
          <p:cNvPr id="198" name="equilibrio 4.jpg"/>
          <p:cNvPicPr/>
          <p:nvPr/>
        </p:nvPicPr>
        <p:blipFill>
          <a:blip r:embed="rId3">
            <a:extLst/>
          </a:blip>
          <a:stretch>
            <a:fillRect/>
          </a:stretch>
        </p:blipFill>
        <p:spPr>
          <a:xfrm>
            <a:off x="7337325" y="1151839"/>
            <a:ext cx="1272469" cy="1896847"/>
          </a:xfrm>
          <a:prstGeom prst="rect">
            <a:avLst/>
          </a:prstGeom>
          <a:ln w="12700">
            <a:miter lim="400000"/>
          </a:ln>
        </p:spPr>
      </p:pic>
      <p:pic>
        <p:nvPicPr>
          <p:cNvPr id="199" name="ojo.jpg"/>
          <p:cNvPicPr/>
          <p:nvPr/>
        </p:nvPicPr>
        <p:blipFill>
          <a:blip r:embed="rId4">
            <a:extLst/>
          </a:blip>
          <a:stretch>
            <a:fillRect/>
          </a:stretch>
        </p:blipFill>
        <p:spPr>
          <a:xfrm>
            <a:off x="5242768" y="1250156"/>
            <a:ext cx="1511504" cy="1420813"/>
          </a:xfrm>
          <a:prstGeom prst="rect">
            <a:avLst/>
          </a:prstGeom>
          <a:ln w="12700">
            <a:miter lim="400000"/>
          </a:ln>
        </p:spPr>
      </p:pic>
      <p:pic>
        <p:nvPicPr>
          <p:cNvPr id="200" name="equilibrio 6.jpg"/>
          <p:cNvPicPr/>
          <p:nvPr/>
        </p:nvPicPr>
        <p:blipFill>
          <a:blip r:embed="rId5">
            <a:extLst/>
          </a:blip>
          <a:stretch>
            <a:fillRect/>
          </a:stretch>
        </p:blipFill>
        <p:spPr>
          <a:xfrm>
            <a:off x="6029721" y="3586040"/>
            <a:ext cx="1272469" cy="2367383"/>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nvSpPr>
        <p:spPr>
          <a:xfrm>
            <a:off x="500062" y="428625"/>
            <a:ext cx="7929563" cy="1082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solidFill>
                  <a:srgbClr val="FFC000"/>
                </a:solidFill>
              </a:defRPr>
            </a:lvl1pPr>
          </a:lstStyle>
          <a:p>
            <a:pPr lvl="0">
              <a:defRPr sz="1800">
                <a:solidFill>
                  <a:srgbClr val="000000"/>
                </a:solidFill>
              </a:defRPr>
            </a:pPr>
            <a:r>
              <a:rPr sz="3200">
                <a:solidFill>
                  <a:srgbClr val="FFC000"/>
                </a:solidFill>
              </a:rPr>
              <a:t>¿De qué depende el equilibrio?</a:t>
            </a:r>
            <a:endParaRPr sz="3200">
              <a:solidFill>
                <a:srgbClr val="FFC000"/>
              </a:solidFill>
            </a:endParaRPr>
          </a:p>
        </p:txBody>
      </p:sp>
      <p:pic>
        <p:nvPicPr>
          <p:cNvPr id="203"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04" name="Shape 204"/>
          <p:cNvSpPr/>
          <p:nvPr/>
        </p:nvSpPr>
        <p:spPr>
          <a:xfrm>
            <a:off x="-1" y="2563812"/>
            <a:ext cx="9144002" cy="3176"/>
          </a:xfrm>
          <a:prstGeom prst="rect">
            <a:avLst/>
          </a:prstGeom>
          <a:solidFill>
            <a:srgbClr val="E6E6E6"/>
          </a:solidFill>
          <a:ln w="12700">
            <a:miter lim="400000"/>
          </a:ln>
        </p:spPr>
        <p:txBody>
          <a:bodyPr lIns="0" tIns="0" rIns="0" bIns="0" anchor="ctr"/>
          <a:lstStyle/>
          <a:p>
            <a:pPr lvl="0">
              <a:defRPr>
                <a:solidFill>
                  <a:srgbClr val="FFFFFF"/>
                </a:solidFill>
              </a:defRPr>
            </a:pPr>
          </a:p>
        </p:txBody>
      </p:sp>
      <p:graphicFrame>
        <p:nvGraphicFramePr>
          <p:cNvPr id="205" name="Table 205"/>
          <p:cNvGraphicFramePr/>
          <p:nvPr/>
        </p:nvGraphicFramePr>
        <p:xfrm>
          <a:off x="468312" y="1628775"/>
          <a:ext cx="4967288" cy="417671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66837"/>
                <a:gridCol w="3600450"/>
              </a:tblGrid>
              <a:tr h="933450">
                <a:tc>
                  <a:txBody>
                    <a:bodyPr/>
                    <a:lstStyle/>
                    <a:p>
                      <a:pPr lvl="0" algn="l">
                        <a:tabLst>
                          <a:tab pos="38100" algn="l"/>
                          <a:tab pos="254000" algn="l"/>
                        </a:tabLst>
                        <a:defRPr b="0" i="0" sz="1800">
                          <a:solidFill>
                            <a:srgbClr val="000000"/>
                          </a:solidFill>
                        </a:defRPr>
                      </a:pPr>
                      <a:r>
                        <a:rPr sz="1400">
                          <a:solidFill>
                            <a:srgbClr val="FFFF00"/>
                          </a:solidFill>
                          <a:sym typeface="Tahoma Negreta"/>
                        </a:rPr>
                        <a:t>Fuerza de gravedad</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7F7F7F"/>
                    </a:solidFill>
                  </a:tcPr>
                </a:tc>
                <a:tc>
                  <a:txBody>
                    <a:bodyPr/>
                    <a:lstStyle/>
                    <a:p>
                      <a:pPr lvl="0" algn="just">
                        <a:tabLst>
                          <a:tab pos="457200" algn="l"/>
                          <a:tab pos="4140200" algn="l"/>
                        </a:tabLst>
                        <a:defRPr b="0" i="0" sz="1800">
                          <a:solidFill>
                            <a:srgbClr val="000000"/>
                          </a:solidFill>
                        </a:defRPr>
                      </a:pPr>
                      <a:r>
                        <a:rPr sz="1400">
                          <a:solidFill>
                            <a:srgbClr val="FFFF00"/>
                          </a:solidFill>
                          <a:latin typeface="Tahoma"/>
                          <a:ea typeface="Tahoma"/>
                          <a:cs typeface="Tahoma"/>
                        </a:rPr>
                        <a:t>Es la fuerza que la Tierra ejerce sobre los cuerpos atrayéndolos y a la que todos estamos sujetos. </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7F7F7F"/>
                    </a:solidFill>
                  </a:tcPr>
                </a:tc>
              </a:tr>
              <a:tr h="1068387">
                <a:tc>
                  <a:txBody>
                    <a:bodyPr/>
                    <a:lstStyle/>
                    <a:p>
                      <a:pPr lvl="0" algn="l">
                        <a:tabLst>
                          <a:tab pos="4140200" algn="l"/>
                        </a:tabLst>
                        <a:defRPr b="0" i="0" sz="1800">
                          <a:solidFill>
                            <a:srgbClr val="000000"/>
                          </a:solidFill>
                        </a:defRPr>
                      </a:pPr>
                      <a:r>
                        <a:rPr sz="1400">
                          <a:solidFill>
                            <a:srgbClr val="FFFF00"/>
                          </a:solidFill>
                          <a:sym typeface="Tahoma Negreta"/>
                        </a:rPr>
                        <a:t>Centro de gravedad</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7F7F7F"/>
                    </a:solidFill>
                  </a:tcPr>
                </a:tc>
                <a:tc>
                  <a:txBody>
                    <a:bodyPr/>
                    <a:lstStyle/>
                    <a:p>
                      <a:pPr lvl="0" algn="just">
                        <a:tabLst>
                          <a:tab pos="457200" algn="l"/>
                          <a:tab pos="4140200" algn="l"/>
                        </a:tabLst>
                        <a:defRPr b="0" i="0" sz="1800">
                          <a:solidFill>
                            <a:srgbClr val="000000"/>
                          </a:solidFill>
                        </a:defRPr>
                      </a:pPr>
                      <a:r>
                        <a:rPr sz="1400">
                          <a:solidFill>
                            <a:srgbClr val="FFFF00"/>
                          </a:solidFill>
                          <a:latin typeface="Tahoma"/>
                          <a:ea typeface="Tahoma"/>
                          <a:cs typeface="Tahoma"/>
                        </a:rPr>
                        <a:t>Es el punto por donde pasan todas las fuerzas que actúan sobre el cuerpo. Está situado en un punto que es el 55,27% de la altura del sujeto.</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7F7F7F"/>
                    </a:solidFill>
                  </a:tcPr>
                </a:tc>
              </a:tr>
              <a:tr h="801687">
                <a:tc>
                  <a:txBody>
                    <a:bodyPr/>
                    <a:lstStyle/>
                    <a:p>
                      <a:pPr lvl="0" algn="l">
                        <a:tabLst>
                          <a:tab pos="4140200" algn="l"/>
                        </a:tabLst>
                        <a:defRPr b="0" i="0" sz="1800">
                          <a:solidFill>
                            <a:srgbClr val="000000"/>
                          </a:solidFill>
                        </a:defRPr>
                      </a:pPr>
                      <a:r>
                        <a:rPr sz="1400">
                          <a:solidFill>
                            <a:srgbClr val="FFFF00"/>
                          </a:solidFill>
                          <a:sym typeface="Tahoma Negreta"/>
                        </a:rPr>
                        <a:t>Base de sustentación</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7F7F7F"/>
                    </a:solidFill>
                  </a:tcPr>
                </a:tc>
                <a:tc>
                  <a:txBody>
                    <a:bodyPr/>
                    <a:lstStyle/>
                    <a:p>
                      <a:pPr lvl="0" algn="just">
                        <a:tabLst>
                          <a:tab pos="457200" algn="l"/>
                          <a:tab pos="4140200" algn="l"/>
                        </a:tabLst>
                        <a:defRPr b="0" i="0" sz="1800">
                          <a:solidFill>
                            <a:srgbClr val="000000"/>
                          </a:solidFill>
                        </a:defRPr>
                      </a:pPr>
                      <a:r>
                        <a:rPr sz="1400">
                          <a:solidFill>
                            <a:srgbClr val="FFFF00"/>
                          </a:solidFill>
                          <a:latin typeface="Tahoma"/>
                          <a:ea typeface="Tahoma"/>
                          <a:cs typeface="Tahoma"/>
                        </a:rPr>
                        <a:t>Es el lugar donde se apoya el sujeto en el movimiento. </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7F7F7F"/>
                    </a:solidFill>
                  </a:tcPr>
                </a:tc>
              </a:tr>
              <a:tr h="1373187">
                <a:tc>
                  <a:txBody>
                    <a:bodyPr/>
                    <a:lstStyle/>
                    <a:p>
                      <a:pPr lvl="0" algn="l">
                        <a:tabLst>
                          <a:tab pos="4140200" algn="l"/>
                        </a:tabLst>
                        <a:defRPr b="0" i="0" sz="1800">
                          <a:solidFill>
                            <a:srgbClr val="000000"/>
                          </a:solidFill>
                        </a:defRPr>
                      </a:pPr>
                      <a:r>
                        <a:rPr sz="1400">
                          <a:solidFill>
                            <a:srgbClr val="FFFF00"/>
                          </a:solidFill>
                          <a:sym typeface="Tahoma Negreta"/>
                        </a:rPr>
                        <a:t>Línea de gravedad</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7F7F7F"/>
                    </a:solidFill>
                  </a:tcPr>
                </a:tc>
                <a:tc>
                  <a:txBody>
                    <a:bodyPr/>
                    <a:lstStyle/>
                    <a:p>
                      <a:pPr lvl="0" algn="just">
                        <a:tabLst>
                          <a:tab pos="457200" algn="l"/>
                          <a:tab pos="4140200" algn="l"/>
                        </a:tabLst>
                        <a:defRPr b="0" i="0" sz="1800">
                          <a:solidFill>
                            <a:srgbClr val="000000"/>
                          </a:solidFill>
                        </a:defRPr>
                      </a:pPr>
                      <a:r>
                        <a:rPr sz="1400">
                          <a:solidFill>
                            <a:srgbClr val="FFFF00"/>
                          </a:solidFill>
                          <a:latin typeface="Tahoma"/>
                          <a:ea typeface="Tahoma"/>
                          <a:cs typeface="Tahoma"/>
                        </a:rPr>
                        <a:t>Es una línea imaginaria que debe pasar siempre por la base de sustentación para que el equilibrio se mantenga. Es la línea que une el centro de gravedad con el centro de la Tierra.</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7F7F7F"/>
                    </a:solidFill>
                  </a:tcPr>
                </a:tc>
              </a:tr>
            </a:tbl>
          </a:graphicData>
        </a:graphic>
      </p:graphicFrame>
      <p:pic>
        <p:nvPicPr>
          <p:cNvPr id="206" name="gravedad2.jpg"/>
          <p:cNvPicPr/>
          <p:nvPr/>
        </p:nvPicPr>
        <p:blipFill>
          <a:blip r:embed="rId3">
            <a:extLst/>
          </a:blip>
          <a:stretch>
            <a:fillRect/>
          </a:stretch>
        </p:blipFill>
        <p:spPr>
          <a:xfrm>
            <a:off x="5652155" y="1840610"/>
            <a:ext cx="3039096" cy="349522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202"/>
                                        </p:tgtEl>
                                        <p:attrNameLst>
                                          <p:attrName>style.visibility</p:attrName>
                                        </p:attrNameLst>
                                      </p:cBhvr>
                                      <p:to>
                                        <p:strVal val="visible"/>
                                      </p:to>
                                    </p:set>
                                    <p:animEffect filter="box(in)" transition="in">
                                      <p:cBhvr>
                                        <p:cTn id="7"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nvSpPr>
        <p:spPr>
          <a:xfrm>
            <a:off x="1692275" y="404812"/>
            <a:ext cx="5786438" cy="596266"/>
          </a:xfrm>
          <a:prstGeom prst="rect">
            <a:avLst/>
          </a:prstGeom>
          <a:ln>
            <a:solidFill>
              <a:srgbClr val="FFC000">
                <a:alpha val="94900"/>
              </a:srgbClr>
            </a:solidFill>
            <a:round/>
          </a:ln>
          <a:extLst>
            <a:ext uri="{C572A759-6A51-4108-AA02-DFA0A04FC94B}">
              <ma14:wrappingTextBoxFlag xmlns:ma14="http://schemas.microsoft.com/office/mac/drawingml/2011/main" val="1"/>
            </a:ext>
          </a:extLst>
        </p:spPr>
        <p:txBody>
          <a:bodyPr lIns="0" tIns="0" rIns="0" bIns="0">
            <a:spAutoFit/>
          </a:bodyPr>
          <a:lstStyle>
            <a:lvl1pPr marL="342900" indent="-342900" algn="ctr">
              <a:defRPr sz="3200">
                <a:solidFill>
                  <a:srgbClr val="FFC000"/>
                </a:solidFill>
              </a:defRPr>
            </a:lvl1pPr>
          </a:lstStyle>
          <a:p>
            <a:pPr lvl="0">
              <a:defRPr sz="1800">
                <a:solidFill>
                  <a:srgbClr val="000000"/>
                </a:solidFill>
              </a:defRPr>
            </a:pPr>
            <a:r>
              <a:rPr sz="3200">
                <a:solidFill>
                  <a:srgbClr val="FFC000"/>
                </a:solidFill>
              </a:rPr>
              <a:t>Medición del equilibrio estático.</a:t>
            </a:r>
          </a:p>
        </p:txBody>
      </p:sp>
      <p:sp>
        <p:nvSpPr>
          <p:cNvPr id="209" name="Shape 209"/>
          <p:cNvSpPr/>
          <p:nvPr/>
        </p:nvSpPr>
        <p:spPr>
          <a:xfrm>
            <a:off x="179387" y="1989137"/>
            <a:ext cx="5184776" cy="4291966"/>
          </a:xfrm>
          <a:prstGeom prst="rect">
            <a:avLst/>
          </a:prstGeom>
          <a:ln>
            <a:solidFill>
              <a:srgbClr val="FFC000">
                <a:alpha val="96861"/>
              </a:srgbClr>
            </a:solidFill>
            <a:round/>
          </a:ln>
          <a:extLst>
            <a:ext uri="{C572A759-6A51-4108-AA02-DFA0A04FC94B}">
              <ma14:wrappingTextBoxFlag xmlns:ma14="http://schemas.microsoft.com/office/mac/drawingml/2011/main" val="1"/>
            </a:ext>
          </a:extLst>
        </p:spPr>
        <p:txBody>
          <a:bodyPr lIns="0" tIns="0" rIns="0" bIns="0">
            <a:spAutoFit/>
          </a:bodyPr>
          <a:lstStyle/>
          <a:p>
            <a:pPr lvl="0" marL="342900" indent="-342900">
              <a:defRPr>
                <a:solidFill>
                  <a:srgbClr val="000000"/>
                </a:solidFill>
              </a:defRPr>
            </a:pPr>
            <a:endParaRPr>
              <a:solidFill>
                <a:srgbClr val="FFFFFF"/>
              </a:solidFill>
              <a:latin typeface="Tahoma Negreta"/>
              <a:ea typeface="Tahoma Negreta"/>
              <a:cs typeface="Tahoma Negreta"/>
              <a:sym typeface="Tahoma Negreta"/>
            </a:endParaRPr>
          </a:p>
          <a:p>
            <a:pPr lvl="0" marL="342900" indent="-342900">
              <a:defRPr>
                <a:solidFill>
                  <a:srgbClr val="000000"/>
                </a:solidFill>
              </a:defRPr>
            </a:pPr>
            <a:r>
              <a:rPr>
                <a:solidFill>
                  <a:srgbClr val="FFFFFF"/>
                </a:solidFill>
              </a:rPr>
              <a:t>Lo mediremos entre otros con el test descrito por Letwin y Femández y que consiste en realizar </a:t>
            </a:r>
            <a:r>
              <a:rPr>
                <a:solidFill>
                  <a:srgbClr val="FFFFFF"/>
                </a:solidFill>
                <a:latin typeface="Tahoma Negreta"/>
                <a:ea typeface="Tahoma Negreta"/>
                <a:cs typeface="Tahoma Negreta"/>
                <a:sym typeface="Tahoma Negreta"/>
              </a:rPr>
              <a:t>la balanza</a:t>
            </a:r>
            <a:r>
              <a:rPr>
                <a:solidFill>
                  <a:srgbClr val="FFFFFF"/>
                </a:solidFill>
              </a:rPr>
              <a:t>. Adelantando el tronco y colocándolo paralelo al suelo, a la vez que se eleva una pierna por detrás, mirando siempre el frente. </a:t>
            </a:r>
            <a:endParaRPr>
              <a:solidFill>
                <a:srgbClr val="FFFFFF"/>
              </a:solidFill>
            </a:endParaRPr>
          </a:p>
          <a:p>
            <a:pPr lvl="0" marL="342900" indent="-342900">
              <a:defRPr>
                <a:solidFill>
                  <a:srgbClr val="000000"/>
                </a:solidFill>
              </a:defRPr>
            </a:pPr>
            <a:r>
              <a:rPr>
                <a:solidFill>
                  <a:srgbClr val="FFFFFF"/>
                </a:solidFill>
              </a:rPr>
              <a:t>Se trata de mantener la posición 10 segundos con el siguiente baremo: </a:t>
            </a:r>
            <a:endParaRPr>
              <a:solidFill>
                <a:srgbClr val="FFFFFF"/>
              </a:solidFill>
            </a:endParaRPr>
          </a:p>
          <a:p>
            <a:pPr lvl="0" marL="342900" indent="-342900">
              <a:defRPr>
                <a:solidFill>
                  <a:srgbClr val="000000"/>
                </a:solidFill>
              </a:defRPr>
            </a:pPr>
            <a:endParaRPr>
              <a:solidFill>
                <a:srgbClr val="FFFFFF"/>
              </a:solidFill>
            </a:endParaRPr>
          </a:p>
          <a:p>
            <a:pPr lvl="0" marL="342900" indent="-342900">
              <a:defRPr>
                <a:solidFill>
                  <a:srgbClr val="000000"/>
                </a:solidFill>
              </a:defRPr>
            </a:pPr>
            <a:r>
              <a:rPr>
                <a:solidFill>
                  <a:srgbClr val="FFFFFF"/>
                </a:solidFill>
              </a:rPr>
              <a:t>- si se mantiene, 4 puntos.</a:t>
            </a:r>
            <a:endParaRPr>
              <a:solidFill>
                <a:srgbClr val="FFFFFF"/>
              </a:solidFill>
            </a:endParaRPr>
          </a:p>
          <a:p>
            <a:pPr lvl="0" marL="342900" indent="-342900">
              <a:defRPr>
                <a:solidFill>
                  <a:srgbClr val="000000"/>
                </a:solidFill>
              </a:defRPr>
            </a:pPr>
            <a:r>
              <a:rPr>
                <a:solidFill>
                  <a:srgbClr val="FFFFFF"/>
                </a:solidFill>
              </a:rPr>
              <a:t>- si se duda ligeramente, 3 puntos.</a:t>
            </a:r>
            <a:endParaRPr>
              <a:solidFill>
                <a:srgbClr val="FFFFFF"/>
              </a:solidFill>
            </a:endParaRPr>
          </a:p>
          <a:p>
            <a:pPr lvl="0" marL="342900" indent="-342900">
              <a:defRPr>
                <a:solidFill>
                  <a:srgbClr val="000000"/>
                </a:solidFill>
              </a:defRPr>
            </a:pPr>
            <a:r>
              <a:rPr>
                <a:solidFill>
                  <a:srgbClr val="FFFFFF"/>
                </a:solidFill>
              </a:rPr>
              <a:t>- si pierde el equilibrio más de una vez, 2 puntos.</a:t>
            </a:r>
            <a:endParaRPr>
              <a:solidFill>
                <a:srgbClr val="FFFFFF"/>
              </a:solidFill>
            </a:endParaRPr>
          </a:p>
          <a:p>
            <a:pPr lvl="0" marL="342900" indent="-342900">
              <a:defRPr>
                <a:solidFill>
                  <a:srgbClr val="000000"/>
                </a:solidFill>
              </a:defRPr>
            </a:pPr>
            <a:r>
              <a:rPr>
                <a:solidFill>
                  <a:srgbClr val="FFFFFF"/>
                </a:solidFill>
              </a:rPr>
              <a:t>- si no es capaz de mantenerlo en ningún momento, 1 punto.</a:t>
            </a:r>
          </a:p>
        </p:txBody>
      </p:sp>
      <p:pic>
        <p:nvPicPr>
          <p:cNvPr id="21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11" name="equilibrio 2.jpg"/>
          <p:cNvPicPr/>
          <p:nvPr/>
        </p:nvPicPr>
        <p:blipFill>
          <a:blip r:embed="rId3">
            <a:extLst/>
          </a:blip>
          <a:stretch>
            <a:fillRect/>
          </a:stretch>
        </p:blipFill>
        <p:spPr>
          <a:xfrm>
            <a:off x="5497710" y="2790676"/>
            <a:ext cx="3408081" cy="2193952"/>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208"/>
                                        </p:tgtEl>
                                        <p:attrNameLst>
                                          <p:attrName>style.visibility</p:attrName>
                                        </p:attrNameLst>
                                      </p:cBhvr>
                                      <p:to>
                                        <p:strVal val="visible"/>
                                      </p:to>
                                    </p:set>
                                    <p:animEffect filter="box(in)" transition="in">
                                      <p:cBhvr>
                                        <p:cTn id="7" dur="5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6" presetID="4" grpId="2" fill="hold">
                                  <p:stCondLst>
                                    <p:cond delay="0"/>
                                  </p:stCondLst>
                                  <p:iterate type="el" backwards="0">
                                    <p:tmAbs val="0"/>
                                  </p:iterate>
                                  <p:childTnLst>
                                    <p:set>
                                      <p:cBhvr>
                                        <p:cTn id="11" fill="hold"/>
                                        <p:tgtEl>
                                          <p:spTgt spid="209"/>
                                        </p:tgtEl>
                                        <p:attrNameLst>
                                          <p:attrName>style.visibility</p:attrName>
                                        </p:attrNameLst>
                                      </p:cBhvr>
                                      <p:to>
                                        <p:strVal val="visible"/>
                                      </p:to>
                                    </p:set>
                                    <p:animEffect filter="box(in)" transition="in">
                                      <p:cBhvr>
                                        <p:cTn id="12" dur="5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1"/>
      <p:bldP build="whole" bldLvl="1" animBg="1" rev="0" advAuto="0" spid="209" grpId="2"/>
    </p:bldLst>
  </p:timing>
</p:sld>
</file>

<file path=ppt/theme/theme1.xml><?xml version="1.0" encoding="utf-8"?>
<a:theme xmlns:a="http://schemas.openxmlformats.org/drawingml/2006/main" xmlns:r="http://schemas.openxmlformats.org/officeDocument/2006/relationships"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66FF"/>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966FF"/>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66FF"/>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966FF"/>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