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C5F378B2-D728-4BCF-939C-50A960783B35}"/>
    <pc:docChg chg="modSld">
      <pc:chgData name="mario.diaz@uam.es" userId="b18783af-88a7-4588-8d94-dc9c0dee9733" providerId="ADAL" clId="{C5F378B2-D728-4BCF-939C-50A960783B35}" dt="2021-08-04T12:11:33.520" v="5" actId="1076"/>
      <pc:docMkLst>
        <pc:docMk/>
      </pc:docMkLst>
      <pc:sldChg chg="modSp mod">
        <pc:chgData name="mario.diaz@uam.es" userId="b18783af-88a7-4588-8d94-dc9c0dee9733" providerId="ADAL" clId="{C5F378B2-D728-4BCF-939C-50A960783B35}" dt="2021-08-04T12:08:57.872" v="0" actId="6549"/>
        <pc:sldMkLst>
          <pc:docMk/>
          <pc:sldMk cId="0" sldId="264"/>
        </pc:sldMkLst>
        <pc:spChg chg="mod">
          <ac:chgData name="mario.diaz@uam.es" userId="b18783af-88a7-4588-8d94-dc9c0dee9733" providerId="ADAL" clId="{C5F378B2-D728-4BCF-939C-50A960783B35}" dt="2021-08-04T12:08:57.872" v="0" actId="6549"/>
          <ac:spMkLst>
            <pc:docMk/>
            <pc:sldMk cId="0" sldId="264"/>
            <ac:spMk id="63" creationId="{00000000-0000-0000-0000-000000000000}"/>
          </ac:spMkLst>
        </pc:spChg>
      </pc:sldChg>
      <pc:sldChg chg="modSp mod">
        <pc:chgData name="mario.diaz@uam.es" userId="b18783af-88a7-4588-8d94-dc9c0dee9733" providerId="ADAL" clId="{C5F378B2-D728-4BCF-939C-50A960783B35}" dt="2021-08-04T12:11:33.520" v="5" actId="1076"/>
        <pc:sldMkLst>
          <pc:docMk/>
          <pc:sldMk cId="0" sldId="267"/>
        </pc:sldMkLst>
        <pc:spChg chg="mod">
          <ac:chgData name="mario.diaz@uam.es" userId="b18783af-88a7-4588-8d94-dc9c0dee9733" providerId="ADAL" clId="{C5F378B2-D728-4BCF-939C-50A960783B35}" dt="2021-08-04T12:11:33.520" v="5" actId="1076"/>
          <ac:spMkLst>
            <pc:docMk/>
            <pc:sldMk cId="0" sldId="267"/>
            <ac:spMk id="8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52247500"/>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solidFill>
                  <a:srgbClr val="FFFB00"/>
                </a:solidFill>
              </a:defRPr>
            </a:lvl1pPr>
          </a:lstStyle>
          <a:p>
            <a:r>
              <a:t>Recreational Fencing</a:t>
            </a:r>
          </a:p>
        </p:txBody>
      </p:sp>
      <p:pic>
        <p:nvPicPr>
          <p:cNvPr id="24"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5" name="Fundamentals for Secondary School and Baccalaureate. Comprehensive and experiential learning"/>
          <p:cNvSpPr txBox="1"/>
          <p:nvPr/>
        </p:nvSpPr>
        <p:spPr>
          <a:xfrm>
            <a:off x="15232" y="159862"/>
            <a:ext cx="9113536" cy="751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sz="1700">
                <a:solidFill>
                  <a:srgbClr val="FFFB00"/>
                </a:solidFill>
                <a:latin typeface="Papyrus"/>
                <a:ea typeface="Papyrus"/>
                <a:cs typeface="Papyrus"/>
                <a:sym typeface="Papyrus"/>
              </a:defRPr>
            </a:lvl1pPr>
          </a:lstStyle>
          <a:p>
            <a:r>
              <a:t>Fundamentals for Secondary School and Baccalaureate. Comprehensive and experiential learning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2"/>
                                        </p:tgtEl>
                                        <p:attrNameLst>
                                          <p:attrName>style.visibility</p:attrName>
                                        </p:attrNameLst>
                                      </p:cBhvr>
                                      <p:to>
                                        <p:strVal val="visible"/>
                                      </p:to>
                                    </p:set>
                                    <p:animEffect transition="in" filter="dissolv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p:tmAbs val="0"/>
                                  </p:iterate>
                                  <p:childTnLst>
                                    <p:set>
                                      <p:cBhvr>
                                        <p:cTn id="11" fill="hold"/>
                                        <p:tgtEl>
                                          <p:spTgt spid="23"/>
                                        </p:tgtEl>
                                        <p:attrNameLst>
                                          <p:attrName>style.visibility</p:attrName>
                                        </p:attrNameLst>
                                      </p:cBhvr>
                                      <p:to>
                                        <p:strVal val="visible"/>
                                      </p:to>
                                    </p:set>
                                    <p:anim calcmode="lin" valueType="num">
                                      <p:cBhvr>
                                        <p:cTn id="12" dur="1000" fill="hold"/>
                                        <p:tgtEl>
                                          <p:spTgt spid="23"/>
                                        </p:tgtEl>
                                        <p:attrNameLst>
                                          <p:attrName>ppt_x</p:attrName>
                                        </p:attrNameLst>
                                      </p:cBhvr>
                                      <p:tavLst>
                                        <p:tav tm="0">
                                          <p:val>
                                            <p:strVal val="0-#ppt_w/2"/>
                                          </p:val>
                                        </p:tav>
                                        <p:tav tm="100000">
                                          <p:val>
                                            <p:strVal val="#ppt_x"/>
                                          </p:val>
                                        </p:tav>
                                      </p:tavLst>
                                    </p:anim>
                                    <p:anim calcmode="lin" valueType="num">
                                      <p:cBhvr>
                                        <p:cTn id="1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P spid="23"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59"/>
          <p:cNvSpPr txBox="1">
            <a:spLocks noGrp="1"/>
          </p:cNvSpPr>
          <p:nvPr>
            <p:ph type="title" idx="4294967295"/>
          </p:nvPr>
        </p:nvSpPr>
        <p:spPr>
          <a:xfrm>
            <a:off x="457200" y="52387"/>
            <a:ext cx="8229600" cy="576263"/>
          </a:xfrm>
          <a:prstGeom prst="rect">
            <a:avLst/>
          </a:prstGeom>
        </p:spPr>
        <p:txBody>
          <a:bodyPr lIns="0" tIns="0" rIns="0" bIns="0">
            <a:normAutofit/>
          </a:bodyPr>
          <a:lstStyle>
            <a:lvl1pPr>
              <a:defRPr sz="2600" b="1">
                <a:solidFill>
                  <a:srgbClr val="FF9300"/>
                </a:solidFill>
              </a:defRPr>
            </a:lvl1pPr>
          </a:lstStyle>
          <a:p>
            <a:r>
              <a:t>BASIC MOVES</a:t>
            </a:r>
          </a:p>
        </p:txBody>
      </p:sp>
      <p:pic>
        <p:nvPicPr>
          <p:cNvPr id="71" name="logodefinitivo.png" descr="logodefinitivo.png"/>
          <p:cNvPicPr>
            <a:picLocks noChangeAspect="1"/>
          </p:cNvPicPr>
          <p:nvPr/>
        </p:nvPicPr>
        <p:blipFill>
          <a:blip r:embed="rId2"/>
          <a:stretch>
            <a:fillRect/>
          </a:stretch>
        </p:blipFill>
        <p:spPr>
          <a:xfrm>
            <a:off x="10475911" y="4724400"/>
            <a:ext cx="785814" cy="593725"/>
          </a:xfrm>
          <a:prstGeom prst="rect">
            <a:avLst/>
          </a:prstGeom>
          <a:ln w="34925">
            <a:solidFill>
              <a:srgbClr val="FFFFFF"/>
            </a:solidFill>
          </a:ln>
          <a:effectLst>
            <a:outerShdw blurRad="63500" rotWithShape="0">
              <a:srgbClr val="000000">
                <a:alpha val="42999"/>
              </a:srgbClr>
            </a:outerShdw>
          </a:effectLst>
        </p:spPr>
      </p:pic>
      <p:graphicFrame>
        <p:nvGraphicFramePr>
          <p:cNvPr id="72" name="Table 61"/>
          <p:cNvGraphicFramePr/>
          <p:nvPr/>
        </p:nvGraphicFramePr>
        <p:xfrm>
          <a:off x="222250" y="755650"/>
          <a:ext cx="8351837" cy="5067124"/>
        </p:xfrm>
        <a:graphic>
          <a:graphicData uri="http://schemas.openxmlformats.org/drawingml/2006/table">
            <a:tbl>
              <a:tblPr>
                <a:tableStyleId>{4C3C2611-4C71-4FC5-86AE-919BDF0F9419}</a:tableStyleId>
              </a:tblPr>
              <a:tblGrid>
                <a:gridCol w="2563812">
                  <a:extLst>
                    <a:ext uri="{9D8B030D-6E8A-4147-A177-3AD203B41FA5}">
                      <a16:colId xmlns:a16="http://schemas.microsoft.com/office/drawing/2014/main" xmlns="" val="20000"/>
                    </a:ext>
                  </a:extLst>
                </a:gridCol>
                <a:gridCol w="5788025">
                  <a:extLst>
                    <a:ext uri="{9D8B030D-6E8A-4147-A177-3AD203B41FA5}">
                      <a16:colId xmlns:a16="http://schemas.microsoft.com/office/drawing/2014/main" xmlns="" val="20001"/>
                    </a:ext>
                  </a:extLst>
                </a:gridCol>
              </a:tblGrid>
              <a:tr h="565467">
                <a:tc>
                  <a:txBody>
                    <a:bodyPr/>
                    <a:lstStyle/>
                    <a:p>
                      <a:pPr algn="l">
                        <a:spcBef>
                          <a:spcPts val="200"/>
                        </a:spcBef>
                        <a:defRPr sz="1800" b="0" i="0"/>
                      </a:pPr>
                      <a:r>
                        <a:rPr sz="1400">
                          <a:sym typeface="Helvetica"/>
                        </a:rPr>
                        <a:t>Grip</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Take the sword with the palm up, thumb and forefinger together and other fingers clasp the handle reaching the palm.</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xmlns="" val="10000"/>
                  </a:ext>
                </a:extLst>
              </a:tr>
              <a:tr h="1882140">
                <a:tc>
                  <a:txBody>
                    <a:bodyPr/>
                    <a:lstStyle/>
                    <a:p>
                      <a:pPr algn="l">
                        <a:spcBef>
                          <a:spcPts val="200"/>
                        </a:spcBef>
                        <a:defRPr sz="1800" b="0" i="0"/>
                      </a:pPr>
                      <a:r>
                        <a:rPr sz="1400">
                          <a:sym typeface="Helvetica"/>
                        </a:rPr>
                        <a:t>On guard position</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spcBef>
                          <a:spcPts val="200"/>
                        </a:spcBef>
                        <a:defRPr b="0" i="0">
                          <a:sym typeface="Helvetica"/>
                        </a:defRPr>
                      </a:pPr>
                      <a:r>
                        <a:t>Basic position from which most of the movements begin; knees slightly bent and legs apart, the front foot pointed towards the opponent, back foot placed perpendicular to the front. The trunk is upright and turned to the side to protect the largest contact surface. The fencer faces the opponent, but his/her attention directed to the opponent’s movements, never directed towards the face, as in the professional fencing it is more than obvious since the face is hidden by a mask.</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179011">
                <a:tc>
                  <a:txBody>
                    <a:bodyPr/>
                    <a:lstStyle/>
                    <a:p>
                      <a:pPr algn="l">
                        <a:spcBef>
                          <a:spcPts val="200"/>
                        </a:spcBef>
                        <a:defRPr sz="1800" b="0" i="0"/>
                      </a:pPr>
                      <a:r>
                        <a:rPr sz="1400">
                          <a:sym typeface="Helvetica"/>
                        </a:rPr>
                        <a:t>Advance</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latin typeface="Arial"/>
                          <a:ea typeface="Arial"/>
                          <a:cs typeface="Arial"/>
                        </a:defRPr>
                      </a:pPr>
                      <a:r>
                        <a:t>It is the movement of attack that is performed with step by step forward movements and on guard position. </a:t>
                      </a:r>
                      <a:endParaRPr>
                        <a:latin typeface="+mn-lt"/>
                        <a:ea typeface="+mn-ea"/>
                        <a:cs typeface="+mn-cs"/>
                        <a:sym typeface="Helvetica"/>
                      </a:endParaRP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1440506">
                <a:tc>
                  <a:txBody>
                    <a:bodyPr/>
                    <a:lstStyle/>
                    <a:p>
                      <a:pPr algn="l">
                        <a:spcBef>
                          <a:spcPts val="200"/>
                        </a:spcBef>
                        <a:defRPr sz="1800" b="0" i="0"/>
                      </a:pPr>
                      <a:r>
                        <a:rPr sz="1400">
                          <a:sym typeface="Helvetica"/>
                        </a:rPr>
                        <a:t>Breaking ground</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200"/>
                        </a:spcBef>
                        <a:defRPr sz="1800" b="0" i="0"/>
                      </a:pPr>
                      <a:r>
                        <a:rPr sz="1400">
                          <a:sym typeface="Helvetica"/>
                        </a:rPr>
                        <a:t>It is the movement taken to defend oneself from attack, in which one steps back without losing on guard position.</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xmlns="" val="10003"/>
                  </a:ext>
                </a:extLst>
              </a:tr>
            </a:tbl>
          </a:graphicData>
        </a:graphic>
      </p:graphicFrame>
      <p:pic>
        <p:nvPicPr>
          <p:cNvPr id="73" name="logodefinitivo.png" descr="logodefinitivo.png"/>
          <p:cNvPicPr>
            <a:picLocks noChangeAspect="1"/>
          </p:cNvPicPr>
          <p:nvPr/>
        </p:nvPicPr>
        <p:blipFill>
          <a:blip r:embed="rId2"/>
          <a:stretch>
            <a:fillRect/>
          </a:stretch>
        </p:blipFill>
        <p:spPr>
          <a:xfrm>
            <a:off x="8283575" y="6078537"/>
            <a:ext cx="785813" cy="593727"/>
          </a:xfrm>
          <a:prstGeom prst="rect">
            <a:avLst/>
          </a:prstGeom>
          <a:ln w="34925">
            <a:solidFill>
              <a:srgbClr val="FFFFFF"/>
            </a:solidFill>
          </a:ln>
          <a:effectLst>
            <a:outerShdw blurRad="63500" rotWithShape="0">
              <a:srgbClr val="000000">
                <a:alpha val="42999"/>
              </a:srgbClr>
            </a:outerShdw>
          </a:effectLst>
        </p:spPr>
      </p:pic>
      <p:pic>
        <p:nvPicPr>
          <p:cNvPr id="74" name="esgrima 1.jpg" descr="esgrima 1.jpg"/>
          <p:cNvPicPr>
            <a:picLocks noChangeAspect="1"/>
          </p:cNvPicPr>
          <p:nvPr/>
        </p:nvPicPr>
        <p:blipFill>
          <a:blip r:embed="rId3"/>
          <a:stretch>
            <a:fillRect/>
          </a:stretch>
        </p:blipFill>
        <p:spPr>
          <a:xfrm>
            <a:off x="1203633" y="1666081"/>
            <a:ext cx="1182555" cy="1205151"/>
          </a:xfrm>
          <a:prstGeom prst="rect">
            <a:avLst/>
          </a:prstGeom>
          <a:ln w="12700">
            <a:miter lim="400000"/>
          </a:ln>
        </p:spPr>
      </p:pic>
      <p:pic>
        <p:nvPicPr>
          <p:cNvPr id="75" name="marchar.jpg" descr="marchar.jpg"/>
          <p:cNvPicPr>
            <a:picLocks noChangeAspect="1"/>
          </p:cNvPicPr>
          <p:nvPr/>
        </p:nvPicPr>
        <p:blipFill>
          <a:blip r:embed="rId4"/>
          <a:stretch>
            <a:fillRect/>
          </a:stretch>
        </p:blipFill>
        <p:spPr>
          <a:xfrm>
            <a:off x="1162885" y="3298007"/>
            <a:ext cx="1497606" cy="1031965"/>
          </a:xfrm>
          <a:prstGeom prst="rect">
            <a:avLst/>
          </a:prstGeom>
          <a:ln w="12700">
            <a:miter lim="400000"/>
          </a:ln>
        </p:spPr>
      </p:pic>
      <p:pic>
        <p:nvPicPr>
          <p:cNvPr id="76" name="romper.jpg" descr="romper.jpg"/>
          <p:cNvPicPr>
            <a:picLocks noChangeAspect="1"/>
          </p:cNvPicPr>
          <p:nvPr/>
        </p:nvPicPr>
        <p:blipFill>
          <a:blip r:embed="rId5"/>
          <a:srcRect/>
          <a:stretch>
            <a:fillRect/>
          </a:stretch>
        </p:blipFill>
        <p:spPr>
          <a:xfrm>
            <a:off x="6510759" y="4654648"/>
            <a:ext cx="1698458" cy="108807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67"/>
          <p:cNvGraphicFramePr/>
          <p:nvPr/>
        </p:nvGraphicFramePr>
        <p:xfrm>
          <a:off x="468312" y="620712"/>
          <a:ext cx="8229599" cy="5453615"/>
        </p:xfrm>
        <a:graphic>
          <a:graphicData uri="http://schemas.openxmlformats.org/drawingml/2006/table">
            <a:tbl>
              <a:tblPr>
                <a:tableStyleId>{4C3C2611-4C71-4FC5-86AE-919BDF0F9419}</a:tableStyleId>
              </a:tblPr>
              <a:tblGrid>
                <a:gridCol w="2525712">
                  <a:extLst>
                    <a:ext uri="{9D8B030D-6E8A-4147-A177-3AD203B41FA5}">
                      <a16:colId xmlns:a16="http://schemas.microsoft.com/office/drawing/2014/main" xmlns="" val="20000"/>
                    </a:ext>
                  </a:extLst>
                </a:gridCol>
                <a:gridCol w="5703887">
                  <a:extLst>
                    <a:ext uri="{9D8B030D-6E8A-4147-A177-3AD203B41FA5}">
                      <a16:colId xmlns:a16="http://schemas.microsoft.com/office/drawing/2014/main" xmlns="" val="20001"/>
                    </a:ext>
                  </a:extLst>
                </a:gridCol>
              </a:tblGrid>
              <a:tr h="1099651">
                <a:tc>
                  <a:txBody>
                    <a:bodyPr/>
                    <a:lstStyle/>
                    <a:p>
                      <a:pPr algn="l">
                        <a:spcBef>
                          <a:spcPts val="200"/>
                        </a:spcBef>
                        <a:defRPr sz="1800" b="0" i="0"/>
                      </a:pPr>
                      <a:r>
                        <a:rPr sz="1200">
                          <a:sym typeface="Helvetica"/>
                        </a:rPr>
                        <a:t>Attack</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200"/>
                        </a:spcBef>
                        <a:defRPr sz="1800" b="0" i="0"/>
                      </a:pPr>
                      <a:r>
                        <a:rPr sz="1200">
                          <a:sym typeface="Helvetica"/>
                        </a:rPr>
                        <a:t>Known as the movement of attack against the opponent, it is a long step taken with one foot forward, the sword arm extended, to reach as much as possible</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0"/>
                  </a:ext>
                </a:extLst>
              </a:tr>
              <a:tr h="993576">
                <a:tc>
                  <a:txBody>
                    <a:bodyPr/>
                    <a:lstStyle/>
                    <a:p>
                      <a:pPr algn="l">
                        <a:spcBef>
                          <a:spcPts val="200"/>
                        </a:spcBef>
                        <a:defRPr sz="1800" b="0" i="0"/>
                      </a:pPr>
                      <a:r>
                        <a:rPr sz="1200">
                          <a:sym typeface="Helvetica"/>
                        </a:rPr>
                        <a:t>Jump back</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200"/>
                        </a:spcBef>
                        <a:defRPr sz="1800" b="0" i="0"/>
                      </a:pPr>
                      <a:r>
                        <a:rPr sz="1200">
                          <a:sym typeface="Helvetica"/>
                        </a:rPr>
                        <a:t>It is a rapid movement in which a backward jump is made by the movement of the back leg, throwing one’s weight on the back foot, and moving the forward foot in an on guard position.</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257150">
                <a:tc>
                  <a:txBody>
                    <a:bodyPr/>
                    <a:lstStyle/>
                    <a:p>
                      <a:pPr algn="l">
                        <a:spcBef>
                          <a:spcPts val="200"/>
                        </a:spcBef>
                        <a:defRPr sz="1800" b="0" i="0"/>
                      </a:pPr>
                      <a:r>
                        <a:rPr sz="1200">
                          <a:sym typeface="Helvetica"/>
                        </a:rPr>
                        <a:t>Balestra or Jump Lunge</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200"/>
                        </a:spcBef>
                        <a:defRPr sz="1200" b="0" i="0">
                          <a:sym typeface="Helvetica"/>
                        </a:defRPr>
                      </a:pPr>
                      <a:r>
                        <a:t>It is a movement in which a foot is thrown forward, the body is balanced and the guard position supporting the back foot. </a:t>
                      </a:r>
                      <a:r>
                        <a:rPr>
                          <a:solidFill>
                            <a:srgbClr val="444444"/>
                          </a:solidFill>
                        </a:rPr>
                        <a:t/>
                      </a:r>
                      <a:br>
                        <a:rPr>
                          <a:solidFill>
                            <a:srgbClr val="444444"/>
                          </a:solidFill>
                        </a:rPr>
                      </a:br>
                      <a:endParaRPr>
                        <a:solidFill>
                          <a:srgbClr val="444444"/>
                        </a:solidFill>
                      </a:endParaRP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980429">
                <a:tc>
                  <a:txBody>
                    <a:bodyPr/>
                    <a:lstStyle/>
                    <a:p>
                      <a:pPr algn="l">
                        <a:spcBef>
                          <a:spcPts val="200"/>
                        </a:spcBef>
                        <a:defRPr sz="1800" b="0" i="0"/>
                      </a:pPr>
                      <a:r>
                        <a:rPr sz="1200">
                          <a:sym typeface="Helvetica"/>
                        </a:rPr>
                        <a:t>Lunge</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200"/>
                        </a:spcBef>
                        <a:defRPr sz="1800" b="0" i="0"/>
                      </a:pPr>
                      <a:r>
                        <a:rPr sz="1200">
                          <a:sym typeface="Helvetica"/>
                        </a:rPr>
                        <a:t>it is a very fast forward movement, with the sword arm outstretched and with the clear conviction that the objective will be touched, so much so, that if it is not made, there is no going back and it will be you that is hit.</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r h="1122809">
                <a:tc>
                  <a:txBody>
                    <a:bodyPr/>
                    <a:lstStyle/>
                    <a:p>
                      <a:pPr algn="l">
                        <a:spcBef>
                          <a:spcPts val="200"/>
                        </a:spcBef>
                        <a:defRPr sz="1800" b="0" i="0"/>
                      </a:pPr>
                      <a:r>
                        <a:rPr sz="1200">
                          <a:sym typeface="Helvetica"/>
                        </a:rPr>
                        <a:t>Feint</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spcBef>
                          <a:spcPts val="200"/>
                        </a:spcBef>
                        <a:defRPr sz="1800" b="0" i="0"/>
                      </a:pPr>
                      <a:r>
                        <a:rPr sz="1200">
                          <a:sym typeface="Helvetica"/>
                        </a:rPr>
                        <a:t>rapid movements that seeks to deceive the opponent, in the face of an attack from one’s opponent or one’s attack.</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xmlns="" val="10004"/>
                  </a:ext>
                </a:extLst>
              </a:tr>
            </a:tbl>
          </a:graphicData>
        </a:graphic>
      </p:graphicFrame>
      <p:pic>
        <p:nvPicPr>
          <p:cNvPr id="7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80" name="esgrima 10.jpg" descr="esgrima 10.jpg"/>
          <p:cNvPicPr>
            <a:picLocks noChangeAspect="1"/>
          </p:cNvPicPr>
          <p:nvPr/>
        </p:nvPicPr>
        <p:blipFill>
          <a:blip r:embed="rId3"/>
          <a:stretch>
            <a:fillRect/>
          </a:stretch>
        </p:blipFill>
        <p:spPr>
          <a:xfrm>
            <a:off x="1315546" y="742204"/>
            <a:ext cx="1215170" cy="953075"/>
          </a:xfrm>
          <a:prstGeom prst="rect">
            <a:avLst/>
          </a:prstGeom>
          <a:ln w="12700">
            <a:miter lim="400000"/>
          </a:ln>
        </p:spPr>
      </p:pic>
      <p:pic>
        <p:nvPicPr>
          <p:cNvPr id="81" name="saltos2.jpg" descr="saltos2.jpg"/>
          <p:cNvPicPr>
            <a:picLocks noChangeAspect="1"/>
          </p:cNvPicPr>
          <p:nvPr/>
        </p:nvPicPr>
        <p:blipFill>
          <a:blip r:embed="rId4"/>
          <a:stretch>
            <a:fillRect/>
          </a:stretch>
        </p:blipFill>
        <p:spPr>
          <a:xfrm>
            <a:off x="1563470" y="1812279"/>
            <a:ext cx="1377899" cy="866470"/>
          </a:xfrm>
          <a:prstGeom prst="rect">
            <a:avLst/>
          </a:prstGeom>
          <a:ln w="12700">
            <a:miter lim="400000"/>
          </a:ln>
        </p:spPr>
      </p:pic>
      <p:pic>
        <p:nvPicPr>
          <p:cNvPr id="82" name="saltos.jpg" descr="saltos.jpg"/>
          <p:cNvPicPr>
            <a:picLocks noChangeAspect="1"/>
          </p:cNvPicPr>
          <p:nvPr/>
        </p:nvPicPr>
        <p:blipFill>
          <a:blip r:embed="rId5"/>
          <a:stretch>
            <a:fillRect/>
          </a:stretch>
        </p:blipFill>
        <p:spPr>
          <a:xfrm>
            <a:off x="6158258" y="2952463"/>
            <a:ext cx="1383122" cy="953074"/>
          </a:xfrm>
          <a:prstGeom prst="rect">
            <a:avLst/>
          </a:prstGeom>
          <a:ln w="12700">
            <a:miter lim="400000"/>
          </a:ln>
        </p:spPr>
      </p:pic>
      <p:pic>
        <p:nvPicPr>
          <p:cNvPr id="83" name="flecha copia2345456.jpg" descr="flecha copia2345456.jpg"/>
          <p:cNvPicPr>
            <a:picLocks noChangeAspect="1"/>
          </p:cNvPicPr>
          <p:nvPr/>
        </p:nvPicPr>
        <p:blipFill>
          <a:blip r:embed="rId6"/>
          <a:stretch>
            <a:fillRect/>
          </a:stretch>
        </p:blipFill>
        <p:spPr>
          <a:xfrm>
            <a:off x="1488706" y="4017905"/>
            <a:ext cx="1324226" cy="866470"/>
          </a:xfrm>
          <a:prstGeom prst="rect">
            <a:avLst/>
          </a:prstGeom>
          <a:ln w="12700">
            <a:miter lim="400000"/>
          </a:ln>
        </p:spPr>
      </p:pic>
      <p:pic>
        <p:nvPicPr>
          <p:cNvPr id="84" name="fintas.jpg" descr="fintas.jpg"/>
          <p:cNvPicPr>
            <a:picLocks noChangeAspect="1"/>
          </p:cNvPicPr>
          <p:nvPr/>
        </p:nvPicPr>
        <p:blipFill>
          <a:blip r:embed="rId7"/>
          <a:stretch>
            <a:fillRect/>
          </a:stretch>
        </p:blipFill>
        <p:spPr>
          <a:xfrm>
            <a:off x="5742942" y="5190480"/>
            <a:ext cx="1215170" cy="85441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75"/>
          <p:cNvSpPr txBox="1">
            <a:spLocks noGrp="1"/>
          </p:cNvSpPr>
          <p:nvPr>
            <p:ph type="title" idx="4294967295"/>
          </p:nvPr>
        </p:nvSpPr>
        <p:spPr>
          <a:xfrm>
            <a:off x="457200" y="274637"/>
            <a:ext cx="8229600" cy="891730"/>
          </a:xfrm>
          <a:prstGeom prst="rect">
            <a:avLst/>
          </a:prstGeom>
        </p:spPr>
        <p:txBody>
          <a:bodyPr lIns="0" tIns="0" rIns="0" bIns="0">
            <a:normAutofit/>
          </a:bodyPr>
          <a:lstStyle>
            <a:lvl1pPr>
              <a:defRPr sz="2600" b="1">
                <a:solidFill>
                  <a:srgbClr val="FF9300"/>
                </a:solidFill>
              </a:defRPr>
            </a:lvl1pPr>
          </a:lstStyle>
          <a:p>
            <a:r>
              <a:t>QUESTIONNAIRE AND ACTIVITIES </a:t>
            </a:r>
          </a:p>
        </p:txBody>
      </p:sp>
      <p:pic>
        <p:nvPicPr>
          <p:cNvPr id="8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88" name="In which territories was the practice of fencing originally recorded?…"/>
          <p:cNvSpPr txBox="1"/>
          <p:nvPr/>
        </p:nvSpPr>
        <p:spPr>
          <a:xfrm>
            <a:off x="270940" y="1350968"/>
            <a:ext cx="9110804" cy="45490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In which territories was the practice of fencing originally recorded?</a:t>
            </a:r>
          </a:p>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What are the pillars on which the practice of fencing as a sport stands today? </a:t>
            </a:r>
          </a:p>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How long is the  </a:t>
            </a:r>
            <a:r>
              <a:rPr sz="2100" dirty="0" err="1"/>
              <a:t>piste</a:t>
            </a:r>
            <a:r>
              <a:rPr sz="2100" dirty="0"/>
              <a:t>?</a:t>
            </a:r>
          </a:p>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Which, in this sport, are the valid hit zones?</a:t>
            </a:r>
          </a:p>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Identify four basic moves in fencing.</a:t>
            </a:r>
          </a:p>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Write down in your notebook unknown vocabulary from this unit.</a:t>
            </a:r>
          </a:p>
          <a:p>
            <a:pPr marL="294105" indent="-294105" defTabSz="457200">
              <a:lnSpc>
                <a:spcPct val="150000"/>
              </a:lnSpc>
              <a:spcBef>
                <a:spcPts val="200"/>
              </a:spcBef>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pPr>
            <a:r>
              <a:rPr sz="2100" dirty="0"/>
              <a:t>Check the Federation website or any sports association in your region and check for changes or modifications, if any, in its regulations.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a:defRPr sz="3600"/>
            </a:lvl1pPr>
          </a:lstStyle>
          <a:p>
            <a:r>
              <a:t>Recreational Fencing</a:t>
            </a:r>
          </a:p>
        </p:txBody>
      </p:sp>
      <p:sp>
        <p:nvSpPr>
          <p:cNvPr id="28" name="Shape 16"/>
          <p:cNvSpPr txBox="1">
            <a:spLocks noGrp="1"/>
          </p:cNvSpPr>
          <p:nvPr>
            <p:ph type="body" sz="half" idx="4294967295"/>
          </p:nvPr>
        </p:nvSpPr>
        <p:spPr>
          <a:xfrm>
            <a:off x="684211" y="1484311"/>
            <a:ext cx="4143378" cy="4035428"/>
          </a:xfrm>
          <a:prstGeom prst="rect">
            <a:avLst/>
          </a:prstGeom>
        </p:spPr>
        <p:txBody>
          <a:bodyPr lIns="0" tIns="0" rIns="0" bIns="0">
            <a:normAutofit/>
          </a:bodyPr>
          <a:lstStyle/>
          <a:p>
            <a:pPr marL="155341" indent="-155341" defTabSz="379475">
              <a:lnSpc>
                <a:spcPct val="200000"/>
              </a:lnSpc>
              <a:spcBef>
                <a:spcPts val="0"/>
              </a:spcBef>
              <a:buAutoNum type="arabicPeriod"/>
              <a:tabLst>
                <a:tab pos="292100" algn="l"/>
                <a:tab pos="584200" algn="l"/>
                <a:tab pos="876300" algn="l"/>
                <a:tab pos="1168400" algn="l"/>
                <a:tab pos="1473200" algn="l"/>
                <a:tab pos="1765300" algn="l"/>
                <a:tab pos="2057400" algn="l"/>
                <a:tab pos="2349500" algn="l"/>
                <a:tab pos="2654300" algn="l"/>
                <a:tab pos="2946400" algn="l"/>
                <a:tab pos="3238500" algn="l"/>
                <a:tab pos="3530600" algn="l"/>
              </a:tabLst>
              <a:defRPr sz="1992">
                <a:latin typeface="+mn-lt"/>
                <a:ea typeface="+mn-ea"/>
                <a:cs typeface="+mn-cs"/>
                <a:sym typeface="Helvetica"/>
              </a:defRPr>
            </a:pPr>
            <a:r>
              <a:t>Objectives</a:t>
            </a:r>
          </a:p>
          <a:p>
            <a:pPr marL="155341" marR="31623" indent="-155341" defTabSz="390016">
              <a:lnSpc>
                <a:spcPct val="200000"/>
              </a:lnSpc>
              <a:spcBef>
                <a:spcPts val="0"/>
              </a:spcBef>
              <a:buAutoNum type="arabicPeriod"/>
              <a:tabLst>
                <a:tab pos="292100" algn="l"/>
                <a:tab pos="584200" algn="l"/>
                <a:tab pos="876300" algn="l"/>
                <a:tab pos="1168400" algn="l"/>
                <a:tab pos="1473200" algn="l"/>
                <a:tab pos="1765300" algn="l"/>
                <a:tab pos="2057400" algn="l"/>
                <a:tab pos="2349500" algn="l"/>
                <a:tab pos="2654300" algn="l"/>
                <a:tab pos="2946400" algn="l"/>
                <a:tab pos="3238500" algn="l"/>
                <a:tab pos="3530600" algn="l"/>
              </a:tabLst>
              <a:defRPr sz="1992">
                <a:latin typeface="+mn-lt"/>
                <a:ea typeface="+mn-ea"/>
                <a:cs typeface="+mn-cs"/>
                <a:sym typeface="Helvetica"/>
              </a:defRPr>
            </a:pPr>
            <a:r>
              <a:t>Significant Adjustments in Fencing</a:t>
            </a:r>
          </a:p>
          <a:p>
            <a:pPr marL="0" marR="31623" indent="0" defTabSz="390016">
              <a:lnSpc>
                <a:spcPct val="200000"/>
              </a:lnSpc>
              <a:spcBef>
                <a:spcPts val="0"/>
              </a:spcBef>
              <a:buSzTx/>
              <a:buNone/>
              <a:tabLst>
                <a:tab pos="292100" algn="l"/>
                <a:tab pos="584200" algn="l"/>
                <a:tab pos="876300" algn="l"/>
                <a:tab pos="1168400" algn="l"/>
                <a:tab pos="1473200" algn="l"/>
                <a:tab pos="1765300" algn="l"/>
                <a:tab pos="2057400" algn="l"/>
                <a:tab pos="2349500" algn="l"/>
                <a:tab pos="2654300" algn="l"/>
                <a:tab pos="2946400" algn="l"/>
                <a:tab pos="3238500" algn="l"/>
                <a:tab pos="3530600" algn="l"/>
              </a:tabLst>
              <a:defRPr sz="1992">
                <a:latin typeface="+mn-lt"/>
                <a:ea typeface="+mn-ea"/>
                <a:cs typeface="+mn-cs"/>
                <a:sym typeface="Helvetica"/>
              </a:defRPr>
            </a:pPr>
            <a:r>
              <a:t>	Basic Regulations </a:t>
            </a:r>
            <a:br/>
            <a:r>
              <a:t>	Equipment and Facilities</a:t>
            </a:r>
          </a:p>
          <a:p>
            <a:pPr marL="155341" marR="31623" indent="-155341" defTabSz="390016">
              <a:lnSpc>
                <a:spcPct val="200000"/>
              </a:lnSpc>
              <a:spcBef>
                <a:spcPts val="0"/>
              </a:spcBef>
              <a:buAutoNum type="arabicPeriod" startAt="3"/>
              <a:tabLst>
                <a:tab pos="292100" algn="l"/>
                <a:tab pos="584200" algn="l"/>
                <a:tab pos="876300" algn="l"/>
                <a:tab pos="1168400" algn="l"/>
                <a:tab pos="1473200" algn="l"/>
                <a:tab pos="1765300" algn="l"/>
                <a:tab pos="2057400" algn="l"/>
                <a:tab pos="2349500" algn="l"/>
                <a:tab pos="2654300" algn="l"/>
                <a:tab pos="2946400" algn="l"/>
                <a:tab pos="3238500" algn="l"/>
                <a:tab pos="3530600" algn="l"/>
              </a:tabLst>
              <a:defRPr sz="1992">
                <a:latin typeface="+mn-lt"/>
                <a:ea typeface="+mn-ea"/>
                <a:cs typeface="+mn-cs"/>
                <a:sym typeface="Helvetica"/>
              </a:defRPr>
            </a:pPr>
            <a:r>
              <a:t> Basic Moves</a:t>
            </a:r>
          </a:p>
          <a:p>
            <a:pPr marL="266298" marR="31623" indent="-266298" defTabSz="390016">
              <a:lnSpc>
                <a:spcPct val="200000"/>
              </a:lnSpc>
              <a:spcBef>
                <a:spcPts val="0"/>
              </a:spcBef>
              <a:buAutoNum type="arabicPeriod" startAt="3"/>
              <a:tabLst>
                <a:tab pos="292100" algn="l"/>
                <a:tab pos="584200" algn="l"/>
                <a:tab pos="876300" algn="l"/>
                <a:tab pos="1168400" algn="l"/>
                <a:tab pos="1473200" algn="l"/>
                <a:tab pos="1765300" algn="l"/>
                <a:tab pos="2057400" algn="l"/>
                <a:tab pos="2349500" algn="l"/>
                <a:tab pos="2654300" algn="l"/>
                <a:tab pos="2946400" algn="l"/>
                <a:tab pos="3238500" algn="l"/>
                <a:tab pos="3530600" algn="l"/>
              </a:tabLst>
              <a:defRPr sz="1162">
                <a:latin typeface="+mn-lt"/>
                <a:ea typeface="+mn-ea"/>
                <a:cs typeface="+mn-cs"/>
                <a:sym typeface="Helvetica"/>
              </a:defRPr>
            </a:pPr>
            <a:r>
              <a:rPr sz="1992"/>
              <a:t> Practical Exercises</a:t>
            </a:r>
          </a:p>
          <a:p>
            <a:pPr marL="266298" marR="31623" indent="-266298" defTabSz="390016">
              <a:lnSpc>
                <a:spcPct val="200000"/>
              </a:lnSpc>
              <a:spcBef>
                <a:spcPts val="0"/>
              </a:spcBef>
              <a:buAutoNum type="arabicPeriod" startAt="3"/>
              <a:tabLst>
                <a:tab pos="292100" algn="l"/>
                <a:tab pos="584200" algn="l"/>
                <a:tab pos="876300" algn="l"/>
                <a:tab pos="1168400" algn="l"/>
                <a:tab pos="1473200" algn="l"/>
                <a:tab pos="1765300" algn="l"/>
                <a:tab pos="2057400" algn="l"/>
                <a:tab pos="2349500" algn="l"/>
                <a:tab pos="2654300" algn="l"/>
                <a:tab pos="2946400" algn="l"/>
                <a:tab pos="3238500" algn="l"/>
                <a:tab pos="3530600" algn="l"/>
              </a:tabLst>
              <a:defRPr sz="1162">
                <a:latin typeface="+mn-lt"/>
                <a:ea typeface="+mn-ea"/>
                <a:cs typeface="+mn-cs"/>
                <a:sym typeface="Helvetica"/>
              </a:defRPr>
            </a:pPr>
            <a:r>
              <a:rPr sz="1992"/>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esgrima 1.jpg" descr="esgrima 1.jpg"/>
          <p:cNvPicPr>
            <a:picLocks noChangeAspect="1"/>
          </p:cNvPicPr>
          <p:nvPr/>
        </p:nvPicPr>
        <p:blipFill>
          <a:blip r:embed="rId3"/>
          <a:stretch>
            <a:fillRect/>
          </a:stretch>
        </p:blipFill>
        <p:spPr>
          <a:xfrm>
            <a:off x="5219401" y="1754446"/>
            <a:ext cx="3286314" cy="334910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476250"/>
            <a:ext cx="8229600" cy="941388"/>
          </a:xfrm>
          <a:prstGeom prst="rect">
            <a:avLst/>
          </a:prstGeom>
        </p:spPr>
        <p:txBody>
          <a:bodyPr lIns="0" tIns="0" rIns="0" bIns="0">
            <a:normAutofit/>
          </a:bodyPr>
          <a:lstStyle>
            <a:lvl1pPr>
              <a:defRPr sz="2900" b="1">
                <a:solidFill>
                  <a:srgbClr val="FF9300"/>
                </a:solidFill>
              </a:defRPr>
            </a:lvl1pPr>
          </a:lstStyle>
          <a:p>
            <a:r>
              <a:t>OBJECTIVES</a:t>
            </a:r>
          </a:p>
        </p:txBody>
      </p:sp>
      <p:sp>
        <p:nvSpPr>
          <p:cNvPr id="33" name="Shape 21"/>
          <p:cNvSpPr txBox="1">
            <a:spLocks noGrp="1"/>
          </p:cNvSpPr>
          <p:nvPr>
            <p:ph type="body" idx="4294967295"/>
          </p:nvPr>
        </p:nvSpPr>
        <p:spPr>
          <a:xfrm>
            <a:off x="457200" y="1600200"/>
            <a:ext cx="7144743" cy="4525963"/>
          </a:xfrm>
          <a:prstGeom prst="rect">
            <a:avLst/>
          </a:prstGeom>
        </p:spPr>
        <p:txBody>
          <a:bodyPr lIns="0" tIns="0" rIns="0" bIns="0">
            <a:normAutofit/>
          </a:bodyPr>
          <a:lstStyle/>
          <a:p>
            <a:pPr marL="177800" indent="-17780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 To fundamentally improve leg strength and flexibility as well as improve response time and gestural velocity. </a:t>
            </a:r>
            <a:br/>
            <a:endParaRPr/>
          </a:p>
          <a:p>
            <a:pPr marL="177800" indent="-177800"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n-lt"/>
                <a:ea typeface="+mn-ea"/>
                <a:cs typeface="+mn-cs"/>
                <a:sym typeface="Helvetica"/>
              </a:defRPr>
            </a:pPr>
            <a:r>
              <a:rPr sz="1800"/>
              <a:t>- To learn the basic techniques of this specialty, applying, in this martial arts sport, key aspects of fair play. </a:t>
            </a:r>
            <a:r>
              <a:rPr>
                <a:solidFill>
                  <a:srgbClr val="232323"/>
                </a:solidFill>
              </a:rPr>
              <a:t/>
            </a:r>
            <a:br>
              <a:rPr>
                <a:solidFill>
                  <a:srgbClr val="232323"/>
                </a:solidFill>
              </a:rPr>
            </a:br>
            <a:endParaRPr>
              <a:solidFill>
                <a:srgbClr val="232323"/>
              </a:solidFill>
            </a:endParaRP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esgrima 5.jpg" descr="esgrima 5.jpg"/>
          <p:cNvPicPr>
            <a:picLocks noChangeAspect="1"/>
          </p:cNvPicPr>
          <p:nvPr/>
        </p:nvPicPr>
        <p:blipFill>
          <a:blip r:embed="rId3"/>
          <a:stretch>
            <a:fillRect/>
          </a:stretch>
        </p:blipFill>
        <p:spPr>
          <a:xfrm>
            <a:off x="1780778" y="4006281"/>
            <a:ext cx="4259264" cy="188339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448964" y="617701"/>
            <a:ext cx="3899199" cy="5351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Egypt welcomed "fencing" but it was not until the ancient Greeks when it was accorded, with its exercises and paramilitary games, a special status.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The Myrmidons in Roman times, trained rigorously with the sword for gladiatorial game. In the Middle Ages, with the appearance of body protection (armour). Sword making underwent major changes due to new materials used; it became more resistant and harder against the armour. The technique employed in sword fighting centred on the speed of movement and dexterity, which were fundamental in defence, especially for those who could not easily acquire swords made from this material.</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9" name="esgrima 10.jpg" descr="esgrima 10.jpg"/>
          <p:cNvPicPr>
            <a:picLocks noChangeAspect="1"/>
          </p:cNvPicPr>
          <p:nvPr/>
        </p:nvPicPr>
        <p:blipFill>
          <a:blip r:embed="rId3"/>
          <a:stretch>
            <a:fillRect/>
          </a:stretch>
        </p:blipFill>
        <p:spPr>
          <a:xfrm>
            <a:off x="4816998" y="1909663"/>
            <a:ext cx="3529016" cy="276785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30"/>
          <p:cNvSpPr txBox="1"/>
          <p:nvPr/>
        </p:nvSpPr>
        <p:spPr>
          <a:xfrm>
            <a:off x="366365" y="2852736"/>
            <a:ext cx="8411270" cy="2833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From the fifteenth century fencing made significant advances and extended to the middle class schools, proliferating there. Over the next years fencing treatises were written in Spain, and later in Italy and France, countries considered to be the creators of modern-day fencing.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By the mid-sixteenth century the first fencing masters and the florets appeared. In the nineteenth century, sport fencing halls or clubs were created, which used the foil (widely used in duals) sabre and sword. In the early twentieth century the three weapons used were settled and their use in duels disappeared, what remains is schooling, honour and courtesy of the sport, features that still lives on today as pillars of sport fencing.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In 1913 the International Fencing Federation was created in Paris and the first steps were taken in the regulation of this beautiful sport. Today it is an extraordinary sport, elegant, respectful and polite. </a:t>
            </a:r>
          </a:p>
        </p:txBody>
      </p:sp>
      <p:pic>
        <p:nvPicPr>
          <p:cNvPr id="4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3" name="flecha.jpg" descr="flecha.jpg"/>
          <p:cNvPicPr>
            <a:picLocks noChangeAspect="1"/>
          </p:cNvPicPr>
          <p:nvPr/>
        </p:nvPicPr>
        <p:blipFill>
          <a:blip r:embed="rId3"/>
          <a:stretch>
            <a:fillRect/>
          </a:stretch>
        </p:blipFill>
        <p:spPr>
          <a:xfrm>
            <a:off x="2620142" y="183650"/>
            <a:ext cx="3903716" cy="226293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34"/>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SIGNIFICANT ADJUSTMENTS </a:t>
            </a:r>
          </a:p>
        </p:txBody>
      </p:sp>
      <p:pic>
        <p:nvPicPr>
          <p:cNvPr id="4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47" name="Shape 36"/>
          <p:cNvSpPr txBox="1"/>
          <p:nvPr/>
        </p:nvSpPr>
        <p:spPr>
          <a:xfrm>
            <a:off x="215750" y="1097418"/>
            <a:ext cx="8030867" cy="2123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Clearly, this sport requires very specialised facilities and equipment. There is specific regulatory clothing that is essential and specified to the fencers (those who practise fencing): jacket for sword or rapier modality; a plastron (required interior protector); electric equipment essential to detect a touch by opponent’s blade; and the weapons themselves, e.g., foil, epée and sabre.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sz="1600"/>
              <a:t>No doubt it is complicated and not inexpensive to offer fencing in your secondary school in these conditions. We have taken the adaptations made by Alberto and Yolanda Turon.</a:t>
            </a:r>
          </a:p>
        </p:txBody>
      </p:sp>
      <p:sp>
        <p:nvSpPr>
          <p:cNvPr id="48" name="Shape 37"/>
          <p:cNvSpPr txBox="1"/>
          <p:nvPr/>
        </p:nvSpPr>
        <p:spPr>
          <a:xfrm>
            <a:off x="611187" y="3524020"/>
            <a:ext cx="4392613" cy="2126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defRPr u="sng">
                <a:latin typeface="Arial"/>
                <a:ea typeface="Arial"/>
                <a:cs typeface="Arial"/>
                <a:sym typeface="Arial"/>
              </a:defRPr>
            </a:pPr>
            <a:r>
              <a:t>Participants </a:t>
            </a:r>
            <a:r>
              <a:rPr u="none"/>
              <a:t>also called fencers.</a:t>
            </a:r>
          </a:p>
          <a:p>
            <a:pPr>
              <a:defRPr>
                <a:latin typeface="Arial"/>
                <a:ea typeface="Arial"/>
                <a:cs typeface="Arial"/>
                <a:sym typeface="Arial"/>
              </a:defRPr>
            </a:pPr>
            <a:endParaRPr u="none"/>
          </a:p>
          <a:p>
            <a:pPr>
              <a:defRPr u="sng">
                <a:latin typeface="Arial"/>
                <a:ea typeface="Arial"/>
                <a:cs typeface="Arial"/>
                <a:sym typeface="Arial"/>
              </a:defRPr>
            </a:pPr>
            <a:r>
              <a:t>The referees</a:t>
            </a:r>
            <a:r>
              <a:rPr u="none"/>
              <a:t> are judges who decide whether the hit is valid and give the words of preparations, “On guard” and “Play.” </a:t>
            </a:r>
          </a:p>
          <a:p>
            <a:pPr>
              <a:defRPr>
                <a:latin typeface="Arial"/>
                <a:ea typeface="Arial"/>
                <a:cs typeface="Arial"/>
                <a:sym typeface="Arial"/>
              </a:defRPr>
            </a:pPr>
            <a:endParaRPr u="none"/>
          </a:p>
          <a:p>
            <a:pPr>
              <a:defRPr u="sng">
                <a:latin typeface="Arial"/>
                <a:ea typeface="Arial"/>
                <a:cs typeface="Arial"/>
                <a:sym typeface="Arial"/>
              </a:defRPr>
            </a:pPr>
            <a:r>
              <a:t>The bouts </a:t>
            </a:r>
            <a:r>
              <a:rPr u="none"/>
              <a:t>are made up of 5 touches or the best in four minutes.</a:t>
            </a:r>
          </a:p>
        </p:txBody>
      </p:sp>
      <p:pic>
        <p:nvPicPr>
          <p:cNvPr id="49" name="marchar.jpg" descr="marchar.jpg"/>
          <p:cNvPicPr>
            <a:picLocks noChangeAspect="1"/>
          </p:cNvPicPr>
          <p:nvPr/>
        </p:nvPicPr>
        <p:blipFill>
          <a:blip r:embed="rId3"/>
          <a:stretch>
            <a:fillRect/>
          </a:stretch>
        </p:blipFill>
        <p:spPr>
          <a:xfrm>
            <a:off x="5245248" y="3344950"/>
            <a:ext cx="3605211" cy="248426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40"/>
          <p:cNvSpPr txBox="1"/>
          <p:nvPr/>
        </p:nvSpPr>
        <p:spPr>
          <a:xfrm>
            <a:off x="1835149" y="227936"/>
            <a:ext cx="6480177" cy="3741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defRPr u="sng">
                <a:latin typeface="Arial"/>
                <a:ea typeface="Arial"/>
                <a:cs typeface="Arial"/>
                <a:sym typeface="Arial"/>
              </a:defRPr>
            </a:pPr>
            <a:r>
              <a:rPr u="none"/>
              <a:t>The beginning of the bout is carried out with the greeting, without masks. It is performed as the sword is unsheathed, the arm extends out with the palm up, and the arm is bent, the fist under chin and blade upright. The fencer salutes the opponent, the judge and the public, and then a Z is made with the tip of the sword in the air and makes as if to sheath the sword. Then the fencer puts on the mask and awaits the judge's orders, which are:</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 </a:t>
            </a:r>
            <a:endParaRPr sz="1800">
              <a:latin typeface="Arial"/>
              <a:ea typeface="Arial"/>
              <a:cs typeface="Arial"/>
              <a:sym typeface="Arial"/>
            </a:endParaRPr>
          </a:p>
          <a:p>
            <a:pPr marL="942473" lvl="2" indent="-180473" algn="just" defTabSz="457200">
              <a:lnSpc>
                <a:spcPct val="14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t>En-guard - on guard position behind line B.</a:t>
            </a:r>
          </a:p>
          <a:p>
            <a:pPr marL="942473" lvl="2" indent="-180473" algn="just" defTabSz="457200">
              <a:lnSpc>
                <a:spcPct val="14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t>Ready - at the start of a bout and/or</a:t>
            </a:r>
          </a:p>
          <a:p>
            <a:pPr marL="942473" lvl="2" indent="-180473" algn="just" defTabSz="457200">
              <a:lnSpc>
                <a:spcPct val="14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t>Halt - to a penalty, touch or end of combat.</a:t>
            </a:r>
          </a:p>
        </p:txBody>
      </p:sp>
      <p:pic>
        <p:nvPicPr>
          <p:cNvPr id="5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3" name="esgrima 4.jpg" descr="esgrima 4.jpg"/>
          <p:cNvPicPr>
            <a:picLocks noChangeAspect="1"/>
          </p:cNvPicPr>
          <p:nvPr/>
        </p:nvPicPr>
        <p:blipFill>
          <a:blip r:embed="rId3"/>
          <a:stretch>
            <a:fillRect/>
          </a:stretch>
        </p:blipFill>
        <p:spPr>
          <a:xfrm>
            <a:off x="369886" y="1542532"/>
            <a:ext cx="1375550" cy="3772936"/>
          </a:xfrm>
          <a:prstGeom prst="rect">
            <a:avLst/>
          </a:prstGeom>
          <a:ln w="12700">
            <a:miter lim="400000"/>
          </a:ln>
        </p:spPr>
      </p:pic>
      <p:pic>
        <p:nvPicPr>
          <p:cNvPr id="54" name="esgrima 3.jpg" descr="esgrima 3.jpg"/>
          <p:cNvPicPr>
            <a:picLocks noChangeAspect="1"/>
          </p:cNvPicPr>
          <p:nvPr/>
        </p:nvPicPr>
        <p:blipFill>
          <a:blip r:embed="rId4"/>
          <a:stretch>
            <a:fillRect/>
          </a:stretch>
        </p:blipFill>
        <p:spPr>
          <a:xfrm>
            <a:off x="4965600" y="3944491"/>
            <a:ext cx="2111994" cy="278504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51">
                                            <p:bg/>
                                          </p:spTgt>
                                        </p:tgtEl>
                                        <p:attrNameLst>
                                          <p:attrName>style.visibility</p:attrName>
                                        </p:attrNameLst>
                                      </p:cBhvr>
                                      <p:to>
                                        <p:strVal val="visible"/>
                                      </p:to>
                                    </p:set>
                                    <p:animEffect transition="in" filter="blinds(horizontal)">
                                      <p:cBhvr>
                                        <p:cTn id="7" dur="500"/>
                                        <p:tgtEl>
                                          <p:spTgt spid="51">
                                            <p:bg/>
                                          </p:spTgt>
                                        </p:tgtEl>
                                      </p:cBhvr>
                                    </p:animEffect>
                                  </p:childTnLst>
                                </p:cTn>
                              </p:par>
                              <p:par>
                                <p:cTn id="8" presetID="3" presetClass="entr" presetSubtype="10" fill="hold" grpId="0" nodeType="withEffect">
                                  <p:stCondLst>
                                    <p:cond delay="0"/>
                                  </p:stCondLst>
                                  <p:iterate>
                                    <p:tmAbs val="0"/>
                                  </p:iterate>
                                  <p:childTnLst>
                                    <p:set>
                                      <p:cBhvr>
                                        <p:cTn id="9" fill="hold"/>
                                        <p:tgtEl>
                                          <p:spTgt spid="51">
                                            <p:txEl>
                                              <p:pRg st="0" end="0"/>
                                            </p:txEl>
                                          </p:spTgt>
                                        </p:tgtEl>
                                        <p:attrNameLst>
                                          <p:attrName>style.visibility</p:attrName>
                                        </p:attrNameLst>
                                      </p:cBhvr>
                                      <p:to>
                                        <p:strVal val="visible"/>
                                      </p:to>
                                    </p:set>
                                    <p:animEffect transition="in" filter="blinds(horizontal)">
                                      <p:cBhvr>
                                        <p:cTn id="10" dur="500"/>
                                        <p:tgtEl>
                                          <p:spTgt spid="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iterate>
                                    <p:tmAbs val="0"/>
                                  </p:iterate>
                                  <p:childTnLst>
                                    <p:set>
                                      <p:cBhvr>
                                        <p:cTn id="14" fill="hold"/>
                                        <p:tgtEl>
                                          <p:spTgt spid="51">
                                            <p:txEl>
                                              <p:pRg st="1" end="1"/>
                                            </p:txEl>
                                          </p:spTgt>
                                        </p:tgtEl>
                                        <p:attrNameLst>
                                          <p:attrName>style.visibility</p:attrName>
                                        </p:attrNameLst>
                                      </p:cBhvr>
                                      <p:to>
                                        <p:strVal val="visible"/>
                                      </p:to>
                                    </p:set>
                                    <p:animEffect transition="in" filter="blinds(horizontal)">
                                      <p:cBhvr>
                                        <p:cTn id="15" dur="500"/>
                                        <p:tgtEl>
                                          <p:spTgt spid="51">
                                            <p:txEl>
                                              <p:pRg st="1" end="1"/>
                                            </p:txEl>
                                          </p:spTgt>
                                        </p:tgtEl>
                                      </p:cBhvr>
                                    </p:animEffect>
                                  </p:childTnLst>
                                </p:cTn>
                              </p:par>
                            </p:childTnLst>
                          </p:cTn>
                        </p:par>
                        <p:par>
                          <p:cTn id="16" fill="hold">
                            <p:stCondLst>
                              <p:cond delay="500"/>
                            </p:stCondLst>
                            <p:childTnLst>
                              <p:par>
                                <p:cTn id="17" presetID="3" presetClass="entr" presetSubtype="10" fill="hold" grpId="0" nodeType="afterEffect">
                                  <p:stCondLst>
                                    <p:cond delay="0"/>
                                  </p:stCondLst>
                                  <p:iterate>
                                    <p:tmAbs val="0"/>
                                  </p:iterate>
                                  <p:childTnLst>
                                    <p:set>
                                      <p:cBhvr>
                                        <p:cTn id="18" fill="hold"/>
                                        <p:tgtEl>
                                          <p:spTgt spid="51">
                                            <p:txEl>
                                              <p:pRg st="2" end="2"/>
                                            </p:txEl>
                                          </p:spTgt>
                                        </p:tgtEl>
                                        <p:attrNameLst>
                                          <p:attrName>style.visibility</p:attrName>
                                        </p:attrNameLst>
                                      </p:cBhvr>
                                      <p:to>
                                        <p:strVal val="visible"/>
                                      </p:to>
                                    </p:set>
                                    <p:animEffect transition="in" filter="blinds(horizontal)">
                                      <p:cBhvr>
                                        <p:cTn id="19" dur="500"/>
                                        <p:tgtEl>
                                          <p:spTgt spid="5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iterate>
                                    <p:tmAbs val="0"/>
                                  </p:iterate>
                                  <p:childTnLst>
                                    <p:set>
                                      <p:cBhvr>
                                        <p:cTn id="23" fill="hold"/>
                                        <p:tgtEl>
                                          <p:spTgt spid="51">
                                            <p:txEl>
                                              <p:pRg st="3" end="3"/>
                                            </p:txEl>
                                          </p:spTgt>
                                        </p:tgtEl>
                                        <p:attrNameLst>
                                          <p:attrName>style.visibility</p:attrName>
                                        </p:attrNameLst>
                                      </p:cBhvr>
                                      <p:to>
                                        <p:strVal val="visible"/>
                                      </p:to>
                                    </p:set>
                                    <p:animEffect transition="in" filter="blinds(horizontal)">
                                      <p:cBhvr>
                                        <p:cTn id="24" dur="500"/>
                                        <p:tgtEl>
                                          <p:spTgt spid="5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iterate>
                                    <p:tmAbs val="0"/>
                                  </p:iterate>
                                  <p:childTnLst>
                                    <p:set>
                                      <p:cBhvr>
                                        <p:cTn id="28" fill="hold"/>
                                        <p:tgtEl>
                                          <p:spTgt spid="51">
                                            <p:txEl>
                                              <p:pRg st="4" end="4"/>
                                            </p:txEl>
                                          </p:spTgt>
                                        </p:tgtEl>
                                        <p:attrNameLst>
                                          <p:attrName>style.visibility</p:attrName>
                                        </p:attrNameLst>
                                      </p:cBhvr>
                                      <p:to>
                                        <p:strVal val="visible"/>
                                      </p:to>
                                    </p:set>
                                    <p:animEffect transition="in" filter="blinds(horizontal)">
                                      <p:cBhvr>
                                        <p:cTn id="29" dur="500"/>
                                        <p:tgtEl>
                                          <p:spTgt spid="51">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iterate>
                                    <p:tmAbs val="0"/>
                                  </p:iterate>
                                  <p:childTnLst>
                                    <p:set>
                                      <p:cBhvr>
                                        <p:cTn id="33" fill="hold"/>
                                        <p:tgtEl>
                                          <p:spTgt spid="51">
                                            <p:txEl>
                                              <p:charRg st="575" end="575"/>
                                            </p:txEl>
                                          </p:spTgt>
                                        </p:tgtEl>
                                        <p:attrNameLst>
                                          <p:attrName>style.visibility</p:attrName>
                                        </p:attrNameLst>
                                      </p:cBhvr>
                                      <p:to>
                                        <p:strVal val="visible"/>
                                      </p:to>
                                    </p:set>
                                    <p:animEffect transition="in" filter="blinds(horizontal)">
                                      <p:cBhvr>
                                        <p:cTn id="34" dur="500"/>
                                        <p:tgtEl>
                                          <p:spTgt spid="51">
                                            <p:txEl>
                                              <p:charRg st="575" end="5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45"/>
          <p:cNvGraphicFramePr/>
          <p:nvPr/>
        </p:nvGraphicFramePr>
        <p:xfrm>
          <a:off x="1331912" y="692150"/>
          <a:ext cx="6553199" cy="6038723"/>
        </p:xfrm>
        <a:graphic>
          <a:graphicData uri="http://schemas.openxmlformats.org/drawingml/2006/table">
            <a:tbl>
              <a:tblPr>
                <a:tableStyleId>{4C3C2611-4C71-4FC5-86AE-919BDF0F9419}</a:tableStyleId>
              </a:tblPr>
              <a:tblGrid>
                <a:gridCol w="3278187">
                  <a:extLst>
                    <a:ext uri="{9D8B030D-6E8A-4147-A177-3AD203B41FA5}">
                      <a16:colId xmlns:a16="http://schemas.microsoft.com/office/drawing/2014/main" xmlns="" val="20000"/>
                    </a:ext>
                  </a:extLst>
                </a:gridCol>
                <a:gridCol w="3275012">
                  <a:extLst>
                    <a:ext uri="{9D8B030D-6E8A-4147-A177-3AD203B41FA5}">
                      <a16:colId xmlns:a16="http://schemas.microsoft.com/office/drawing/2014/main" xmlns="" val="20001"/>
                    </a:ext>
                  </a:extLst>
                </a:gridCol>
              </a:tblGrid>
              <a:tr h="336550">
                <a:tc>
                  <a:txBody>
                    <a:bodyPr/>
                    <a:lstStyle/>
                    <a:p>
                      <a:pPr algn="ctr">
                        <a:spcBef>
                          <a:spcPts val="300"/>
                        </a:spcBef>
                        <a:defRPr sz="1800" b="0" i="0"/>
                      </a:pPr>
                      <a:r>
                        <a:rPr sz="1600">
                          <a:sym typeface="Helvetica"/>
                        </a:rPr>
                        <a:t>Valid touches </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solidFill>
                      <a:srgbClr val="B2B2B2"/>
                    </a:solidFill>
                  </a:tcPr>
                </a:tc>
                <a:tc>
                  <a:txBody>
                    <a:bodyPr/>
                    <a:lstStyle/>
                    <a:p>
                      <a:pPr algn="ctr">
                        <a:spcBef>
                          <a:spcPts val="300"/>
                        </a:spcBef>
                        <a:defRPr sz="1800" b="0" i="0"/>
                      </a:pPr>
                      <a:r>
                        <a:rPr sz="1600">
                          <a:sym typeface="Helvetica"/>
                        </a:rPr>
                        <a:t>Non-valid touches</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solidFill>
                      <a:srgbClr val="B2B2B2"/>
                    </a:solidFill>
                  </a:tcPr>
                </a:tc>
                <a:extLst>
                  <a:ext uri="{0D108BD9-81ED-4DB2-BD59-A6C34878D82A}">
                    <a16:rowId xmlns:a16="http://schemas.microsoft.com/office/drawing/2014/main" xmlns="" val="10000"/>
                  </a:ext>
                </a:extLst>
              </a:tr>
              <a:tr h="2457450">
                <a:tc>
                  <a:txBody>
                    <a:bodyPr/>
                    <a:lstStyle/>
                    <a:p>
                      <a:pPr marL="165100" indent="-165100" algn="l" defTabSz="457200">
                        <a:lnSpc>
                          <a:spcPct val="11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When the fencer crouches to make contact with the opponent’s trunk. </a:t>
                      </a:r>
                      <a:br/>
                      <a:endParaRPr/>
                    </a:p>
                    <a:p>
                      <a:pPr marL="165100" indent="-165100" algn="l" defTabSz="457200">
                        <a:lnSpc>
                          <a:spcPct val="11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When the fencer crosses the side-line or end line with both feet.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165100" indent="-165100" algn="l" defTabSz="457200">
                        <a:lnSpc>
                          <a:spcPct val="11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Rubs the tip of the weapon on the opponent’s trunk. </a:t>
                      </a:r>
                      <a:br/>
                      <a:endParaRPr/>
                    </a:p>
                    <a:p>
                      <a:pPr marL="165100" indent="-165100" algn="l" defTabSz="457200">
                        <a:lnSpc>
                          <a:spcPct val="11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Touches on arms legs and head. </a:t>
                      </a:r>
                      <a:br/>
                      <a:endParaRPr/>
                    </a:p>
                    <a:p>
                      <a:pPr marL="165100" indent="-165100" algn="l" defTabSz="457200">
                        <a:lnSpc>
                          <a:spcPct val="11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Hits hard or executes a whip-over on the opponent. </a:t>
                      </a:r>
                      <a:br/>
                      <a:endParaRPr/>
                    </a:p>
                    <a:p>
                      <a:pPr marL="165100" indent="-165100" algn="l" defTabSz="457200">
                        <a:lnSpc>
                          <a:spcPct val="110000"/>
                        </a:lnSpc>
                        <a:tabLst>
                          <a:tab pos="12700" algn="l"/>
                          <a:tab pos="1778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Touches the floor or opponent’s weapon.</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304800">
                <a:tc>
                  <a:txBody>
                    <a:bodyPr/>
                    <a:lstStyle/>
                    <a:p>
                      <a:pPr algn="ctr">
                        <a:spcBef>
                          <a:spcPts val="300"/>
                        </a:spcBef>
                        <a:defRPr sz="1800" b="0" i="0"/>
                      </a:pPr>
                      <a:r>
                        <a:rPr sz="1400">
                          <a:sym typeface="Helvetica"/>
                        </a:rPr>
                        <a:t>Warnings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B2B2B2"/>
                    </a:solidFill>
                  </a:tcPr>
                </a:tc>
                <a:tc>
                  <a:txBody>
                    <a:bodyPr/>
                    <a:lstStyle/>
                    <a:p>
                      <a:pPr algn="ctr">
                        <a:spcBef>
                          <a:spcPts val="300"/>
                        </a:spcBef>
                        <a:defRPr sz="1800" b="0" i="0"/>
                      </a:pPr>
                      <a:r>
                        <a:rPr sz="1400">
                          <a:sym typeface="Helvetica"/>
                        </a:rPr>
                        <a:t>Rules regarding courtesy</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B2B2B2"/>
                    </a:solidFill>
                  </a:tcPr>
                </a:tc>
                <a:extLst>
                  <a:ext uri="{0D108BD9-81ED-4DB2-BD59-A6C34878D82A}">
                    <a16:rowId xmlns:a16="http://schemas.microsoft.com/office/drawing/2014/main" xmlns="" val="10002"/>
                  </a:ext>
                </a:extLst>
              </a:tr>
              <a:tr h="1243012">
                <a:tc>
                  <a:txBody>
                    <a:bodyPr/>
                    <a:lstStyle/>
                    <a:p>
                      <a:pPr marL="139700" indent="-139700" algn="l" defTabSz="457200">
                        <a:lnSpc>
                          <a:spcPct val="110000"/>
                        </a:lnSpc>
                        <a:tabLst>
                          <a:tab pos="12700" algn="l"/>
                          <a:tab pos="1524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The judge will stop the bout should a player step outside the side or the bottom of the piste.</a:t>
                      </a:r>
                      <a:r>
                        <a:rPr>
                          <a:solidFill>
                            <a:srgbClr val="444444"/>
                          </a:solidFill>
                        </a:rPr>
                        <a:t> </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152400" indent="-152400" algn="l"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Hits properly and honestly. </a:t>
                      </a:r>
                      <a:br/>
                      <a:endParaRPr/>
                    </a:p>
                    <a:p>
                      <a:pPr marL="152400" indent="-152400" algn="l"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Acknowledges the touches received in the case the bout has no referee. </a:t>
                      </a:r>
                      <a:br/>
                      <a:endParaRPr/>
                    </a:p>
                    <a:p>
                      <a:pPr marL="152400" indent="-152400" algn="l"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i="0">
                          <a:sym typeface="Helvetica"/>
                        </a:defRPr>
                      </a:pPr>
                      <a:r>
                        <a:rPr>
                          <a:solidFill>
                            <a:srgbClr val="444444"/>
                          </a:solidFill>
                        </a:rPr>
                        <a:t>	•	</a:t>
                      </a:r>
                      <a:r>
                        <a:t>At the end of the game shakes the opponent’s hand.</a:t>
                      </a:r>
                      <a:r>
                        <a:rPr>
                          <a:solidFill>
                            <a:srgbClr val="444444"/>
                          </a:solidFill>
                        </a:rPr>
                        <a:t> </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r h="304800">
                <a:tc gridSpan="2">
                  <a:txBody>
                    <a:bodyPr/>
                    <a:lstStyle/>
                    <a:p>
                      <a: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b="1">
                          <a:sym typeface="Helvetica"/>
                        </a:rPr>
                        <a:t>Prohibited </a:t>
                      </a:r>
                    </a:p>
                  </a:txBody>
                  <a:tcPr marL="45720" marR="45720" horzOverflow="overflow">
                    <a:lnL w="28575">
                      <a:solidFill>
                        <a:srgbClr val="000000"/>
                      </a:solidFill>
                    </a:lnL>
                    <a:lnR w="28575">
                      <a:solidFill>
                        <a:srgbClr val="000000"/>
                      </a:solidFill>
                    </a:lnR>
                    <a:lnT w="12700">
                      <a:solidFill>
                        <a:srgbClr val="000000"/>
                      </a:solidFill>
                    </a:lnT>
                    <a:lnB w="12700">
                      <a:solidFill>
                        <a:srgbClr val="000000"/>
                      </a:solidFill>
                    </a:lnB>
                    <a:solidFill>
                      <a:srgbClr val="B2B2B2"/>
                    </a:solidFill>
                  </a:tcPr>
                </a:tc>
                <a:tc hMerge="1">
                  <a:txBody>
                    <a:bodyPr/>
                    <a:lstStyle/>
                    <a:p>
                      <a:endParaRPr lang="es-ES"/>
                    </a:p>
                  </a:txBody>
                  <a:tcPr/>
                </a:tc>
                <a:extLst>
                  <a:ext uri="{0D108BD9-81ED-4DB2-BD59-A6C34878D82A}">
                    <a16:rowId xmlns:a16="http://schemas.microsoft.com/office/drawing/2014/main" xmlns="" val="10004"/>
                  </a:ext>
                </a:extLst>
              </a:tr>
              <a:tr h="879475">
                <a:tc gridSpan="2">
                  <a:txBody>
                    <a:bodyPr/>
                    <a:lstStyle/>
                    <a:p>
                      <a:pPr marL="152400" indent="-152400" algn="just" defTabSz="457200">
                        <a:lnSpc>
                          <a:spcPct val="110000"/>
                        </a:lnSpc>
                        <a:tabLst>
                          <a:tab pos="12700" algn="l"/>
                          <a:tab pos="1651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400">
                          <a:sym typeface="Helvetica"/>
                        </a:rPr>
                        <a:t>	•	Turns his/her back on the opponent, touches or grabs the sword of a companion, executes a whip-over with the weapon, verbal behaviour detrimental to the opponent or the judge, does not acknowledge a touch. </a:t>
                      </a:r>
                    </a:p>
                  </a:txBody>
                  <a:tcPr marL="45720" marR="45720" horzOverflow="overflow">
                    <a:lnL w="28575">
                      <a:solidFill>
                        <a:srgbClr val="000000"/>
                      </a:solidFill>
                    </a:lnL>
                    <a:lnR w="28575">
                      <a:solidFill>
                        <a:srgbClr val="000000"/>
                      </a:solidFill>
                    </a:lnR>
                    <a:lnT w="12700">
                      <a:solidFill>
                        <a:srgbClr val="000000"/>
                      </a:solidFill>
                    </a:lnT>
                    <a:lnB w="28575">
                      <a:solidFill>
                        <a:srgbClr val="000000"/>
                      </a:solidFill>
                    </a:lnB>
                    <a:noFill/>
                  </a:tcPr>
                </a:tc>
                <a:tc hMerge="1">
                  <a:txBody>
                    <a:bodyPr/>
                    <a:lstStyle/>
                    <a:p>
                      <a:endParaRPr lang="es-ES"/>
                    </a:p>
                  </a:txBody>
                  <a:tcPr/>
                </a:tc>
                <a:extLst>
                  <a:ext uri="{0D108BD9-81ED-4DB2-BD59-A6C34878D82A}">
                    <a16:rowId xmlns:a16="http://schemas.microsoft.com/office/drawing/2014/main" xmlns="" val="10005"/>
                  </a:ext>
                </a:extLst>
              </a:tr>
            </a:tbl>
          </a:graphicData>
        </a:graphic>
      </p:graphicFrame>
      <p:sp>
        <p:nvSpPr>
          <p:cNvPr id="57" name="Shape 46"/>
          <p:cNvSpPr txBox="1"/>
          <p:nvPr/>
        </p:nvSpPr>
        <p:spPr>
          <a:xfrm>
            <a:off x="1845268" y="163512"/>
            <a:ext cx="5526487"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Basic Regulation of Alternative Fencing </a:t>
            </a:r>
          </a:p>
        </p:txBody>
      </p:sp>
      <p:pic>
        <p:nvPicPr>
          <p:cNvPr id="5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9" name="esgrima 6.jpg" descr="esgrima 6.jpg"/>
          <p:cNvPicPr>
            <a:picLocks noChangeAspect="1"/>
          </p:cNvPicPr>
          <p:nvPr/>
        </p:nvPicPr>
        <p:blipFill>
          <a:blip r:embed="rId3">
            <a:alphaModFix amt="22462"/>
          </a:blip>
          <a:stretch>
            <a:fillRect/>
          </a:stretch>
        </p:blipFill>
        <p:spPr>
          <a:xfrm>
            <a:off x="163511" y="628650"/>
            <a:ext cx="8128002" cy="53213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50"/>
          <p:cNvSpPr txBox="1"/>
          <p:nvPr/>
        </p:nvSpPr>
        <p:spPr>
          <a:xfrm>
            <a:off x="4211637" y="260350"/>
            <a:ext cx="4932363"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a:latin typeface="Arial"/>
                <a:ea typeface="Arial"/>
                <a:cs typeface="Arial"/>
                <a:sym typeface="Arial"/>
              </a:defRPr>
            </a:lvl1pPr>
          </a:lstStyle>
          <a:p>
            <a:r>
              <a:t>Equipment and Facilities</a:t>
            </a:r>
          </a:p>
        </p:txBody>
      </p:sp>
      <p:pic>
        <p:nvPicPr>
          <p:cNvPr id="6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63" name="Shape 52"/>
          <p:cNvSpPr txBox="1"/>
          <p:nvPr/>
        </p:nvSpPr>
        <p:spPr>
          <a:xfrm>
            <a:off x="900112" y="3933825"/>
            <a:ext cx="7775576" cy="277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pPr>
            <a:r>
              <a:rPr dirty="0"/>
              <a:t>The strip should be a smooth, flat surface, whose dimensions vary but we suggest the following: </a:t>
            </a:r>
          </a:p>
          <a:p>
            <a:pPr>
              <a:defRPr>
                <a:latin typeface="Arial"/>
                <a:ea typeface="Arial"/>
                <a:cs typeface="Arial"/>
                <a:sym typeface="Arial"/>
              </a:defRPr>
            </a:pPr>
            <a:r>
              <a:rPr dirty="0"/>
              <a:t> </a:t>
            </a:r>
          </a:p>
          <a:p>
            <a:pPr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rPr dirty="0"/>
              <a:t>A. Centre</a:t>
            </a:r>
            <a:br>
              <a:rPr dirty="0"/>
            </a:br>
            <a:r>
              <a:rPr dirty="0"/>
              <a:t>B. On-guard line</a:t>
            </a:r>
            <a:br>
              <a:rPr dirty="0"/>
            </a:br>
            <a:r>
              <a:rPr dirty="0"/>
              <a:t>C. Warning line (2m)</a:t>
            </a:r>
          </a:p>
          <a:p>
            <a:pPr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rPr dirty="0"/>
              <a:t>D. End of </a:t>
            </a:r>
            <a:r>
              <a:rPr dirty="0" err="1"/>
              <a:t>piste</a:t>
            </a:r>
            <a:r>
              <a:rPr dirty="0"/>
              <a:t> or rear limit </a:t>
            </a:r>
          </a:p>
          <a:p>
            <a:pPr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rPr dirty="0"/>
              <a:t>Between A and B there is 1.5m; C and D 1m; B and C 3.5m; D and D 10m </a:t>
            </a:r>
          </a:p>
        </p:txBody>
      </p:sp>
      <p:sp>
        <p:nvSpPr>
          <p:cNvPr id="64" name="Shape 53"/>
          <p:cNvSpPr txBox="1"/>
          <p:nvPr/>
        </p:nvSpPr>
        <p:spPr>
          <a:xfrm>
            <a:off x="395287" y="1268412"/>
            <a:ext cx="6769101" cy="884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Fencing equipment consists of a sword and mask. The sword has a length of between 80 and 95 centimetres, depending on the category, it is formed by the grip or hilt, the guard and blade.</a:t>
            </a:r>
          </a:p>
        </p:txBody>
      </p:sp>
      <p:pic>
        <p:nvPicPr>
          <p:cNvPr id="65" name="12121.jpg" descr="12121.jpg"/>
          <p:cNvPicPr>
            <a:picLocks noChangeAspect="1"/>
          </p:cNvPicPr>
          <p:nvPr/>
        </p:nvPicPr>
        <p:blipFill>
          <a:blip r:embed="rId3"/>
          <a:stretch>
            <a:fillRect/>
          </a:stretch>
        </p:blipFill>
        <p:spPr>
          <a:xfrm>
            <a:off x="6747074" y="2092649"/>
            <a:ext cx="2329110" cy="1774189"/>
          </a:xfrm>
          <a:prstGeom prst="rect">
            <a:avLst/>
          </a:prstGeom>
          <a:ln w="12700">
            <a:miter lim="400000"/>
          </a:ln>
        </p:spPr>
      </p:pic>
      <p:pic>
        <p:nvPicPr>
          <p:cNvPr id="66" name="esgrima gafas.jpg" descr="esgrima gafas.jpg"/>
          <p:cNvPicPr>
            <a:picLocks noChangeAspect="1"/>
          </p:cNvPicPr>
          <p:nvPr/>
        </p:nvPicPr>
        <p:blipFill>
          <a:blip r:embed="rId4"/>
          <a:stretch>
            <a:fillRect/>
          </a:stretch>
        </p:blipFill>
        <p:spPr>
          <a:xfrm>
            <a:off x="6748426" y="4544031"/>
            <a:ext cx="2326410" cy="1025076"/>
          </a:xfrm>
          <a:prstGeom prst="rect">
            <a:avLst/>
          </a:prstGeom>
          <a:ln w="12700">
            <a:miter lim="400000"/>
          </a:ln>
        </p:spPr>
      </p:pic>
      <p:pic>
        <p:nvPicPr>
          <p:cNvPr id="67" name="Image" descr="Image"/>
          <p:cNvPicPr>
            <a:picLocks noChangeAspect="1"/>
          </p:cNvPicPr>
          <p:nvPr/>
        </p:nvPicPr>
        <p:blipFill>
          <a:blip r:embed="rId5"/>
          <a:stretch>
            <a:fillRect/>
          </a:stretch>
        </p:blipFill>
        <p:spPr>
          <a:xfrm>
            <a:off x="108771" y="135908"/>
            <a:ext cx="4011124" cy="1105849"/>
          </a:xfrm>
          <a:prstGeom prst="rect">
            <a:avLst/>
          </a:prstGeom>
          <a:ln w="12700">
            <a:miter lim="400000"/>
          </a:ln>
        </p:spPr>
      </p:pic>
      <p:pic>
        <p:nvPicPr>
          <p:cNvPr id="68" name="Image" descr="Image"/>
          <p:cNvPicPr>
            <a:picLocks noChangeAspect="1"/>
          </p:cNvPicPr>
          <p:nvPr/>
        </p:nvPicPr>
        <p:blipFill>
          <a:blip r:embed="rId6"/>
          <a:stretch>
            <a:fillRect/>
          </a:stretch>
        </p:blipFill>
        <p:spPr>
          <a:xfrm>
            <a:off x="368300" y="2440374"/>
            <a:ext cx="5701897" cy="107873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Presentación en pantalla (4:3)</PresentationFormat>
  <Paragraphs>81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Recreational Fencing</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BASIC MOVES</vt:lpstr>
      <vt:lpstr>Presentación de PowerPoint</vt:lpstr>
      <vt:lpstr>QUESTIONNAIRE AND ACTIVITIES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2021-09-01T12:06:31Z</dcterms:modified>
</cp:coreProperties>
</file>