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4.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2.jpeg"/><Relationship Id="rId5" Type="http://schemas.openxmlformats.org/officeDocument/2006/relationships/image" Target="../media/image1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jpeg"/><Relationship Id="rId4" Type="http://schemas.openxmlformats.org/officeDocument/2006/relationships/image" Target="../media/image6.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9" name="Shape 9"/>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pPr>
          </a:p>
        </p:txBody>
      </p:sp>
      <p:pic>
        <p:nvPicPr>
          <p:cNvPr id="10"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1" name="Shape 11"/>
          <p:cNvSpPr/>
          <p:nvPr/>
        </p:nvSpPr>
        <p:spPr>
          <a:xfrm>
            <a:off x="323850" y="5589587"/>
            <a:ext cx="669607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lvl1pPr>
          </a:lstStyle>
          <a:p>
            <a:pPr lvl="0">
              <a:defRPr sz="1800"/>
            </a:pPr>
            <a:r>
              <a:rPr sz="4400"/>
              <a:t>El fútbol sala</a:t>
            </a:r>
          </a:p>
        </p:txBody>
      </p:sp>
      <p:sp>
        <p:nvSpPr>
          <p:cNvPr id="12" name="Shape 12"/>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3"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idx="4294967295"/>
          </p:nvPr>
        </p:nvSpPr>
        <p:spPr>
          <a:xfrm>
            <a:off x="457200" y="274637"/>
            <a:ext cx="8229600" cy="993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br>
              <a:rPr sz="4224"/>
            </a:br>
            <a:r>
              <a:rPr sz="1919">
                <a:solidFill>
                  <a:srgbClr val="FF9900"/>
                </a:solidFill>
              </a:rPr>
              <a:t> RECURSOS TÉCNICO-TÁCTICOS BÁSICOS       </a:t>
            </a:r>
            <a:r>
              <a:rPr sz="1919">
                <a:solidFill>
                  <a:srgbClr val="FF9900"/>
                </a:solidFill>
              </a:rPr>
              <a:t>EL FÚTBOL SALA</a:t>
            </a:r>
          </a:p>
        </p:txBody>
      </p:sp>
      <p:sp>
        <p:nvSpPr>
          <p:cNvPr id="75" name="Shape 75"/>
          <p:cNvSpPr/>
          <p:nvPr/>
        </p:nvSpPr>
        <p:spPr>
          <a:xfrm>
            <a:off x="250824" y="1933575"/>
            <a:ext cx="1473202"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Finta</a:t>
            </a:r>
          </a:p>
        </p:txBody>
      </p:sp>
      <p:sp>
        <p:nvSpPr>
          <p:cNvPr id="76" name="Shape 76"/>
          <p:cNvSpPr/>
          <p:nvPr/>
        </p:nvSpPr>
        <p:spPr>
          <a:xfrm>
            <a:off x="4643437" y="2509837"/>
            <a:ext cx="431801" cy="720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77" name="Shape 77"/>
          <p:cNvSpPr/>
          <p:nvPr/>
        </p:nvSpPr>
        <p:spPr>
          <a:xfrm>
            <a:off x="2484437" y="2365375"/>
            <a:ext cx="358776"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78" name="Shape 78"/>
          <p:cNvSpPr/>
          <p:nvPr/>
        </p:nvSpPr>
        <p:spPr>
          <a:xfrm>
            <a:off x="1979612" y="2005012"/>
            <a:ext cx="1439863"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Desmarque</a:t>
            </a:r>
          </a:p>
        </p:txBody>
      </p:sp>
      <p:sp>
        <p:nvSpPr>
          <p:cNvPr id="79" name="Shape 79"/>
          <p:cNvSpPr/>
          <p:nvPr/>
        </p:nvSpPr>
        <p:spPr>
          <a:xfrm flipH="1">
            <a:off x="755650" y="2292350"/>
            <a:ext cx="431800" cy="560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444"/>
                </a:moveTo>
                <a:lnTo>
                  <a:pt x="5400" y="17444"/>
                </a:lnTo>
                <a:lnTo>
                  <a:pt x="5400" y="0"/>
                </a:lnTo>
                <a:lnTo>
                  <a:pt x="16200" y="0"/>
                </a:lnTo>
                <a:lnTo>
                  <a:pt x="16200" y="17444"/>
                </a:lnTo>
                <a:lnTo>
                  <a:pt x="21600" y="17444"/>
                </a:lnTo>
                <a:lnTo>
                  <a:pt x="10800" y="21600"/>
                </a:lnTo>
                <a:close/>
              </a:path>
            </a:pathLst>
          </a:custGeom>
          <a:solidFill>
            <a:srgbClr val="99CC00"/>
          </a:solidFill>
          <a:ln w="12700">
            <a:miter lim="400000"/>
          </a:ln>
        </p:spPr>
        <p:txBody>
          <a:bodyPr lIns="0" tIns="0" rIns="0" bIns="0" anchor="ctr"/>
          <a:lstStyle/>
          <a:p>
            <a:pPr lvl="0"/>
          </a:p>
        </p:txBody>
      </p:sp>
      <p:sp>
        <p:nvSpPr>
          <p:cNvPr id="80" name="Shape 80"/>
          <p:cNvSpPr/>
          <p:nvPr/>
        </p:nvSpPr>
        <p:spPr>
          <a:xfrm>
            <a:off x="4140200" y="2220912"/>
            <a:ext cx="1800225"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Marcaje</a:t>
            </a:r>
          </a:p>
        </p:txBody>
      </p:sp>
      <p:sp>
        <p:nvSpPr>
          <p:cNvPr id="81" name="Shape 81"/>
          <p:cNvSpPr/>
          <p:nvPr/>
        </p:nvSpPr>
        <p:spPr>
          <a:xfrm>
            <a:off x="7164387" y="2365375"/>
            <a:ext cx="431801" cy="86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82" name="logodefinitivo.png" descr="logodefinitivo"/>
          <p:cNvPicPr/>
          <p:nvPr/>
        </p:nvPicPr>
        <p:blipFill>
          <a:blip r:embed="rId2">
            <a:extLst/>
          </a:blip>
          <a:stretch>
            <a:fillRect/>
          </a:stretch>
        </p:blipFill>
        <p:spPr>
          <a:xfrm>
            <a:off x="8178800" y="6237287"/>
            <a:ext cx="785813" cy="503238"/>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83" name="Shape 83"/>
          <p:cNvSpPr/>
          <p:nvPr/>
        </p:nvSpPr>
        <p:spPr>
          <a:xfrm>
            <a:off x="2124075" y="3733800"/>
            <a:ext cx="1152525" cy="695224"/>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400"/>
            </a:lvl1pPr>
          </a:lstStyle>
          <a:p>
            <a:pPr lvl="0">
              <a:defRPr sz="1800"/>
            </a:pPr>
            <a:r>
              <a:rPr sz="1400"/>
              <a:t>Es la acción de alejarse del oponente</a:t>
            </a:r>
          </a:p>
        </p:txBody>
      </p:sp>
      <p:sp>
        <p:nvSpPr>
          <p:cNvPr id="84" name="Shape 84"/>
          <p:cNvSpPr/>
          <p:nvPr/>
        </p:nvSpPr>
        <p:spPr>
          <a:xfrm>
            <a:off x="6516687" y="2005012"/>
            <a:ext cx="1800226"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Lanzamientos</a:t>
            </a:r>
          </a:p>
        </p:txBody>
      </p:sp>
      <p:sp>
        <p:nvSpPr>
          <p:cNvPr id="85" name="Shape 85"/>
          <p:cNvSpPr/>
          <p:nvPr/>
        </p:nvSpPr>
        <p:spPr>
          <a:xfrm>
            <a:off x="395287" y="2941637"/>
            <a:ext cx="1368426" cy="1366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sz="1400"/>
              <a:t>Movimientos del jugador con balón para engañar al contrario y desbordarle.</a:t>
            </a:r>
            <a:r>
              <a:t> </a:t>
            </a:r>
          </a:p>
        </p:txBody>
      </p:sp>
      <p:sp>
        <p:nvSpPr>
          <p:cNvPr id="86" name="Shape 86"/>
          <p:cNvSpPr/>
          <p:nvPr/>
        </p:nvSpPr>
        <p:spPr>
          <a:xfrm>
            <a:off x="4067175" y="3517900"/>
            <a:ext cx="1800225" cy="17730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sz="1400"/>
              <a:t>Acciones del jugador sin balón al acercarse a su oponente para impedir que reciba el balón o realice alguna jugada con su equipo.</a:t>
            </a:r>
            <a:r>
              <a:t> </a:t>
            </a:r>
          </a:p>
        </p:txBody>
      </p:sp>
      <p:sp>
        <p:nvSpPr>
          <p:cNvPr id="87" name="Shape 87"/>
          <p:cNvSpPr/>
          <p:nvPr/>
        </p:nvSpPr>
        <p:spPr>
          <a:xfrm>
            <a:off x="6300787" y="3517900"/>
            <a:ext cx="2449513" cy="1101624"/>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spcBef>
                <a:spcPts val="800"/>
              </a:spcBef>
              <a:defRPr sz="1400"/>
            </a:lvl1pPr>
          </a:lstStyle>
          <a:p>
            <a:pPr lvl="0">
              <a:defRPr sz="1800"/>
            </a:pPr>
            <a:r>
              <a:rPr sz="1400"/>
              <a:t>Acciones destinadas a la consecución de un gol. Son similares a los pases pero generalmente con más potencia y colocación </a:t>
            </a:r>
          </a:p>
        </p:txBody>
      </p:sp>
      <p:pic>
        <p:nvPicPr>
          <p:cNvPr id="88" name="regate.jpg"/>
          <p:cNvPicPr/>
          <p:nvPr/>
        </p:nvPicPr>
        <p:blipFill>
          <a:blip r:embed="rId3">
            <a:alphaModFix amt="14103"/>
            <a:extLst/>
          </a:blip>
          <a:stretch>
            <a:fillRect/>
          </a:stretch>
        </p:blipFill>
        <p:spPr>
          <a:xfrm>
            <a:off x="1663700" y="228313"/>
            <a:ext cx="5391881" cy="640137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75"/>
                                        </p:tgtEl>
                                        <p:attrNameLst>
                                          <p:attrName>style.visibility</p:attrName>
                                        </p:attrNameLst>
                                      </p:cBhvr>
                                      <p:to>
                                        <p:strVal val="visible"/>
                                      </p:to>
                                    </p:set>
                                    <p:animEffect filter="blinds(horizontal)" transition="in">
                                      <p:cBhvr>
                                        <p:cTn id="7" dur="500"/>
                                        <p:tgtEl>
                                          <p:spTgt spid="75"/>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79"/>
                                        </p:tgtEl>
                                        <p:attrNameLst>
                                          <p:attrName>style.visibility</p:attrName>
                                        </p:attrNameLst>
                                      </p:cBhvr>
                                      <p:to>
                                        <p:strVal val="visible"/>
                                      </p:to>
                                    </p:set>
                                    <p:animEffect filter="blinds(horizontal)" transition="in">
                                      <p:cBhvr>
                                        <p:cTn id="11" dur="500"/>
                                        <p:tgtEl>
                                          <p:spTgt spid="79"/>
                                        </p:tgtEl>
                                      </p:cBhvr>
                                    </p:animEffect>
                                  </p:childTnLst>
                                </p:cTn>
                              </p:par>
                            </p:childTnLst>
                          </p:cTn>
                        </p:par>
                        <p:par>
                          <p:cTn id="12" fill="hold">
                            <p:stCondLst>
                              <p:cond delay="1000"/>
                            </p:stCondLst>
                            <p:childTnLst>
                              <p:par>
                                <p:cTn id="13" nodeType="afterEffect" presetClass="entr" presetSubtype="10" presetID="3" grpId="3" fill="hold">
                                  <p:stCondLst>
                                    <p:cond delay="0"/>
                                  </p:stCondLst>
                                  <p:iterate type="el" backwards="0">
                                    <p:tmAbs val="0"/>
                                  </p:iterate>
                                  <p:childTnLst>
                                    <p:set>
                                      <p:cBhvr>
                                        <p:cTn id="14" fill="hold"/>
                                        <p:tgtEl>
                                          <p:spTgt spid="85"/>
                                        </p:tgtEl>
                                        <p:attrNameLst>
                                          <p:attrName>style.visibility</p:attrName>
                                        </p:attrNameLst>
                                      </p:cBhvr>
                                      <p:to>
                                        <p:strVal val="visible"/>
                                      </p:to>
                                    </p:set>
                                    <p:animEffect filter="blinds(horizontal)" transition="in">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0" presetID="3" grpId="4" fill="hold">
                                  <p:stCondLst>
                                    <p:cond delay="0"/>
                                  </p:stCondLst>
                                  <p:iterate type="el" backwards="0">
                                    <p:tmAbs val="0"/>
                                  </p:iterate>
                                  <p:childTnLst>
                                    <p:set>
                                      <p:cBhvr>
                                        <p:cTn id="19" fill="hold"/>
                                        <p:tgtEl>
                                          <p:spTgt spid="78"/>
                                        </p:tgtEl>
                                        <p:attrNameLst>
                                          <p:attrName>style.visibility</p:attrName>
                                        </p:attrNameLst>
                                      </p:cBhvr>
                                      <p:to>
                                        <p:strVal val="visible"/>
                                      </p:to>
                                    </p:set>
                                    <p:animEffect filter="blinds(horizontal)" transition="in">
                                      <p:cBhvr>
                                        <p:cTn id="20" dur="500"/>
                                        <p:tgtEl>
                                          <p:spTgt spid="78"/>
                                        </p:tgtEl>
                                      </p:cBhvr>
                                    </p:animEffect>
                                  </p:childTnLst>
                                </p:cTn>
                              </p:par>
                            </p:childTnLst>
                          </p:cTn>
                        </p:par>
                        <p:par>
                          <p:cTn id="21" fill="hold">
                            <p:stCondLst>
                              <p:cond delay="500"/>
                            </p:stCondLst>
                            <p:childTnLst>
                              <p:par>
                                <p:cTn id="22" nodeType="afterEffect" presetClass="entr" presetSubtype="10" presetID="3" grpId="5" fill="hold">
                                  <p:stCondLst>
                                    <p:cond delay="0"/>
                                  </p:stCondLst>
                                  <p:iterate type="el" backwards="0">
                                    <p:tmAbs val="0"/>
                                  </p:iterate>
                                  <p:childTnLst>
                                    <p:set>
                                      <p:cBhvr>
                                        <p:cTn id="23" fill="hold"/>
                                        <p:tgtEl>
                                          <p:spTgt spid="77"/>
                                        </p:tgtEl>
                                        <p:attrNameLst>
                                          <p:attrName>style.visibility</p:attrName>
                                        </p:attrNameLst>
                                      </p:cBhvr>
                                      <p:to>
                                        <p:strVal val="visible"/>
                                      </p:to>
                                    </p:set>
                                    <p:animEffect filter="blinds(horizontal)" transition="in">
                                      <p:cBhvr>
                                        <p:cTn id="24" dur="500"/>
                                        <p:tgtEl>
                                          <p:spTgt spid="77"/>
                                        </p:tgtEl>
                                      </p:cBhvr>
                                    </p:animEffect>
                                  </p:childTnLst>
                                </p:cTn>
                              </p:par>
                            </p:childTnLst>
                          </p:cTn>
                        </p:par>
                        <p:par>
                          <p:cTn id="25" fill="hold">
                            <p:stCondLst>
                              <p:cond delay="1000"/>
                            </p:stCondLst>
                            <p:childTnLst>
                              <p:par>
                                <p:cTn id="26" nodeType="afterEffect" presetClass="entr" presetSubtype="10" presetID="3" grpId="6" fill="hold">
                                  <p:stCondLst>
                                    <p:cond delay="0"/>
                                  </p:stCondLst>
                                  <p:iterate type="el" backwards="0">
                                    <p:tmAbs val="0"/>
                                  </p:iterate>
                                  <p:childTnLst>
                                    <p:set>
                                      <p:cBhvr>
                                        <p:cTn id="27" fill="hold"/>
                                        <p:tgtEl>
                                          <p:spTgt spid="83"/>
                                        </p:tgtEl>
                                        <p:attrNameLst>
                                          <p:attrName>style.visibility</p:attrName>
                                        </p:attrNameLst>
                                      </p:cBhvr>
                                      <p:to>
                                        <p:strVal val="visible"/>
                                      </p:to>
                                    </p:set>
                                    <p:animEffect filter="blinds(horizontal)" transition="in">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4" presetID="2" grpId="7" fill="hold">
                                  <p:stCondLst>
                                    <p:cond delay="0"/>
                                  </p:stCondLst>
                                  <p:iterate type="el" backwards="0">
                                    <p:tmAbs val="0"/>
                                  </p:iterate>
                                  <p:childTnLst>
                                    <p:set>
                                      <p:cBhvr>
                                        <p:cTn id="32" fill="hold"/>
                                        <p:tgtEl>
                                          <p:spTgt spid="80"/>
                                        </p:tgtEl>
                                        <p:attrNameLst>
                                          <p:attrName>style.visibility</p:attrName>
                                        </p:attrNameLst>
                                      </p:cBhvr>
                                      <p:to>
                                        <p:strVal val="visible"/>
                                      </p:to>
                                    </p:set>
                                    <p:anim calcmode="lin" valueType="num">
                                      <p:cBhvr>
                                        <p:cTn id="33" dur="500" fill="hold"/>
                                        <p:tgtEl>
                                          <p:spTgt spid="80"/>
                                        </p:tgtEl>
                                        <p:attrNameLst>
                                          <p:attrName>ppt_x</p:attrName>
                                        </p:attrNameLst>
                                      </p:cBhvr>
                                      <p:tavLst>
                                        <p:tav tm="0">
                                          <p:val>
                                            <p:strVal val="#ppt_x"/>
                                          </p:val>
                                        </p:tav>
                                        <p:tav tm="100000">
                                          <p:val>
                                            <p:strVal val="#ppt_x"/>
                                          </p:val>
                                        </p:tav>
                                      </p:tavLst>
                                    </p:anim>
                                    <p:anim calcmode="lin" valueType="num">
                                      <p:cBhvr>
                                        <p:cTn id="34" dur="500" fill="hold"/>
                                        <p:tgtEl>
                                          <p:spTgt spid="80"/>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nodeType="afterEffect" presetClass="entr" presetSubtype="10" presetID="3" grpId="8" fill="hold">
                                  <p:stCondLst>
                                    <p:cond delay="0"/>
                                  </p:stCondLst>
                                  <p:iterate type="el" backwards="0">
                                    <p:tmAbs val="0"/>
                                  </p:iterate>
                                  <p:childTnLst>
                                    <p:set>
                                      <p:cBhvr>
                                        <p:cTn id="37" fill="hold"/>
                                        <p:tgtEl>
                                          <p:spTgt spid="76"/>
                                        </p:tgtEl>
                                        <p:attrNameLst>
                                          <p:attrName>style.visibility</p:attrName>
                                        </p:attrNameLst>
                                      </p:cBhvr>
                                      <p:to>
                                        <p:strVal val="visible"/>
                                      </p:to>
                                    </p:set>
                                    <p:animEffect filter="blinds(horizontal)" transition="in">
                                      <p:cBhvr>
                                        <p:cTn id="38" dur="500"/>
                                        <p:tgtEl>
                                          <p:spTgt spid="76"/>
                                        </p:tgtEl>
                                      </p:cBhvr>
                                    </p:animEffect>
                                  </p:childTnLst>
                                </p:cTn>
                              </p:par>
                            </p:childTnLst>
                          </p:cTn>
                        </p:par>
                        <p:par>
                          <p:cTn id="39" fill="hold">
                            <p:stCondLst>
                              <p:cond delay="1000"/>
                            </p:stCondLst>
                            <p:childTnLst>
                              <p:par>
                                <p:cTn id="40" nodeType="afterEffect" presetClass="entr" presetSubtype="10" presetID="3" grpId="9" fill="hold">
                                  <p:stCondLst>
                                    <p:cond delay="0"/>
                                  </p:stCondLst>
                                  <p:iterate type="el" backwards="0">
                                    <p:tmAbs val="0"/>
                                  </p:iterate>
                                  <p:childTnLst>
                                    <p:set>
                                      <p:cBhvr>
                                        <p:cTn id="41" fill="hold"/>
                                        <p:tgtEl>
                                          <p:spTgt spid="86"/>
                                        </p:tgtEl>
                                        <p:attrNameLst>
                                          <p:attrName>style.visibility</p:attrName>
                                        </p:attrNameLst>
                                      </p:cBhvr>
                                      <p:to>
                                        <p:strVal val="visible"/>
                                      </p:to>
                                    </p:set>
                                    <p:animEffect filter="blinds(horizontal)" transition="in">
                                      <p:cBhvr>
                                        <p:cTn id="42" dur="500"/>
                                        <p:tgtEl>
                                          <p:spTgt spid="86"/>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4" presetID="2" grpId="10" fill="hold">
                                  <p:stCondLst>
                                    <p:cond delay="0"/>
                                  </p:stCondLst>
                                  <p:iterate type="el" backwards="0">
                                    <p:tmAbs val="0"/>
                                  </p:iterate>
                                  <p:childTnLst>
                                    <p:set>
                                      <p:cBhvr>
                                        <p:cTn id="46" fill="hold"/>
                                        <p:tgtEl>
                                          <p:spTgt spid="84"/>
                                        </p:tgtEl>
                                        <p:attrNameLst>
                                          <p:attrName>style.visibility</p:attrName>
                                        </p:attrNameLst>
                                      </p:cBhvr>
                                      <p:to>
                                        <p:strVal val="visible"/>
                                      </p:to>
                                    </p:set>
                                    <p:anim calcmode="lin" valueType="num">
                                      <p:cBhvr>
                                        <p:cTn id="47" dur="500" fill="hold"/>
                                        <p:tgtEl>
                                          <p:spTgt spid="84"/>
                                        </p:tgtEl>
                                        <p:attrNameLst>
                                          <p:attrName>ppt_x</p:attrName>
                                        </p:attrNameLst>
                                      </p:cBhvr>
                                      <p:tavLst>
                                        <p:tav tm="0">
                                          <p:val>
                                            <p:strVal val="#ppt_x"/>
                                          </p:val>
                                        </p:tav>
                                        <p:tav tm="100000">
                                          <p:val>
                                            <p:strVal val="#ppt_x"/>
                                          </p:val>
                                        </p:tav>
                                      </p:tavLst>
                                    </p:anim>
                                    <p:anim calcmode="lin" valueType="num">
                                      <p:cBhvr>
                                        <p:cTn id="48" dur="500" fill="hold"/>
                                        <p:tgtEl>
                                          <p:spTgt spid="84"/>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nodeType="afterEffect" presetClass="entr" presetSubtype="10" presetID="3" grpId="11" fill="hold">
                                  <p:stCondLst>
                                    <p:cond delay="0"/>
                                  </p:stCondLst>
                                  <p:iterate type="el" backwards="0">
                                    <p:tmAbs val="0"/>
                                  </p:iterate>
                                  <p:childTnLst>
                                    <p:set>
                                      <p:cBhvr>
                                        <p:cTn id="51" fill="hold"/>
                                        <p:tgtEl>
                                          <p:spTgt spid="81"/>
                                        </p:tgtEl>
                                        <p:attrNameLst>
                                          <p:attrName>style.visibility</p:attrName>
                                        </p:attrNameLst>
                                      </p:cBhvr>
                                      <p:to>
                                        <p:strVal val="visible"/>
                                      </p:to>
                                    </p:set>
                                    <p:animEffect filter="blinds(horizontal)" transition="in">
                                      <p:cBhvr>
                                        <p:cTn id="52" dur="500"/>
                                        <p:tgtEl>
                                          <p:spTgt spid="81"/>
                                        </p:tgtEl>
                                      </p:cBhvr>
                                    </p:animEffect>
                                  </p:childTnLst>
                                </p:cTn>
                              </p:par>
                            </p:childTnLst>
                          </p:cTn>
                        </p:par>
                        <p:par>
                          <p:cTn id="53" fill="hold">
                            <p:stCondLst>
                              <p:cond delay="1000"/>
                            </p:stCondLst>
                            <p:childTnLst>
                              <p:par>
                                <p:cTn id="54" nodeType="afterEffect" presetClass="entr" presetSubtype="4" presetID="2" grpId="12" fill="hold">
                                  <p:stCondLst>
                                    <p:cond delay="0"/>
                                  </p:stCondLst>
                                  <p:iterate type="el" backwards="0">
                                    <p:tmAbs val="0"/>
                                  </p:iterate>
                                  <p:childTnLst>
                                    <p:set>
                                      <p:cBhvr>
                                        <p:cTn id="55" fill="hold"/>
                                        <p:tgtEl>
                                          <p:spTgt spid="87"/>
                                        </p:tgtEl>
                                        <p:attrNameLst>
                                          <p:attrName>style.visibility</p:attrName>
                                        </p:attrNameLst>
                                      </p:cBhvr>
                                      <p:to>
                                        <p:strVal val="visible"/>
                                      </p:to>
                                    </p:set>
                                    <p:anim calcmode="lin" valueType="num">
                                      <p:cBhvr>
                                        <p:cTn id="56" dur="500" fill="hold"/>
                                        <p:tgtEl>
                                          <p:spTgt spid="87"/>
                                        </p:tgtEl>
                                        <p:attrNameLst>
                                          <p:attrName>ppt_x</p:attrName>
                                        </p:attrNameLst>
                                      </p:cBhvr>
                                      <p:tavLst>
                                        <p:tav tm="0">
                                          <p:val>
                                            <p:strVal val="#ppt_x"/>
                                          </p:val>
                                        </p:tav>
                                        <p:tav tm="100000">
                                          <p:val>
                                            <p:strVal val="#ppt_x"/>
                                          </p:val>
                                        </p:tav>
                                      </p:tavLst>
                                    </p:anim>
                                    <p:anim calcmode="lin" valueType="num">
                                      <p:cBhvr>
                                        <p:cTn id="57"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 grpId="10"/>
      <p:bldP build="whole" bldLvl="1" animBg="1" rev="0" advAuto="0" spid="81" grpId="11"/>
      <p:bldP build="whole" bldLvl="1" animBg="1" rev="0" advAuto="0" spid="87" grpId="12"/>
      <p:bldP build="whole" bldLvl="1" animBg="1" rev="0" advAuto="0" spid="75" grpId="1"/>
      <p:bldP build="whole" bldLvl="1" animBg="1" rev="0" advAuto="0" spid="78" grpId="4"/>
      <p:bldP build="whole" bldLvl="1" animBg="1" rev="0" advAuto="0" spid="83" grpId="6"/>
      <p:bldP build="whole" bldLvl="1" animBg="1" rev="0" advAuto="0" spid="77" grpId="5"/>
      <p:bldP build="whole" bldLvl="1" animBg="1" rev="0" advAuto="0" spid="85" grpId="3"/>
      <p:bldP build="whole" bldLvl="1" animBg="1" rev="0" advAuto="0" spid="86" grpId="9"/>
      <p:bldP build="whole" bldLvl="1" animBg="1" rev="0" advAuto="0" spid="76" grpId="8"/>
      <p:bldP build="whole" bldLvl="1" animBg="1" rev="0" advAuto="0" spid="79" grpId="2"/>
      <p:bldP build="whole" bldLvl="1" animBg="1" rev="0" advAuto="0" spid="80" grpId="7"/>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idx="4294967295"/>
          </p:nvPr>
        </p:nvSpPr>
        <p:spPr>
          <a:xfrm>
            <a:off x="457200" y="274637"/>
            <a:ext cx="8229600" cy="993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br>
              <a:rPr sz="4224"/>
            </a:br>
            <a:r>
              <a:rPr sz="1919">
                <a:solidFill>
                  <a:srgbClr val="FF9900"/>
                </a:solidFill>
              </a:rPr>
              <a:t> RECURSOS TÉCNICO-TÁCTICOS BÁSICOS       </a:t>
            </a:r>
            <a:r>
              <a:rPr sz="1919">
                <a:solidFill>
                  <a:srgbClr val="FF9900"/>
                </a:solidFill>
              </a:rPr>
              <a:t>EL FÚTBOL SALA</a:t>
            </a:r>
          </a:p>
        </p:txBody>
      </p:sp>
      <p:sp>
        <p:nvSpPr>
          <p:cNvPr id="91" name="Shape 91"/>
          <p:cNvSpPr/>
          <p:nvPr/>
        </p:nvSpPr>
        <p:spPr>
          <a:xfrm>
            <a:off x="506412" y="2282825"/>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Blocajes o paradas</a:t>
            </a:r>
          </a:p>
        </p:txBody>
      </p:sp>
      <p:sp>
        <p:nvSpPr>
          <p:cNvPr id="92" name="Shape 92"/>
          <p:cNvSpPr/>
          <p:nvPr/>
        </p:nvSpPr>
        <p:spPr>
          <a:xfrm>
            <a:off x="3924300" y="2708275"/>
            <a:ext cx="431800" cy="720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93" name="Shape 93"/>
          <p:cNvSpPr/>
          <p:nvPr/>
        </p:nvSpPr>
        <p:spPr>
          <a:xfrm>
            <a:off x="2771775" y="1341437"/>
            <a:ext cx="3313113"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RECURSOS DEL PORTERO</a:t>
            </a:r>
          </a:p>
        </p:txBody>
      </p:sp>
      <p:sp>
        <p:nvSpPr>
          <p:cNvPr id="94" name="Shape 94"/>
          <p:cNvSpPr/>
          <p:nvPr/>
        </p:nvSpPr>
        <p:spPr>
          <a:xfrm flipH="1">
            <a:off x="1116012" y="2854325"/>
            <a:ext cx="431801"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95" name="Shape 95"/>
          <p:cNvSpPr/>
          <p:nvPr/>
        </p:nvSpPr>
        <p:spPr>
          <a:xfrm>
            <a:off x="3203575" y="2414587"/>
            <a:ext cx="1800225"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Salidas</a:t>
            </a:r>
          </a:p>
        </p:txBody>
      </p:sp>
      <p:pic>
        <p:nvPicPr>
          <p:cNvPr id="96" name="logodefinitivo.png" descr="logodefinitivo"/>
          <p:cNvPicPr/>
          <p:nvPr/>
        </p:nvPicPr>
        <p:blipFill>
          <a:blip r:embed="rId2">
            <a:extLst/>
          </a:blip>
          <a:stretch>
            <a:fillRect/>
          </a:stretch>
        </p:blipFill>
        <p:spPr>
          <a:xfrm>
            <a:off x="8101012" y="6165850"/>
            <a:ext cx="785813" cy="503238"/>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97" name="Shape 97"/>
          <p:cNvSpPr/>
          <p:nvPr/>
        </p:nvSpPr>
        <p:spPr>
          <a:xfrm>
            <a:off x="6300787" y="2486025"/>
            <a:ext cx="1800226"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Despejes</a:t>
            </a:r>
          </a:p>
        </p:txBody>
      </p:sp>
      <p:pic>
        <p:nvPicPr>
          <p:cNvPr id="98" name="futbol sala 55.jpg"/>
          <p:cNvPicPr/>
          <p:nvPr/>
        </p:nvPicPr>
        <p:blipFill>
          <a:blip r:embed="rId3">
            <a:extLst/>
          </a:blip>
          <a:stretch>
            <a:fillRect/>
          </a:stretch>
        </p:blipFill>
        <p:spPr>
          <a:xfrm>
            <a:off x="481012" y="3911424"/>
            <a:ext cx="1524001" cy="1801774"/>
          </a:xfrm>
          <a:prstGeom prst="rect">
            <a:avLst/>
          </a:prstGeom>
          <a:ln w="12700">
            <a:miter lim="400000"/>
          </a:ln>
        </p:spPr>
      </p:pic>
      <p:pic>
        <p:nvPicPr>
          <p:cNvPr id="99" name="futbol sala 33.jpg"/>
          <p:cNvPicPr/>
          <p:nvPr/>
        </p:nvPicPr>
        <p:blipFill>
          <a:blip r:embed="rId4">
            <a:extLst/>
          </a:blip>
          <a:stretch>
            <a:fillRect/>
          </a:stretch>
        </p:blipFill>
        <p:spPr>
          <a:xfrm>
            <a:off x="2982710" y="3911424"/>
            <a:ext cx="2706890" cy="1801774"/>
          </a:xfrm>
          <a:prstGeom prst="rect">
            <a:avLst/>
          </a:prstGeom>
          <a:ln w="12700">
            <a:miter lim="400000"/>
          </a:ln>
        </p:spPr>
      </p:pic>
      <p:pic>
        <p:nvPicPr>
          <p:cNvPr id="100" name="despeje2.jpg"/>
          <p:cNvPicPr/>
          <p:nvPr/>
        </p:nvPicPr>
        <p:blipFill>
          <a:blip r:embed="rId5">
            <a:extLst/>
          </a:blip>
          <a:stretch>
            <a:fillRect/>
          </a:stretch>
        </p:blipFill>
        <p:spPr>
          <a:xfrm>
            <a:off x="6300787" y="3235183"/>
            <a:ext cx="1800656" cy="251470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91"/>
                                        </p:tgtEl>
                                        <p:attrNameLst>
                                          <p:attrName>style.visibility</p:attrName>
                                        </p:attrNameLst>
                                      </p:cBhvr>
                                      <p:to>
                                        <p:strVal val="visible"/>
                                      </p:to>
                                    </p:set>
                                    <p:animEffect filter="blinds(horizontal)" transition="in">
                                      <p:cBhvr>
                                        <p:cTn id="7" dur="500"/>
                                        <p:tgtEl>
                                          <p:spTgt spid="91"/>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94"/>
                                        </p:tgtEl>
                                        <p:attrNameLst>
                                          <p:attrName>style.visibility</p:attrName>
                                        </p:attrNameLst>
                                      </p:cBhvr>
                                      <p:to>
                                        <p:strVal val="visible"/>
                                      </p:to>
                                    </p:set>
                                    <p:animEffect filter="blinds(horizontal)" transition="in">
                                      <p:cBhvr>
                                        <p:cTn id="11" dur="500"/>
                                        <p:tgtEl>
                                          <p:spTgt spid="9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0" presetID="3" grpId="3" fill="hold">
                                  <p:stCondLst>
                                    <p:cond delay="0"/>
                                  </p:stCondLst>
                                  <p:iterate type="el" backwards="0">
                                    <p:tmAbs val="0"/>
                                  </p:iterate>
                                  <p:childTnLst>
                                    <p:set>
                                      <p:cBhvr>
                                        <p:cTn id="15" fill="hold"/>
                                        <p:tgtEl>
                                          <p:spTgt spid="93"/>
                                        </p:tgtEl>
                                        <p:attrNameLst>
                                          <p:attrName>style.visibility</p:attrName>
                                        </p:attrNameLst>
                                      </p:cBhvr>
                                      <p:to>
                                        <p:strVal val="visible"/>
                                      </p:to>
                                    </p:set>
                                    <p:animEffect filter="blinds(horizontal)" transition="in">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4" presetID="2" grpId="4" fill="hold">
                                  <p:stCondLst>
                                    <p:cond delay="0"/>
                                  </p:stCondLst>
                                  <p:iterate type="el" backwards="0">
                                    <p:tmAbs val="0"/>
                                  </p:iterate>
                                  <p:childTnLst>
                                    <p:set>
                                      <p:cBhvr>
                                        <p:cTn id="20" fill="hold"/>
                                        <p:tgtEl>
                                          <p:spTgt spid="95"/>
                                        </p:tgtEl>
                                        <p:attrNameLst>
                                          <p:attrName>style.visibility</p:attrName>
                                        </p:attrNameLst>
                                      </p:cBhvr>
                                      <p:to>
                                        <p:strVal val="visible"/>
                                      </p:to>
                                    </p:set>
                                    <p:anim calcmode="lin" valueType="num">
                                      <p:cBhvr>
                                        <p:cTn id="21" dur="500" fill="hold"/>
                                        <p:tgtEl>
                                          <p:spTgt spid="95"/>
                                        </p:tgtEl>
                                        <p:attrNameLst>
                                          <p:attrName>ppt_x</p:attrName>
                                        </p:attrNameLst>
                                      </p:cBhvr>
                                      <p:tavLst>
                                        <p:tav tm="0">
                                          <p:val>
                                            <p:strVal val="#ppt_x"/>
                                          </p:val>
                                        </p:tav>
                                        <p:tav tm="100000">
                                          <p:val>
                                            <p:strVal val="#ppt_x"/>
                                          </p:val>
                                        </p:tav>
                                      </p:tavLst>
                                    </p:anim>
                                    <p:anim calcmode="lin" valueType="num">
                                      <p:cBhvr>
                                        <p:cTn id="22" dur="500" fill="hold"/>
                                        <p:tgtEl>
                                          <p:spTgt spid="9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nodeType="afterEffect" presetClass="entr" presetSubtype="10" presetID="3" grpId="5" fill="hold">
                                  <p:stCondLst>
                                    <p:cond delay="0"/>
                                  </p:stCondLst>
                                  <p:iterate type="el" backwards="0">
                                    <p:tmAbs val="0"/>
                                  </p:iterate>
                                  <p:childTnLst>
                                    <p:set>
                                      <p:cBhvr>
                                        <p:cTn id="25" fill="hold"/>
                                        <p:tgtEl>
                                          <p:spTgt spid="92"/>
                                        </p:tgtEl>
                                        <p:attrNameLst>
                                          <p:attrName>style.visibility</p:attrName>
                                        </p:attrNameLst>
                                      </p:cBhvr>
                                      <p:to>
                                        <p:strVal val="visible"/>
                                      </p:to>
                                    </p:set>
                                    <p:animEffect filter="blinds(horizontal)" transition="in">
                                      <p:cBhvr>
                                        <p:cTn id="26" dur="500"/>
                                        <p:tgtEl>
                                          <p:spTgt spid="92"/>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6" fill="hold">
                                  <p:stCondLst>
                                    <p:cond delay="0"/>
                                  </p:stCondLst>
                                  <p:iterate type="el" backwards="0">
                                    <p:tmAbs val="0"/>
                                  </p:iterate>
                                  <p:childTnLst>
                                    <p:set>
                                      <p:cBhvr>
                                        <p:cTn id="30" fill="hold"/>
                                        <p:tgtEl>
                                          <p:spTgt spid="97"/>
                                        </p:tgtEl>
                                        <p:attrNameLst>
                                          <p:attrName>style.visibility</p:attrName>
                                        </p:attrNameLst>
                                      </p:cBhvr>
                                      <p:to>
                                        <p:strVal val="visible"/>
                                      </p:to>
                                    </p:set>
                                    <p:anim calcmode="lin" valueType="num">
                                      <p:cBhvr>
                                        <p:cTn id="31" dur="500" fill="hold"/>
                                        <p:tgtEl>
                                          <p:spTgt spid="97"/>
                                        </p:tgtEl>
                                        <p:attrNameLst>
                                          <p:attrName>ppt_x</p:attrName>
                                        </p:attrNameLst>
                                      </p:cBhvr>
                                      <p:tavLst>
                                        <p:tav tm="0">
                                          <p:val>
                                            <p:strVal val="#ppt_x"/>
                                          </p:val>
                                        </p:tav>
                                        <p:tav tm="100000">
                                          <p:val>
                                            <p:strVal val="#ppt_x"/>
                                          </p:val>
                                        </p:tav>
                                      </p:tavLst>
                                    </p:anim>
                                    <p:anim calcmode="lin" valueType="num">
                                      <p:cBhvr>
                                        <p:cTn id="3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3"/>
      <p:bldP build="whole" bldLvl="1" animBg="1" rev="0" advAuto="0" spid="91" grpId="1"/>
      <p:bldP build="whole" bldLvl="1" animBg="1" rev="0" advAuto="0" spid="95" grpId="4"/>
      <p:bldP build="whole" bldLvl="1" animBg="1" rev="0" advAuto="0" spid="94" grpId="2"/>
      <p:bldP build="whole" bldLvl="1" animBg="1" rev="0" advAuto="0" spid="92" grpId="5"/>
      <p:bldP build="whole" bldLvl="1" animBg="1" rev="0" advAuto="0" spid="97" grpId="6"/>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nvSpPr>
        <p:spPr>
          <a:xfrm>
            <a:off x="219868" y="4277947"/>
            <a:ext cx="3743326" cy="350663"/>
          </a:xfrm>
          <a:prstGeom prst="rect">
            <a:avLst/>
          </a:prstGeom>
          <a:solidFill>
            <a:srgbClr val="FF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marL="261937" indent="-261937" algn="ctr">
              <a:defRPr>
                <a:latin typeface="Arial Bold"/>
                <a:ea typeface="Arial Bold"/>
                <a:cs typeface="Arial Bold"/>
                <a:sym typeface="Arial Bold"/>
              </a:defRPr>
            </a:lvl1pPr>
          </a:lstStyle>
          <a:p>
            <a:pPr lvl="0"/>
            <a:r>
              <a:t>EN DEFENSA</a:t>
            </a:r>
          </a:p>
        </p:txBody>
      </p:sp>
      <p:sp>
        <p:nvSpPr>
          <p:cNvPr id="103" name="Shape 103"/>
          <p:cNvSpPr/>
          <p:nvPr/>
        </p:nvSpPr>
        <p:spPr>
          <a:xfrm>
            <a:off x="2124075" y="333375"/>
            <a:ext cx="5261382"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Arial Bold"/>
                <a:ea typeface="Arial Bold"/>
                <a:cs typeface="Arial Bold"/>
                <a:sym typeface="Arial Bold"/>
              </a:defRPr>
            </a:lvl1pPr>
          </a:lstStyle>
          <a:p>
            <a:pPr lvl="0">
              <a:defRPr sz="1800"/>
            </a:pPr>
            <a:r>
              <a:rPr sz="2800"/>
              <a:t>Organización táctica conjunta </a:t>
            </a:r>
          </a:p>
        </p:txBody>
      </p:sp>
      <p:pic>
        <p:nvPicPr>
          <p:cNvPr id="104" name="logodefinitivo.png" descr="logodefinitivo"/>
          <p:cNvPicPr/>
          <p:nvPr/>
        </p:nvPicPr>
        <p:blipFill>
          <a:blip r:embed="rId2">
            <a:extLst/>
          </a:blip>
          <a:stretch>
            <a:fillRect/>
          </a:stretch>
        </p:blipFill>
        <p:spPr>
          <a:xfrm>
            <a:off x="8243887" y="6165850"/>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05" name="Shape 105"/>
          <p:cNvSpPr/>
          <p:nvPr/>
        </p:nvSpPr>
        <p:spPr>
          <a:xfrm>
            <a:off x="4859337" y="4292600"/>
            <a:ext cx="3743326" cy="350662"/>
          </a:xfrm>
          <a:prstGeom prst="rect">
            <a:avLst/>
          </a:prstGeom>
          <a:solidFill>
            <a:srgbClr val="FF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marL="261937" indent="-261937" algn="ctr">
              <a:defRPr>
                <a:latin typeface="Arial Bold"/>
                <a:ea typeface="Arial Bold"/>
                <a:cs typeface="Arial Bold"/>
                <a:sym typeface="Arial Bold"/>
              </a:defRPr>
            </a:lvl1pPr>
          </a:lstStyle>
          <a:p>
            <a:pPr lvl="0"/>
            <a:r>
              <a:t>EN ATAQUE</a:t>
            </a:r>
          </a:p>
        </p:txBody>
      </p:sp>
      <p:sp>
        <p:nvSpPr>
          <p:cNvPr id="106" name="Shape 106"/>
          <p:cNvSpPr/>
          <p:nvPr/>
        </p:nvSpPr>
        <p:spPr>
          <a:xfrm>
            <a:off x="4993290" y="5208661"/>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2 - 2</a:t>
            </a:r>
          </a:p>
        </p:txBody>
      </p:sp>
      <p:sp>
        <p:nvSpPr>
          <p:cNvPr id="107" name="Shape 107"/>
          <p:cNvSpPr/>
          <p:nvPr/>
        </p:nvSpPr>
        <p:spPr>
          <a:xfrm>
            <a:off x="6983031" y="5284787"/>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1-2-1</a:t>
            </a:r>
          </a:p>
        </p:txBody>
      </p:sp>
      <p:sp>
        <p:nvSpPr>
          <p:cNvPr id="108" name="Shape 108"/>
          <p:cNvSpPr/>
          <p:nvPr/>
        </p:nvSpPr>
        <p:spPr>
          <a:xfrm>
            <a:off x="685800" y="5220315"/>
            <a:ext cx="1689100"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INDIVIDUAL</a:t>
            </a:r>
          </a:p>
        </p:txBody>
      </p:sp>
      <p:sp>
        <p:nvSpPr>
          <p:cNvPr id="109" name="Shape 109"/>
          <p:cNvSpPr/>
          <p:nvPr/>
        </p:nvSpPr>
        <p:spPr>
          <a:xfrm>
            <a:off x="2724150" y="5220493"/>
            <a:ext cx="1473201" cy="350663"/>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ZONA</a:t>
            </a:r>
          </a:p>
        </p:txBody>
      </p:sp>
      <p:sp>
        <p:nvSpPr>
          <p:cNvPr id="110" name="Shape 110"/>
          <p:cNvSpPr/>
          <p:nvPr/>
        </p:nvSpPr>
        <p:spPr>
          <a:xfrm rot="5400000">
            <a:off x="715062" y="4489106"/>
            <a:ext cx="545091" cy="870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721" y="21600"/>
                </a:lnTo>
                <a:lnTo>
                  <a:pt x="10721" y="0"/>
                </a:lnTo>
                <a:lnTo>
                  <a:pt x="21600" y="0"/>
                </a:lnTo>
              </a:path>
            </a:pathLst>
          </a:custGeom>
          <a:ln w="25400">
            <a:solidFill/>
            <a:round/>
            <a:tailEnd type="triangle"/>
          </a:ln>
        </p:spPr>
        <p:txBody>
          <a:bodyPr lIns="0" tIns="0" rIns="0" bIns="0"/>
          <a:lstStyle/>
          <a:p>
            <a:pPr lvl="0"/>
          </a:p>
        </p:txBody>
      </p:sp>
      <p:sp>
        <p:nvSpPr>
          <p:cNvPr id="111" name="Shape 111"/>
          <p:cNvSpPr/>
          <p:nvPr/>
        </p:nvSpPr>
        <p:spPr>
          <a:xfrm flipH="1" rot="16200000">
            <a:off x="2999085" y="4789227"/>
            <a:ext cx="498476" cy="270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2618" y="21600"/>
                </a:lnTo>
                <a:lnTo>
                  <a:pt x="12618" y="0"/>
                </a:lnTo>
                <a:lnTo>
                  <a:pt x="21600" y="0"/>
                </a:lnTo>
              </a:path>
            </a:pathLst>
          </a:custGeom>
          <a:ln w="25400">
            <a:solidFill/>
            <a:round/>
            <a:tailEnd type="triangle"/>
          </a:ln>
        </p:spPr>
        <p:txBody>
          <a:bodyPr lIns="0" tIns="0" rIns="0" bIns="0"/>
          <a:lstStyle/>
          <a:p>
            <a:pPr lvl="0"/>
          </a:p>
        </p:txBody>
      </p:sp>
      <p:sp>
        <p:nvSpPr>
          <p:cNvPr id="112" name="Shape 112"/>
          <p:cNvSpPr/>
          <p:nvPr/>
        </p:nvSpPr>
        <p:spPr>
          <a:xfrm>
            <a:off x="395287" y="1166812"/>
            <a:ext cx="8280401" cy="2484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¿Cómo nos podemos distribuir en el campo teniendo en cuenta la características de este deporte y coordinándonos los componentes del equipo?.</a:t>
            </a:r>
            <a:br/>
            <a:r>
              <a:t>Lo primero que tenemos que hacer es distribuirnos el campo por zonas de responsabilidad personal, encargándose cada jugador de una porción del campo y de todos los balones que allí lleguen, así como de la acción individual o recurso táctico que permita continuar la jugada.</a:t>
            </a:r>
          </a:p>
          <a:p>
            <a:pPr lvl="0" algn="just"/>
            <a:r>
              <a:t>Entendemos por organización táctica conjunta a las distintas posibilidades de las que disponemos para actuar como colectivo y de forma racional y organizada.</a:t>
            </a:r>
          </a:p>
        </p:txBody>
      </p:sp>
      <p:pic>
        <p:nvPicPr>
          <p:cNvPr id="113" name="lanzamientpo2.jpg"/>
          <p:cNvPicPr/>
          <p:nvPr/>
        </p:nvPicPr>
        <p:blipFill>
          <a:blip r:embed="rId3">
            <a:alphaModFix amt="23658"/>
            <a:extLst/>
          </a:blip>
          <a:stretch>
            <a:fillRect/>
          </a:stretch>
        </p:blipFill>
        <p:spPr>
          <a:xfrm>
            <a:off x="2433713" y="851544"/>
            <a:ext cx="4149673" cy="3409242"/>
          </a:xfrm>
          <a:prstGeom prst="rect">
            <a:avLst/>
          </a:prstGeom>
          <a:ln w="12700">
            <a:miter lim="400000"/>
          </a:ln>
        </p:spPr>
      </p:pic>
      <p:sp>
        <p:nvSpPr>
          <p:cNvPr id="114" name="Shape 114"/>
          <p:cNvSpPr/>
          <p:nvPr/>
        </p:nvSpPr>
        <p:spPr>
          <a:xfrm flipH="1" rot="16200000">
            <a:off x="5298547" y="4680918"/>
            <a:ext cx="498476" cy="487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2618" y="0"/>
                </a:lnTo>
                <a:lnTo>
                  <a:pt x="12618" y="21600"/>
                </a:lnTo>
                <a:lnTo>
                  <a:pt x="21600" y="21600"/>
                </a:lnTo>
              </a:path>
            </a:pathLst>
          </a:custGeom>
          <a:ln w="25400">
            <a:solidFill/>
            <a:round/>
            <a:tailEnd type="triangle"/>
          </a:ln>
        </p:spPr>
        <p:txBody>
          <a:bodyPr lIns="0" tIns="0" rIns="0" bIns="0"/>
          <a:lstStyle/>
          <a:p>
            <a:pPr lvl="0"/>
          </a:p>
        </p:txBody>
      </p:sp>
      <p:sp>
        <p:nvSpPr>
          <p:cNvPr id="115" name="Shape 115"/>
          <p:cNvSpPr/>
          <p:nvPr/>
        </p:nvSpPr>
        <p:spPr>
          <a:xfrm flipH="1" rot="16200000">
            <a:off x="7659985" y="4789227"/>
            <a:ext cx="498476" cy="270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2618" y="21600"/>
                </a:lnTo>
                <a:lnTo>
                  <a:pt x="12618" y="0"/>
                </a:lnTo>
                <a:lnTo>
                  <a:pt x="21600" y="0"/>
                </a:lnTo>
              </a:path>
            </a:pathLst>
          </a:custGeom>
          <a:ln w="25400">
            <a:solidFill/>
            <a:round/>
            <a:tailEnd type="triangle"/>
          </a:ln>
        </p:spPr>
        <p:txBody>
          <a:bodyPr lIns="0" tIns="0" rIns="0" bIns="0"/>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06"/>
                                        </p:tgtEl>
                                        <p:attrNameLst>
                                          <p:attrName>style.visibility</p:attrName>
                                        </p:attrNameLst>
                                      </p:cBhvr>
                                      <p:to>
                                        <p:strVal val="visible"/>
                                      </p:to>
                                    </p:set>
                                    <p:animEffect filter="blinds(horizontal)" transition="in">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2" fill="hold">
                                  <p:stCondLst>
                                    <p:cond delay="0"/>
                                  </p:stCondLst>
                                  <p:iterate type="el" backwards="0">
                                    <p:tmAbs val="0"/>
                                  </p:iterate>
                                  <p:childTnLst>
                                    <p:set>
                                      <p:cBhvr>
                                        <p:cTn id="11" fill="hold"/>
                                        <p:tgtEl>
                                          <p:spTgt spid="107"/>
                                        </p:tgtEl>
                                        <p:attrNameLst>
                                          <p:attrName>style.visibility</p:attrName>
                                        </p:attrNameLst>
                                      </p:cBhvr>
                                      <p:to>
                                        <p:strVal val="visible"/>
                                      </p:to>
                                    </p:set>
                                    <p:animEffect filter="blinds(horizontal)" transition="in">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0" presetID="3" grpId="3" fill="hold">
                                  <p:stCondLst>
                                    <p:cond delay="0"/>
                                  </p:stCondLst>
                                  <p:iterate type="el" backwards="0">
                                    <p:tmAbs val="0"/>
                                  </p:iterate>
                                  <p:childTnLst>
                                    <p:set>
                                      <p:cBhvr>
                                        <p:cTn id="16" fill="hold"/>
                                        <p:tgtEl>
                                          <p:spTgt spid="108"/>
                                        </p:tgtEl>
                                        <p:attrNameLst>
                                          <p:attrName>style.visibility</p:attrName>
                                        </p:attrNameLst>
                                      </p:cBhvr>
                                      <p:to>
                                        <p:strVal val="visible"/>
                                      </p:to>
                                    </p:set>
                                    <p:animEffect filter="blinds(horizontal)" transition="in">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0" presetID="3" grpId="4" fill="hold">
                                  <p:stCondLst>
                                    <p:cond delay="0"/>
                                  </p:stCondLst>
                                  <p:iterate type="el" backwards="0">
                                    <p:tmAbs val="0"/>
                                  </p:iterate>
                                  <p:childTnLst>
                                    <p:set>
                                      <p:cBhvr>
                                        <p:cTn id="21" fill="hold"/>
                                        <p:tgtEl>
                                          <p:spTgt spid="109"/>
                                        </p:tgtEl>
                                        <p:attrNameLst>
                                          <p:attrName>style.visibility</p:attrName>
                                        </p:attrNameLst>
                                      </p:cBhvr>
                                      <p:to>
                                        <p:strVal val="visible"/>
                                      </p:to>
                                    </p:set>
                                    <p:animEffect filter="blinds(horizontal)" transition="in">
                                      <p:cBhvr>
                                        <p:cTn id="22"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2"/>
      <p:bldP build="whole" bldLvl="1" animBg="1" rev="0" advAuto="0" spid="108" grpId="3"/>
      <p:bldP build="whole" bldLvl="1" animBg="1" rev="0" advAuto="0" spid="106" grpId="1"/>
      <p:bldP build="whole" bldLvl="1" animBg="1" rev="0" advAuto="0" spid="109"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lvl="0">
              <a:defRPr sz="1800"/>
            </a:pPr>
            <a:r>
              <a:rPr sz="2400"/>
              <a:t>Si has leído atentamente, contestarás sin problema a las siguientes cuestiones.</a:t>
            </a:r>
          </a:p>
        </p:txBody>
      </p:sp>
      <p:sp>
        <p:nvSpPr>
          <p:cNvPr id="118" name="Shape 118"/>
          <p:cNvSpPr/>
          <p:nvPr>
            <p:ph type="body" idx="4294967295"/>
          </p:nvPr>
        </p:nvSpPr>
        <p:spPr>
          <a:xfrm rot="21329451">
            <a:off x="457200" y="1600200"/>
            <a:ext cx="8229600" cy="614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t>¿Podrías arbitrar un partido de fútbol sala mientras juegan tus amigos?</a:t>
            </a:r>
            <a:r>
              <a:rPr sz="3200"/>
              <a:t> </a:t>
            </a:r>
          </a:p>
        </p:txBody>
      </p:sp>
      <p:sp>
        <p:nvSpPr>
          <p:cNvPr id="119" name="Shape 119"/>
          <p:cNvSpPr/>
          <p:nvPr/>
        </p:nvSpPr>
        <p:spPr>
          <a:xfrm rot="20965865">
            <a:off x="3752237" y="2441778"/>
            <a:ext cx="53848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comentar la organización conjunta de ataque 2-2? </a:t>
            </a:r>
          </a:p>
        </p:txBody>
      </p:sp>
      <p:sp>
        <p:nvSpPr>
          <p:cNvPr id="120" name="Shape 120"/>
          <p:cNvSpPr/>
          <p:nvPr/>
        </p:nvSpPr>
        <p:spPr>
          <a:xfrm rot="20396199">
            <a:off x="222399" y="2735797"/>
            <a:ext cx="642937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explicar brevemente para qué sirve la finta? </a:t>
            </a:r>
          </a:p>
        </p:txBody>
      </p:sp>
      <p:sp>
        <p:nvSpPr>
          <p:cNvPr id="121" name="Shape 121"/>
          <p:cNvSpPr/>
          <p:nvPr/>
        </p:nvSpPr>
        <p:spPr>
          <a:xfrm>
            <a:off x="1835150" y="3776662"/>
            <a:ext cx="70580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Describe con qué partes del cuerpo podrías controlar el balón </a:t>
            </a:r>
          </a:p>
        </p:txBody>
      </p:sp>
      <p:sp>
        <p:nvSpPr>
          <p:cNvPr id="122" name="Shape 122"/>
          <p:cNvSpPr/>
          <p:nvPr/>
        </p:nvSpPr>
        <p:spPr>
          <a:xfrm rot="677146">
            <a:off x="2104197" y="4700819"/>
            <a:ext cx="53340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¿Qué figuras geométricas forman los distintos sistemas tácticos más empleados en fútbol sala? </a:t>
            </a:r>
          </a:p>
        </p:txBody>
      </p:sp>
      <p:sp>
        <p:nvSpPr>
          <p:cNvPr id="123" name="Shape 123"/>
          <p:cNvSpPr/>
          <p:nvPr/>
        </p:nvSpPr>
        <p:spPr>
          <a:xfrm>
            <a:off x="571500" y="5786437"/>
            <a:ext cx="78581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comentar la organización conjunta defensiva en zona?</a:t>
            </a:r>
          </a:p>
        </p:txBody>
      </p:sp>
      <p:pic>
        <p:nvPicPr>
          <p:cNvPr id="12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25" name="paselejos.jpg"/>
          <p:cNvPicPr/>
          <p:nvPr/>
        </p:nvPicPr>
        <p:blipFill>
          <a:blip r:embed="rId3">
            <a:alphaModFix amt="28605"/>
            <a:extLst/>
          </a:blip>
          <a:stretch>
            <a:fillRect/>
          </a:stretch>
        </p:blipFill>
        <p:spPr>
          <a:xfrm>
            <a:off x="1346944" y="455265"/>
            <a:ext cx="6845301"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118"/>
                                        </p:tgtEl>
                                        <p:attrNameLst>
                                          <p:attrName>style.visibility</p:attrName>
                                        </p:attrNameLst>
                                      </p:cBhvr>
                                      <p:to>
                                        <p:strVal val="visible"/>
                                      </p:to>
                                    </p:set>
                                    <p:animEffect filter="box(in)" transition="in">
                                      <p:cBhvr>
                                        <p:cTn id="7" dur="2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 grpId="2" fill="hold">
                                  <p:stCondLst>
                                    <p:cond delay="0"/>
                                  </p:stCondLst>
                                  <p:iterate type="el" backwards="0">
                                    <p:tmAbs val="0"/>
                                  </p:iterate>
                                  <p:childTnLst>
                                    <p:set>
                                      <p:cBhvr>
                                        <p:cTn id="11" fill="hold"/>
                                        <p:tgtEl>
                                          <p:spTgt spid="120"/>
                                        </p:tgtEl>
                                        <p:attrNameLst>
                                          <p:attrName>style.visibility</p:attrName>
                                        </p:attrNameLst>
                                      </p:cBhvr>
                                      <p:to>
                                        <p:strVal val="visible"/>
                                      </p:to>
                                    </p:set>
                                    <p:anim calcmode="lin" valueType="num">
                                      <p:cBhvr>
                                        <p:cTn id="12" dur="500" fill="hold"/>
                                        <p:tgtEl>
                                          <p:spTgt spid="120"/>
                                        </p:tgtEl>
                                        <p:attrNameLst>
                                          <p:attrName>ppt_x</p:attrName>
                                        </p:attrNameLst>
                                      </p:cBhvr>
                                      <p:tavLst>
                                        <p:tav tm="0">
                                          <p:val>
                                            <p:strVal val="#ppt_x"/>
                                          </p:val>
                                        </p:tav>
                                        <p:tav tm="100000">
                                          <p:val>
                                            <p:strVal val="#ppt_x"/>
                                          </p:val>
                                        </p:tav>
                                      </p:tavLst>
                                    </p:anim>
                                    <p:anim calcmode="lin" valueType="num">
                                      <p:cBhvr>
                                        <p:cTn id="13"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10" presetID="3" grpId="3" fill="hold">
                                  <p:stCondLst>
                                    <p:cond delay="0"/>
                                  </p:stCondLst>
                                  <p:iterate type="el" backwards="0">
                                    <p:tmAbs val="0"/>
                                  </p:iterate>
                                  <p:childTnLst>
                                    <p:set>
                                      <p:cBhvr>
                                        <p:cTn id="17" fill="hold"/>
                                        <p:tgtEl>
                                          <p:spTgt spid="119"/>
                                        </p:tgtEl>
                                        <p:attrNameLst>
                                          <p:attrName>style.visibility</p:attrName>
                                        </p:attrNameLst>
                                      </p:cBhvr>
                                      <p:to>
                                        <p:strVal val="visible"/>
                                      </p:to>
                                    </p:set>
                                    <p:animEffect filter="blinds(horizontal)" transition="in">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4" fill="hold">
                                  <p:stCondLst>
                                    <p:cond delay="0"/>
                                  </p:stCondLst>
                                  <p:iterate type="el" backwards="0">
                                    <p:tmAbs val="0"/>
                                  </p:iterate>
                                  <p:childTnLst>
                                    <p:set>
                                      <p:cBhvr>
                                        <p:cTn id="22" fill="hold"/>
                                        <p:tgtEl>
                                          <p:spTgt spid="121"/>
                                        </p:tgtEl>
                                        <p:attrNameLst>
                                          <p:attrName>style.visibility</p:attrName>
                                        </p:attrNameLst>
                                      </p:cBhvr>
                                      <p:to>
                                        <p:strVal val="visible"/>
                                      </p:to>
                                    </p:set>
                                    <p:animEffect filter="fade" transition="in">
                                      <p:cBhvr>
                                        <p:cTn id="23" dur="500"/>
                                        <p:tgtEl>
                                          <p:spTgt spid="121"/>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6" presetID="4" grpId="5" fill="hold">
                                  <p:stCondLst>
                                    <p:cond delay="0"/>
                                  </p:stCondLst>
                                  <p:iterate type="el" backwards="0">
                                    <p:tmAbs val="0"/>
                                  </p:iterate>
                                  <p:childTnLst>
                                    <p:set>
                                      <p:cBhvr>
                                        <p:cTn id="27" fill="hold"/>
                                        <p:tgtEl>
                                          <p:spTgt spid="122"/>
                                        </p:tgtEl>
                                        <p:attrNameLst>
                                          <p:attrName>style.visibility</p:attrName>
                                        </p:attrNameLst>
                                      </p:cBhvr>
                                      <p:to>
                                        <p:strVal val="visible"/>
                                      </p:to>
                                    </p:set>
                                    <p:animEffect filter="box(in)" transition="in">
                                      <p:cBhvr>
                                        <p:cTn id="28" dur="500"/>
                                        <p:tgtEl>
                                          <p:spTgt spid="122"/>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16" presetID="4" grpId="6" fill="hold">
                                  <p:stCondLst>
                                    <p:cond delay="0"/>
                                  </p:stCondLst>
                                  <p:iterate type="el" backwards="0">
                                    <p:tmAbs val="0"/>
                                  </p:iterate>
                                  <p:childTnLst>
                                    <p:set>
                                      <p:cBhvr>
                                        <p:cTn id="32" fill="hold"/>
                                        <p:tgtEl>
                                          <p:spTgt spid="123"/>
                                        </p:tgtEl>
                                        <p:attrNameLst>
                                          <p:attrName>style.visibility</p:attrName>
                                        </p:attrNameLst>
                                      </p:cBhvr>
                                      <p:to>
                                        <p:strVal val="visible"/>
                                      </p:to>
                                    </p:set>
                                    <p:animEffect filter="box(in)" transition="in">
                                      <p:cBhvr>
                                        <p:cTn id="33"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6"/>
      <p:bldP build="whole" bldLvl="1" animBg="1" rev="0" advAuto="0" spid="121" grpId="4"/>
      <p:bldP build="whole" bldLvl="1" animBg="1" rev="0" advAuto="0" spid="118" grpId="1"/>
      <p:bldP build="whole" bldLvl="1" animBg="1" rev="0" advAuto="0" spid="120" grpId="2"/>
      <p:bldP build="whole" bldLvl="1" animBg="1" rev="0" advAuto="0" spid="119" grpId="3"/>
      <p:bldP build="whole" bldLvl="1" animBg="1" rev="0" advAuto="0" spid="122" grpId="5"/>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428625"/>
            <a:ext cx="8229600" cy="989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630936">
              <a:defRPr sz="1800"/>
            </a:pPr>
            <a:r>
              <a:rPr sz="3036"/>
              <a:t>El Fútbol Sala </a:t>
            </a:r>
            <a:br>
              <a:rPr sz="3036"/>
            </a:br>
          </a:p>
        </p:txBody>
      </p:sp>
      <p:sp>
        <p:nvSpPr>
          <p:cNvPr id="16" name="Shape 16"/>
          <p:cNvSpPr/>
          <p:nvPr>
            <p:ph type="body" idx="4294967295"/>
          </p:nvPr>
        </p:nvSpPr>
        <p:spPr>
          <a:xfrm>
            <a:off x="428625" y="2000250"/>
            <a:ext cx="5000625" cy="36004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1400"/>
              </a:spcBef>
              <a:buChar char="•"/>
              <a:defRPr sz="1800"/>
            </a:pPr>
            <a:r>
              <a:rPr sz="2400"/>
              <a:t>Objetivos</a:t>
            </a:r>
            <a:endParaRPr sz="2400"/>
          </a:p>
          <a:p>
            <a:pPr lvl="0" marL="257175" indent="-257175">
              <a:spcBef>
                <a:spcPts val="1400"/>
              </a:spcBef>
              <a:buChar char="•"/>
              <a:defRPr sz="1800"/>
            </a:pPr>
            <a:r>
              <a:rPr sz="2400"/>
              <a:t>Orígenes</a:t>
            </a:r>
            <a:endParaRPr sz="2400"/>
          </a:p>
          <a:p>
            <a:pPr lvl="0" marL="257175" indent="-257175">
              <a:spcBef>
                <a:spcPts val="1400"/>
              </a:spcBef>
              <a:buChar char="•"/>
              <a:defRPr sz="1800"/>
            </a:pPr>
            <a:r>
              <a:rPr sz="2400"/>
              <a:t>Reglamento básico</a:t>
            </a:r>
            <a:endParaRPr sz="2400"/>
          </a:p>
          <a:p>
            <a:pPr lvl="0" marL="257175" indent="-257175">
              <a:spcBef>
                <a:spcPts val="1400"/>
              </a:spcBef>
              <a:buChar char="•"/>
              <a:defRPr sz="1800"/>
            </a:pPr>
            <a:r>
              <a:rPr sz="2400"/>
              <a:t>Instalaciones</a:t>
            </a:r>
            <a:endParaRPr sz="2400"/>
          </a:p>
          <a:p>
            <a:pPr lvl="0" marL="257175" indent="-257175">
              <a:spcBef>
                <a:spcPts val="1400"/>
              </a:spcBef>
              <a:buChar char="•"/>
              <a:defRPr sz="1800"/>
            </a:pPr>
            <a:r>
              <a:rPr sz="2400"/>
              <a:t>Materiales</a:t>
            </a:r>
            <a:endParaRPr sz="2400"/>
          </a:p>
          <a:p>
            <a:pPr lvl="0" marL="257175" indent="-257175">
              <a:spcBef>
                <a:spcPts val="1400"/>
              </a:spcBef>
              <a:buChar char="•"/>
              <a:defRPr sz="1800"/>
            </a:pPr>
            <a:r>
              <a:rPr sz="2400"/>
              <a:t>Recursos técnico-tácticos básicos</a:t>
            </a:r>
          </a:p>
        </p:txBody>
      </p:sp>
      <p:pic>
        <p:nvPicPr>
          <p:cNvPr id="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 name="futbol sala 33.jpg"/>
          <p:cNvPicPr/>
          <p:nvPr/>
        </p:nvPicPr>
        <p:blipFill>
          <a:blip r:embed="rId3">
            <a:extLst/>
          </a:blip>
          <a:stretch>
            <a:fillRect/>
          </a:stretch>
        </p:blipFill>
        <p:spPr>
          <a:xfrm>
            <a:off x="4311005" y="1450131"/>
            <a:ext cx="4123342" cy="274460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Objetivos</a:t>
            </a:r>
          </a:p>
        </p:txBody>
      </p:sp>
      <p:sp>
        <p:nvSpPr>
          <p:cNvPr id="21" name="Shape 21"/>
          <p:cNvSpPr/>
          <p:nvPr>
            <p:ph type="body" idx="4294967295"/>
          </p:nvPr>
        </p:nvSpPr>
        <p:spPr>
          <a:xfrm>
            <a:off x="457200" y="1600200"/>
            <a:ext cx="4906963"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257175" indent="-257175" algn="just">
              <a:spcBef>
                <a:spcPts val="500"/>
              </a:spcBef>
              <a:buChar char="•"/>
              <a:defRPr sz="2400"/>
            </a:lvl1pPr>
          </a:lstStyle>
          <a:p>
            <a:pPr lvl="0">
              <a:defRPr sz="1800"/>
            </a:pPr>
            <a:r>
              <a:rPr sz="2400"/>
              <a:t>Conocer los elementos técnico-tácticos y reglamentarios básicos del Fútbol-Sala, comprendiendo su aplicación en situaciones de juego real y colaborando con sus compañeros en la elaboración y puesta en práctica de las actividades.</a:t>
            </a:r>
          </a:p>
        </p:txBody>
      </p:sp>
      <p:pic>
        <p:nvPicPr>
          <p:cNvPr id="2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 name="Sin título-133 copia.jpg"/>
          <p:cNvPicPr/>
          <p:nvPr/>
        </p:nvPicPr>
        <p:blipFill>
          <a:blip r:embed="rId3">
            <a:extLst/>
          </a:blip>
          <a:stretch>
            <a:fillRect/>
          </a:stretch>
        </p:blipFill>
        <p:spPr>
          <a:xfrm>
            <a:off x="6159549" y="1284872"/>
            <a:ext cx="2172964" cy="3430996"/>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nvSpPr>
        <p:spPr>
          <a:xfrm>
            <a:off x="611187" y="1052512"/>
            <a:ext cx="4465638" cy="4084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El fútbol sala nace en Brasil en 1.930 a través de las asociaciones cristianas de jóvenes, que lo popularizan en América. En Europa no empieza tomar auge hasta los años 60.</a:t>
            </a:r>
          </a:p>
          <a:p>
            <a:pPr lvl="0"/>
            <a:r>
              <a:t>Surge debido a que muchas veces los equipos profesionales de fútbol, por cuestiones climatológicas y por falta de instalaciones, tenían que buscar algún lugar para entrenar, y empiezan a utilizar los pocos espacios cubiertos que había en aquella época para practicar su técnica y realizar “partidillos” de entreno.</a:t>
            </a:r>
          </a:p>
          <a:p>
            <a:pPr lvl="0"/>
            <a:r>
              <a:t>La Liga Nacional de fútbol Sala en España fue fundada el 27 de Junio de 1.989.</a:t>
            </a:r>
          </a:p>
        </p:txBody>
      </p:sp>
      <p:pic>
        <p:nvPicPr>
          <p:cNvPr id="2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7" name="Shape 27"/>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ORÍGENES</a:t>
            </a:r>
          </a:p>
        </p:txBody>
      </p:sp>
      <p:pic>
        <p:nvPicPr>
          <p:cNvPr id="28" name="futbol sala 55.jpg"/>
          <p:cNvPicPr/>
          <p:nvPr/>
        </p:nvPicPr>
        <p:blipFill>
          <a:blip r:embed="rId3">
            <a:extLst/>
          </a:blip>
          <a:stretch>
            <a:fillRect/>
          </a:stretch>
        </p:blipFill>
        <p:spPr>
          <a:xfrm>
            <a:off x="5465712" y="1189878"/>
            <a:ext cx="2549192" cy="3013822"/>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428625" y="1385975"/>
            <a:ext cx="5367338" cy="46178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587" indent="-1587" algn="just"/>
            <a:r>
              <a:t>El fútbol Sala, al igual que otros deportes de invasión, tiene como objetivo introducir el balón en la portería contraria para conseguir puntuar. Se enfrentan dos equipos de cinco jugadores cada uno en un campo de juego de 40 x 20 metros.</a:t>
            </a:r>
          </a:p>
          <a:p>
            <a:pPr lvl="0" marL="1587" indent="-1587" algn="just"/>
            <a:r>
              <a:t>Se consideran faltas:</a:t>
            </a:r>
          </a:p>
          <a:p>
            <a:pPr lvl="0" marL="1587" indent="-1587" algn="just">
              <a:buSzPct val="100000"/>
              <a:buChar char="•"/>
            </a:pPr>
            <a:r>
              <a:t>Dar o intentar dar una patada a un contrario.</a:t>
            </a:r>
          </a:p>
          <a:p>
            <a:pPr lvl="0" marL="1587" indent="-1587" algn="just">
              <a:buSzPct val="100000"/>
              <a:buChar char="•"/>
            </a:pPr>
            <a:r>
              <a:t>Zancadillear a un contrario o intentar hacerle         caer.</a:t>
            </a:r>
          </a:p>
          <a:p>
            <a:pPr lvl="0" marL="1587" indent="-1587" algn="just">
              <a:buSzPct val="100000"/>
              <a:buChar char="•"/>
            </a:pPr>
            <a:r>
              <a:t>Jugar de forma peligrosa frente a un contrario.</a:t>
            </a:r>
          </a:p>
          <a:p>
            <a:pPr lvl="0" marL="1587" indent="-1587" algn="just">
              <a:buSzPct val="100000"/>
              <a:buChar char="•"/>
            </a:pPr>
            <a:r>
              <a:t>Sujetar a un contrario para impedir que realice una acción.</a:t>
            </a:r>
          </a:p>
          <a:p>
            <a:pPr lvl="0" marL="1587" indent="-1587" algn="just">
              <a:buSzPct val="100000"/>
              <a:buChar char="•"/>
            </a:pPr>
            <a:r>
              <a:t>Empujar a un contrario con las manos o los brazos.</a:t>
            </a:r>
          </a:p>
          <a:p>
            <a:pPr lvl="0" marL="1587" indent="-1587" algn="just">
              <a:buSzPct val="100000"/>
              <a:buChar char="•"/>
            </a:pPr>
            <a:r>
              <a:t>Jugar el balón o golpearlo con las manos o con los brazos, a no ser que sea de forma involuntaria o lo haga el portero </a:t>
            </a:r>
          </a:p>
        </p:txBody>
      </p:sp>
      <p:sp>
        <p:nvSpPr>
          <p:cNvPr id="31" name="Shape 31"/>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REGLAMENTO BÁSICO</a:t>
            </a:r>
          </a:p>
        </p:txBody>
      </p:sp>
      <p:pic>
        <p:nvPicPr>
          <p:cNvPr id="3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3" name="futbol sala 66.jpg"/>
          <p:cNvPicPr/>
          <p:nvPr/>
        </p:nvPicPr>
        <p:blipFill>
          <a:blip r:embed="rId3">
            <a:extLst/>
          </a:blip>
          <a:stretch>
            <a:fillRect/>
          </a:stretch>
        </p:blipFill>
        <p:spPr>
          <a:xfrm>
            <a:off x="6287244" y="1911452"/>
            <a:ext cx="2395648" cy="241071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0">
                                            <p:txEl>
                                              <p:pRg st="2" end="2"/>
                                            </p:txEl>
                                          </p:spTgt>
                                        </p:tgtEl>
                                        <p:attrNameLst>
                                          <p:attrName>style.visibility</p:attrName>
                                        </p:attrNameLst>
                                      </p:cBhvr>
                                      <p:to>
                                        <p:strVal val="visible"/>
                                      </p:to>
                                    </p:set>
                                    <p:animEffect filter="blinds(horizontal)" transition="in">
                                      <p:cBhvr>
                                        <p:cTn id="7" dur="500"/>
                                        <p:tgtEl>
                                          <p:spTgt spid="30">
                                            <p:txEl>
                                              <p:pRg st="2" end="2"/>
                                            </p:txEl>
                                          </p:spTgt>
                                        </p:tgtEl>
                                      </p:cBhvr>
                                    </p:animEffect>
                                  </p:childTnLst>
                                </p:cTn>
                              </p:par>
                            </p:childTnLst>
                          </p:cTn>
                        </p:par>
                        <p:par>
                          <p:cTn id="8" fill="hold">
                            <p:stCondLst>
                              <p:cond delay="500"/>
                            </p:stCondLst>
                            <p:childTnLst>
                              <p:par>
                                <p:cTn id="9" nodeType="afterEffect" presetClass="entr" presetSubtype="10" presetID="3" grpId="1" fill="hold">
                                  <p:stCondLst>
                                    <p:cond delay="0"/>
                                  </p:stCondLst>
                                  <p:iterate type="el" backwards="0">
                                    <p:tmAbs val="0"/>
                                  </p:iterate>
                                  <p:childTnLst>
                                    <p:set>
                                      <p:cBhvr>
                                        <p:cTn id="10" fill="hold"/>
                                        <p:tgtEl>
                                          <p:spTgt spid="30">
                                            <p:txEl>
                                              <p:pRg st="3" end="3"/>
                                            </p:txEl>
                                          </p:spTgt>
                                        </p:tgtEl>
                                        <p:attrNameLst>
                                          <p:attrName>style.visibility</p:attrName>
                                        </p:attrNameLst>
                                      </p:cBhvr>
                                      <p:to>
                                        <p:strVal val="visible"/>
                                      </p:to>
                                    </p:set>
                                    <p:animEffect filter="blinds(horizontal)" transition="in">
                                      <p:cBhvr>
                                        <p:cTn id="11" dur="500"/>
                                        <p:tgtEl>
                                          <p:spTgt spid="30">
                                            <p:txEl>
                                              <p:pRg st="3" end="3"/>
                                            </p:txEl>
                                          </p:spTgt>
                                        </p:tgtEl>
                                      </p:cBhvr>
                                    </p:animEffect>
                                  </p:childTnLst>
                                </p:cTn>
                              </p:par>
                            </p:childTnLst>
                          </p:cTn>
                        </p:par>
                        <p:par>
                          <p:cTn id="12" fill="hold">
                            <p:stCondLst>
                              <p:cond delay="1000"/>
                            </p:stCondLst>
                            <p:childTnLst>
                              <p:par>
                                <p:cTn id="13" nodeType="afterEffect" presetClass="entr" presetSubtype="10" presetID="3" grpId="1" fill="hold">
                                  <p:stCondLst>
                                    <p:cond delay="0"/>
                                  </p:stCondLst>
                                  <p:iterate type="el" backwards="0">
                                    <p:tmAbs val="0"/>
                                  </p:iterate>
                                  <p:childTnLst>
                                    <p:set>
                                      <p:cBhvr>
                                        <p:cTn id="14" fill="hold"/>
                                        <p:tgtEl>
                                          <p:spTgt spid="30">
                                            <p:txEl>
                                              <p:pRg st="4" end="4"/>
                                            </p:txEl>
                                          </p:spTgt>
                                        </p:tgtEl>
                                        <p:attrNameLst>
                                          <p:attrName>style.visibility</p:attrName>
                                        </p:attrNameLst>
                                      </p:cBhvr>
                                      <p:to>
                                        <p:strVal val="visible"/>
                                      </p:to>
                                    </p:set>
                                    <p:animEffect filter="blinds(horizontal)" transition="in">
                                      <p:cBhvr>
                                        <p:cTn id="15" dur="500"/>
                                        <p:tgtEl>
                                          <p:spTgt spid="30">
                                            <p:txEl>
                                              <p:pRg st="4" end="4"/>
                                            </p:txEl>
                                          </p:spTgt>
                                        </p:tgtEl>
                                      </p:cBhvr>
                                    </p:animEffect>
                                  </p:childTnLst>
                                </p:cTn>
                              </p:par>
                            </p:childTnLst>
                          </p:cTn>
                        </p:par>
                        <p:par>
                          <p:cTn id="16" fill="hold">
                            <p:stCondLst>
                              <p:cond delay="1500"/>
                            </p:stCondLst>
                            <p:childTnLst>
                              <p:par>
                                <p:cTn id="17" nodeType="afterEffect" presetClass="entr" presetSubtype="10" presetID="3" grpId="1" fill="hold">
                                  <p:stCondLst>
                                    <p:cond delay="0"/>
                                  </p:stCondLst>
                                  <p:iterate type="el" backwards="0">
                                    <p:tmAbs val="0"/>
                                  </p:iterate>
                                  <p:childTnLst>
                                    <p:set>
                                      <p:cBhvr>
                                        <p:cTn id="18" fill="hold"/>
                                        <p:tgtEl>
                                          <p:spTgt spid="30">
                                            <p:txEl>
                                              <p:pRg st="5" end="5"/>
                                            </p:txEl>
                                          </p:spTgt>
                                        </p:tgtEl>
                                        <p:attrNameLst>
                                          <p:attrName>style.visibility</p:attrName>
                                        </p:attrNameLst>
                                      </p:cBhvr>
                                      <p:to>
                                        <p:strVal val="visible"/>
                                      </p:to>
                                    </p:set>
                                    <p:animEffect filter="blinds(horizontal)" transition="in">
                                      <p:cBhvr>
                                        <p:cTn id="19" dur="500"/>
                                        <p:tgtEl>
                                          <p:spTgt spid="30">
                                            <p:txEl>
                                              <p:pRg st="5" end="5"/>
                                            </p:txEl>
                                          </p:spTgt>
                                        </p:tgtEl>
                                      </p:cBhvr>
                                    </p:animEffect>
                                  </p:childTnLst>
                                </p:cTn>
                              </p:par>
                            </p:childTnLst>
                          </p:cTn>
                        </p:par>
                        <p:par>
                          <p:cTn id="20" fill="hold">
                            <p:stCondLst>
                              <p:cond delay="2000"/>
                            </p:stCondLst>
                            <p:childTnLst>
                              <p:par>
                                <p:cTn id="21" nodeType="afterEffect" presetClass="entr" presetSubtype="10" presetID="3" grpId="1" fill="hold">
                                  <p:stCondLst>
                                    <p:cond delay="0"/>
                                  </p:stCondLst>
                                  <p:iterate type="el" backwards="0">
                                    <p:tmAbs val="0"/>
                                  </p:iterate>
                                  <p:childTnLst>
                                    <p:set>
                                      <p:cBhvr>
                                        <p:cTn id="22" fill="hold"/>
                                        <p:tgtEl>
                                          <p:spTgt spid="30">
                                            <p:txEl>
                                              <p:pRg st="6" end="6"/>
                                            </p:txEl>
                                          </p:spTgt>
                                        </p:tgtEl>
                                        <p:attrNameLst>
                                          <p:attrName>style.visibility</p:attrName>
                                        </p:attrNameLst>
                                      </p:cBhvr>
                                      <p:to>
                                        <p:strVal val="visible"/>
                                      </p:to>
                                    </p:set>
                                    <p:animEffect filter="blinds(horizontal)" transition="in">
                                      <p:cBhvr>
                                        <p:cTn id="23" dur="500"/>
                                        <p:tgtEl>
                                          <p:spTgt spid="30">
                                            <p:txEl>
                                              <p:pRg st="6" end="6"/>
                                            </p:txEl>
                                          </p:spTgt>
                                        </p:tgtEl>
                                      </p:cBhvr>
                                    </p:animEffect>
                                  </p:childTnLst>
                                </p:cTn>
                              </p:par>
                            </p:childTnLst>
                          </p:cTn>
                        </p:par>
                        <p:par>
                          <p:cTn id="24" fill="hold">
                            <p:stCondLst>
                              <p:cond delay="2500"/>
                            </p:stCondLst>
                            <p:childTnLst>
                              <p:par>
                                <p:cTn id="25" nodeType="afterEffect" presetClass="entr" presetSubtype="10" presetID="3" grpId="1" fill="hold">
                                  <p:stCondLst>
                                    <p:cond delay="0"/>
                                  </p:stCondLst>
                                  <p:iterate type="el" backwards="0">
                                    <p:tmAbs val="0"/>
                                  </p:iterate>
                                  <p:childTnLst>
                                    <p:set>
                                      <p:cBhvr>
                                        <p:cTn id="26" fill="hold"/>
                                        <p:tgtEl>
                                          <p:spTgt spid="30">
                                            <p:txEl>
                                              <p:pRg st="7" end="7"/>
                                            </p:txEl>
                                          </p:spTgt>
                                        </p:tgtEl>
                                        <p:attrNameLst>
                                          <p:attrName>style.visibility</p:attrName>
                                        </p:attrNameLst>
                                      </p:cBhvr>
                                      <p:to>
                                        <p:strVal val="visible"/>
                                      </p:to>
                                    </p:set>
                                    <p:animEffect filter="blinds(horizontal)" transition="in">
                                      <p:cBhvr>
                                        <p:cTn id="27" dur="500"/>
                                        <p:tgtEl>
                                          <p:spTgt spid="30">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nvSpPr>
        <p:spPr>
          <a:xfrm>
            <a:off x="4572000" y="461049"/>
            <a:ext cx="4176713" cy="313237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251706" indent="-173919" algn="just">
              <a:buSzPct val="100000"/>
              <a:buChar char="•"/>
            </a:pPr>
            <a:r>
              <a:rPr sz="1700"/>
              <a:t>Para que sea gol el balón debe traspasar completamente la línea de meta.</a:t>
            </a:r>
            <a:endParaRPr sz="1700"/>
          </a:p>
          <a:p>
            <a:pPr lvl="0" marL="251706" indent="-173919" algn="just">
              <a:buSzPct val="100000"/>
              <a:buChar char="•"/>
            </a:pPr>
            <a:r>
              <a:rPr sz="1700"/>
              <a:t>Los saques de banda y los córners se realizan con el pie.</a:t>
            </a:r>
            <a:endParaRPr sz="1700"/>
          </a:p>
          <a:p>
            <a:pPr lvl="0" marL="251706" indent="-173919" algn="just">
              <a:buSzPct val="100000"/>
              <a:buChar char="•"/>
            </a:pPr>
            <a:r>
              <a:rPr sz="1700"/>
              <a:t>Los saques del portero los debe realizar él con la mano y debe tocar el balón el suelo o  algún jugador antes de pasar a campo contrario.</a:t>
            </a:r>
            <a:endParaRPr sz="1700"/>
          </a:p>
          <a:p>
            <a:pPr lvl="0" marL="251706" indent="-173919" algn="just">
              <a:buSzPct val="100000"/>
              <a:buChar char="•"/>
            </a:pPr>
            <a:r>
              <a:rPr sz="1700"/>
              <a:t>El área de meta tiene 4 metros.</a:t>
            </a:r>
            <a:endParaRPr sz="1700"/>
          </a:p>
          <a:p>
            <a:pPr lvl="0" marL="251706" indent="-173919" algn="just">
              <a:buSzPct val="100000"/>
              <a:buChar char="•"/>
            </a:pPr>
            <a:r>
              <a:rPr sz="1700"/>
              <a:t>El punto de penalti está situado a 6 metros de la portería.</a:t>
            </a:r>
          </a:p>
        </p:txBody>
      </p:sp>
      <p:pic>
        <p:nvPicPr>
          <p:cNvPr id="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37" name="Shape 37"/>
          <p:cNvSpPr/>
          <p:nvPr/>
        </p:nvSpPr>
        <p:spPr>
          <a:xfrm>
            <a:off x="468312" y="588842"/>
            <a:ext cx="3960813" cy="287837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257704" indent="-179916" algn="just">
              <a:buSzPct val="100000"/>
              <a:buChar char="•"/>
              <a:tabLst>
                <a:tab pos="266700" algn="l"/>
              </a:tabLst>
            </a:pPr>
            <a:r>
              <a:rPr sz="1700"/>
              <a:t>Pueden inscribirse 12 jugadores en el acta pero el partido se juega 5 contra 5, de los cuales 4 son jugadores de campo y 1 el portero.</a:t>
            </a:r>
            <a:endParaRPr sz="1700"/>
          </a:p>
          <a:p>
            <a:pPr lvl="0" marL="257704" indent="-179916" algn="just">
              <a:buSzPct val="100000"/>
              <a:buChar char="•"/>
              <a:tabLst>
                <a:tab pos="266700" algn="l"/>
              </a:tabLst>
            </a:pPr>
            <a:r>
              <a:rPr sz="1700"/>
              <a:t>La duración del partido es de dos tiempos de 20 minutos con 10 minutos de descanso.</a:t>
            </a:r>
            <a:endParaRPr sz="1700"/>
          </a:p>
          <a:p>
            <a:pPr lvl="0" marL="257704" indent="-179916" algn="just">
              <a:buSzPct val="100000"/>
              <a:buChar char="•"/>
              <a:tabLst>
                <a:tab pos="266700" algn="l"/>
              </a:tabLst>
            </a:pPr>
            <a:r>
              <a:rPr sz="1700"/>
              <a:t>El juego da comienzo en la primera y segunda parte, al igual que después de un gol con un saque de centro y hacia adelante.</a:t>
            </a:r>
          </a:p>
        </p:txBody>
      </p:sp>
      <p:pic>
        <p:nvPicPr>
          <p:cNvPr id="38" name="futbol sala 333 copia.jpg"/>
          <p:cNvPicPr/>
          <p:nvPr/>
        </p:nvPicPr>
        <p:blipFill>
          <a:blip r:embed="rId3">
            <a:extLst/>
          </a:blip>
          <a:stretch>
            <a:fillRect/>
          </a:stretch>
        </p:blipFill>
        <p:spPr>
          <a:xfrm>
            <a:off x="3014414" y="3658360"/>
            <a:ext cx="1563238" cy="278942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7">
                                            <p:bg/>
                                          </p:spTgt>
                                        </p:tgtEl>
                                        <p:attrNameLst>
                                          <p:attrName>style.visibility</p:attrName>
                                        </p:attrNameLst>
                                      </p:cBhvr>
                                      <p:to>
                                        <p:strVal val="visible"/>
                                      </p:to>
                                    </p:set>
                                    <p:animEffect filter="blinds(horizontal)" transition="in">
                                      <p:cBhvr>
                                        <p:cTn id="7" dur="500"/>
                                        <p:tgtEl>
                                          <p:spTgt spid="37">
                                            <p:bg/>
                                          </p:spTgt>
                                        </p:tgtEl>
                                      </p:cBhvr>
                                    </p:animEffect>
                                  </p:childTnLst>
                                </p:cTn>
                              </p:par>
                              <p:par>
                                <p:cTn id="8" presetClass="entr" presetSubtype="10" presetID="3" grpId="1" fill="hold">
                                  <p:stCondLst>
                                    <p:cond delay="0"/>
                                  </p:stCondLst>
                                  <p:iterate type="el" backwards="0">
                                    <p:tmAbs val="0"/>
                                  </p:iterate>
                                  <p:childTnLst>
                                    <p:set>
                                      <p:cBhvr>
                                        <p:cTn id="9" fill="hold"/>
                                        <p:tgtEl>
                                          <p:spTgt spid="37">
                                            <p:txEl>
                                              <p:pRg st="0" end="0"/>
                                            </p:txEl>
                                          </p:spTgt>
                                        </p:tgtEl>
                                        <p:attrNameLst>
                                          <p:attrName>style.visibility</p:attrName>
                                        </p:attrNameLst>
                                      </p:cBhvr>
                                      <p:to>
                                        <p:strVal val="visible"/>
                                      </p:to>
                                    </p:set>
                                    <p:animEffect filter="blinds(horizontal)" transition="in">
                                      <p:cBhvr>
                                        <p:cTn id="10" dur="500"/>
                                        <p:tgtEl>
                                          <p:spTgt spid="37">
                                            <p:txEl>
                                              <p:pRg st="0" end="0"/>
                                            </p:txEl>
                                          </p:spTgt>
                                        </p:tgtEl>
                                      </p:cBhvr>
                                    </p:animEffect>
                                  </p:childTnLst>
                                </p:cTn>
                              </p:par>
                            </p:childTnLst>
                          </p:cTn>
                        </p:par>
                        <p:par>
                          <p:cTn id="11" fill="hold">
                            <p:stCondLst>
                              <p:cond delay="500"/>
                            </p:stCondLst>
                            <p:childTnLst>
                              <p:par>
                                <p:cTn id="12" nodeType="afterEffect" presetClass="entr" presetSubtype="10" presetID="3" grpId="1" fill="hold">
                                  <p:stCondLst>
                                    <p:cond delay="0"/>
                                  </p:stCondLst>
                                  <p:iterate type="el" backwards="0">
                                    <p:tmAbs val="0"/>
                                  </p:iterate>
                                  <p:childTnLst>
                                    <p:set>
                                      <p:cBhvr>
                                        <p:cTn id="13" fill="hold"/>
                                        <p:tgtEl>
                                          <p:spTgt spid="37">
                                            <p:txEl>
                                              <p:pRg st="1" end="1"/>
                                            </p:txEl>
                                          </p:spTgt>
                                        </p:tgtEl>
                                        <p:attrNameLst>
                                          <p:attrName>style.visibility</p:attrName>
                                        </p:attrNameLst>
                                      </p:cBhvr>
                                      <p:to>
                                        <p:strVal val="visible"/>
                                      </p:to>
                                    </p:set>
                                    <p:animEffect filter="blinds(horizontal)" transition="in">
                                      <p:cBhvr>
                                        <p:cTn id="14" dur="500"/>
                                        <p:tgtEl>
                                          <p:spTgt spid="37">
                                            <p:txEl>
                                              <p:pRg st="1" end="1"/>
                                            </p:txEl>
                                          </p:spTgt>
                                        </p:tgtEl>
                                      </p:cBhvr>
                                    </p:animEffect>
                                  </p:childTnLst>
                                </p:cTn>
                              </p:par>
                            </p:childTnLst>
                          </p:cTn>
                        </p:par>
                        <p:par>
                          <p:cTn id="15" fill="hold">
                            <p:stCondLst>
                              <p:cond delay="1000"/>
                            </p:stCondLst>
                            <p:childTnLst>
                              <p:par>
                                <p:cTn id="16" nodeType="afterEffect" presetClass="entr" presetSubtype="10" presetID="3" grpId="1" fill="hold">
                                  <p:stCondLst>
                                    <p:cond delay="0"/>
                                  </p:stCondLst>
                                  <p:iterate type="el" backwards="0">
                                    <p:tmAbs val="0"/>
                                  </p:iterate>
                                  <p:childTnLst>
                                    <p:set>
                                      <p:cBhvr>
                                        <p:cTn id="17" fill="hold"/>
                                        <p:tgtEl>
                                          <p:spTgt spid="37">
                                            <p:txEl>
                                              <p:pRg st="2" end="2"/>
                                            </p:txEl>
                                          </p:spTgt>
                                        </p:tgtEl>
                                        <p:attrNameLst>
                                          <p:attrName>style.visibility</p:attrName>
                                        </p:attrNameLst>
                                      </p:cBhvr>
                                      <p:to>
                                        <p:strVal val="visible"/>
                                      </p:to>
                                    </p:set>
                                    <p:animEffect filter="blinds(horizontal)" transition="in">
                                      <p:cBhvr>
                                        <p:cTn id="18" dur="500"/>
                                        <p:tgtEl>
                                          <p:spTgt spid="3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10" presetID="3" grpId="2" fill="hold">
                                  <p:stCondLst>
                                    <p:cond delay="0"/>
                                  </p:stCondLst>
                                  <p:iterate type="el" backwards="0">
                                    <p:tmAbs val="0"/>
                                  </p:iterate>
                                  <p:childTnLst>
                                    <p:set>
                                      <p:cBhvr>
                                        <p:cTn id="22" fill="hold"/>
                                        <p:tgtEl>
                                          <p:spTgt spid="35">
                                            <p:bg/>
                                          </p:spTgt>
                                        </p:tgtEl>
                                        <p:attrNameLst>
                                          <p:attrName>style.visibility</p:attrName>
                                        </p:attrNameLst>
                                      </p:cBhvr>
                                      <p:to>
                                        <p:strVal val="visible"/>
                                      </p:to>
                                    </p:set>
                                    <p:animEffect filter="blinds(horizontal)" transition="in">
                                      <p:cBhvr>
                                        <p:cTn id="23" dur="500"/>
                                        <p:tgtEl>
                                          <p:spTgt spid="35">
                                            <p:bg/>
                                          </p:spTgt>
                                        </p:tgtEl>
                                      </p:cBhvr>
                                    </p:animEffect>
                                  </p:childTnLst>
                                </p:cTn>
                              </p:par>
                              <p:par>
                                <p:cTn id="24" presetClass="entr" presetSubtype="10" presetID="3" grpId="2" fill="hold">
                                  <p:stCondLst>
                                    <p:cond delay="0"/>
                                  </p:stCondLst>
                                  <p:iterate type="el" backwards="0">
                                    <p:tmAbs val="0"/>
                                  </p:iterate>
                                  <p:childTnLst>
                                    <p:set>
                                      <p:cBhvr>
                                        <p:cTn id="25" fill="hold"/>
                                        <p:tgtEl>
                                          <p:spTgt spid="35">
                                            <p:txEl>
                                              <p:pRg st="0" end="0"/>
                                            </p:txEl>
                                          </p:spTgt>
                                        </p:tgtEl>
                                        <p:attrNameLst>
                                          <p:attrName>style.visibility</p:attrName>
                                        </p:attrNameLst>
                                      </p:cBhvr>
                                      <p:to>
                                        <p:strVal val="visible"/>
                                      </p:to>
                                    </p:set>
                                    <p:animEffect filter="blinds(horizontal)" transition="in">
                                      <p:cBhvr>
                                        <p:cTn id="26" dur="500"/>
                                        <p:tgtEl>
                                          <p:spTgt spid="35">
                                            <p:txEl>
                                              <p:pRg st="0" end="0"/>
                                            </p:txEl>
                                          </p:spTgt>
                                        </p:tgtEl>
                                      </p:cBhvr>
                                    </p:animEffect>
                                  </p:childTnLst>
                                </p:cTn>
                              </p:par>
                            </p:childTnLst>
                          </p:cTn>
                        </p:par>
                        <p:par>
                          <p:cTn id="27" fill="hold">
                            <p:stCondLst>
                              <p:cond delay="500"/>
                            </p:stCondLst>
                            <p:childTnLst>
                              <p:par>
                                <p:cTn id="28" nodeType="afterEffect" presetClass="entr" presetSubtype="10" presetID="3" grpId="2" fill="hold">
                                  <p:stCondLst>
                                    <p:cond delay="0"/>
                                  </p:stCondLst>
                                  <p:iterate type="el" backwards="0">
                                    <p:tmAbs val="0"/>
                                  </p:iterate>
                                  <p:childTnLst>
                                    <p:set>
                                      <p:cBhvr>
                                        <p:cTn id="29" fill="hold"/>
                                        <p:tgtEl>
                                          <p:spTgt spid="35">
                                            <p:txEl>
                                              <p:pRg st="1" end="1"/>
                                            </p:txEl>
                                          </p:spTgt>
                                        </p:tgtEl>
                                        <p:attrNameLst>
                                          <p:attrName>style.visibility</p:attrName>
                                        </p:attrNameLst>
                                      </p:cBhvr>
                                      <p:to>
                                        <p:strVal val="visible"/>
                                      </p:to>
                                    </p:set>
                                    <p:animEffect filter="blinds(horizontal)" transition="in">
                                      <p:cBhvr>
                                        <p:cTn id="30" dur="500"/>
                                        <p:tgtEl>
                                          <p:spTgt spid="35">
                                            <p:txEl>
                                              <p:pRg st="1" end="1"/>
                                            </p:txEl>
                                          </p:spTgt>
                                        </p:tgtEl>
                                      </p:cBhvr>
                                    </p:animEffect>
                                  </p:childTnLst>
                                </p:cTn>
                              </p:par>
                            </p:childTnLst>
                          </p:cTn>
                        </p:par>
                        <p:par>
                          <p:cTn id="31" fill="hold">
                            <p:stCondLst>
                              <p:cond delay="1000"/>
                            </p:stCondLst>
                            <p:childTnLst>
                              <p:par>
                                <p:cTn id="32" nodeType="afterEffect" presetClass="entr" presetSubtype="10" presetID="3" grpId="2" fill="hold">
                                  <p:stCondLst>
                                    <p:cond delay="0"/>
                                  </p:stCondLst>
                                  <p:iterate type="el" backwards="0">
                                    <p:tmAbs val="0"/>
                                  </p:iterate>
                                  <p:childTnLst>
                                    <p:set>
                                      <p:cBhvr>
                                        <p:cTn id="33" fill="hold"/>
                                        <p:tgtEl>
                                          <p:spTgt spid="35">
                                            <p:txEl>
                                              <p:pRg st="2" end="2"/>
                                            </p:txEl>
                                          </p:spTgt>
                                        </p:tgtEl>
                                        <p:attrNameLst>
                                          <p:attrName>style.visibility</p:attrName>
                                        </p:attrNameLst>
                                      </p:cBhvr>
                                      <p:to>
                                        <p:strVal val="visible"/>
                                      </p:to>
                                    </p:set>
                                    <p:animEffect filter="blinds(horizontal)" transition="in">
                                      <p:cBhvr>
                                        <p:cTn id="34" dur="500"/>
                                        <p:tgtEl>
                                          <p:spTgt spid="35">
                                            <p:txEl>
                                              <p:pRg st="2" end="2"/>
                                            </p:txEl>
                                          </p:spTgt>
                                        </p:tgtEl>
                                      </p:cBhvr>
                                    </p:animEffect>
                                  </p:childTnLst>
                                </p:cTn>
                              </p:par>
                            </p:childTnLst>
                          </p:cTn>
                        </p:par>
                        <p:par>
                          <p:cTn id="35" fill="hold">
                            <p:stCondLst>
                              <p:cond delay="1500"/>
                            </p:stCondLst>
                            <p:childTnLst>
                              <p:par>
                                <p:cTn id="36" nodeType="afterEffect" presetClass="entr" presetSubtype="10" presetID="3" grpId="2" fill="hold">
                                  <p:stCondLst>
                                    <p:cond delay="0"/>
                                  </p:stCondLst>
                                  <p:iterate type="el" backwards="0">
                                    <p:tmAbs val="0"/>
                                  </p:iterate>
                                  <p:childTnLst>
                                    <p:set>
                                      <p:cBhvr>
                                        <p:cTn id="37" fill="hold"/>
                                        <p:tgtEl>
                                          <p:spTgt spid="35">
                                            <p:txEl>
                                              <p:pRg st="3" end="3"/>
                                            </p:txEl>
                                          </p:spTgt>
                                        </p:tgtEl>
                                        <p:attrNameLst>
                                          <p:attrName>style.visibility</p:attrName>
                                        </p:attrNameLst>
                                      </p:cBhvr>
                                      <p:to>
                                        <p:strVal val="visible"/>
                                      </p:to>
                                    </p:set>
                                    <p:animEffect filter="blinds(horizontal)" transition="in">
                                      <p:cBhvr>
                                        <p:cTn id="38" dur="500"/>
                                        <p:tgtEl>
                                          <p:spTgt spid="35">
                                            <p:txEl>
                                              <p:pRg st="3" end="3"/>
                                            </p:txEl>
                                          </p:spTgt>
                                        </p:tgtEl>
                                      </p:cBhvr>
                                    </p:animEffect>
                                  </p:childTnLst>
                                </p:cTn>
                              </p:par>
                            </p:childTnLst>
                          </p:cTn>
                        </p:par>
                        <p:par>
                          <p:cTn id="39" fill="hold">
                            <p:stCondLst>
                              <p:cond delay="2000"/>
                            </p:stCondLst>
                            <p:childTnLst>
                              <p:par>
                                <p:cTn id="40" nodeType="afterEffect" presetClass="entr" presetSubtype="10" presetID="3" grpId="2" fill="hold">
                                  <p:stCondLst>
                                    <p:cond delay="0"/>
                                  </p:stCondLst>
                                  <p:iterate type="el" backwards="0">
                                    <p:tmAbs val="0"/>
                                  </p:iterate>
                                  <p:childTnLst>
                                    <p:set>
                                      <p:cBhvr>
                                        <p:cTn id="41" fill="hold"/>
                                        <p:tgtEl>
                                          <p:spTgt spid="35">
                                            <p:txEl>
                                              <p:pRg st="4" end="4"/>
                                            </p:txEl>
                                          </p:spTgt>
                                        </p:tgtEl>
                                        <p:attrNameLst>
                                          <p:attrName>style.visibility</p:attrName>
                                        </p:attrNameLst>
                                      </p:cBhvr>
                                      <p:to>
                                        <p:strVal val="visible"/>
                                      </p:to>
                                    </p:set>
                                    <p:animEffect filter="blinds(horizontal)" transition="in">
                                      <p:cBhvr>
                                        <p:cTn id="42" dur="500"/>
                                        <p:tgtEl>
                                          <p:spTgt spid="3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 grpId="2"/>
      <p:bldP build="p" bldLvl="5" animBg="1" rev="0" advAuto="0" spid="3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539750" y="4909053"/>
            <a:ext cx="7848600" cy="14420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t>La pista es rectangular lisa y libre de obstáculos. El suelo puede ser de cemento, asfalto, parquet, césped artificial, etc. </a:t>
            </a:r>
          </a:p>
          <a:p>
            <a:pPr lvl="0" algn="just"/>
            <a:r>
              <a:t>El balón tendrá entre 61 y 63 cm. de circunferencia y un peso entre 410 y 430 gramos.</a:t>
            </a:r>
            <a:endParaRPr sz="2000"/>
          </a:p>
        </p:txBody>
      </p:sp>
      <p:sp>
        <p:nvSpPr>
          <p:cNvPr id="41" name="Shape 41"/>
          <p:cNvSpPr/>
          <p:nvPr/>
        </p:nvSpPr>
        <p:spPr>
          <a:xfrm>
            <a:off x="3276600" y="0"/>
            <a:ext cx="3311525" cy="11551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Bold"/>
                <a:ea typeface="Arial Bold"/>
                <a:cs typeface="Arial Bold"/>
                <a:sym typeface="Arial Bold"/>
              </a:defRPr>
            </a:lvl1pPr>
          </a:lstStyle>
          <a:p>
            <a:pPr lvl="0">
              <a:defRPr sz="1800"/>
            </a:pPr>
            <a:r>
              <a:rPr sz="3200"/>
              <a:t>Instalaciones</a:t>
            </a:r>
            <a:endParaRPr sz="3200">
              <a:latin typeface="Arial"/>
              <a:ea typeface="Arial"/>
              <a:cs typeface="Arial"/>
              <a:sym typeface="Arial"/>
            </a:endParaRPr>
          </a:p>
        </p:txBody>
      </p:sp>
      <p:pic>
        <p:nvPicPr>
          <p:cNvPr id="4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3" name="superficie juego y medidas.jpg"/>
          <p:cNvPicPr/>
          <p:nvPr/>
        </p:nvPicPr>
        <p:blipFill>
          <a:blip r:embed="rId3">
            <a:extLst/>
          </a:blip>
          <a:stretch>
            <a:fillRect/>
          </a:stretch>
        </p:blipFill>
        <p:spPr>
          <a:xfrm>
            <a:off x="255934" y="1179674"/>
            <a:ext cx="4126953" cy="2957649"/>
          </a:xfrm>
          <a:prstGeom prst="rect">
            <a:avLst/>
          </a:prstGeom>
          <a:ln w="12700">
            <a:miter lim="400000"/>
          </a:ln>
        </p:spPr>
      </p:pic>
      <p:pic>
        <p:nvPicPr>
          <p:cNvPr id="44" name="balón-fútbol.jpg"/>
          <p:cNvPicPr/>
          <p:nvPr/>
        </p:nvPicPr>
        <p:blipFill>
          <a:blip r:embed="rId4">
            <a:extLst/>
          </a:blip>
          <a:stretch>
            <a:fillRect/>
          </a:stretch>
        </p:blipFill>
        <p:spPr>
          <a:xfrm>
            <a:off x="7513488" y="374947"/>
            <a:ext cx="1322481" cy="1409106"/>
          </a:xfrm>
          <a:prstGeom prst="rect">
            <a:avLst/>
          </a:prstGeom>
          <a:ln w="12700">
            <a:miter lim="400000"/>
          </a:ln>
        </p:spPr>
      </p:pic>
      <p:pic>
        <p:nvPicPr>
          <p:cNvPr id="45" name="balonmano la porteria copia.jpg"/>
          <p:cNvPicPr/>
          <p:nvPr/>
        </p:nvPicPr>
        <p:blipFill>
          <a:blip r:embed="rId5">
            <a:extLst/>
          </a:blip>
          <a:stretch>
            <a:fillRect/>
          </a:stretch>
        </p:blipFill>
        <p:spPr>
          <a:xfrm>
            <a:off x="4704001" y="2458421"/>
            <a:ext cx="4256792" cy="1941158"/>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br>
              <a:rPr sz="4400"/>
            </a:br>
            <a:r>
              <a:rPr sz="2000">
                <a:solidFill>
                  <a:srgbClr val="FF9900"/>
                </a:solidFill>
              </a:rPr>
              <a:t>RECURSOS TÉCNICO-TÁCTICOS BÁSICOS       </a:t>
            </a:r>
            <a:r>
              <a:rPr sz="2000">
                <a:solidFill>
                  <a:srgbClr val="FF9900"/>
                </a:solidFill>
              </a:rPr>
              <a:t>EL FÚTBOL SALA</a:t>
            </a:r>
          </a:p>
        </p:txBody>
      </p:sp>
      <p:sp>
        <p:nvSpPr>
          <p:cNvPr id="48" name="Shape 48"/>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lgn="just">
              <a:lnSpc>
                <a:spcPct val="90000"/>
              </a:lnSpc>
              <a:spcBef>
                <a:spcPts val="500"/>
              </a:spcBef>
              <a:buSzTx/>
              <a:buNone/>
              <a:defRPr sz="2200"/>
            </a:lvl1pPr>
          </a:lstStyle>
          <a:p>
            <a:pPr lvl="0">
              <a:defRPr sz="1800"/>
            </a:pPr>
            <a:r>
              <a:rPr sz="2200"/>
              <a:t>Los recursos técnico-tácticos básicos del fútbol sala son los mismos que los del balonmano, baloncesto… con una diferencia importante, en este deporte los pases y recepciones, los regates y conducciones, se realizan con el pie y mediante golpeos. </a:t>
            </a:r>
          </a:p>
        </p:txBody>
      </p:sp>
      <p:pic>
        <p:nvPicPr>
          <p:cNvPr id="49" name="logodefinitivo.png" descr="logodefinitivo"/>
          <p:cNvPicPr/>
          <p:nvPr/>
        </p:nvPicPr>
        <p:blipFill>
          <a:blip r:embed="rId2">
            <a:extLst/>
          </a:blip>
          <a:stretch>
            <a:fillRect/>
          </a:stretch>
        </p:blipFill>
        <p:spPr>
          <a:xfrm>
            <a:off x="8172450" y="6092825"/>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50" name="desmarque.jpg"/>
          <p:cNvPicPr/>
          <p:nvPr/>
        </p:nvPicPr>
        <p:blipFill>
          <a:blip r:embed="rId3">
            <a:extLst/>
          </a:blip>
          <a:stretch>
            <a:fillRect/>
          </a:stretch>
        </p:blipFill>
        <p:spPr>
          <a:xfrm>
            <a:off x="2600969" y="3253035"/>
            <a:ext cx="3293313" cy="278799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br>
              <a:rPr sz="4400"/>
            </a:br>
            <a:r>
              <a:rPr sz="2000">
                <a:solidFill>
                  <a:srgbClr val="FF9900"/>
                </a:solidFill>
              </a:rPr>
              <a:t> RECURSOS TÉCNICO-TÁCTICOS BÁSICOS       </a:t>
            </a:r>
            <a:r>
              <a:rPr sz="2000">
                <a:solidFill>
                  <a:srgbClr val="FF9900"/>
                </a:solidFill>
              </a:rPr>
              <a:t>EL FÚTBOL SALA</a:t>
            </a:r>
          </a:p>
        </p:txBody>
      </p:sp>
      <p:sp>
        <p:nvSpPr>
          <p:cNvPr id="53" name="Shape 53"/>
          <p:cNvSpPr/>
          <p:nvPr/>
        </p:nvSpPr>
        <p:spPr>
          <a:xfrm>
            <a:off x="2916237" y="3500437"/>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Con el muslo</a:t>
            </a:r>
          </a:p>
        </p:txBody>
      </p:sp>
      <p:sp>
        <p:nvSpPr>
          <p:cNvPr id="54" name="Shape 54"/>
          <p:cNvSpPr/>
          <p:nvPr/>
        </p:nvSpPr>
        <p:spPr>
          <a:xfrm>
            <a:off x="3352800" y="1773237"/>
            <a:ext cx="33797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RECEPCIONES/CONTROLES</a:t>
            </a:r>
          </a:p>
        </p:txBody>
      </p:sp>
      <p:sp>
        <p:nvSpPr>
          <p:cNvPr id="55" name="Shape 55"/>
          <p:cNvSpPr/>
          <p:nvPr/>
        </p:nvSpPr>
        <p:spPr>
          <a:xfrm>
            <a:off x="611187" y="3860800"/>
            <a:ext cx="21605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Con el pie</a:t>
            </a:r>
          </a:p>
        </p:txBody>
      </p:sp>
      <p:sp>
        <p:nvSpPr>
          <p:cNvPr id="56" name="Shape 56"/>
          <p:cNvSpPr/>
          <p:nvPr/>
        </p:nvSpPr>
        <p:spPr>
          <a:xfrm>
            <a:off x="6084887" y="3886200"/>
            <a:ext cx="15113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Con la cabeza</a:t>
            </a:r>
          </a:p>
        </p:txBody>
      </p:sp>
      <p:sp>
        <p:nvSpPr>
          <p:cNvPr id="57" name="Shape 57"/>
          <p:cNvSpPr/>
          <p:nvPr/>
        </p:nvSpPr>
        <p:spPr>
          <a:xfrm rot="10800000">
            <a:off x="1908175" y="1916112"/>
            <a:ext cx="1454150" cy="1873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35" y="0"/>
                </a:moveTo>
                <a:lnTo>
                  <a:pt x="10469" y="5033"/>
                </a:lnTo>
                <a:lnTo>
                  <a:pt x="14973" y="5033"/>
                </a:lnTo>
                <a:lnTo>
                  <a:pt x="14973" y="18918"/>
                </a:lnTo>
                <a:lnTo>
                  <a:pt x="0" y="18918"/>
                </a:lnTo>
                <a:lnTo>
                  <a:pt x="0" y="21600"/>
                </a:lnTo>
                <a:lnTo>
                  <a:pt x="17096" y="21600"/>
                </a:lnTo>
                <a:lnTo>
                  <a:pt x="17096" y="5033"/>
                </a:lnTo>
                <a:lnTo>
                  <a:pt x="21600" y="5033"/>
                </a:lnTo>
                <a:close/>
              </a:path>
            </a:pathLst>
          </a:custGeom>
          <a:solidFill>
            <a:srgbClr val="99CC00"/>
          </a:solidFill>
          <a:ln w="12700">
            <a:miter lim="400000"/>
          </a:ln>
        </p:spPr>
        <p:txBody>
          <a:bodyPr lIns="0" tIns="0" rIns="0" bIns="0" anchor="ctr"/>
          <a:lstStyle/>
          <a:p>
            <a:pPr lvl="0"/>
          </a:p>
        </p:txBody>
      </p:sp>
      <p:sp>
        <p:nvSpPr>
          <p:cNvPr id="58" name="Shape 58"/>
          <p:cNvSpPr/>
          <p:nvPr/>
        </p:nvSpPr>
        <p:spPr>
          <a:xfrm>
            <a:off x="4787900" y="2133600"/>
            <a:ext cx="381000" cy="1871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59" name="Shape 59"/>
          <p:cNvSpPr/>
          <p:nvPr/>
        </p:nvSpPr>
        <p:spPr>
          <a:xfrm>
            <a:off x="6372225" y="2060575"/>
            <a:ext cx="381000" cy="17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60" name="Shape 60"/>
          <p:cNvSpPr/>
          <p:nvPr/>
        </p:nvSpPr>
        <p:spPr>
          <a:xfrm>
            <a:off x="3348037" y="2133600"/>
            <a:ext cx="381001"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61" name="Shape 61"/>
          <p:cNvSpPr/>
          <p:nvPr/>
        </p:nvSpPr>
        <p:spPr>
          <a:xfrm>
            <a:off x="4500562" y="4070350"/>
            <a:ext cx="1512888"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Con el pecho</a:t>
            </a:r>
          </a:p>
        </p:txBody>
      </p:sp>
      <p:sp>
        <p:nvSpPr>
          <p:cNvPr id="62" name="Shape 62"/>
          <p:cNvSpPr/>
          <p:nvPr/>
        </p:nvSpPr>
        <p:spPr>
          <a:xfrm>
            <a:off x="395287" y="1406525"/>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PASES</a:t>
            </a:r>
          </a:p>
        </p:txBody>
      </p:sp>
      <p:sp>
        <p:nvSpPr>
          <p:cNvPr id="63" name="Shape 63"/>
          <p:cNvSpPr/>
          <p:nvPr/>
        </p:nvSpPr>
        <p:spPr>
          <a:xfrm flipH="1">
            <a:off x="900112" y="1773237"/>
            <a:ext cx="431801"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64" name="Shape 64"/>
          <p:cNvSpPr/>
          <p:nvPr/>
        </p:nvSpPr>
        <p:spPr>
          <a:xfrm>
            <a:off x="6875462" y="1628775"/>
            <a:ext cx="1873251" cy="313393"/>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600">
                <a:latin typeface="Arial Bold"/>
                <a:ea typeface="Arial Bold"/>
                <a:cs typeface="Arial Bold"/>
                <a:sym typeface="Arial Bold"/>
              </a:defRPr>
            </a:lvl1pPr>
          </a:lstStyle>
          <a:p>
            <a:pPr lvl="0">
              <a:defRPr sz="1800"/>
            </a:pPr>
            <a:r>
              <a:rPr sz="1600"/>
              <a:t>CONDUCCIONES</a:t>
            </a:r>
          </a:p>
        </p:txBody>
      </p:sp>
      <p:sp>
        <p:nvSpPr>
          <p:cNvPr id="65" name="Shape 65"/>
          <p:cNvSpPr/>
          <p:nvPr/>
        </p:nvSpPr>
        <p:spPr>
          <a:xfrm flipH="1">
            <a:off x="7667625" y="1916112"/>
            <a:ext cx="431800" cy="288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66" name="logodefinitivo.png" descr="logodefinitivo"/>
          <p:cNvPicPr/>
          <p:nvPr/>
        </p:nvPicPr>
        <p:blipFill>
          <a:blip r:embed="rId2">
            <a:extLst/>
          </a:blip>
          <a:stretch>
            <a:fillRect/>
          </a:stretch>
        </p:blipFill>
        <p:spPr>
          <a:xfrm>
            <a:off x="8250237" y="6092825"/>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67" name="condusscion.jpg"/>
          <p:cNvPicPr/>
          <p:nvPr/>
        </p:nvPicPr>
        <p:blipFill>
          <a:blip r:embed="rId3">
            <a:extLst/>
          </a:blip>
          <a:stretch>
            <a:fillRect/>
          </a:stretch>
        </p:blipFill>
        <p:spPr>
          <a:xfrm>
            <a:off x="471834" y="2193806"/>
            <a:ext cx="996951" cy="1486138"/>
          </a:xfrm>
          <a:prstGeom prst="rect">
            <a:avLst/>
          </a:prstGeom>
          <a:ln w="12700">
            <a:miter lim="400000"/>
          </a:ln>
        </p:spPr>
      </p:pic>
      <p:pic>
        <p:nvPicPr>
          <p:cNvPr id="68" name="futbol sala 333 copia.jpg"/>
          <p:cNvPicPr/>
          <p:nvPr/>
        </p:nvPicPr>
        <p:blipFill>
          <a:blip r:embed="rId4">
            <a:extLst/>
          </a:blip>
          <a:stretch>
            <a:fillRect/>
          </a:stretch>
        </p:blipFill>
        <p:spPr>
          <a:xfrm>
            <a:off x="4823618" y="4775267"/>
            <a:ext cx="982188" cy="1752601"/>
          </a:xfrm>
          <a:prstGeom prst="rect">
            <a:avLst/>
          </a:prstGeom>
          <a:ln w="12700">
            <a:miter lim="400000"/>
          </a:ln>
        </p:spPr>
      </p:pic>
      <p:pic>
        <p:nvPicPr>
          <p:cNvPr id="69" name="lanazamiento.jpg"/>
          <p:cNvPicPr/>
          <p:nvPr/>
        </p:nvPicPr>
        <p:blipFill>
          <a:blip r:embed="rId5">
            <a:extLst/>
          </a:blip>
          <a:stretch>
            <a:fillRect/>
          </a:stretch>
        </p:blipFill>
        <p:spPr>
          <a:xfrm>
            <a:off x="6344761" y="4681396"/>
            <a:ext cx="1223963" cy="1940342"/>
          </a:xfrm>
          <a:prstGeom prst="rect">
            <a:avLst/>
          </a:prstGeom>
          <a:ln w="12700">
            <a:miter lim="400000"/>
          </a:ln>
        </p:spPr>
      </p:pic>
      <p:pic>
        <p:nvPicPr>
          <p:cNvPr id="70" name="condusscion.jpg"/>
          <p:cNvPicPr/>
          <p:nvPr/>
        </p:nvPicPr>
        <p:blipFill>
          <a:blip r:embed="rId3">
            <a:extLst/>
          </a:blip>
          <a:stretch>
            <a:fillRect/>
          </a:stretch>
        </p:blipFill>
        <p:spPr>
          <a:xfrm>
            <a:off x="7667625" y="2323107"/>
            <a:ext cx="1353642" cy="2017852"/>
          </a:xfrm>
          <a:prstGeom prst="rect">
            <a:avLst/>
          </a:prstGeom>
          <a:ln w="12700">
            <a:miter lim="400000"/>
          </a:ln>
        </p:spPr>
      </p:pic>
      <p:pic>
        <p:nvPicPr>
          <p:cNvPr id="71" name="Sin título-134 copia.jpg"/>
          <p:cNvPicPr/>
          <p:nvPr/>
        </p:nvPicPr>
        <p:blipFill>
          <a:blip r:embed="rId6">
            <a:extLst/>
          </a:blip>
          <a:stretch>
            <a:fillRect/>
          </a:stretch>
        </p:blipFill>
        <p:spPr>
          <a:xfrm>
            <a:off x="3302475" y="4478556"/>
            <a:ext cx="982188" cy="1848823"/>
          </a:xfrm>
          <a:prstGeom prst="rect">
            <a:avLst/>
          </a:prstGeom>
          <a:ln w="12700">
            <a:miter lim="400000"/>
          </a:ln>
        </p:spPr>
      </p:pic>
      <p:pic>
        <p:nvPicPr>
          <p:cNvPr id="72" name="Sin título-133 copia.jpg"/>
          <p:cNvPicPr/>
          <p:nvPr/>
        </p:nvPicPr>
        <p:blipFill>
          <a:blip r:embed="rId7">
            <a:extLst/>
          </a:blip>
          <a:stretch>
            <a:fillRect/>
          </a:stretch>
        </p:blipFill>
        <p:spPr>
          <a:xfrm>
            <a:off x="1103019" y="4478556"/>
            <a:ext cx="1170921" cy="184882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blinds(horizontal)" transition="in">
                                      <p:cBhvr>
                                        <p:cTn id="7" dur="500"/>
                                        <p:tgtEl>
                                          <p:spTgt spid="62"/>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63"/>
                                        </p:tgtEl>
                                        <p:attrNameLst>
                                          <p:attrName>style.visibility</p:attrName>
                                        </p:attrNameLst>
                                      </p:cBhvr>
                                      <p:to>
                                        <p:strVal val="visible"/>
                                      </p:to>
                                    </p:set>
                                    <p:animEffect filter="blinds(horizontal)" transition="in">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4" presetID="2" grpId="3" fill="hold">
                                  <p:stCondLst>
                                    <p:cond delay="0"/>
                                  </p:stCondLst>
                                  <p:iterate type="el" backwards="0">
                                    <p:tmAbs val="0"/>
                                  </p:iterate>
                                  <p:childTnLst>
                                    <p:set>
                                      <p:cBhvr>
                                        <p:cTn id="15" fill="hold"/>
                                        <p:tgtEl>
                                          <p:spTgt spid="54"/>
                                        </p:tgtEl>
                                        <p:attrNameLst>
                                          <p:attrName>style.visibility</p:attrName>
                                        </p:attrNameLst>
                                      </p:cBhvr>
                                      <p:to>
                                        <p:strVal val="visible"/>
                                      </p:to>
                                    </p:set>
                                    <p:anim calcmode="lin" valueType="num">
                                      <p:cBhvr>
                                        <p:cTn id="16" dur="500" fill="hold"/>
                                        <p:tgtEl>
                                          <p:spTgt spid="54"/>
                                        </p:tgtEl>
                                        <p:attrNameLst>
                                          <p:attrName>ppt_x</p:attrName>
                                        </p:attrNameLst>
                                      </p:cBhvr>
                                      <p:tavLst>
                                        <p:tav tm="0">
                                          <p:val>
                                            <p:strVal val="#ppt_x"/>
                                          </p:val>
                                        </p:tav>
                                        <p:tav tm="100000">
                                          <p:val>
                                            <p:strVal val="#ppt_x"/>
                                          </p:val>
                                        </p:tav>
                                      </p:tavLst>
                                    </p:anim>
                                    <p:anim calcmode="lin" valueType="num">
                                      <p:cBhvr>
                                        <p:cTn id="1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0" presetID="3" grpId="4" fill="hold">
                                  <p:stCondLst>
                                    <p:cond delay="0"/>
                                  </p:stCondLst>
                                  <p:iterate type="el" backwards="0">
                                    <p:tmAbs val="0"/>
                                  </p:iterate>
                                  <p:childTnLst>
                                    <p:set>
                                      <p:cBhvr>
                                        <p:cTn id="21" fill="hold"/>
                                        <p:tgtEl>
                                          <p:spTgt spid="57"/>
                                        </p:tgtEl>
                                        <p:attrNameLst>
                                          <p:attrName>style.visibility</p:attrName>
                                        </p:attrNameLst>
                                      </p:cBhvr>
                                      <p:to>
                                        <p:strVal val="visible"/>
                                      </p:to>
                                    </p:set>
                                    <p:animEffect filter="blinds(horizontal)" transition="in">
                                      <p:cBhvr>
                                        <p:cTn id="22" dur="500"/>
                                        <p:tgtEl>
                                          <p:spTgt spid="57"/>
                                        </p:tgtEl>
                                      </p:cBhvr>
                                    </p:animEffect>
                                  </p:childTnLst>
                                </p:cTn>
                              </p:par>
                            </p:childTnLst>
                          </p:cTn>
                        </p:par>
                        <p:par>
                          <p:cTn id="23" fill="hold">
                            <p:stCondLst>
                              <p:cond delay="500"/>
                            </p:stCondLst>
                            <p:childTnLst>
                              <p:par>
                                <p:cTn id="24" nodeType="afterEffect" presetClass="entr" presetSubtype="10" presetID="3" grpId="5" fill="hold">
                                  <p:stCondLst>
                                    <p:cond delay="0"/>
                                  </p:stCondLst>
                                  <p:iterate type="el" backwards="0">
                                    <p:tmAbs val="0"/>
                                  </p:iterate>
                                  <p:childTnLst>
                                    <p:set>
                                      <p:cBhvr>
                                        <p:cTn id="25" fill="hold"/>
                                        <p:tgtEl>
                                          <p:spTgt spid="55"/>
                                        </p:tgtEl>
                                        <p:attrNameLst>
                                          <p:attrName>style.visibility</p:attrName>
                                        </p:attrNameLst>
                                      </p:cBhvr>
                                      <p:to>
                                        <p:strVal val="visible"/>
                                      </p:to>
                                    </p:set>
                                    <p:animEffect filter="blinds(horizontal)" transition="in">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0" presetID="3" grpId="6" fill="hold">
                                  <p:stCondLst>
                                    <p:cond delay="0"/>
                                  </p:stCondLst>
                                  <p:iterate type="el" backwards="0">
                                    <p:tmAbs val="0"/>
                                  </p:iterate>
                                  <p:childTnLst>
                                    <p:set>
                                      <p:cBhvr>
                                        <p:cTn id="30" fill="hold"/>
                                        <p:tgtEl>
                                          <p:spTgt spid="60"/>
                                        </p:tgtEl>
                                        <p:attrNameLst>
                                          <p:attrName>style.visibility</p:attrName>
                                        </p:attrNameLst>
                                      </p:cBhvr>
                                      <p:to>
                                        <p:strVal val="visible"/>
                                      </p:to>
                                    </p:set>
                                    <p:animEffect filter="blinds(horizontal)" transition="in">
                                      <p:cBhvr>
                                        <p:cTn id="31" dur="500"/>
                                        <p:tgtEl>
                                          <p:spTgt spid="60"/>
                                        </p:tgtEl>
                                      </p:cBhvr>
                                    </p:animEffect>
                                  </p:childTnLst>
                                </p:cTn>
                              </p:par>
                            </p:childTnLst>
                          </p:cTn>
                        </p:par>
                        <p:par>
                          <p:cTn id="32" fill="hold">
                            <p:stCondLst>
                              <p:cond delay="500"/>
                            </p:stCondLst>
                            <p:childTnLst>
                              <p:par>
                                <p:cTn id="33" nodeType="afterEffect" presetClass="entr" presetSubtype="10" presetID="3" grpId="7" fill="hold">
                                  <p:stCondLst>
                                    <p:cond delay="0"/>
                                  </p:stCondLst>
                                  <p:iterate type="el" backwards="0">
                                    <p:tmAbs val="0"/>
                                  </p:iterate>
                                  <p:childTnLst>
                                    <p:set>
                                      <p:cBhvr>
                                        <p:cTn id="34" fill="hold"/>
                                        <p:tgtEl>
                                          <p:spTgt spid="53"/>
                                        </p:tgtEl>
                                        <p:attrNameLst>
                                          <p:attrName>style.visibility</p:attrName>
                                        </p:attrNameLst>
                                      </p:cBhvr>
                                      <p:to>
                                        <p:strVal val="visible"/>
                                      </p:to>
                                    </p:set>
                                    <p:animEffect filter="blinds(horizontal)" transition="in">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10" presetID="3" grpId="8" fill="hold">
                                  <p:stCondLst>
                                    <p:cond delay="0"/>
                                  </p:stCondLst>
                                  <p:iterate type="el" backwards="0">
                                    <p:tmAbs val="0"/>
                                  </p:iterate>
                                  <p:childTnLst>
                                    <p:set>
                                      <p:cBhvr>
                                        <p:cTn id="39" fill="hold"/>
                                        <p:tgtEl>
                                          <p:spTgt spid="58"/>
                                        </p:tgtEl>
                                        <p:attrNameLst>
                                          <p:attrName>style.visibility</p:attrName>
                                        </p:attrNameLst>
                                      </p:cBhvr>
                                      <p:to>
                                        <p:strVal val="visible"/>
                                      </p:to>
                                    </p:set>
                                    <p:animEffect filter="blinds(horizontal)" transition="in">
                                      <p:cBhvr>
                                        <p:cTn id="40" dur="500"/>
                                        <p:tgtEl>
                                          <p:spTgt spid="58"/>
                                        </p:tgtEl>
                                      </p:cBhvr>
                                    </p:animEffect>
                                  </p:childTnLst>
                                </p:cTn>
                              </p:par>
                            </p:childTnLst>
                          </p:cTn>
                        </p:par>
                        <p:par>
                          <p:cTn id="41" fill="hold">
                            <p:stCondLst>
                              <p:cond delay="500"/>
                            </p:stCondLst>
                            <p:childTnLst>
                              <p:par>
                                <p:cTn id="42" nodeType="afterEffect" presetClass="entr" presetSubtype="10" presetID="3" grpId="9" fill="hold">
                                  <p:stCondLst>
                                    <p:cond delay="0"/>
                                  </p:stCondLst>
                                  <p:iterate type="el" backwards="0">
                                    <p:tmAbs val="0"/>
                                  </p:iterate>
                                  <p:childTnLst>
                                    <p:set>
                                      <p:cBhvr>
                                        <p:cTn id="43" fill="hold"/>
                                        <p:tgtEl>
                                          <p:spTgt spid="61"/>
                                        </p:tgtEl>
                                        <p:attrNameLst>
                                          <p:attrName>style.visibility</p:attrName>
                                        </p:attrNameLst>
                                      </p:cBhvr>
                                      <p:to>
                                        <p:strVal val="visible"/>
                                      </p:to>
                                    </p:set>
                                    <p:animEffect filter="blinds(horizontal)" transition="in">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4" presetID="2" grpId="10" fill="hold">
                                  <p:stCondLst>
                                    <p:cond delay="0"/>
                                  </p:stCondLst>
                                  <p:iterate type="el" backwards="0">
                                    <p:tmAbs val="0"/>
                                  </p:iterate>
                                  <p:childTnLst>
                                    <p:set>
                                      <p:cBhvr>
                                        <p:cTn id="48" fill="hold"/>
                                        <p:tgtEl>
                                          <p:spTgt spid="59"/>
                                        </p:tgtEl>
                                        <p:attrNameLst>
                                          <p:attrName>style.visibility</p:attrName>
                                        </p:attrNameLst>
                                      </p:cBhvr>
                                      <p:to>
                                        <p:strVal val="visible"/>
                                      </p:to>
                                    </p:set>
                                    <p:anim calcmode="lin" valueType="num">
                                      <p:cBhvr>
                                        <p:cTn id="49" dur="500" fill="hold"/>
                                        <p:tgtEl>
                                          <p:spTgt spid="59"/>
                                        </p:tgtEl>
                                        <p:attrNameLst>
                                          <p:attrName>ppt_x</p:attrName>
                                        </p:attrNameLst>
                                      </p:cBhvr>
                                      <p:tavLst>
                                        <p:tav tm="0">
                                          <p:val>
                                            <p:strVal val="#ppt_x"/>
                                          </p:val>
                                        </p:tav>
                                        <p:tav tm="100000">
                                          <p:val>
                                            <p:strVal val="#ppt_x"/>
                                          </p:val>
                                        </p:tav>
                                      </p:tavLst>
                                    </p:anim>
                                    <p:anim calcmode="lin" valueType="num">
                                      <p:cBhvr>
                                        <p:cTn id="50" dur="500" fill="hold"/>
                                        <p:tgtEl>
                                          <p:spTgt spid="59"/>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nodeType="afterEffect" presetClass="entr" presetSubtype="10" presetID="3" grpId="11" fill="hold">
                                  <p:stCondLst>
                                    <p:cond delay="0"/>
                                  </p:stCondLst>
                                  <p:iterate type="el" backwards="0">
                                    <p:tmAbs val="0"/>
                                  </p:iterate>
                                  <p:childTnLst>
                                    <p:set>
                                      <p:cBhvr>
                                        <p:cTn id="53" fill="hold"/>
                                        <p:tgtEl>
                                          <p:spTgt spid="56"/>
                                        </p:tgtEl>
                                        <p:attrNameLst>
                                          <p:attrName>style.visibility</p:attrName>
                                        </p:attrNameLst>
                                      </p:cBhvr>
                                      <p:to>
                                        <p:strVal val="visible"/>
                                      </p:to>
                                    </p:set>
                                    <p:animEffect filter="blinds(horizontal)" transition="in">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10" presetID="3" grpId="12" fill="hold">
                                  <p:stCondLst>
                                    <p:cond delay="0"/>
                                  </p:stCondLst>
                                  <p:iterate type="el" backwards="0">
                                    <p:tmAbs val="0"/>
                                  </p:iterate>
                                  <p:childTnLst>
                                    <p:set>
                                      <p:cBhvr>
                                        <p:cTn id="58" fill="hold"/>
                                        <p:tgtEl>
                                          <p:spTgt spid="64"/>
                                        </p:tgtEl>
                                        <p:attrNameLst>
                                          <p:attrName>style.visibility</p:attrName>
                                        </p:attrNameLst>
                                      </p:cBhvr>
                                      <p:to>
                                        <p:strVal val="visible"/>
                                      </p:to>
                                    </p:set>
                                    <p:animEffect filter="blinds(horizontal)" transition="in">
                                      <p:cBhvr>
                                        <p:cTn id="59" dur="500"/>
                                        <p:tgtEl>
                                          <p:spTgt spid="64"/>
                                        </p:tgtEl>
                                      </p:cBhvr>
                                    </p:animEffect>
                                  </p:childTnLst>
                                </p:cTn>
                              </p:par>
                            </p:childTnLst>
                          </p:cTn>
                        </p:par>
                        <p:par>
                          <p:cTn id="60" fill="hold">
                            <p:stCondLst>
                              <p:cond delay="500"/>
                            </p:stCondLst>
                            <p:childTnLst>
                              <p:par>
                                <p:cTn id="61" nodeType="afterEffect" presetClass="entr" presetSubtype="10" presetID="3" grpId="13" fill="hold">
                                  <p:stCondLst>
                                    <p:cond delay="0"/>
                                  </p:stCondLst>
                                  <p:iterate type="el" backwards="0">
                                    <p:tmAbs val="0"/>
                                  </p:iterate>
                                  <p:childTnLst>
                                    <p:set>
                                      <p:cBhvr>
                                        <p:cTn id="62" fill="hold"/>
                                        <p:tgtEl>
                                          <p:spTgt spid="65"/>
                                        </p:tgtEl>
                                        <p:attrNameLst>
                                          <p:attrName>style.visibility</p:attrName>
                                        </p:attrNameLst>
                                      </p:cBhvr>
                                      <p:to>
                                        <p:strVal val="visible"/>
                                      </p:to>
                                    </p:set>
                                    <p:animEffect filter="blinds(horizontal)" transition="in">
                                      <p:cBhvr>
                                        <p:cTn id="63" dur="5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1"/>
      <p:bldP build="whole" bldLvl="1" animBg="1" rev="0" advAuto="0" spid="53" grpId="7"/>
      <p:bldP build="whole" bldLvl="1" animBg="1" rev="0" advAuto="0" spid="64" grpId="12"/>
      <p:bldP build="whole" bldLvl="1" animBg="1" rev="0" advAuto="0" spid="57" grpId="4"/>
      <p:bldP build="whole" bldLvl="1" animBg="1" rev="0" advAuto="0" spid="55" grpId="5"/>
      <p:bldP build="whole" bldLvl="1" animBg="1" rev="0" advAuto="0" spid="59" grpId="10"/>
      <p:bldP build="whole" bldLvl="1" animBg="1" rev="0" advAuto="0" spid="56" grpId="11"/>
      <p:bldP build="whole" bldLvl="1" animBg="1" rev="0" advAuto="0" spid="65" grpId="13"/>
      <p:bldP build="whole" bldLvl="1" animBg="1" rev="0" advAuto="0" spid="58" grpId="8"/>
      <p:bldP build="whole" bldLvl="1" animBg="1" rev="0" advAuto="0" spid="61" grpId="9"/>
      <p:bldP build="whole" bldLvl="1" animBg="1" rev="0" advAuto="0" spid="60" grpId="6"/>
      <p:bldP build="whole" bldLvl="1" animBg="1" rev="0" advAuto="0" spid="54" grpId="3"/>
      <p:bldP build="whole" bldLvl="1" animBg="1" rev="0" advAuto="0" spid="63" grpId="2"/>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