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8202E2"/>
        </a:fontRef>
        <a:srgbClr val="8202E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CDDFF"/>
          </a:solidFill>
        </a:fill>
      </a:tcStyle>
    </a:wholeTbl>
    <a:band2H>
      <a:tcTxStyle/>
      <a:tcStyle>
        <a:tcBdr/>
        <a:fill>
          <a:solidFill>
            <a:srgbClr val="F6E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CDDFF"/>
          </a:solidFill>
        </a:fill>
      </a:tcStyle>
    </a:wholeTbl>
    <a:band2H>
      <a:tcTxStyle/>
      <a:tcStyle>
        <a:tcBdr/>
        <a:fill>
          <a:solidFill>
            <a:srgbClr val="F6EFFF"/>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EEE7283C-3CF3-47DC-8721-378D4A62B228}"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2F8"/>
          </a:solidFill>
        </a:fill>
      </a:tcStyle>
    </a:wholeTbl>
    <a:band2H>
      <a:tcTxStyle/>
      <a:tcStyle>
        <a:tcBdr/>
        <a:fill>
          <a:solidFill>
            <a:srgbClr val="F4F1FC"/>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CF821DB8-F4EB-4A41-A1BA-3FCAFE7338EE}"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1D1DA"/>
          </a:solidFill>
        </a:fill>
      </a:tcStyle>
    </a:wholeTbl>
    <a:band2H>
      <a:tcTxStyle/>
      <a:tcStyle>
        <a:tcBdr/>
        <a:fill>
          <a:solidFill>
            <a:srgbClr val="E9E9ED"/>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33BA23B1-9221-436E-865A-0063620EA4FD}" styleName="">
    <a:tblBg/>
    <a:wholeTbl>
      <a:tcTxStyle b="off"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6EFFF"/>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CDDFF"/>
          </a:solidFill>
        </a:fill>
      </a:tcStyle>
    </a:wholeTbl>
    <a:band2H>
      <a:tcTxStyle/>
      <a:tcStyle>
        <a:tcBdr/>
        <a:fill>
          <a:solidFill>
            <a:srgbClr val="F6EFFF"/>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DA4C4597-CD60-4CF9-ADD6-692A3FE53E3A}"/>
    <pc:docChg chg="undo custSel modSld">
      <pc:chgData name="mario.diaz@uam.es" userId="b18783af-88a7-4588-8d94-dc9c0dee9733" providerId="ADAL" clId="{DA4C4597-CD60-4CF9-ADD6-692A3FE53E3A}" dt="2021-08-03T18:26:17.691" v="152" actId="478"/>
      <pc:docMkLst>
        <pc:docMk/>
      </pc:docMkLst>
      <pc:sldChg chg="modSp mod">
        <pc:chgData name="mario.diaz@uam.es" userId="b18783af-88a7-4588-8d94-dc9c0dee9733" providerId="ADAL" clId="{DA4C4597-CD60-4CF9-ADD6-692A3FE53E3A}" dt="2021-08-03T18:12:45.787" v="0" actId="1076"/>
        <pc:sldMkLst>
          <pc:docMk/>
          <pc:sldMk cId="0" sldId="258"/>
        </pc:sldMkLst>
        <pc:spChg chg="mod">
          <ac:chgData name="mario.diaz@uam.es" userId="b18783af-88a7-4588-8d94-dc9c0dee9733" providerId="ADAL" clId="{DA4C4597-CD60-4CF9-ADD6-692A3FE53E3A}" dt="2021-08-03T18:12:45.787" v="0" actId="1076"/>
          <ac:spMkLst>
            <pc:docMk/>
            <pc:sldMk cId="0" sldId="258"/>
            <ac:spMk id="191" creationId="{00000000-0000-0000-0000-000000000000}"/>
          </ac:spMkLst>
        </pc:spChg>
      </pc:sldChg>
      <pc:sldChg chg="modSp mod">
        <pc:chgData name="mario.diaz@uam.es" userId="b18783af-88a7-4588-8d94-dc9c0dee9733" providerId="ADAL" clId="{DA4C4597-CD60-4CF9-ADD6-692A3FE53E3A}" dt="2021-08-03T18:12:56.971" v="1" actId="6549"/>
        <pc:sldMkLst>
          <pc:docMk/>
          <pc:sldMk cId="0" sldId="260"/>
        </pc:sldMkLst>
        <pc:spChg chg="mod">
          <ac:chgData name="mario.diaz@uam.es" userId="b18783af-88a7-4588-8d94-dc9c0dee9733" providerId="ADAL" clId="{DA4C4597-CD60-4CF9-ADD6-692A3FE53E3A}" dt="2021-08-03T18:12:56.971" v="1" actId="6549"/>
          <ac:spMkLst>
            <pc:docMk/>
            <pc:sldMk cId="0" sldId="260"/>
            <ac:spMk id="199" creationId="{00000000-0000-0000-0000-000000000000}"/>
          </ac:spMkLst>
        </pc:spChg>
      </pc:sldChg>
      <pc:sldChg chg="modSp mod">
        <pc:chgData name="mario.diaz@uam.es" userId="b18783af-88a7-4588-8d94-dc9c0dee9733" providerId="ADAL" clId="{DA4C4597-CD60-4CF9-ADD6-692A3FE53E3A}" dt="2021-08-03T18:15:00.450" v="70" actId="29295"/>
        <pc:sldMkLst>
          <pc:docMk/>
          <pc:sldMk cId="0" sldId="261"/>
        </pc:sldMkLst>
        <pc:graphicFrameChg chg="modGraphic">
          <ac:chgData name="mario.diaz@uam.es" userId="b18783af-88a7-4588-8d94-dc9c0dee9733" providerId="ADAL" clId="{DA4C4597-CD60-4CF9-ADD6-692A3FE53E3A}" dt="2021-08-03T18:13:31.900" v="5" actId="207"/>
          <ac:graphicFrameMkLst>
            <pc:docMk/>
            <pc:sldMk cId="0" sldId="261"/>
            <ac:graphicFrameMk id="204" creationId="{00000000-0000-0000-0000-000000000000}"/>
          </ac:graphicFrameMkLst>
        </pc:graphicFrameChg>
        <pc:graphicFrameChg chg="modGraphic">
          <ac:chgData name="mario.diaz@uam.es" userId="b18783af-88a7-4588-8d94-dc9c0dee9733" providerId="ADAL" clId="{DA4C4597-CD60-4CF9-ADD6-692A3FE53E3A}" dt="2021-08-03T18:13:40.401" v="6" actId="207"/>
          <ac:graphicFrameMkLst>
            <pc:docMk/>
            <pc:sldMk cId="0" sldId="261"/>
            <ac:graphicFrameMk id="205" creationId="{00000000-0000-0000-0000-000000000000}"/>
          </ac:graphicFrameMkLst>
        </pc:graphicFrameChg>
        <pc:graphicFrameChg chg="mod modGraphic">
          <ac:chgData name="mario.diaz@uam.es" userId="b18783af-88a7-4588-8d94-dc9c0dee9733" providerId="ADAL" clId="{DA4C4597-CD60-4CF9-ADD6-692A3FE53E3A}" dt="2021-08-03T18:13:52.103" v="10" actId="207"/>
          <ac:graphicFrameMkLst>
            <pc:docMk/>
            <pc:sldMk cId="0" sldId="261"/>
            <ac:graphicFrameMk id="206" creationId="{00000000-0000-0000-0000-000000000000}"/>
          </ac:graphicFrameMkLst>
        </pc:graphicFrameChg>
        <pc:graphicFrameChg chg="modGraphic">
          <ac:chgData name="mario.diaz@uam.es" userId="b18783af-88a7-4588-8d94-dc9c0dee9733" providerId="ADAL" clId="{DA4C4597-CD60-4CF9-ADD6-692A3FE53E3A}" dt="2021-08-03T18:13:56.864" v="11" actId="207"/>
          <ac:graphicFrameMkLst>
            <pc:docMk/>
            <pc:sldMk cId="0" sldId="261"/>
            <ac:graphicFrameMk id="207" creationId="{00000000-0000-0000-0000-000000000000}"/>
          </ac:graphicFrameMkLst>
        </pc:graphicFrameChg>
        <pc:picChg chg="mod">
          <ac:chgData name="mario.diaz@uam.es" userId="b18783af-88a7-4588-8d94-dc9c0dee9733" providerId="ADAL" clId="{DA4C4597-CD60-4CF9-ADD6-692A3FE53E3A}" dt="2021-08-03T18:15:00.450" v="70" actId="29295"/>
          <ac:picMkLst>
            <pc:docMk/>
            <pc:sldMk cId="0" sldId="261"/>
            <ac:picMk id="202" creationId="{00000000-0000-0000-0000-000000000000}"/>
          </ac:picMkLst>
        </pc:picChg>
      </pc:sldChg>
      <pc:sldChg chg="modSp mod">
        <pc:chgData name="mario.diaz@uam.es" userId="b18783af-88a7-4588-8d94-dc9c0dee9733" providerId="ADAL" clId="{DA4C4597-CD60-4CF9-ADD6-692A3FE53E3A}" dt="2021-08-03T18:15:54.087" v="77" actId="1076"/>
        <pc:sldMkLst>
          <pc:docMk/>
          <pc:sldMk cId="0" sldId="262"/>
        </pc:sldMkLst>
        <pc:graphicFrameChg chg="modGraphic">
          <ac:chgData name="mario.diaz@uam.es" userId="b18783af-88a7-4588-8d94-dc9c0dee9733" providerId="ADAL" clId="{DA4C4597-CD60-4CF9-ADD6-692A3FE53E3A}" dt="2021-08-03T18:15:32.385" v="73" actId="207"/>
          <ac:graphicFrameMkLst>
            <pc:docMk/>
            <pc:sldMk cId="0" sldId="262"/>
            <ac:graphicFrameMk id="209" creationId="{00000000-0000-0000-0000-000000000000}"/>
          </ac:graphicFrameMkLst>
        </pc:graphicFrameChg>
        <pc:graphicFrameChg chg="modGraphic">
          <ac:chgData name="mario.diaz@uam.es" userId="b18783af-88a7-4588-8d94-dc9c0dee9733" providerId="ADAL" clId="{DA4C4597-CD60-4CF9-ADD6-692A3FE53E3A}" dt="2021-08-03T18:15:36.016" v="74" actId="207"/>
          <ac:graphicFrameMkLst>
            <pc:docMk/>
            <pc:sldMk cId="0" sldId="262"/>
            <ac:graphicFrameMk id="210" creationId="{00000000-0000-0000-0000-000000000000}"/>
          </ac:graphicFrameMkLst>
        </pc:graphicFrameChg>
        <pc:graphicFrameChg chg="modGraphic">
          <ac:chgData name="mario.diaz@uam.es" userId="b18783af-88a7-4588-8d94-dc9c0dee9733" providerId="ADAL" clId="{DA4C4597-CD60-4CF9-ADD6-692A3FE53E3A}" dt="2021-08-03T18:15:26.671" v="72" actId="207"/>
          <ac:graphicFrameMkLst>
            <pc:docMk/>
            <pc:sldMk cId="0" sldId="262"/>
            <ac:graphicFrameMk id="211" creationId="{00000000-0000-0000-0000-000000000000}"/>
          </ac:graphicFrameMkLst>
        </pc:graphicFrameChg>
        <pc:graphicFrameChg chg="modGraphic">
          <ac:chgData name="mario.diaz@uam.es" userId="b18783af-88a7-4588-8d94-dc9c0dee9733" providerId="ADAL" clId="{DA4C4597-CD60-4CF9-ADD6-692A3FE53E3A}" dt="2021-08-03T18:15:42.665" v="75" actId="207"/>
          <ac:graphicFrameMkLst>
            <pc:docMk/>
            <pc:sldMk cId="0" sldId="262"/>
            <ac:graphicFrameMk id="212" creationId="{00000000-0000-0000-0000-000000000000}"/>
          </ac:graphicFrameMkLst>
        </pc:graphicFrameChg>
        <pc:graphicFrameChg chg="modGraphic">
          <ac:chgData name="mario.diaz@uam.es" userId="b18783af-88a7-4588-8d94-dc9c0dee9733" providerId="ADAL" clId="{DA4C4597-CD60-4CF9-ADD6-692A3FE53E3A}" dt="2021-08-03T18:15:46.472" v="76" actId="207"/>
          <ac:graphicFrameMkLst>
            <pc:docMk/>
            <pc:sldMk cId="0" sldId="262"/>
            <ac:graphicFrameMk id="213" creationId="{00000000-0000-0000-0000-000000000000}"/>
          </ac:graphicFrameMkLst>
        </pc:graphicFrameChg>
        <pc:picChg chg="mod">
          <ac:chgData name="mario.diaz@uam.es" userId="b18783af-88a7-4588-8d94-dc9c0dee9733" providerId="ADAL" clId="{DA4C4597-CD60-4CF9-ADD6-692A3FE53E3A}" dt="2021-08-03T18:15:54.087" v="77" actId="1076"/>
          <ac:picMkLst>
            <pc:docMk/>
            <pc:sldMk cId="0" sldId="262"/>
            <ac:picMk id="214" creationId="{00000000-0000-0000-0000-000000000000}"/>
          </ac:picMkLst>
        </pc:picChg>
      </pc:sldChg>
      <pc:sldChg chg="delSp modSp mod">
        <pc:chgData name="mario.diaz@uam.es" userId="b18783af-88a7-4588-8d94-dc9c0dee9733" providerId="ADAL" clId="{DA4C4597-CD60-4CF9-ADD6-692A3FE53E3A}" dt="2021-08-03T18:21:37.084" v="110" actId="2711"/>
        <pc:sldMkLst>
          <pc:docMk/>
          <pc:sldMk cId="0" sldId="263"/>
        </pc:sldMkLst>
        <pc:graphicFrameChg chg="mod modGraphic">
          <ac:chgData name="mario.diaz@uam.es" userId="b18783af-88a7-4588-8d94-dc9c0dee9733" providerId="ADAL" clId="{DA4C4597-CD60-4CF9-ADD6-692A3FE53E3A}" dt="2021-08-03T18:21:11.371" v="106" actId="207"/>
          <ac:graphicFrameMkLst>
            <pc:docMk/>
            <pc:sldMk cId="0" sldId="263"/>
            <ac:graphicFrameMk id="217" creationId="{00000000-0000-0000-0000-000000000000}"/>
          </ac:graphicFrameMkLst>
        </pc:graphicFrameChg>
        <pc:graphicFrameChg chg="mod modGraphic">
          <ac:chgData name="mario.diaz@uam.es" userId="b18783af-88a7-4588-8d94-dc9c0dee9733" providerId="ADAL" clId="{DA4C4597-CD60-4CF9-ADD6-692A3FE53E3A}" dt="2021-08-03T18:21:15.521" v="107" actId="207"/>
          <ac:graphicFrameMkLst>
            <pc:docMk/>
            <pc:sldMk cId="0" sldId="263"/>
            <ac:graphicFrameMk id="219" creationId="{00000000-0000-0000-0000-000000000000}"/>
          </ac:graphicFrameMkLst>
        </pc:graphicFrameChg>
        <pc:graphicFrameChg chg="mod modGraphic">
          <ac:chgData name="mario.diaz@uam.es" userId="b18783af-88a7-4588-8d94-dc9c0dee9733" providerId="ADAL" clId="{DA4C4597-CD60-4CF9-ADD6-692A3FE53E3A}" dt="2021-08-03T18:21:19.369" v="108" actId="207"/>
          <ac:graphicFrameMkLst>
            <pc:docMk/>
            <pc:sldMk cId="0" sldId="263"/>
            <ac:graphicFrameMk id="220" creationId="{00000000-0000-0000-0000-000000000000}"/>
          </ac:graphicFrameMkLst>
        </pc:graphicFrameChg>
        <pc:graphicFrameChg chg="mod modGraphic">
          <ac:chgData name="mario.diaz@uam.es" userId="b18783af-88a7-4588-8d94-dc9c0dee9733" providerId="ADAL" clId="{DA4C4597-CD60-4CF9-ADD6-692A3FE53E3A}" dt="2021-08-03T18:21:37.084" v="110" actId="2711"/>
          <ac:graphicFrameMkLst>
            <pc:docMk/>
            <pc:sldMk cId="0" sldId="263"/>
            <ac:graphicFrameMk id="221" creationId="{00000000-0000-0000-0000-000000000000}"/>
          </ac:graphicFrameMkLst>
        </pc:graphicFrameChg>
        <pc:picChg chg="del">
          <ac:chgData name="mario.diaz@uam.es" userId="b18783af-88a7-4588-8d94-dc9c0dee9733" providerId="ADAL" clId="{DA4C4597-CD60-4CF9-ADD6-692A3FE53E3A}" dt="2021-08-03T18:16:05.688" v="78" actId="478"/>
          <ac:picMkLst>
            <pc:docMk/>
            <pc:sldMk cId="0" sldId="263"/>
            <ac:picMk id="218" creationId="{00000000-0000-0000-0000-000000000000}"/>
          </ac:picMkLst>
        </pc:picChg>
        <pc:picChg chg="mod">
          <ac:chgData name="mario.diaz@uam.es" userId="b18783af-88a7-4588-8d94-dc9c0dee9733" providerId="ADAL" clId="{DA4C4597-CD60-4CF9-ADD6-692A3FE53E3A}" dt="2021-08-03T18:16:32.568" v="81" actId="1076"/>
          <ac:picMkLst>
            <pc:docMk/>
            <pc:sldMk cId="0" sldId="263"/>
            <ac:picMk id="222" creationId="{00000000-0000-0000-0000-000000000000}"/>
          </ac:picMkLst>
        </pc:picChg>
        <pc:picChg chg="mod">
          <ac:chgData name="mario.diaz@uam.es" userId="b18783af-88a7-4588-8d94-dc9c0dee9733" providerId="ADAL" clId="{DA4C4597-CD60-4CF9-ADD6-692A3FE53E3A}" dt="2021-08-03T18:16:38.663" v="82" actId="1076"/>
          <ac:picMkLst>
            <pc:docMk/>
            <pc:sldMk cId="0" sldId="263"/>
            <ac:picMk id="223" creationId="{00000000-0000-0000-0000-000000000000}"/>
          </ac:picMkLst>
        </pc:picChg>
      </pc:sldChg>
      <pc:sldChg chg="modSp mod">
        <pc:chgData name="mario.diaz@uam.es" userId="b18783af-88a7-4588-8d94-dc9c0dee9733" providerId="ADAL" clId="{DA4C4597-CD60-4CF9-ADD6-692A3FE53E3A}" dt="2021-08-03T18:22:28.053" v="136" actId="29295"/>
        <pc:sldMkLst>
          <pc:docMk/>
          <pc:sldMk cId="0" sldId="264"/>
        </pc:sldMkLst>
        <pc:picChg chg="mod">
          <ac:chgData name="mario.diaz@uam.es" userId="b18783af-88a7-4588-8d94-dc9c0dee9733" providerId="ADAL" clId="{DA4C4597-CD60-4CF9-ADD6-692A3FE53E3A}" dt="2021-08-03T18:22:28.053" v="136" actId="29295"/>
          <ac:picMkLst>
            <pc:docMk/>
            <pc:sldMk cId="0" sldId="264"/>
            <ac:picMk id="226" creationId="{00000000-0000-0000-0000-000000000000}"/>
          </ac:picMkLst>
        </pc:picChg>
      </pc:sldChg>
      <pc:sldChg chg="delSp modSp mod">
        <pc:chgData name="mario.diaz@uam.es" userId="b18783af-88a7-4588-8d94-dc9c0dee9733" providerId="ADAL" clId="{DA4C4597-CD60-4CF9-ADD6-692A3FE53E3A}" dt="2021-08-03T18:26:17.691" v="152" actId="478"/>
        <pc:sldMkLst>
          <pc:docMk/>
          <pc:sldMk cId="0" sldId="270"/>
        </pc:sldMkLst>
        <pc:spChg chg="del mod">
          <ac:chgData name="mario.diaz@uam.es" userId="b18783af-88a7-4588-8d94-dc9c0dee9733" providerId="ADAL" clId="{DA4C4597-CD60-4CF9-ADD6-692A3FE53E3A}" dt="2021-08-03T18:26:17.691" v="152" actId="478"/>
          <ac:spMkLst>
            <pc:docMk/>
            <pc:sldMk cId="0" sldId="270"/>
            <ac:spMk id="299" creationId="{00000000-0000-0000-0000-000000000000}"/>
          </ac:spMkLst>
        </pc:spChg>
        <pc:spChg chg="mod">
          <ac:chgData name="mario.diaz@uam.es" userId="b18783af-88a7-4588-8d94-dc9c0dee9733" providerId="ADAL" clId="{DA4C4597-CD60-4CF9-ADD6-692A3FE53E3A}" dt="2021-08-03T18:25:28.332" v="150" actId="27636"/>
          <ac:spMkLst>
            <pc:docMk/>
            <pc:sldMk cId="0" sldId="270"/>
            <ac:spMk id="300"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roundedCorners val="0"/>
  <c:style val="2"/>
  <c:chart>
    <c:title>
      <c:tx>
        <c:rich>
          <a:bodyPr rot="0"/>
          <a:lstStyle/>
          <a:p>
            <a:pPr>
              <a:defRPr sz="2700" b="0" i="0" u="none" strike="noStrike">
                <a:solidFill>
                  <a:srgbClr val="8202E2"/>
                </a:solidFill>
                <a:latin typeface="Avenir Heavy"/>
              </a:defRPr>
            </a:pPr>
            <a:r>
              <a:rPr lang="es-ES" sz="2700" b="0" i="0" u="none" strike="noStrike">
                <a:solidFill>
                  <a:srgbClr val="8202E2"/>
                </a:solidFill>
                <a:latin typeface="Avenir Heavy"/>
              </a:rPr>
              <a:t>Training Zone</a:t>
            </a:r>
          </a:p>
        </c:rich>
      </c:tx>
      <c:layout>
        <c:manualLayout>
          <c:xMode val="edge"/>
          <c:yMode val="edge"/>
          <c:x val="0.32595600000000002"/>
          <c:y val="0"/>
          <c:w val="0.34808800000000001"/>
          <c:h val="0.150563"/>
        </c:manualLayout>
      </c:layout>
      <c:overlay val="1"/>
      <c:spPr>
        <a:noFill/>
        <a:effectLst/>
      </c:spPr>
    </c:title>
    <c:autoTitleDeleted val="0"/>
    <c:plotArea>
      <c:layout>
        <c:manualLayout>
          <c:layoutTarget val="inner"/>
          <c:xMode val="edge"/>
          <c:yMode val="edge"/>
          <c:x val="0.18567500000000001"/>
          <c:y val="0.150563"/>
          <c:w val="0.776667"/>
          <c:h val="0.74394199999999999"/>
        </c:manualLayout>
      </c:layout>
      <c:lineChart>
        <c:grouping val="standard"/>
        <c:varyColors val="0"/>
        <c:ser>
          <c:idx val="0"/>
          <c:order val="0"/>
          <c:tx>
            <c:strRef>
              <c:f>Sheet1!$A$2</c:f>
            </c:strRef>
          </c:tx>
          <c:spPr>
            <a:ln w="47625" cap="flat">
              <a:solidFill>
                <a:srgbClr val="C793FC"/>
              </a:solidFill>
              <a:prstDash val="solid"/>
              <a:round/>
            </a:ln>
            <a:effectLst/>
          </c:spPr>
          <c:marker>
            <c:symbol val="circle"/>
            <c:size val="5"/>
            <c:spPr>
              <a:solidFill>
                <a:schemeClr val="accent1"/>
              </a:solidFill>
              <a:ln w="9525" cap="flat">
                <a:solidFill>
                  <a:srgbClr val="C793FC"/>
                </a:solidFill>
                <a:prstDash val="solid"/>
                <a:round/>
              </a:ln>
              <a:effectLst/>
            </c:spPr>
          </c:marker>
          <c:dLbls>
            <c:numFmt formatCode="#,##0&quot; &quot;;\(#,##0\)" sourceLinked="0"/>
            <c:spPr>
              <a:noFill/>
              <a:ln>
                <a:noFill/>
              </a:ln>
              <a:effectLst/>
            </c:spPr>
            <c:txPr>
              <a:bodyPr/>
              <a:lstStyle/>
              <a:p>
                <a:pPr>
                  <a:defRPr sz="1800" b="0" i="0" u="none" strike="noStrike">
                    <a:solidFill>
                      <a:srgbClr val="8202E2"/>
                    </a:solidFill>
                    <a:latin typeface="Avenir Roman"/>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Sheet1!$B$1:$K$1</c:f>
              <c:strCache>
                <c:ptCount val="10"/>
                <c:pt idx="1">
                  <c:v>5</c:v>
                </c:pt>
                <c:pt idx="2">
                  <c:v>10</c:v>
                </c:pt>
                <c:pt idx="4">
                  <c:v>20</c:v>
                </c:pt>
                <c:pt idx="6">
                  <c:v>20</c:v>
                </c:pt>
                <c:pt idx="9">
                  <c:v>30</c:v>
                </c:pt>
              </c:strCache>
            </c:strRef>
          </c:cat>
          <c:val>
            <c:numRef>
              <c:f>Sheet1!$B$2:$K$2</c:f>
              <c:numCache>
                <c:formatCode>General</c:formatCode>
                <c:ptCount val="10"/>
                <c:pt idx="0">
                  <c:v>50</c:v>
                </c:pt>
                <c:pt idx="1">
                  <c:v>80</c:v>
                </c:pt>
                <c:pt idx="2">
                  <c:v>100</c:v>
                </c:pt>
                <c:pt idx="3">
                  <c:v>150</c:v>
                </c:pt>
                <c:pt idx="4">
                  <c:v>160</c:v>
                </c:pt>
                <c:pt idx="5">
                  <c:v>165</c:v>
                </c:pt>
                <c:pt idx="6">
                  <c:v>165</c:v>
                </c:pt>
                <c:pt idx="7">
                  <c:v>165</c:v>
                </c:pt>
                <c:pt idx="8">
                  <c:v>165</c:v>
                </c:pt>
                <c:pt idx="9">
                  <c:v>165</c:v>
                </c:pt>
              </c:numCache>
            </c:numRef>
          </c:val>
          <c:smooth val="0"/>
          <c:extLst xmlns:c16r2="http://schemas.microsoft.com/office/drawing/2015/06/chart">
            <c:ext xmlns:c16="http://schemas.microsoft.com/office/drawing/2014/chart" uri="{C3380CC4-5D6E-409C-BE32-E72D297353CC}">
              <c16:uniqueId val="{00000000-B83E-454B-BCAB-8932FF070613}"/>
            </c:ext>
          </c:extLst>
        </c:ser>
        <c:ser>
          <c:idx val="1"/>
          <c:order val="1"/>
          <c:tx>
            <c:strRef>
              <c:f>Sheet1!$A$3</c:f>
              <c:strCache>
                <c:ptCount val="1"/>
                <c:pt idx="0">
                  <c:v>Sin título 1</c:v>
                </c:pt>
              </c:strCache>
            </c:strRef>
          </c:tx>
          <c:spPr>
            <a:ln w="47625" cap="flat">
              <a:solidFill>
                <a:srgbClr val="626297"/>
              </a:solidFill>
              <a:prstDash val="solid"/>
              <a:round/>
            </a:ln>
            <a:effectLst/>
          </c:spPr>
          <c:marker>
            <c:symbol val="circle"/>
            <c:size val="5"/>
            <c:spPr>
              <a:solidFill>
                <a:schemeClr val="accent2"/>
              </a:solidFill>
              <a:ln w="9525" cap="flat">
                <a:solidFill>
                  <a:srgbClr val="626297"/>
                </a:solidFill>
                <a:prstDash val="solid"/>
                <a:round/>
              </a:ln>
              <a:effectLst/>
            </c:spPr>
          </c:marker>
          <c:dLbls>
            <c:numFmt formatCode="#,##0&quot; &quot;;\(#,##0\)" sourceLinked="0"/>
            <c:spPr>
              <a:noFill/>
              <a:ln>
                <a:noFill/>
              </a:ln>
              <a:effectLst/>
            </c:spPr>
            <c:txPr>
              <a:bodyPr/>
              <a:lstStyle/>
              <a:p>
                <a:pPr>
                  <a:defRPr sz="1800" b="0" i="0" u="none" strike="noStrike">
                    <a:solidFill>
                      <a:srgbClr val="D783FF"/>
                    </a:solidFill>
                    <a:latin typeface="Avenir Roman"/>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Sheet1!$B$1:$K$1</c:f>
              <c:strCache>
                <c:ptCount val="10"/>
                <c:pt idx="1">
                  <c:v>5</c:v>
                </c:pt>
                <c:pt idx="2">
                  <c:v>10</c:v>
                </c:pt>
                <c:pt idx="4">
                  <c:v>20</c:v>
                </c:pt>
                <c:pt idx="6">
                  <c:v>20</c:v>
                </c:pt>
                <c:pt idx="9">
                  <c:v>30</c:v>
                </c:pt>
              </c:strCache>
            </c:strRef>
          </c:cat>
          <c:val>
            <c:numRef>
              <c:f>Sheet1!$B$3:$K$3</c:f>
            </c:numRef>
          </c:val>
          <c:smooth val="0"/>
          <c:extLst xmlns:c16r2="http://schemas.microsoft.com/office/drawing/2015/06/chart">
            <c:ext xmlns:c16="http://schemas.microsoft.com/office/drawing/2014/chart" uri="{C3380CC4-5D6E-409C-BE32-E72D297353CC}">
              <c16:uniqueId val="{00000001-B83E-454B-BCAB-8932FF070613}"/>
            </c:ext>
          </c:extLst>
        </c:ser>
        <c:dLbls>
          <c:showLegendKey val="0"/>
          <c:showVal val="0"/>
          <c:showCatName val="0"/>
          <c:showSerName val="0"/>
          <c:showPercent val="0"/>
          <c:showBubbleSize val="0"/>
        </c:dLbls>
        <c:marker val="1"/>
        <c:smooth val="0"/>
        <c:axId val="317074432"/>
        <c:axId val="48799744"/>
      </c:lineChart>
      <c:catAx>
        <c:axId val="317074432"/>
        <c:scaling>
          <c:orientation val="minMax"/>
        </c:scaling>
        <c:delete val="0"/>
        <c:axPos val="b"/>
        <c:numFmt formatCode="General" sourceLinked="0"/>
        <c:majorTickMark val="out"/>
        <c:minorTickMark val="none"/>
        <c:tickLblPos val="low"/>
        <c:spPr>
          <a:ln w="12700" cap="flat">
            <a:solidFill>
              <a:srgbClr val="AC88EA"/>
            </a:solidFill>
            <a:prstDash val="solid"/>
            <a:round/>
          </a:ln>
        </c:spPr>
        <c:txPr>
          <a:bodyPr rot="0"/>
          <a:lstStyle/>
          <a:p>
            <a:pPr>
              <a:defRPr sz="1800" b="0" i="0" u="none" strike="noStrike">
                <a:solidFill>
                  <a:srgbClr val="8202E2"/>
                </a:solidFill>
                <a:latin typeface="Avenir Roman"/>
              </a:defRPr>
            </a:pPr>
            <a:endParaRPr lang="es-ES"/>
          </a:p>
        </c:txPr>
        <c:crossAx val="48799744"/>
        <c:crosses val="autoZero"/>
        <c:auto val="1"/>
        <c:lblAlgn val="ctr"/>
        <c:lblOffset val="100"/>
        <c:noMultiLvlLbl val="1"/>
      </c:catAx>
      <c:valAx>
        <c:axId val="48799744"/>
        <c:scaling>
          <c:orientation val="minMax"/>
        </c:scaling>
        <c:delete val="0"/>
        <c:axPos val="l"/>
        <c:majorGridlines>
          <c:spPr>
            <a:ln w="12700" cap="flat">
              <a:solidFill>
                <a:srgbClr val="AC88EA"/>
              </a:solidFill>
              <a:prstDash val="solid"/>
              <a:round/>
            </a:ln>
          </c:spPr>
        </c:majorGridlines>
        <c:title>
          <c:tx>
            <c:rich>
              <a:bodyPr rot="-5400000"/>
              <a:lstStyle/>
              <a:p>
                <a:pPr>
                  <a:defRPr sz="1800" b="0" i="0" u="none" strike="noStrike">
                    <a:solidFill>
                      <a:srgbClr val="8202E2"/>
                    </a:solidFill>
                    <a:latin typeface="Avenir Roman"/>
                  </a:defRPr>
                </a:pPr>
                <a:r>
                  <a:rPr lang="es-ES" sz="1800" b="0" i="0" u="none" strike="noStrike">
                    <a:solidFill>
                      <a:srgbClr val="8202E2"/>
                    </a:solidFill>
                    <a:latin typeface="Avenir Roman"/>
                  </a:rPr>
                  <a:t>Pulse</a:t>
                </a:r>
              </a:p>
            </c:rich>
          </c:tx>
          <c:overlay val="1"/>
        </c:title>
        <c:numFmt formatCode="0" sourceLinked="0"/>
        <c:majorTickMark val="out"/>
        <c:minorTickMark val="none"/>
        <c:tickLblPos val="nextTo"/>
        <c:spPr>
          <a:ln w="12700" cap="flat">
            <a:solidFill>
              <a:srgbClr val="AC88EA"/>
            </a:solidFill>
            <a:prstDash val="solid"/>
            <a:round/>
          </a:ln>
        </c:spPr>
        <c:txPr>
          <a:bodyPr rot="0"/>
          <a:lstStyle/>
          <a:p>
            <a:pPr>
              <a:defRPr sz="1800" b="0" i="0" u="none" strike="noStrike">
                <a:solidFill>
                  <a:srgbClr val="8202E2"/>
                </a:solidFill>
                <a:latin typeface="Avenir Roman"/>
              </a:defRPr>
            </a:pPr>
            <a:endParaRPr lang="es-ES"/>
          </a:p>
        </c:txPr>
        <c:crossAx val="317074432"/>
        <c:crosses val="autoZero"/>
        <c:crossBetween val="midCat"/>
        <c:majorUnit val="45"/>
        <c:minorUnit val="22.5"/>
      </c:valAx>
      <c:spPr>
        <a:noFill/>
        <a:ln w="12700" cap="flat">
          <a:solidFill>
            <a:srgbClr val="AC88EA"/>
          </a:solidFill>
          <a:prstDash val="solid"/>
          <a:round/>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53456302"/>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35" name="Title Text"/>
          <p:cNvSpPr txBox="1">
            <a:spLocks noGrp="1"/>
          </p:cNvSpPr>
          <p:nvPr>
            <p:ph type="title"/>
          </p:nvPr>
        </p:nvSpPr>
        <p:spPr>
          <a:prstGeom prst="rect">
            <a:avLst/>
          </a:prstGeom>
        </p:spPr>
        <p:txBody>
          <a:bodyPr/>
          <a:lstStyle/>
          <a:p>
            <a:r>
              <a:t>Title Text</a:t>
            </a:r>
          </a:p>
        </p:txBody>
      </p:sp>
      <p:sp>
        <p:nvSpPr>
          <p:cNvPr id="136"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53" name="Title Text"/>
          <p:cNvSpPr txBox="1">
            <a:spLocks noGrp="1"/>
          </p:cNvSpPr>
          <p:nvPr>
            <p:ph type="title"/>
          </p:nvPr>
        </p:nvSpPr>
        <p:spPr>
          <a:prstGeom prst="rect">
            <a:avLst/>
          </a:prstGeom>
        </p:spPr>
        <p:txBody>
          <a:bodyPr/>
          <a:lstStyle/>
          <a:p>
            <a:r>
              <a:t>Title Text</a:t>
            </a:r>
          </a:p>
        </p:txBody>
      </p:sp>
      <p:sp>
        <p:nvSpPr>
          <p:cNvPr id="154"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xfrm>
            <a:off x="8421186" y="6245225"/>
            <a:ext cx="265615" cy="243837"/>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1" name="Title Text"/>
          <p:cNvSpPr txBox="1">
            <a:spLocks noGrp="1"/>
          </p:cNvSpPr>
          <p:nvPr>
            <p:ph type="title"/>
          </p:nvPr>
        </p:nvSpPr>
        <p:spPr>
          <a:prstGeom prst="rect">
            <a:avLst/>
          </a:prstGeom>
        </p:spPr>
        <p:txBody>
          <a:bodyPr/>
          <a:lstStyle/>
          <a:p>
            <a:r>
              <a:t>Title Text</a:t>
            </a:r>
          </a:p>
        </p:txBody>
      </p:sp>
      <p:sp>
        <p:nvSpPr>
          <p:cNvPr id="82"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idx="1"/>
          </p:nvPr>
        </p:nvSpPr>
        <p:spPr>
          <a:prstGeom prst="rect">
            <a:avLst/>
          </a:prstGeom>
        </p:spPr>
        <p:txBody>
          <a:bodyPr/>
          <a:lstStyle>
            <a:lvl1pPr>
              <a:buBlip>
                <a:blip r:embed="rId2"/>
              </a:buBlip>
            </a:lvl1pPr>
            <a:lvl3pPr>
              <a:buBlip>
                <a:blip r:embed="rId2"/>
              </a:buBlip>
            </a:lvl3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9" name="Group 40"/>
          <p:cNvGrpSpPr/>
          <p:nvPr/>
        </p:nvGrpSpPr>
        <p:grpSpPr>
          <a:xfrm>
            <a:off x="-4" y="-4"/>
            <a:ext cx="9140830" cy="6851656"/>
            <a:chOff x="-2" y="-2"/>
            <a:chExt cx="9140829" cy="6851654"/>
          </a:xfrm>
        </p:grpSpPr>
        <p:sp>
          <p:nvSpPr>
            <p:cNvPr id="2" name="Shape 2"/>
            <p:cNvSpPr/>
            <p:nvPr/>
          </p:nvSpPr>
          <p:spPr>
            <a:xfrm>
              <a:off x="2876549" y="4462462"/>
              <a:ext cx="6264278" cy="2389191"/>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1882" y="11022"/>
                  </a:lnTo>
                  <a:lnTo>
                    <a:pt x="9059" y="13778"/>
                  </a:lnTo>
                  <a:lnTo>
                    <a:pt x="6106" y="16433"/>
                  </a:lnTo>
                  <a:lnTo>
                    <a:pt x="3086" y="19103"/>
                  </a:lnTo>
                  <a:lnTo>
                    <a:pt x="0" y="21600"/>
                  </a:lnTo>
                  <a:lnTo>
                    <a:pt x="818" y="216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 name="Shape 3"/>
            <p:cNvSpPr/>
            <p:nvPr/>
          </p:nvSpPr>
          <p:spPr>
            <a:xfrm>
              <a:off x="6389686" y="5757863"/>
              <a:ext cx="2751141" cy="1093790"/>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4" name="Shape 4"/>
            <p:cNvSpPr/>
            <p:nvPr/>
          </p:nvSpPr>
          <p:spPr>
            <a:xfrm>
              <a:off x="-2" y="-2"/>
              <a:ext cx="8855079" cy="5472117"/>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5" name="Shape 5"/>
            <p:cNvSpPr/>
            <p:nvPr/>
          </p:nvSpPr>
          <p:spPr>
            <a:xfrm>
              <a:off x="7845424" y="-3"/>
              <a:ext cx="1295403" cy="438153"/>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close/>
                </a:path>
              </a:pathLst>
            </a:custGeom>
            <a:gradFill flip="none" rotWithShape="1">
              <a:gsLst>
                <a:gs pos="0">
                  <a:srgbClr val="000000"/>
                </a:gs>
                <a:gs pos="100000">
                  <a:srgbClr val="4D4D4D"/>
                </a:gs>
              </a:gsLst>
              <a:lin ang="108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6" name="Shape 6"/>
            <p:cNvSpPr/>
            <p:nvPr/>
          </p:nvSpPr>
          <p:spPr>
            <a:xfrm>
              <a:off x="-2" y="3149600"/>
              <a:ext cx="9140829" cy="3330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7" name="Shape 7"/>
            <p:cNvSpPr/>
            <p:nvPr/>
          </p:nvSpPr>
          <p:spPr>
            <a:xfrm>
              <a:off x="-3" y="161922"/>
              <a:ext cx="3113092" cy="2008192"/>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8" name="Shape 8"/>
            <p:cNvSpPr/>
            <p:nvPr/>
          </p:nvSpPr>
          <p:spPr>
            <a:xfrm>
              <a:off x="-2" y="-3"/>
              <a:ext cx="7475541" cy="4605342"/>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9" name="Shape 9"/>
            <p:cNvSpPr/>
            <p:nvPr/>
          </p:nvSpPr>
          <p:spPr>
            <a:xfrm>
              <a:off x="-2" y="-3"/>
              <a:ext cx="5989641" cy="3740154"/>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10" name="Shape 10"/>
            <p:cNvSpPr/>
            <p:nvPr/>
          </p:nvSpPr>
          <p:spPr>
            <a:xfrm>
              <a:off x="-3" y="-3"/>
              <a:ext cx="4656142" cy="2930528"/>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0979" y="9185"/>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600" y="8273"/>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11" name="Shape 11"/>
            <p:cNvSpPr/>
            <p:nvPr/>
          </p:nvSpPr>
          <p:spPr>
            <a:xfrm>
              <a:off x="180972" y="4519612"/>
              <a:ext cx="2370142" cy="323853"/>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close/>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12" name="Shape 12"/>
            <p:cNvSpPr/>
            <p:nvPr/>
          </p:nvSpPr>
          <p:spPr>
            <a:xfrm>
              <a:off x="745329" y="4923630"/>
              <a:ext cx="12702" cy="12702"/>
            </a:xfrm>
            <a:prstGeom prst="rect">
              <a:avLst/>
            </a:prstGeom>
            <a:solidFill>
              <a:srgbClr val="141485"/>
            </a:solidFill>
            <a:ln w="12700" cap="flat">
              <a:noFill/>
              <a:miter lim="400000"/>
            </a:ln>
            <a:effectLst/>
          </p:spPr>
          <p:txBody>
            <a:bodyPr wrap="square" lIns="45718" tIns="45718" rIns="45718" bIns="45718" numCol="1" anchor="t">
              <a:noAutofit/>
            </a:bodyPr>
            <a:lstStyle/>
            <a:p>
              <a:pPr>
                <a:defRPr>
                  <a:solidFill>
                    <a:srgbClr val="FFFFFF"/>
                  </a:solidFill>
                  <a:latin typeface="Verdana"/>
                  <a:ea typeface="Verdana"/>
                  <a:cs typeface="Verdana"/>
                  <a:sym typeface="Verdana"/>
                </a:defRPr>
              </a:pPr>
              <a:endParaRPr/>
            </a:p>
          </p:txBody>
        </p:sp>
        <p:sp>
          <p:nvSpPr>
            <p:cNvPr id="13" name="Shape 13"/>
            <p:cNvSpPr/>
            <p:nvPr/>
          </p:nvSpPr>
          <p:spPr>
            <a:xfrm>
              <a:off x="745329" y="4923630"/>
              <a:ext cx="12702" cy="12702"/>
            </a:xfrm>
            <a:prstGeom prst="rect">
              <a:avLst/>
            </a:prstGeom>
            <a:solidFill>
              <a:srgbClr val="141485"/>
            </a:solidFill>
            <a:ln w="12700" cap="flat">
              <a:noFill/>
              <a:miter lim="400000"/>
            </a:ln>
            <a:effectLst/>
          </p:spPr>
          <p:txBody>
            <a:bodyPr wrap="square" lIns="45718" tIns="45718" rIns="45718" bIns="45718" numCol="1" anchor="t">
              <a:noAutofit/>
            </a:bodyPr>
            <a:lstStyle/>
            <a:p>
              <a:pPr>
                <a:defRPr>
                  <a:solidFill>
                    <a:srgbClr val="FFFFFF"/>
                  </a:solidFill>
                  <a:latin typeface="Verdana"/>
                  <a:ea typeface="Verdana"/>
                  <a:cs typeface="Verdana"/>
                  <a:sym typeface="Verdana"/>
                </a:defRPr>
              </a:pPr>
              <a:endParaRPr/>
            </a:p>
          </p:txBody>
        </p:sp>
        <p:grpSp>
          <p:nvGrpSpPr>
            <p:cNvPr id="38" name="Group 39"/>
            <p:cNvGrpSpPr/>
            <p:nvPr/>
          </p:nvGrpSpPr>
          <p:grpSpPr>
            <a:xfrm>
              <a:off x="304796" y="3625850"/>
              <a:ext cx="1990732" cy="1465266"/>
              <a:chOff x="-1" y="0"/>
              <a:chExt cx="1990731" cy="1465265"/>
            </a:xfrm>
          </p:grpSpPr>
          <p:sp>
            <p:nvSpPr>
              <p:cNvPr id="14" name="Shape 15"/>
              <p:cNvSpPr/>
              <p:nvPr/>
            </p:nvSpPr>
            <p:spPr>
              <a:xfrm>
                <a:off x="1143001" y="0"/>
                <a:ext cx="514353" cy="257177"/>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14779" y="21600"/>
                    </a:lnTo>
                    <a:lnTo>
                      <a:pt x="0" y="32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15" name="Shape 16"/>
              <p:cNvSpPr/>
              <p:nvPr/>
            </p:nvSpPr>
            <p:spPr>
              <a:xfrm>
                <a:off x="-2" y="0"/>
                <a:ext cx="1990733" cy="1465266"/>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001"/>
                    </a:lnTo>
                    <a:lnTo>
                      <a:pt x="20252" y="14439"/>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319"/>
                    </a:lnTo>
                    <a:lnTo>
                      <a:pt x="19112" y="5897"/>
                    </a:lnTo>
                    <a:lnTo>
                      <a:pt x="18714" y="4914"/>
                    </a:lnTo>
                    <a:lnTo>
                      <a:pt x="18300" y="4212"/>
                    </a:lnTo>
                    <a:lnTo>
                      <a:pt x="18092" y="3932"/>
                    </a:lnTo>
                    <a:lnTo>
                      <a:pt x="17988" y="2949"/>
                    </a:lnTo>
                    <a:lnTo>
                      <a:pt x="17574" y="2668"/>
                    </a:lnTo>
                    <a:lnTo>
                      <a:pt x="17055" y="2106"/>
                    </a:lnTo>
                    <a:lnTo>
                      <a:pt x="16952" y="2247"/>
                    </a:lnTo>
                    <a:lnTo>
                      <a:pt x="16952" y="2387"/>
                    </a:lnTo>
                    <a:lnTo>
                      <a:pt x="16848" y="2808"/>
                    </a:lnTo>
                    <a:lnTo>
                      <a:pt x="16848" y="2527"/>
                    </a:lnTo>
                    <a:lnTo>
                      <a:pt x="16641" y="1685"/>
                    </a:lnTo>
                    <a:lnTo>
                      <a:pt x="16641" y="1545"/>
                    </a:lnTo>
                    <a:lnTo>
                      <a:pt x="16122" y="983"/>
                    </a:lnTo>
                    <a:lnTo>
                      <a:pt x="15915" y="842"/>
                    </a:lnTo>
                    <a:lnTo>
                      <a:pt x="15811" y="702"/>
                    </a:lnTo>
                    <a:lnTo>
                      <a:pt x="15396" y="421"/>
                    </a:lnTo>
                    <a:lnTo>
                      <a:pt x="14671" y="421"/>
                    </a:lnTo>
                    <a:lnTo>
                      <a:pt x="14152" y="140"/>
                    </a:lnTo>
                    <a:lnTo>
                      <a:pt x="13755" y="0"/>
                    </a:lnTo>
                    <a:lnTo>
                      <a:pt x="13340" y="140"/>
                    </a:lnTo>
                    <a:lnTo>
                      <a:pt x="13029" y="421"/>
                    </a:lnTo>
                    <a:lnTo>
                      <a:pt x="12614" y="421"/>
                    </a:lnTo>
                    <a:lnTo>
                      <a:pt x="12303" y="562"/>
                    </a:lnTo>
                    <a:lnTo>
                      <a:pt x="12096" y="702"/>
                    </a:lnTo>
                    <a:lnTo>
                      <a:pt x="11889" y="702"/>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07" y="5757"/>
                    </a:lnTo>
                    <a:lnTo>
                      <a:pt x="9003" y="6459"/>
                    </a:lnTo>
                    <a:lnTo>
                      <a:pt x="8796" y="8144"/>
                    </a:lnTo>
                    <a:lnTo>
                      <a:pt x="8173" y="9127"/>
                    </a:lnTo>
                    <a:lnTo>
                      <a:pt x="8173" y="9267"/>
                    </a:lnTo>
                    <a:lnTo>
                      <a:pt x="8070" y="9408"/>
                    </a:lnTo>
                    <a:lnTo>
                      <a:pt x="7759" y="10227"/>
                    </a:lnTo>
                    <a:lnTo>
                      <a:pt x="7448" y="11210"/>
                    </a:lnTo>
                    <a:lnTo>
                      <a:pt x="7240" y="12192"/>
                    </a:lnTo>
                    <a:lnTo>
                      <a:pt x="7137" y="12333"/>
                    </a:lnTo>
                    <a:lnTo>
                      <a:pt x="7137" y="12614"/>
                    </a:lnTo>
                    <a:lnTo>
                      <a:pt x="6100" y="14018"/>
                    </a:lnTo>
                    <a:lnTo>
                      <a:pt x="5892" y="14018"/>
                    </a:lnTo>
                    <a:lnTo>
                      <a:pt x="5789" y="14299"/>
                    </a:lnTo>
                    <a:lnTo>
                      <a:pt x="5374" y="14720"/>
                    </a:lnTo>
                    <a:lnTo>
                      <a:pt x="5167" y="14720"/>
                    </a:lnTo>
                    <a:lnTo>
                      <a:pt x="5167" y="14860"/>
                    </a:lnTo>
                    <a:lnTo>
                      <a:pt x="5063" y="14860"/>
                    </a:lnTo>
                    <a:lnTo>
                      <a:pt x="4441" y="15422"/>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2096" y="16966"/>
                    </a:lnTo>
                    <a:lnTo>
                      <a:pt x="11370" y="16826"/>
                    </a:lnTo>
                    <a:lnTo>
                      <a:pt x="11474" y="15281"/>
                    </a:lnTo>
                    <a:lnTo>
                      <a:pt x="11578" y="14579"/>
                    </a:lnTo>
                    <a:lnTo>
                      <a:pt x="11992" y="14299"/>
                    </a:lnTo>
                    <a:lnTo>
                      <a:pt x="11992" y="14158"/>
                    </a:lnTo>
                    <a:lnTo>
                      <a:pt x="12407" y="13737"/>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107"/>
                    </a:lnTo>
                    <a:lnTo>
                      <a:pt x="21496" y="16826"/>
                    </a:lnTo>
                    <a:lnTo>
                      <a:pt x="21496" y="16686"/>
                    </a:lnTo>
                    <a:close/>
                    <a:moveTo>
                      <a:pt x="11992" y="6178"/>
                    </a:moveTo>
                    <a:lnTo>
                      <a:pt x="12096" y="6459"/>
                    </a:lnTo>
                    <a:lnTo>
                      <a:pt x="12303" y="6740"/>
                    </a:lnTo>
                    <a:lnTo>
                      <a:pt x="12822" y="7723"/>
                    </a:lnTo>
                    <a:lnTo>
                      <a:pt x="13444" y="8425"/>
                    </a:lnTo>
                    <a:lnTo>
                      <a:pt x="13548" y="8706"/>
                    </a:lnTo>
                    <a:lnTo>
                      <a:pt x="13755" y="8986"/>
                    </a:lnTo>
                    <a:lnTo>
                      <a:pt x="13651" y="10086"/>
                    </a:lnTo>
                    <a:lnTo>
                      <a:pt x="13236" y="10367"/>
                    </a:lnTo>
                    <a:lnTo>
                      <a:pt x="12511" y="11350"/>
                    </a:lnTo>
                    <a:lnTo>
                      <a:pt x="12303" y="11771"/>
                    </a:lnTo>
                    <a:lnTo>
                      <a:pt x="12303" y="11912"/>
                    </a:lnTo>
                    <a:lnTo>
                      <a:pt x="11370" y="13175"/>
                    </a:lnTo>
                    <a:lnTo>
                      <a:pt x="11370" y="13316"/>
                    </a:lnTo>
                    <a:lnTo>
                      <a:pt x="11267" y="13316"/>
                    </a:lnTo>
                    <a:lnTo>
                      <a:pt x="11267" y="13456"/>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7137" y="14720"/>
                    </a:lnTo>
                    <a:lnTo>
                      <a:pt x="7240" y="14579"/>
                    </a:lnTo>
                    <a:lnTo>
                      <a:pt x="7240" y="14720"/>
                    </a:lnTo>
                    <a:lnTo>
                      <a:pt x="7344" y="15141"/>
                    </a:lnTo>
                    <a:lnTo>
                      <a:pt x="7344" y="15422"/>
                    </a:lnTo>
                    <a:lnTo>
                      <a:pt x="7448" y="15562"/>
                    </a:lnTo>
                    <a:lnTo>
                      <a:pt x="7551" y="15422"/>
                    </a:lnTo>
                    <a:lnTo>
                      <a:pt x="7655" y="14860"/>
                    </a:lnTo>
                    <a:lnTo>
                      <a:pt x="7655" y="14158"/>
                    </a:lnTo>
                    <a:lnTo>
                      <a:pt x="8484" y="13456"/>
                    </a:lnTo>
                    <a:lnTo>
                      <a:pt x="9107" y="12754"/>
                    </a:lnTo>
                    <a:lnTo>
                      <a:pt x="9504" y="12333"/>
                    </a:lnTo>
                    <a:lnTo>
                      <a:pt x="10126" y="11771"/>
                    </a:lnTo>
                    <a:lnTo>
                      <a:pt x="10333" y="11631"/>
                    </a:lnTo>
                    <a:lnTo>
                      <a:pt x="10644" y="11210"/>
                    </a:lnTo>
                    <a:lnTo>
                      <a:pt x="10644" y="11069"/>
                    </a:lnTo>
                    <a:lnTo>
                      <a:pt x="10852" y="10648"/>
                    </a:lnTo>
                    <a:lnTo>
                      <a:pt x="10956" y="10086"/>
                    </a:lnTo>
                    <a:lnTo>
                      <a:pt x="11059" y="9548"/>
                    </a:lnTo>
                    <a:lnTo>
                      <a:pt x="11059"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059" y="5616"/>
                    </a:lnTo>
                    <a:lnTo>
                      <a:pt x="11681" y="6038"/>
                    </a:lnTo>
                    <a:lnTo>
                      <a:pt x="11785" y="4493"/>
                    </a:lnTo>
                    <a:lnTo>
                      <a:pt x="11785" y="5195"/>
                    </a:lnTo>
                    <a:lnTo>
                      <a:pt x="11889" y="5757"/>
                    </a:lnTo>
                    <a:lnTo>
                      <a:pt x="11992" y="6178"/>
                    </a:lnTo>
                    <a:close/>
                    <a:moveTo>
                      <a:pt x="9193" y="10648"/>
                    </a:moveTo>
                    <a:lnTo>
                      <a:pt x="9107" y="10788"/>
                    </a:lnTo>
                    <a:lnTo>
                      <a:pt x="9193" y="10507"/>
                    </a:lnTo>
                    <a:lnTo>
                      <a:pt x="9193" y="10648"/>
                    </a:lnTo>
                    <a:close/>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16" name="Shape 17"/>
              <p:cNvSpPr/>
              <p:nvPr/>
            </p:nvSpPr>
            <p:spPr>
              <a:xfrm>
                <a:off x="781050" y="674687"/>
                <a:ext cx="74615" cy="123828"/>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17" name="Shape 18"/>
              <p:cNvSpPr/>
              <p:nvPr/>
            </p:nvSpPr>
            <p:spPr>
              <a:xfrm>
                <a:off x="1733552" y="457200"/>
                <a:ext cx="236540" cy="665166"/>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20053"/>
                    </a:lnTo>
                    <a:lnTo>
                      <a:pt x="14642" y="20981"/>
                    </a:lnTo>
                    <a:lnTo>
                      <a:pt x="21600" y="21600"/>
                    </a:lnTo>
                    <a:lnTo>
                      <a:pt x="18121" y="20363"/>
                    </a:lnTo>
                    <a:lnTo>
                      <a:pt x="11162" y="18816"/>
                    </a:lnTo>
                    <a:lnTo>
                      <a:pt x="11162" y="18198"/>
                    </a:lnTo>
                    <a:lnTo>
                      <a:pt x="12032" y="16960"/>
                    </a:lnTo>
                    <a:lnTo>
                      <a:pt x="12032" y="11393"/>
                    </a:lnTo>
                    <a:lnTo>
                      <a:pt x="11162" y="9537"/>
                    </a:lnTo>
                    <a:lnTo>
                      <a:pt x="9423" y="7990"/>
                    </a:lnTo>
                    <a:lnTo>
                      <a:pt x="8553" y="7372"/>
                    </a:lnTo>
                    <a:lnTo>
                      <a:pt x="7683" y="7063"/>
                    </a:lnTo>
                    <a:lnTo>
                      <a:pt x="7683" y="5568"/>
                    </a:lnTo>
                    <a:lnTo>
                      <a:pt x="3334" y="928"/>
                    </a:lnTo>
                    <a:lnTo>
                      <a:pt x="2464" y="309"/>
                    </a:lnTo>
                    <a:lnTo>
                      <a:pt x="2464" y="0"/>
                    </a:lnTo>
                    <a:lnTo>
                      <a:pt x="0" y="309"/>
                    </a:lnTo>
                    <a:lnTo>
                      <a:pt x="870" y="5877"/>
                    </a:lnTo>
                    <a:lnTo>
                      <a:pt x="4204" y="4949"/>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18" name="Shape 19"/>
              <p:cNvSpPr/>
              <p:nvPr/>
            </p:nvSpPr>
            <p:spPr>
              <a:xfrm>
                <a:off x="1504951" y="238125"/>
                <a:ext cx="265116" cy="219077"/>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7760" y="0"/>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193" y="2817"/>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19" name="Shape 20"/>
              <p:cNvSpPr/>
              <p:nvPr/>
            </p:nvSpPr>
            <p:spPr>
              <a:xfrm>
                <a:off x="1200151" y="47625"/>
                <a:ext cx="179390" cy="18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0" name="Shape 21"/>
              <p:cNvSpPr/>
              <p:nvPr/>
            </p:nvSpPr>
            <p:spPr>
              <a:xfrm>
                <a:off x="1476376" y="466725"/>
                <a:ext cx="104778" cy="95252"/>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1964" y="17280"/>
                    </a:lnTo>
                    <a:lnTo>
                      <a:pt x="0" y="21600"/>
                    </a:lnTo>
                    <a:lnTo>
                      <a:pt x="3927" y="19440"/>
                    </a:lnTo>
                    <a:lnTo>
                      <a:pt x="9818" y="12960"/>
                    </a:lnTo>
                    <a:lnTo>
                      <a:pt x="17673" y="6480"/>
                    </a:lnTo>
                    <a:lnTo>
                      <a:pt x="21600" y="2160"/>
                    </a:lnTo>
                    <a:lnTo>
                      <a:pt x="17673"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1" name="Shape 22"/>
              <p:cNvSpPr/>
              <p:nvPr/>
            </p:nvSpPr>
            <p:spPr>
              <a:xfrm>
                <a:off x="1190626" y="619125"/>
                <a:ext cx="255590" cy="284165"/>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0"/>
                    </a:lnTo>
                    <a:lnTo>
                      <a:pt x="19990" y="2896"/>
                    </a:lnTo>
                    <a:lnTo>
                      <a:pt x="19185" y="4223"/>
                    </a:lnTo>
                    <a:lnTo>
                      <a:pt x="17575" y="4223"/>
                    </a:lnTo>
                    <a:lnTo>
                      <a:pt x="15965" y="4947"/>
                    </a:lnTo>
                    <a:lnTo>
                      <a:pt x="16770" y="6396"/>
                    </a:lnTo>
                    <a:lnTo>
                      <a:pt x="12745" y="11464"/>
                    </a:lnTo>
                    <a:lnTo>
                      <a:pt x="0" y="16532"/>
                    </a:lnTo>
                    <a:lnTo>
                      <a:pt x="8050" y="14360"/>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2" name="Shape 23"/>
              <p:cNvSpPr/>
              <p:nvPr/>
            </p:nvSpPr>
            <p:spPr>
              <a:xfrm>
                <a:off x="865187" y="760412"/>
                <a:ext cx="115891" cy="85728"/>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21600" y="0"/>
                    </a:lnTo>
                    <a:lnTo>
                      <a:pt x="12600" y="7200"/>
                    </a:lnTo>
                    <a:lnTo>
                      <a:pt x="9000" y="9600"/>
                    </a:lnTo>
                    <a:lnTo>
                      <a:pt x="7200" y="9600"/>
                    </a:lnTo>
                    <a:lnTo>
                      <a:pt x="3600" y="4800"/>
                    </a:lnTo>
                    <a:lnTo>
                      <a:pt x="0" y="21600"/>
                    </a:lnTo>
                    <a:lnTo>
                      <a:pt x="3600" y="16800"/>
                    </a:lnTo>
                    <a:lnTo>
                      <a:pt x="7200" y="144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3" name="Shape 24"/>
              <p:cNvSpPr/>
              <p:nvPr/>
            </p:nvSpPr>
            <p:spPr>
              <a:xfrm>
                <a:off x="685800" y="960437"/>
                <a:ext cx="19052" cy="857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4" name="Shape 25"/>
              <p:cNvSpPr/>
              <p:nvPr/>
            </p:nvSpPr>
            <p:spPr>
              <a:xfrm>
                <a:off x="476250" y="1169988"/>
                <a:ext cx="76202" cy="114303"/>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700" y="0"/>
                    </a:lnTo>
                    <a:lnTo>
                      <a:pt x="18900" y="3600"/>
                    </a:lnTo>
                    <a:lnTo>
                      <a:pt x="0" y="21600"/>
                    </a:lnTo>
                    <a:lnTo>
                      <a:pt x="8100" y="16200"/>
                    </a:lnTo>
                    <a:lnTo>
                      <a:pt x="8100" y="19800"/>
                    </a:lnTo>
                    <a:lnTo>
                      <a:pt x="21600" y="180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5" name="Shape 26"/>
              <p:cNvSpPr/>
              <p:nvPr/>
            </p:nvSpPr>
            <p:spPr>
              <a:xfrm>
                <a:off x="388937" y="1179513"/>
                <a:ext cx="457203" cy="1333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6" name="Shape 27"/>
              <p:cNvSpPr/>
              <p:nvPr/>
            </p:nvSpPr>
            <p:spPr>
              <a:xfrm>
                <a:off x="1009651" y="1141413"/>
                <a:ext cx="104777" cy="171453"/>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7" name="Shape 28"/>
              <p:cNvSpPr/>
              <p:nvPr/>
            </p:nvSpPr>
            <p:spPr>
              <a:xfrm>
                <a:off x="276225" y="1312863"/>
                <a:ext cx="122240" cy="66678"/>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1782" y="3086"/>
                    </a:lnTo>
                    <a:lnTo>
                      <a:pt x="16831" y="3086"/>
                    </a:lnTo>
                    <a:lnTo>
                      <a:pt x="0" y="12343"/>
                    </a:lnTo>
                    <a:lnTo>
                      <a:pt x="19917" y="3086"/>
                    </a:lnTo>
                    <a:lnTo>
                      <a:pt x="18514" y="21600"/>
                    </a:lnTo>
                    <a:lnTo>
                      <a:pt x="21600" y="3086"/>
                    </a:lnTo>
                    <a:lnTo>
                      <a:pt x="10099"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8" name="Shape 29"/>
              <p:cNvSpPr/>
              <p:nvPr/>
            </p:nvSpPr>
            <p:spPr>
              <a:xfrm>
                <a:off x="485775" y="1398588"/>
                <a:ext cx="104777" cy="47628"/>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21600" y="432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29" name="Shape 30"/>
              <p:cNvSpPr/>
              <p:nvPr/>
            </p:nvSpPr>
            <p:spPr>
              <a:xfrm>
                <a:off x="1028701" y="1008063"/>
                <a:ext cx="28577" cy="95253"/>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0"/>
                    </a:lnTo>
                    <a:lnTo>
                      <a:pt x="14400" y="6480"/>
                    </a:lnTo>
                    <a:lnTo>
                      <a:pt x="0" y="864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0" name="Shape 31"/>
              <p:cNvSpPr/>
              <p:nvPr/>
            </p:nvSpPr>
            <p:spPr>
              <a:xfrm>
                <a:off x="560388" y="1169988"/>
                <a:ext cx="12702" cy="285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1" name="Shape 32"/>
              <p:cNvSpPr/>
              <p:nvPr/>
            </p:nvSpPr>
            <p:spPr>
              <a:xfrm>
                <a:off x="542925" y="1046163"/>
                <a:ext cx="47627" cy="123828"/>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8640" y="0"/>
                    </a:lnTo>
                    <a:lnTo>
                      <a:pt x="17280" y="1662"/>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2" name="Shape 33"/>
              <p:cNvSpPr/>
              <p:nvPr/>
            </p:nvSpPr>
            <p:spPr>
              <a:xfrm>
                <a:off x="552450" y="1198563"/>
                <a:ext cx="38102" cy="3810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close/>
                  </a:path>
                </a:pathLst>
              </a:custGeom>
              <a:gradFill flip="none" rotWithShape="1">
                <a:gsLst>
                  <a:gs pos="0">
                    <a:srgbClr val="8202E2"/>
                  </a:gs>
                  <a:gs pos="100000">
                    <a:srgbClr val="4D4D4D"/>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3" name="Shape 34"/>
              <p:cNvSpPr/>
              <p:nvPr/>
            </p:nvSpPr>
            <p:spPr>
              <a:xfrm>
                <a:off x="966788" y="630237"/>
                <a:ext cx="341315" cy="3429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4" name="Shape 35"/>
              <p:cNvSpPr/>
              <p:nvPr/>
            </p:nvSpPr>
            <p:spPr>
              <a:xfrm>
                <a:off x="546100" y="676275"/>
                <a:ext cx="336552" cy="284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5" name="Shape 36"/>
              <p:cNvSpPr/>
              <p:nvPr/>
            </p:nvSpPr>
            <p:spPr>
              <a:xfrm>
                <a:off x="1341438" y="515937"/>
                <a:ext cx="101603" cy="125415"/>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6" name="Shape 37"/>
              <p:cNvSpPr/>
              <p:nvPr/>
            </p:nvSpPr>
            <p:spPr>
              <a:xfrm>
                <a:off x="1071563" y="296862"/>
                <a:ext cx="217490" cy="3286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sp>
            <p:nvSpPr>
              <p:cNvPr id="37" name="Shape 38"/>
              <p:cNvSpPr/>
              <p:nvPr/>
            </p:nvSpPr>
            <p:spPr>
              <a:xfrm>
                <a:off x="992188" y="354012"/>
                <a:ext cx="103190" cy="3524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FFFFFF"/>
                    </a:solidFill>
                    <a:latin typeface="Arial"/>
                    <a:ea typeface="Arial"/>
                    <a:cs typeface="Arial"/>
                    <a:sym typeface="Arial"/>
                  </a:defRPr>
                </a:pPr>
                <a:endParaRPr/>
              </a:p>
            </p:txBody>
          </p:sp>
        </p:grpSp>
      </p:grpSp>
      <p:sp>
        <p:nvSpPr>
          <p:cNvPr id="40" name="Title Text"/>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Title Text</a:t>
            </a:r>
          </a:p>
        </p:txBody>
      </p:sp>
      <p:sp>
        <p:nvSpPr>
          <p:cNvPr id="41"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buBlip>
                <a:blip r:embed="rId17"/>
              </a:buBlip>
            </a:lvl1pPr>
            <a:lvl3pPr>
              <a:buBlip>
                <a:blip r:embed="rId17"/>
              </a:buBlip>
            </a:lvl3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xfrm>
            <a:off x="8421186" y="6243637"/>
            <a:ext cx="265615" cy="243837"/>
          </a:xfrm>
          <a:prstGeom prst="rect">
            <a:avLst/>
          </a:prstGeom>
          <a:ln w="12700">
            <a:miter lim="400000"/>
          </a:ln>
        </p:spPr>
        <p:txBody>
          <a:bodyPr wrap="none" lIns="45718" tIns="45718" rIns="45718" bIns="45718">
            <a:spAutoFit/>
          </a:bodyPr>
          <a:lstStyle>
            <a:lvl1pPr algn="r">
              <a:defRPr sz="1000">
                <a:solidFill>
                  <a:srgbClr val="FFFFFF"/>
                </a:solidFill>
                <a:effectLst>
                  <a:outerShdw blurRad="12700" dist="25400" dir="2700000" rotWithShape="0">
                    <a:srgbClr val="000000"/>
                  </a:outerShdw>
                </a:effectLst>
                <a:latin typeface="Verdana"/>
                <a:ea typeface="Verdana"/>
                <a:cs typeface="Verdana"/>
                <a:sym typeface="Verdana"/>
              </a:defRPr>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CCCCFF"/>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Blip>
          <a:blip r:embed="rId17"/>
        </a:buBlip>
        <a:tabLst/>
        <a:defRPr sz="3200" b="0" i="0" u="none" strike="noStrike" cap="none" spc="0" baseline="0">
          <a:ln>
            <a:noFill/>
          </a:ln>
          <a:solidFill>
            <a:srgbClr val="FFFFFF"/>
          </a:solidFill>
          <a:uFillTx/>
          <a:latin typeface="Verdana"/>
          <a:ea typeface="Verdana"/>
          <a:cs typeface="Verdana"/>
          <a:sym typeface="Verdana"/>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Tx/>
          <a:latin typeface="Verdana"/>
          <a:ea typeface="Verdana"/>
          <a:cs typeface="Verdana"/>
          <a:sym typeface="Verdana"/>
        </a:defRPr>
      </a:lvl2pPr>
      <a:lvl3pPr marL="1219200" marR="0" indent="-304800" algn="l" defTabSz="914400" rtl="0" latinLnBrk="0">
        <a:lnSpc>
          <a:spcPct val="100000"/>
        </a:lnSpc>
        <a:spcBef>
          <a:spcPts val="700"/>
        </a:spcBef>
        <a:spcAft>
          <a:spcPts val="0"/>
        </a:spcAft>
        <a:buClrTx/>
        <a:buSzPct val="100000"/>
        <a:buFontTx/>
        <a:buBlip>
          <a:blip r:embed="rId17"/>
        </a:buBlip>
        <a:tabLst/>
        <a:defRPr sz="3200" b="0" i="0" u="none" strike="noStrike" cap="none" spc="0" baseline="0">
          <a:ln>
            <a:noFill/>
          </a:ln>
          <a:solidFill>
            <a:srgbClr val="FFFFFF"/>
          </a:solidFill>
          <a:uFillTx/>
          <a:latin typeface="Verdana"/>
          <a:ea typeface="Verdana"/>
          <a:cs typeface="Verdana"/>
          <a:sym typeface="Verdana"/>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Tx/>
          <a:latin typeface="Verdana"/>
          <a:ea typeface="Verdana"/>
          <a:cs typeface="Verdana"/>
          <a:sym typeface="Verdana"/>
        </a:defRPr>
      </a:lvl4pPr>
      <a:lvl5pPr marL="2235200" marR="0" indent="-406400" algn="l" defTabSz="914400" rtl="0" latinLnBrk="0">
        <a:lnSpc>
          <a:spcPct val="100000"/>
        </a:lnSpc>
        <a:spcBef>
          <a:spcPts val="700"/>
        </a:spcBef>
        <a:spcAft>
          <a:spcPts val="0"/>
        </a:spcAft>
        <a:buClrTx/>
        <a:buSzPct val="100000"/>
        <a:buFontTx/>
        <a:buBlip>
          <a:blip r:embed="rId17"/>
        </a:buBlip>
        <a:tabLst/>
        <a:defRPr sz="3200" b="0" i="0" u="none" strike="noStrike" cap="none" spc="0" baseline="0">
          <a:ln>
            <a:noFill/>
          </a:ln>
          <a:solidFill>
            <a:srgbClr val="FFFFFF"/>
          </a:solidFill>
          <a:uFillTx/>
          <a:latin typeface="Verdana"/>
          <a:ea typeface="Verdana"/>
          <a:cs typeface="Verdana"/>
          <a:sym typeface="Verdana"/>
        </a:defRPr>
      </a:lvl5pPr>
      <a:lvl6pPr marL="2692400" marR="0" indent="-406400" algn="l" defTabSz="914400" rtl="0" latinLnBrk="0">
        <a:lnSpc>
          <a:spcPct val="100000"/>
        </a:lnSpc>
        <a:spcBef>
          <a:spcPts val="700"/>
        </a:spcBef>
        <a:spcAft>
          <a:spcPts val="0"/>
        </a:spcAft>
        <a:buClrTx/>
        <a:buSzPct val="100000"/>
        <a:buFontTx/>
        <a:buBlip>
          <a:blip r:embed="rId18"/>
        </a:buBlip>
        <a:tabLst/>
        <a:defRPr sz="3200" b="0" i="0" u="none" strike="noStrike" cap="none" spc="0" baseline="0">
          <a:ln>
            <a:noFill/>
          </a:ln>
          <a:solidFill>
            <a:srgbClr val="FFFFFF"/>
          </a:solidFill>
          <a:uFillTx/>
          <a:latin typeface="Verdana"/>
          <a:ea typeface="Verdana"/>
          <a:cs typeface="Verdana"/>
          <a:sym typeface="Verdana"/>
        </a:defRPr>
      </a:lvl6pPr>
      <a:lvl7pPr marL="3149600" marR="0" indent="-406400" algn="l" defTabSz="914400" rtl="0" latinLnBrk="0">
        <a:lnSpc>
          <a:spcPct val="100000"/>
        </a:lnSpc>
        <a:spcBef>
          <a:spcPts val="700"/>
        </a:spcBef>
        <a:spcAft>
          <a:spcPts val="0"/>
        </a:spcAft>
        <a:buClrTx/>
        <a:buSzPct val="100000"/>
        <a:buFontTx/>
        <a:buBlip>
          <a:blip r:embed="rId18"/>
        </a:buBlip>
        <a:tabLst/>
        <a:defRPr sz="3200" b="0" i="0" u="none" strike="noStrike" cap="none" spc="0" baseline="0">
          <a:ln>
            <a:noFill/>
          </a:ln>
          <a:solidFill>
            <a:srgbClr val="FFFFFF"/>
          </a:solidFill>
          <a:uFillTx/>
          <a:latin typeface="Verdana"/>
          <a:ea typeface="Verdana"/>
          <a:cs typeface="Verdana"/>
          <a:sym typeface="Verdana"/>
        </a:defRPr>
      </a:lvl7pPr>
      <a:lvl8pPr marL="3606800" marR="0" indent="-406400" algn="l" defTabSz="914400" rtl="0" latinLnBrk="0">
        <a:lnSpc>
          <a:spcPct val="100000"/>
        </a:lnSpc>
        <a:spcBef>
          <a:spcPts val="700"/>
        </a:spcBef>
        <a:spcAft>
          <a:spcPts val="0"/>
        </a:spcAft>
        <a:buClrTx/>
        <a:buSzPct val="100000"/>
        <a:buFontTx/>
        <a:buBlip>
          <a:blip r:embed="rId18"/>
        </a:buBlip>
        <a:tabLst/>
        <a:defRPr sz="3200" b="0" i="0" u="none" strike="noStrike" cap="none" spc="0" baseline="0">
          <a:ln>
            <a:noFill/>
          </a:ln>
          <a:solidFill>
            <a:srgbClr val="FFFFFF"/>
          </a:solidFill>
          <a:uFillTx/>
          <a:latin typeface="Verdana"/>
          <a:ea typeface="Verdana"/>
          <a:cs typeface="Verdana"/>
          <a:sym typeface="Verdana"/>
        </a:defRPr>
      </a:lvl8pPr>
      <a:lvl9pPr marL="4064000" marR="0" indent="-406400" algn="l" defTabSz="914400" rtl="0" latinLnBrk="0">
        <a:lnSpc>
          <a:spcPct val="100000"/>
        </a:lnSpc>
        <a:spcBef>
          <a:spcPts val="700"/>
        </a:spcBef>
        <a:spcAft>
          <a:spcPts val="0"/>
        </a:spcAft>
        <a:buClrTx/>
        <a:buSzPct val="100000"/>
        <a:buFontTx/>
        <a:buBlip>
          <a:blip r:embed="rId18"/>
        </a:buBlip>
        <a:tabLst/>
        <a:defRPr sz="3200" b="0" i="0" u="none" strike="noStrike" cap="none" spc="0" baseline="0">
          <a:ln>
            <a:noFill/>
          </a:ln>
          <a:solidFill>
            <a:srgbClr val="FFFFFF"/>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99"/>
          <p:cNvSpPr txBox="1">
            <a:spLocks noGrp="1"/>
          </p:cNvSpPr>
          <p:nvPr>
            <p:ph type="title" idx="4294967295"/>
          </p:nvPr>
        </p:nvSpPr>
        <p:spPr>
          <a:xfrm>
            <a:off x="457200" y="158750"/>
            <a:ext cx="8229600" cy="1258888"/>
          </a:xfrm>
          <a:prstGeom prst="rect">
            <a:avLst/>
          </a:prstGeom>
        </p:spPr>
        <p:txBody>
          <a:bodyPr lIns="0" tIns="0" rIns="0" bIns="0"/>
          <a:lstStyle/>
          <a:p>
            <a:pPr>
              <a:defRPr>
                <a:effectLst>
                  <a:outerShdw blurRad="12700" dist="25400" dir="2700000" rotWithShape="0">
                    <a:srgbClr val="000000"/>
                  </a:outerShdw>
                </a:effectLst>
              </a:defRPr>
            </a:pPr>
            <a:endParaRPr/>
          </a:p>
        </p:txBody>
      </p:sp>
      <p:sp>
        <p:nvSpPr>
          <p:cNvPr id="179" name="Shape 100"/>
          <p:cNvSpPr txBox="1">
            <a:spLocks noGrp="1"/>
          </p:cNvSpPr>
          <p:nvPr>
            <p:ph type="body" idx="4294967295"/>
          </p:nvPr>
        </p:nvSpPr>
        <p:spPr>
          <a:xfrm>
            <a:off x="457200" y="1600200"/>
            <a:ext cx="8229600" cy="4530725"/>
          </a:xfrm>
          <a:prstGeom prst="rect">
            <a:avLst/>
          </a:prstGeom>
        </p:spPr>
        <p:txBody>
          <a:bodyPr lIns="0" tIns="0" rIns="0" bIns="0"/>
          <a:lstStyle/>
          <a:p>
            <a:pPr>
              <a:buBlip>
                <a:blip r:embed="rId2"/>
              </a:buBlip>
              <a:defRPr>
                <a:effectLst>
                  <a:outerShdw blurRad="12700" dist="25400" dir="2700000" rotWithShape="0">
                    <a:srgbClr val="000000"/>
                  </a:outerShdw>
                </a:effectLst>
              </a:defRPr>
            </a:pPr>
            <a:endParaRPr/>
          </a:p>
        </p:txBody>
      </p:sp>
      <p:sp>
        <p:nvSpPr>
          <p:cNvPr id="180" name="Shape 101"/>
          <p:cNvSpPr txBox="1"/>
          <p:nvPr/>
        </p:nvSpPr>
        <p:spPr>
          <a:xfrm>
            <a:off x="457200" y="6243637"/>
            <a:ext cx="2133600"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000">
                <a:solidFill>
                  <a:srgbClr val="FFFFFF"/>
                </a:solidFill>
                <a:effectLst>
                  <a:outerShdw blurRad="12700" dist="25400" dir="2700000" rotWithShape="0">
                    <a:srgbClr val="000000"/>
                  </a:outerShdw>
                </a:effectLst>
                <a:latin typeface="Verdana"/>
                <a:ea typeface="Verdana"/>
                <a:cs typeface="Verdana"/>
                <a:sym typeface="Verdana"/>
              </a:defRPr>
            </a:lvl1pPr>
          </a:lstStyle>
          <a:p>
            <a:r>
              <a:t>2/14/15</a:t>
            </a:r>
          </a:p>
        </p:txBody>
      </p:sp>
      <p:pic>
        <p:nvPicPr>
          <p:cNvPr id="181" name="sherrero4.jpeg" descr="sherrero4.jpeg"/>
          <p:cNvPicPr>
            <a:picLocks noChangeAspect="1"/>
          </p:cNvPicPr>
          <p:nvPr/>
        </p:nvPicPr>
        <p:blipFill>
          <a:blip r:embed="rId3"/>
          <a:stretch>
            <a:fillRect/>
          </a:stretch>
        </p:blipFill>
        <p:spPr>
          <a:xfrm>
            <a:off x="0" y="0"/>
            <a:ext cx="9144000" cy="6858000"/>
          </a:xfrm>
          <a:prstGeom prst="rect">
            <a:avLst/>
          </a:prstGeom>
          <a:ln w="50800">
            <a:solidFill>
              <a:srgbClr val="006600"/>
            </a:solidFill>
          </a:ln>
        </p:spPr>
      </p:pic>
      <p:sp>
        <p:nvSpPr>
          <p:cNvPr id="182" name="Shape 103"/>
          <p:cNvSpPr txBox="1"/>
          <p:nvPr/>
        </p:nvSpPr>
        <p:spPr>
          <a:xfrm>
            <a:off x="357185" y="5786437"/>
            <a:ext cx="5715005" cy="76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C000"/>
                </a:solidFill>
                <a:latin typeface="Verdana"/>
                <a:ea typeface="Verdana"/>
                <a:cs typeface="Verdana"/>
                <a:sym typeface="Verdana"/>
              </a:defRPr>
            </a:lvl1pPr>
          </a:lstStyle>
          <a:p>
            <a:r>
              <a:t>ENDURANCE </a:t>
            </a:r>
          </a:p>
        </p:txBody>
      </p:sp>
      <p:sp>
        <p:nvSpPr>
          <p:cNvPr id="183" name="Shape 104"/>
          <p:cNvSpPr txBox="1"/>
          <p:nvPr/>
        </p:nvSpPr>
        <p:spPr>
          <a:xfrm>
            <a:off x="-2" y="285749"/>
            <a:ext cx="9144004" cy="802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C000"/>
                </a:solidFill>
                <a:latin typeface="Papyrus"/>
                <a:ea typeface="Papyrus"/>
                <a:cs typeface="Papyrus"/>
                <a:sym typeface="Papyrus"/>
              </a:defRPr>
            </a:lvl1pPr>
          </a:lstStyle>
          <a:p>
            <a:r>
              <a:t>Fundamentals for Secondary School and Baccalaureate. Comprehensive and experiential learning</a:t>
            </a:r>
          </a:p>
        </p:txBody>
      </p:sp>
      <p:pic>
        <p:nvPicPr>
          <p:cNvPr id="184" name="logodefinitivo.png" descr="logodefinitivo.png"/>
          <p:cNvPicPr>
            <a:picLocks noChangeAspect="1"/>
          </p:cNvPicPr>
          <p:nvPr/>
        </p:nvPicPr>
        <p:blipFill>
          <a:blip r:embed="rId4"/>
          <a:stretch>
            <a:fillRect/>
          </a:stretch>
        </p:blipFill>
        <p:spPr>
          <a:xfrm>
            <a:off x="8072435" y="6000750"/>
            <a:ext cx="785815" cy="590550"/>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158"/>
          <p:cNvSpPr txBox="1"/>
          <p:nvPr/>
        </p:nvSpPr>
        <p:spPr>
          <a:xfrm>
            <a:off x="506014" y="490536"/>
            <a:ext cx="8131972" cy="523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600"/>
              </a:spcBef>
              <a:defRPr sz="2800">
                <a:solidFill>
                  <a:srgbClr val="000000"/>
                </a:solidFill>
                <a:latin typeface="Verdana"/>
                <a:ea typeface="Verdana"/>
                <a:cs typeface="Verdana"/>
                <a:sym typeface="Verdana"/>
              </a:defRPr>
            </a:lvl1pPr>
          </a:lstStyle>
          <a:p>
            <a:r>
              <a:t>SOME TESTS FOR MEASURING ENDURANCE </a:t>
            </a:r>
          </a:p>
        </p:txBody>
      </p:sp>
      <p:sp>
        <p:nvSpPr>
          <p:cNvPr id="230" name="Shape 159"/>
          <p:cNvSpPr txBox="1"/>
          <p:nvPr/>
        </p:nvSpPr>
        <p:spPr>
          <a:xfrm>
            <a:off x="4572000" y="2654300"/>
            <a:ext cx="4489252" cy="3622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spcBef>
                <a:spcPts val="1000"/>
              </a:spcBef>
              <a:buClr>
                <a:srgbClr val="000000"/>
              </a:buClr>
              <a:buSzPct val="100000"/>
              <a:buAutoNum type="arabicPeriod"/>
              <a:defRPr b="1">
                <a:solidFill>
                  <a:srgbClr val="000000"/>
                </a:solidFill>
                <a:latin typeface="Verdana"/>
                <a:ea typeface="Verdana"/>
                <a:cs typeface="Verdana"/>
                <a:sym typeface="Verdana"/>
              </a:defRPr>
            </a:pPr>
            <a:r>
              <a:t>RUFFIER TEST</a:t>
            </a:r>
          </a:p>
          <a:p>
            <a:pPr marL="342900" indent="-342900">
              <a:spcBef>
                <a:spcPts val="1000"/>
              </a:spcBef>
              <a:buClr>
                <a:srgbClr val="000000"/>
              </a:buClr>
              <a:buSzPct val="100000"/>
              <a:buAutoNum type="arabicPeriod"/>
              <a:defRPr b="1">
                <a:solidFill>
                  <a:srgbClr val="000000"/>
                </a:solidFill>
                <a:latin typeface="Verdana"/>
                <a:ea typeface="Verdana"/>
                <a:cs typeface="Verdana"/>
                <a:sym typeface="Verdana"/>
              </a:defRPr>
            </a:pPr>
            <a:r>
              <a:t>COOPER TEST </a:t>
            </a:r>
          </a:p>
          <a:p>
            <a:pPr marL="342900" indent="-342900">
              <a:spcBef>
                <a:spcPts val="1000"/>
              </a:spcBef>
              <a:buClr>
                <a:srgbClr val="000000"/>
              </a:buClr>
              <a:buSzPct val="100000"/>
              <a:buAutoNum type="arabicPeriod"/>
              <a:defRPr b="1">
                <a:solidFill>
                  <a:srgbClr val="000000"/>
                </a:solidFill>
                <a:latin typeface="Verdana"/>
                <a:ea typeface="Verdana"/>
                <a:cs typeface="Verdana"/>
                <a:sym typeface="Verdana"/>
              </a:defRPr>
            </a:pPr>
            <a:r>
              <a:t>COURSE NAVETTE (Bleep Test)</a:t>
            </a:r>
          </a:p>
          <a:p>
            <a:pPr marL="342900" indent="-342900">
              <a:spcBef>
                <a:spcPts val="1000"/>
              </a:spcBef>
              <a:buClr>
                <a:srgbClr val="000000"/>
              </a:buClr>
              <a:buSzPct val="100000"/>
              <a:buAutoNum type="arabicPeriod"/>
              <a:defRPr b="1">
                <a:solidFill>
                  <a:srgbClr val="000000"/>
                </a:solidFill>
                <a:latin typeface="Verdana"/>
                <a:ea typeface="Verdana"/>
                <a:cs typeface="Verdana"/>
                <a:sym typeface="Verdana"/>
              </a:defRPr>
            </a:pPr>
            <a:r>
              <a:t> 1500 metre race</a:t>
            </a:r>
          </a:p>
          <a:p>
            <a:pPr marL="342900" indent="-342900">
              <a:spcBef>
                <a:spcPts val="1000"/>
              </a:spcBef>
              <a:buClr>
                <a:srgbClr val="000000"/>
              </a:buClr>
              <a:buSzPct val="100000"/>
              <a:buAutoNum type="arabicPeriod"/>
              <a:defRPr b="1">
                <a:solidFill>
                  <a:srgbClr val="000000"/>
                </a:solidFill>
                <a:latin typeface="Verdana"/>
                <a:ea typeface="Verdana"/>
                <a:cs typeface="Verdana"/>
                <a:sym typeface="Verdana"/>
              </a:defRPr>
            </a:pPr>
            <a:r>
              <a:t>BURPEE TEST</a:t>
            </a:r>
          </a:p>
          <a:p>
            <a:pPr marL="342900" indent="-342900">
              <a:spcBef>
                <a:spcPts val="1000"/>
              </a:spcBef>
              <a:buClr>
                <a:srgbClr val="000000"/>
              </a:buClr>
              <a:buSzPct val="100000"/>
              <a:buAutoNum type="arabicPeriod"/>
              <a:defRPr b="1">
                <a:solidFill>
                  <a:srgbClr val="000000"/>
                </a:solidFill>
                <a:latin typeface="Verdana"/>
                <a:ea typeface="Verdana"/>
                <a:cs typeface="Verdana"/>
                <a:sym typeface="Verdana"/>
              </a:defRPr>
            </a:pPr>
            <a:r>
              <a:t>300-metre race</a:t>
            </a:r>
          </a:p>
          <a:p>
            <a:pPr marL="342900" indent="-342900">
              <a:spcBef>
                <a:spcPts val="1000"/>
              </a:spcBef>
              <a:buClr>
                <a:srgbClr val="000000"/>
              </a:buClr>
              <a:buSzPct val="100000"/>
              <a:buAutoNum type="arabicPeriod"/>
              <a:defRPr b="1">
                <a:solidFill>
                  <a:srgbClr val="000000"/>
                </a:solidFill>
                <a:latin typeface="Verdana"/>
                <a:ea typeface="Verdana"/>
                <a:cs typeface="Verdana"/>
                <a:sym typeface="Verdana"/>
              </a:defRPr>
            </a:pPr>
            <a:endParaRPr/>
          </a:p>
          <a:p>
            <a:pPr marL="342900" indent="-342900">
              <a:spcBef>
                <a:spcPts val="1000"/>
              </a:spcBef>
              <a:buSzPct val="100000"/>
              <a:buAutoNum type="arabicPeriod" startAt="8"/>
              <a:defRPr>
                <a:solidFill>
                  <a:srgbClr val="FFFFFF"/>
                </a:solidFill>
                <a:latin typeface="Verdana"/>
                <a:ea typeface="Verdana"/>
                <a:cs typeface="Verdana"/>
                <a:sym typeface="Verdana"/>
              </a:defRPr>
            </a:pPr>
            <a:endParaRPr/>
          </a:p>
        </p:txBody>
      </p:sp>
      <p:sp>
        <p:nvSpPr>
          <p:cNvPr id="231" name="Shape 160"/>
          <p:cNvSpPr/>
          <p:nvPr/>
        </p:nvSpPr>
        <p:spPr>
          <a:xfrm flipH="1" flipV="1">
            <a:off x="1743534" y="2198041"/>
            <a:ext cx="2828469" cy="1454798"/>
          </a:xfrm>
          <a:prstGeom prst="line">
            <a:avLst/>
          </a:prstGeom>
          <a:ln>
            <a:solidFill>
              <a:srgbClr val="FFFFFF"/>
            </a:solidFill>
            <a:tailEnd type="triangle"/>
          </a:ln>
        </p:spPr>
        <p:txBody>
          <a:bodyPr lIns="45718" tIns="45718" rIns="45718" bIns="45718"/>
          <a:lstStyle/>
          <a:p>
            <a:endParaRPr/>
          </a:p>
        </p:txBody>
      </p:sp>
      <p:sp>
        <p:nvSpPr>
          <p:cNvPr id="232" name="Shape 161"/>
          <p:cNvSpPr/>
          <p:nvPr/>
        </p:nvSpPr>
        <p:spPr>
          <a:xfrm flipH="1">
            <a:off x="3786187" y="4511357"/>
            <a:ext cx="714378" cy="3"/>
          </a:xfrm>
          <a:prstGeom prst="line">
            <a:avLst/>
          </a:prstGeom>
          <a:ln>
            <a:solidFill>
              <a:srgbClr val="FFFFFF"/>
            </a:solidFill>
            <a:tailEnd type="triangle"/>
          </a:ln>
        </p:spPr>
        <p:txBody>
          <a:bodyPr lIns="45718" tIns="45718" rIns="45718" bIns="45718"/>
          <a:lstStyle/>
          <a:p>
            <a:endParaRPr/>
          </a:p>
        </p:txBody>
      </p:sp>
      <p:sp>
        <p:nvSpPr>
          <p:cNvPr id="233" name="Shape 162"/>
          <p:cNvSpPr/>
          <p:nvPr/>
        </p:nvSpPr>
        <p:spPr>
          <a:xfrm flipH="1">
            <a:off x="2428875" y="2938461"/>
            <a:ext cx="2214565" cy="428628"/>
          </a:xfrm>
          <a:prstGeom prst="line">
            <a:avLst/>
          </a:prstGeom>
          <a:ln>
            <a:solidFill>
              <a:srgbClr val="FFFFFF"/>
            </a:solidFill>
            <a:tailEnd type="triangle"/>
          </a:ln>
        </p:spPr>
        <p:txBody>
          <a:bodyPr lIns="45718" tIns="45718" rIns="45718" bIns="45718"/>
          <a:lstStyle/>
          <a:p>
            <a:endParaRPr/>
          </a:p>
        </p:txBody>
      </p:sp>
      <p:pic>
        <p:nvPicPr>
          <p:cNvPr id="234" name="Res. b.jpg" descr="Res. b.jpg"/>
          <p:cNvPicPr>
            <a:picLocks noChangeAspect="1"/>
          </p:cNvPicPr>
          <p:nvPr/>
        </p:nvPicPr>
        <p:blipFill>
          <a:blip r:embed="rId2"/>
          <a:stretch>
            <a:fillRect/>
          </a:stretch>
        </p:blipFill>
        <p:spPr>
          <a:xfrm>
            <a:off x="1334292" y="3175460"/>
            <a:ext cx="1055413" cy="1289053"/>
          </a:xfrm>
          <a:prstGeom prst="rect">
            <a:avLst/>
          </a:prstGeom>
          <a:ln w="12700">
            <a:miter lim="400000"/>
          </a:ln>
        </p:spPr>
      </p:pic>
      <p:pic>
        <p:nvPicPr>
          <p:cNvPr id="235" name="Res g.jpg" descr="Res g.jpg"/>
          <p:cNvPicPr>
            <a:picLocks noChangeAspect="1"/>
          </p:cNvPicPr>
          <p:nvPr/>
        </p:nvPicPr>
        <p:blipFill>
          <a:blip r:embed="rId3"/>
          <a:stretch>
            <a:fillRect/>
          </a:stretch>
        </p:blipFill>
        <p:spPr>
          <a:xfrm>
            <a:off x="3187524" y="4075843"/>
            <a:ext cx="586658" cy="1459041"/>
          </a:xfrm>
          <a:prstGeom prst="rect">
            <a:avLst/>
          </a:prstGeom>
          <a:ln w="12700">
            <a:miter lim="400000"/>
          </a:ln>
        </p:spPr>
      </p:pic>
      <p:pic>
        <p:nvPicPr>
          <p:cNvPr id="236" name="Res g.jpg" descr="Res g.jpg"/>
          <p:cNvPicPr>
            <a:picLocks noChangeAspect="1"/>
          </p:cNvPicPr>
          <p:nvPr/>
        </p:nvPicPr>
        <p:blipFill>
          <a:blip r:embed="rId3"/>
          <a:stretch>
            <a:fillRect/>
          </a:stretch>
        </p:blipFill>
        <p:spPr>
          <a:xfrm>
            <a:off x="54415" y="4048538"/>
            <a:ext cx="586659" cy="1459042"/>
          </a:xfrm>
          <a:prstGeom prst="rect">
            <a:avLst/>
          </a:prstGeom>
          <a:ln w="12700">
            <a:miter lim="400000"/>
          </a:ln>
        </p:spPr>
      </p:pic>
      <p:pic>
        <p:nvPicPr>
          <p:cNvPr id="237" name="Res. f.jpg" descr="Res. f.jpg"/>
          <p:cNvPicPr>
            <a:picLocks noChangeAspect="1"/>
          </p:cNvPicPr>
          <p:nvPr/>
        </p:nvPicPr>
        <p:blipFill>
          <a:blip r:embed="rId4"/>
          <a:stretch>
            <a:fillRect/>
          </a:stretch>
        </p:blipFill>
        <p:spPr>
          <a:xfrm>
            <a:off x="695111" y="4656592"/>
            <a:ext cx="1114429" cy="857253"/>
          </a:xfrm>
          <a:prstGeom prst="rect">
            <a:avLst/>
          </a:prstGeom>
          <a:ln w="12700">
            <a:miter lim="400000"/>
          </a:ln>
        </p:spPr>
      </p:pic>
      <p:pic>
        <p:nvPicPr>
          <p:cNvPr id="238" name="Res.jpg" descr="Res.jpg"/>
          <p:cNvPicPr>
            <a:picLocks noChangeAspect="1"/>
          </p:cNvPicPr>
          <p:nvPr/>
        </p:nvPicPr>
        <p:blipFill>
          <a:blip r:embed="rId5"/>
          <a:stretch>
            <a:fillRect/>
          </a:stretch>
        </p:blipFill>
        <p:spPr>
          <a:xfrm>
            <a:off x="1867361" y="4656594"/>
            <a:ext cx="1249750" cy="857253"/>
          </a:xfrm>
          <a:prstGeom prst="rect">
            <a:avLst/>
          </a:prstGeom>
          <a:ln w="12700">
            <a:miter lim="400000"/>
          </a:ln>
        </p:spPr>
      </p:pic>
      <p:pic>
        <p:nvPicPr>
          <p:cNvPr id="239" name="1111111.jpg" descr="1111111.jpg"/>
          <p:cNvPicPr>
            <a:picLocks noChangeAspect="1"/>
          </p:cNvPicPr>
          <p:nvPr/>
        </p:nvPicPr>
        <p:blipFill>
          <a:blip r:embed="rId6"/>
          <a:stretch>
            <a:fillRect/>
          </a:stretch>
        </p:blipFill>
        <p:spPr>
          <a:xfrm>
            <a:off x="225435" y="1746847"/>
            <a:ext cx="1520263" cy="108553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lu"/>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229"/>
                                        </p:tgtEl>
                                        <p:attrNameLst>
                                          <p:attrName>style.visibility</p:attrName>
                                        </p:attrNameLst>
                                      </p:cBhvr>
                                      <p:to>
                                        <p:strVal val="visible"/>
                                      </p:to>
                                    </p:set>
                                    <p:anim calcmode="lin" valueType="num">
                                      <p:cBhvr>
                                        <p:cTn id="7" dur="500" fill="hold"/>
                                        <p:tgtEl>
                                          <p:spTgt spid="229"/>
                                        </p:tgtEl>
                                        <p:attrNameLst>
                                          <p:attrName>ppt_w</p:attrName>
                                        </p:attrNameLst>
                                      </p:cBhvr>
                                      <p:tavLst>
                                        <p:tav tm="0">
                                          <p:val>
                                            <p:strVal val="4*#ppt_w"/>
                                          </p:val>
                                        </p:tav>
                                        <p:tav tm="100000">
                                          <p:val>
                                            <p:strVal val="#ppt_w"/>
                                          </p:val>
                                        </p:tav>
                                      </p:tavLst>
                                    </p:anim>
                                    <p:anim calcmode="lin" valueType="num">
                                      <p:cBhvr>
                                        <p:cTn id="8" dur="500" fill="hold"/>
                                        <p:tgtEl>
                                          <p:spTgt spid="22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0" nodeType="clickEffect">
                                  <p:stCondLst>
                                    <p:cond delay="0"/>
                                  </p:stCondLst>
                                  <p:iterate>
                                    <p:tmAbs val="0"/>
                                  </p:iterate>
                                  <p:childTnLst>
                                    <p:set>
                                      <p:cBhvr>
                                        <p:cTn id="12" fill="hold"/>
                                        <p:tgtEl>
                                          <p:spTgt spid="230"/>
                                        </p:tgtEl>
                                        <p:attrNameLst>
                                          <p:attrName>style.visibility</p:attrName>
                                        </p:attrNameLst>
                                      </p:cBhvr>
                                      <p:to>
                                        <p:strVal val="visible"/>
                                      </p:to>
                                    </p:set>
                                    <p:anim calcmode="lin" valueType="num">
                                      <p:cBhvr>
                                        <p:cTn id="13" dur="800" fill="hold"/>
                                        <p:tgtEl>
                                          <p:spTgt spid="230"/>
                                        </p:tgtEl>
                                        <p:attrNameLst>
                                          <p:attrName>ppt_w</p:attrName>
                                        </p:attrNameLst>
                                      </p:cBhvr>
                                      <p:tavLst>
                                        <p:tav tm="0">
                                          <p:val>
                                            <p:fltVal val="0"/>
                                          </p:val>
                                        </p:tav>
                                        <p:tav tm="100000">
                                          <p:val>
                                            <p:strVal val="#ppt_w"/>
                                          </p:val>
                                        </p:tav>
                                      </p:tavLst>
                                    </p:anim>
                                    <p:anim calcmode="lin" valueType="num">
                                      <p:cBhvr>
                                        <p:cTn id="14" dur="800" fill="hold"/>
                                        <p:tgtEl>
                                          <p:spTgt spid="230"/>
                                        </p:tgtEl>
                                        <p:attrNameLst>
                                          <p:attrName>ppt_h</p:attrName>
                                        </p:attrNameLst>
                                      </p:cBhvr>
                                      <p:tavLst>
                                        <p:tav tm="0">
                                          <p:val>
                                            <p:fltVal val="0"/>
                                          </p:val>
                                        </p:tav>
                                        <p:tav tm="100000">
                                          <p:val>
                                            <p:strVal val="#ppt_h"/>
                                          </p:val>
                                        </p:tav>
                                      </p:tavLst>
                                    </p:anim>
                                    <p:anim calcmode="lin" valueType="num">
                                      <p:cBhvr>
                                        <p:cTn id="15" dur="800" fill="hold"/>
                                        <p:tgtEl>
                                          <p:spTgt spid="230"/>
                                        </p:tgtEl>
                                        <p:attrNameLst>
                                          <p:attrName>ppt_x</p:attrName>
                                        </p:attrNameLst>
                                      </p:cBhvr>
                                      <p:tavLst>
                                        <p:tav tm="0" fmla="#ppt_x+(cos(-2*pi*(1-$))*-#ppt_x-sin(-2*pi*(1-$))*(1-#ppt_y))*(1-$)">
                                          <p:val>
                                            <p:fltVal val="0"/>
                                          </p:val>
                                        </p:tav>
                                        <p:tav tm="100000">
                                          <p:val>
                                            <p:fltVal val="1"/>
                                          </p:val>
                                        </p:tav>
                                      </p:tavLst>
                                    </p:anim>
                                    <p:anim calcmode="lin" valueType="num">
                                      <p:cBhvr>
                                        <p:cTn id="16" dur="800" fill="hold"/>
                                        <p:tgtEl>
                                          <p:spTgt spid="2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advAuto="0"/>
      <p:bldP spid="23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170"/>
          <p:cNvSpPr txBox="1">
            <a:spLocks noGrp="1"/>
          </p:cNvSpPr>
          <p:nvPr>
            <p:ph type="title" idx="4294967295"/>
          </p:nvPr>
        </p:nvSpPr>
        <p:spPr>
          <a:xfrm>
            <a:off x="468312" y="188912"/>
            <a:ext cx="8229601" cy="1382713"/>
          </a:xfrm>
          <a:prstGeom prst="rect">
            <a:avLst/>
          </a:prstGeom>
        </p:spPr>
        <p:txBody>
          <a:bodyPr lIns="0" tIns="0" rIns="0" bIns="0"/>
          <a:lstStyle>
            <a:lvl1pPr>
              <a:defRPr sz="3600">
                <a:effectLst>
                  <a:outerShdw blurRad="12700" dist="25400" dir="2700000" rotWithShape="0">
                    <a:srgbClr val="000000"/>
                  </a:outerShdw>
                </a:effectLst>
              </a:defRPr>
            </a:lvl1pPr>
          </a:lstStyle>
          <a:p>
            <a:r>
              <a:t>BENEFITS OF ENDURANCE TRAINING </a:t>
            </a:r>
          </a:p>
        </p:txBody>
      </p:sp>
      <p:sp>
        <p:nvSpPr>
          <p:cNvPr id="242" name="Shape 171"/>
          <p:cNvSpPr txBox="1"/>
          <p:nvPr/>
        </p:nvSpPr>
        <p:spPr>
          <a:xfrm>
            <a:off x="4714873" y="2205035"/>
            <a:ext cx="4032253"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strengthens the muscular system</a:t>
            </a:r>
          </a:p>
        </p:txBody>
      </p:sp>
      <p:sp>
        <p:nvSpPr>
          <p:cNvPr id="243" name="Shape 172"/>
          <p:cNvSpPr txBox="1"/>
          <p:nvPr/>
        </p:nvSpPr>
        <p:spPr>
          <a:xfrm>
            <a:off x="500060" y="2500310"/>
            <a:ext cx="3743330"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increases cardiac output</a:t>
            </a:r>
          </a:p>
        </p:txBody>
      </p:sp>
      <p:sp>
        <p:nvSpPr>
          <p:cNvPr id="244" name="Shape 173"/>
          <p:cNvSpPr txBox="1"/>
          <p:nvPr/>
        </p:nvSpPr>
        <p:spPr>
          <a:xfrm>
            <a:off x="2794148" y="3071810"/>
            <a:ext cx="5664053"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strengthens and thickens the walls of the heart</a:t>
            </a:r>
          </a:p>
        </p:txBody>
      </p:sp>
      <p:sp>
        <p:nvSpPr>
          <p:cNvPr id="245" name="Shape 174"/>
          <p:cNvSpPr txBox="1"/>
          <p:nvPr/>
        </p:nvSpPr>
        <p:spPr>
          <a:xfrm>
            <a:off x="2843210" y="3789362"/>
            <a:ext cx="5041904"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activates metabolism in general</a:t>
            </a:r>
          </a:p>
        </p:txBody>
      </p:sp>
      <p:sp>
        <p:nvSpPr>
          <p:cNvPr id="246" name="Shape 176"/>
          <p:cNvSpPr txBox="1"/>
          <p:nvPr/>
        </p:nvSpPr>
        <p:spPr>
          <a:xfrm>
            <a:off x="2786060" y="4857749"/>
            <a:ext cx="4820349"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improves and increases capillarisation </a:t>
            </a:r>
          </a:p>
        </p:txBody>
      </p:sp>
      <p:sp>
        <p:nvSpPr>
          <p:cNvPr id="247" name="Shape 177"/>
          <p:cNvSpPr txBox="1"/>
          <p:nvPr/>
        </p:nvSpPr>
        <p:spPr>
          <a:xfrm>
            <a:off x="4786312" y="5500687"/>
            <a:ext cx="4032253"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reduces heart rate</a:t>
            </a:r>
          </a:p>
        </p:txBody>
      </p:sp>
      <p:pic>
        <p:nvPicPr>
          <p:cNvPr id="248" name="5.jpg" descr="5.jpg"/>
          <p:cNvPicPr>
            <a:picLocks noChangeAspect="1"/>
          </p:cNvPicPr>
          <p:nvPr/>
        </p:nvPicPr>
        <p:blipFill>
          <a:blip r:embed="rId2"/>
          <a:stretch>
            <a:fillRect/>
          </a:stretch>
        </p:blipFill>
        <p:spPr>
          <a:xfrm>
            <a:off x="259107" y="3103709"/>
            <a:ext cx="2095521" cy="287879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41"/>
                                        </p:tgtEl>
                                        <p:attrNameLst>
                                          <p:attrName>style.visibility</p:attrName>
                                        </p:attrNameLst>
                                      </p:cBhvr>
                                      <p:to>
                                        <p:strVal val="visible"/>
                                      </p:to>
                                    </p:set>
                                    <p:anim calcmode="lin" valueType="num">
                                      <p:cBhvr>
                                        <p:cTn id="7" dur="80" fill="hold"/>
                                        <p:tgtEl>
                                          <p:spTgt spid="241"/>
                                        </p:tgtEl>
                                        <p:attrNameLst>
                                          <p:attrName>ppt_x</p:attrName>
                                        </p:attrNameLst>
                                      </p:cBhvr>
                                      <p:tavLst>
                                        <p:tav tm="0">
                                          <p:val>
                                            <p:strVal val="#ppt_x"/>
                                          </p:val>
                                        </p:tav>
                                        <p:tav tm="100000">
                                          <p:val>
                                            <p:strVal val="#ppt_x"/>
                                          </p:val>
                                        </p:tav>
                                      </p:tavLst>
                                    </p:anim>
                                    <p:anim calcmode="lin" valueType="num">
                                      <p:cBhvr>
                                        <p:cTn id="8" dur="80" fill="hold"/>
                                        <p:tgtEl>
                                          <p:spTgt spid="2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43"/>
                                        </p:tgtEl>
                                        <p:attrNameLst>
                                          <p:attrName>style.visibility</p:attrName>
                                        </p:attrNameLst>
                                      </p:cBhvr>
                                      <p:to>
                                        <p:strVal val="visible"/>
                                      </p:to>
                                    </p:set>
                                    <p:anim calcmode="lin" valueType="num">
                                      <p:cBhvr>
                                        <p:cTn id="13" dur="1000" fill="hold"/>
                                        <p:tgtEl>
                                          <p:spTgt spid="243"/>
                                        </p:tgtEl>
                                        <p:attrNameLst>
                                          <p:attrName>ppt_x</p:attrName>
                                        </p:attrNameLst>
                                      </p:cBhvr>
                                      <p:tavLst>
                                        <p:tav tm="0">
                                          <p:val>
                                            <p:strVal val="0-#ppt_w/2"/>
                                          </p:val>
                                        </p:tav>
                                        <p:tav tm="100000">
                                          <p:val>
                                            <p:strVal val="#ppt_x"/>
                                          </p:val>
                                        </p:tav>
                                      </p:tavLst>
                                    </p:anim>
                                    <p:anim calcmode="lin" valueType="num">
                                      <p:cBhvr>
                                        <p:cTn id="14" dur="1000" fill="hold"/>
                                        <p:tgtEl>
                                          <p:spTgt spid="2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244"/>
                                        </p:tgtEl>
                                        <p:attrNameLst>
                                          <p:attrName>style.visibility</p:attrName>
                                        </p:attrNameLst>
                                      </p:cBhvr>
                                      <p:to>
                                        <p:strVal val="visible"/>
                                      </p:to>
                                    </p:set>
                                    <p:anim calcmode="lin" valueType="num">
                                      <p:cBhvr>
                                        <p:cTn id="19" dur="1000" fill="hold"/>
                                        <p:tgtEl>
                                          <p:spTgt spid="244"/>
                                        </p:tgtEl>
                                        <p:attrNameLst>
                                          <p:attrName>ppt_x</p:attrName>
                                        </p:attrNameLst>
                                      </p:cBhvr>
                                      <p:tavLst>
                                        <p:tav tm="0">
                                          <p:val>
                                            <p:strVal val="0-#ppt_w/2"/>
                                          </p:val>
                                        </p:tav>
                                        <p:tav tm="100000">
                                          <p:val>
                                            <p:strVal val="#ppt_x"/>
                                          </p:val>
                                        </p:tav>
                                      </p:tavLst>
                                    </p:anim>
                                    <p:anim calcmode="lin" valueType="num">
                                      <p:cBhvr>
                                        <p:cTn id="20" dur="1000" fill="hold"/>
                                        <p:tgtEl>
                                          <p:spTgt spid="2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245"/>
                                        </p:tgtEl>
                                        <p:attrNameLst>
                                          <p:attrName>style.visibility</p:attrName>
                                        </p:attrNameLst>
                                      </p:cBhvr>
                                      <p:to>
                                        <p:strVal val="visible"/>
                                      </p:to>
                                    </p:set>
                                    <p:anim calcmode="lin" valueType="num">
                                      <p:cBhvr>
                                        <p:cTn id="25" dur="1000" fill="hold"/>
                                        <p:tgtEl>
                                          <p:spTgt spid="245"/>
                                        </p:tgtEl>
                                        <p:attrNameLst>
                                          <p:attrName>ppt_x</p:attrName>
                                        </p:attrNameLst>
                                      </p:cBhvr>
                                      <p:tavLst>
                                        <p:tav tm="0">
                                          <p:val>
                                            <p:strVal val="0-#ppt_w/2"/>
                                          </p:val>
                                        </p:tav>
                                        <p:tav tm="100000">
                                          <p:val>
                                            <p:strVal val="#ppt_x"/>
                                          </p:val>
                                        </p:tav>
                                      </p:tavLst>
                                    </p:anim>
                                    <p:anim calcmode="lin" valueType="num">
                                      <p:cBhvr>
                                        <p:cTn id="26" dur="1000" fill="hold"/>
                                        <p:tgtEl>
                                          <p:spTgt spid="2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246"/>
                                        </p:tgtEl>
                                        <p:attrNameLst>
                                          <p:attrName>style.visibility</p:attrName>
                                        </p:attrNameLst>
                                      </p:cBhvr>
                                      <p:to>
                                        <p:strVal val="visible"/>
                                      </p:to>
                                    </p:set>
                                    <p:anim calcmode="lin" valueType="num">
                                      <p:cBhvr>
                                        <p:cTn id="31" dur="1000" fill="hold"/>
                                        <p:tgtEl>
                                          <p:spTgt spid="246"/>
                                        </p:tgtEl>
                                        <p:attrNameLst>
                                          <p:attrName>ppt_x</p:attrName>
                                        </p:attrNameLst>
                                      </p:cBhvr>
                                      <p:tavLst>
                                        <p:tav tm="0">
                                          <p:val>
                                            <p:strVal val="0-#ppt_w/2"/>
                                          </p:val>
                                        </p:tav>
                                        <p:tav tm="100000">
                                          <p:val>
                                            <p:strVal val="#ppt_x"/>
                                          </p:val>
                                        </p:tav>
                                      </p:tavLst>
                                    </p:anim>
                                    <p:anim calcmode="lin" valueType="num">
                                      <p:cBhvr>
                                        <p:cTn id="32" dur="1000" fill="hold"/>
                                        <p:tgtEl>
                                          <p:spTgt spid="24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p:tmAbs val="0"/>
                                  </p:iterate>
                                  <p:childTnLst>
                                    <p:set>
                                      <p:cBhvr>
                                        <p:cTn id="36" fill="hold"/>
                                        <p:tgtEl>
                                          <p:spTgt spid="247"/>
                                        </p:tgtEl>
                                        <p:attrNameLst>
                                          <p:attrName>style.visibility</p:attrName>
                                        </p:attrNameLst>
                                      </p:cBhvr>
                                      <p:to>
                                        <p:strVal val="visible"/>
                                      </p:to>
                                    </p:set>
                                    <p:anim calcmode="lin" valueType="num">
                                      <p:cBhvr>
                                        <p:cTn id="37" dur="1000" fill="hold"/>
                                        <p:tgtEl>
                                          <p:spTgt spid="247"/>
                                        </p:tgtEl>
                                        <p:attrNameLst>
                                          <p:attrName>ppt_x</p:attrName>
                                        </p:attrNameLst>
                                      </p:cBhvr>
                                      <p:tavLst>
                                        <p:tav tm="0">
                                          <p:val>
                                            <p:strVal val="0-#ppt_w/2"/>
                                          </p:val>
                                        </p:tav>
                                        <p:tav tm="100000">
                                          <p:val>
                                            <p:strVal val="#ppt_x"/>
                                          </p:val>
                                        </p:tav>
                                      </p:tavLst>
                                    </p:anim>
                                    <p:anim calcmode="lin" valueType="num">
                                      <p:cBhvr>
                                        <p:cTn id="38" dur="1000" fill="hold"/>
                                        <p:tgtEl>
                                          <p:spTgt spid="24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p:tmAbs val="0"/>
                                  </p:iterate>
                                  <p:childTnLst>
                                    <p:set>
                                      <p:cBhvr>
                                        <p:cTn id="42" fill="hold"/>
                                        <p:tgtEl>
                                          <p:spTgt spid="242"/>
                                        </p:tgtEl>
                                        <p:attrNameLst>
                                          <p:attrName>style.visibility</p:attrName>
                                        </p:attrNameLst>
                                      </p:cBhvr>
                                      <p:to>
                                        <p:strVal val="visible"/>
                                      </p:to>
                                    </p:set>
                                    <p:anim calcmode="lin" valueType="num">
                                      <p:cBhvr>
                                        <p:cTn id="43" dur="1000" fill="hold"/>
                                        <p:tgtEl>
                                          <p:spTgt spid="242"/>
                                        </p:tgtEl>
                                        <p:attrNameLst>
                                          <p:attrName>ppt_x</p:attrName>
                                        </p:attrNameLst>
                                      </p:cBhvr>
                                      <p:tavLst>
                                        <p:tav tm="0">
                                          <p:val>
                                            <p:strVal val="0-#ppt_w/2"/>
                                          </p:val>
                                        </p:tav>
                                        <p:tav tm="100000">
                                          <p:val>
                                            <p:strVal val="#ppt_x"/>
                                          </p:val>
                                        </p:tav>
                                      </p:tavLst>
                                    </p:anim>
                                    <p:anim calcmode="lin" valueType="num">
                                      <p:cBhvr>
                                        <p:cTn id="44" dur="1000" fill="hold"/>
                                        <p:tgtEl>
                                          <p:spTgt spid="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advAuto="0"/>
      <p:bldP spid="242" grpId="0" animBg="1" advAuto="0"/>
      <p:bldP spid="243" grpId="0" animBg="1" advAuto="0"/>
      <p:bldP spid="244" grpId="0" animBg="1" advAuto="0"/>
      <p:bldP spid="245" grpId="0" animBg="1" advAuto="0"/>
      <p:bldP spid="246" grpId="0" animBg="1" advAuto="0"/>
      <p:bldP spid="24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181"/>
          <p:cNvSpPr txBox="1">
            <a:spLocks noGrp="1"/>
          </p:cNvSpPr>
          <p:nvPr>
            <p:ph type="title" idx="4294967295"/>
          </p:nvPr>
        </p:nvSpPr>
        <p:spPr>
          <a:xfrm>
            <a:off x="457200" y="158750"/>
            <a:ext cx="8229600" cy="606425"/>
          </a:xfrm>
          <a:prstGeom prst="rect">
            <a:avLst/>
          </a:prstGeom>
        </p:spPr>
        <p:txBody>
          <a:bodyPr lIns="0" tIns="0" rIns="0" bIns="0"/>
          <a:lstStyle>
            <a:lvl1pPr defTabSz="740662">
              <a:defRPr sz="3500">
                <a:effectLst>
                  <a:outerShdw blurRad="12700" dist="20574" dir="2700000" rotWithShape="0">
                    <a:srgbClr val="000000"/>
                  </a:outerShdw>
                </a:effectLst>
              </a:defRPr>
            </a:lvl1pPr>
          </a:lstStyle>
          <a:p>
            <a:r>
              <a:t>METHODS TO DEVELOP ENDURANCE</a:t>
            </a:r>
          </a:p>
        </p:txBody>
      </p:sp>
      <p:sp>
        <p:nvSpPr>
          <p:cNvPr id="251" name="Shape 182"/>
          <p:cNvSpPr txBox="1"/>
          <p:nvPr/>
        </p:nvSpPr>
        <p:spPr>
          <a:xfrm>
            <a:off x="4187030" y="803589"/>
            <a:ext cx="3457577"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Finnish School</a:t>
            </a:r>
          </a:p>
        </p:txBody>
      </p:sp>
      <p:sp>
        <p:nvSpPr>
          <p:cNvPr id="252" name="Shape 183"/>
          <p:cNvSpPr/>
          <p:nvPr/>
        </p:nvSpPr>
        <p:spPr>
          <a:xfrm>
            <a:off x="4246562" y="1128711"/>
            <a:ext cx="4361212" cy="1470026"/>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000"/>
              </a:spcBef>
              <a:defRPr b="1">
                <a:solidFill>
                  <a:srgbClr val="FFFFFF"/>
                </a:solidFill>
                <a:latin typeface="Verdana"/>
                <a:ea typeface="Verdana"/>
                <a:cs typeface="Verdana"/>
                <a:sym typeface="Verdana"/>
              </a:defRPr>
            </a:pPr>
            <a:r>
              <a:t>Continuous Training</a:t>
            </a:r>
            <a:endParaRPr>
              <a:solidFill>
                <a:srgbClr val="000000"/>
              </a:solidFill>
            </a:endParaRPr>
          </a:p>
          <a:p>
            <a:pPr algn="just">
              <a:spcBef>
                <a:spcPts val="800"/>
              </a:spcBef>
              <a:defRPr sz="1400">
                <a:solidFill>
                  <a:srgbClr val="FFFFFF"/>
                </a:solidFill>
                <a:latin typeface="Verdana"/>
                <a:ea typeface="Verdana"/>
                <a:cs typeface="Verdana"/>
                <a:sym typeface="Verdana"/>
              </a:defRPr>
            </a:pPr>
            <a:r>
              <a:t>It consists of running at a steady pace and at a moderate intensity. The runner’s pulse may range between 60, 70 and 85% of the MHR. The main objective of this method is to improve aerobic endurance.</a:t>
            </a:r>
          </a:p>
        </p:txBody>
      </p:sp>
      <p:sp>
        <p:nvSpPr>
          <p:cNvPr id="253" name="Shape 184"/>
          <p:cNvSpPr txBox="1"/>
          <p:nvPr/>
        </p:nvSpPr>
        <p:spPr>
          <a:xfrm>
            <a:off x="571500" y="1428750"/>
            <a:ext cx="287972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German School</a:t>
            </a:r>
          </a:p>
        </p:txBody>
      </p:sp>
      <p:sp>
        <p:nvSpPr>
          <p:cNvPr id="254" name="Shape 185"/>
          <p:cNvSpPr/>
          <p:nvPr/>
        </p:nvSpPr>
        <p:spPr>
          <a:xfrm>
            <a:off x="357187" y="1928810"/>
            <a:ext cx="3744913" cy="1901826"/>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000"/>
              </a:spcBef>
              <a:defRPr b="1">
                <a:solidFill>
                  <a:srgbClr val="FFFFFF"/>
                </a:solidFill>
                <a:latin typeface="Verdana"/>
                <a:ea typeface="Verdana"/>
                <a:cs typeface="Verdana"/>
                <a:sym typeface="Verdana"/>
              </a:defRPr>
            </a:pPr>
            <a:r>
              <a:t>Interval Training</a:t>
            </a:r>
            <a:endParaRPr>
              <a:solidFill>
                <a:srgbClr val="000000"/>
              </a:solidFill>
            </a:endParaRPr>
          </a:p>
          <a:p>
            <a:pPr>
              <a:spcBef>
                <a:spcPts val="800"/>
              </a:spcBef>
              <a:defRPr sz="1400">
                <a:solidFill>
                  <a:srgbClr val="FFFFFF"/>
                </a:solidFill>
                <a:latin typeface="Verdana"/>
                <a:ea typeface="Verdana"/>
                <a:cs typeface="Verdana"/>
                <a:sym typeface="Verdana"/>
              </a:defRPr>
            </a:pPr>
            <a:r>
              <a:t>It is running relatively short distances at great speed combined with recovery periods. The main objective of interval training is to improve anaerobic endurance. Five factors: Distance, Interval, Time, Repetitions and Action (DITRA).</a:t>
            </a:r>
          </a:p>
        </p:txBody>
      </p:sp>
      <p:sp>
        <p:nvSpPr>
          <p:cNvPr id="255" name="Shape 186"/>
          <p:cNvSpPr txBox="1"/>
          <p:nvPr/>
        </p:nvSpPr>
        <p:spPr>
          <a:xfrm>
            <a:off x="5147467" y="2763995"/>
            <a:ext cx="3671890"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Swedish School</a:t>
            </a:r>
          </a:p>
        </p:txBody>
      </p:sp>
      <p:sp>
        <p:nvSpPr>
          <p:cNvPr id="256" name="Shape 187"/>
          <p:cNvSpPr/>
          <p:nvPr/>
        </p:nvSpPr>
        <p:spPr>
          <a:xfrm>
            <a:off x="4695128" y="3143248"/>
            <a:ext cx="4150422" cy="1470026"/>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000"/>
              </a:spcBef>
              <a:defRPr b="1">
                <a:solidFill>
                  <a:srgbClr val="FFFFFF"/>
                </a:solidFill>
                <a:latin typeface="Verdana"/>
                <a:ea typeface="Verdana"/>
                <a:cs typeface="Verdana"/>
                <a:sym typeface="Verdana"/>
              </a:defRPr>
            </a:pPr>
            <a:r>
              <a:t>Fartlek</a:t>
            </a:r>
            <a:endParaRPr>
              <a:solidFill>
                <a:srgbClr val="000000"/>
              </a:solidFill>
            </a:endParaRPr>
          </a:p>
          <a:p>
            <a:pPr>
              <a:spcBef>
                <a:spcPts val="800"/>
              </a:spcBef>
              <a:defRPr sz="1400">
                <a:solidFill>
                  <a:srgbClr val="FFFFFF"/>
                </a:solidFill>
                <a:latin typeface="Verdana"/>
                <a:ea typeface="Verdana"/>
                <a:cs typeface="Verdana"/>
                <a:sym typeface="Verdana"/>
              </a:defRPr>
            </a:pPr>
            <a:r>
              <a:t>This method consists in continuous running, often alternating changes in pace.  As a "main objective" we have the development and improvement of both types of endurance (aerobic and anaerobic)</a:t>
            </a:r>
          </a:p>
        </p:txBody>
      </p:sp>
      <p:sp>
        <p:nvSpPr>
          <p:cNvPr id="257" name="Shape 188"/>
          <p:cNvSpPr txBox="1"/>
          <p:nvPr/>
        </p:nvSpPr>
        <p:spPr>
          <a:xfrm>
            <a:off x="611187" y="4149725"/>
            <a:ext cx="29527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French School</a:t>
            </a:r>
          </a:p>
        </p:txBody>
      </p:sp>
      <p:sp>
        <p:nvSpPr>
          <p:cNvPr id="258" name="Shape 189"/>
          <p:cNvSpPr/>
          <p:nvPr/>
        </p:nvSpPr>
        <p:spPr>
          <a:xfrm>
            <a:off x="611187" y="4581525"/>
            <a:ext cx="3744913" cy="1470025"/>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000"/>
              </a:spcBef>
              <a:defRPr b="1">
                <a:solidFill>
                  <a:srgbClr val="FFFFFF"/>
                </a:solidFill>
                <a:latin typeface="Verdana"/>
                <a:ea typeface="Verdana"/>
                <a:cs typeface="Verdana"/>
                <a:sym typeface="Verdana"/>
              </a:defRPr>
            </a:pPr>
            <a:r>
              <a:t>Total Training</a:t>
            </a:r>
            <a:endParaRPr>
              <a:solidFill>
                <a:srgbClr val="000000"/>
              </a:solidFill>
            </a:endParaRPr>
          </a:p>
          <a:p>
            <a:pPr>
              <a:spcBef>
                <a:spcPts val="800"/>
              </a:spcBef>
              <a:defRPr sz="1400">
                <a:solidFill>
                  <a:srgbClr val="FFFFFF"/>
                </a:solidFill>
                <a:latin typeface="Verdana"/>
                <a:ea typeface="Verdana"/>
                <a:cs typeface="Verdana"/>
                <a:sym typeface="Verdana"/>
              </a:defRPr>
            </a:pPr>
            <a:r>
              <a:t>The origin of this system is the natural movements of primitive man, running, jumping, climbing, crawling, throwing, etc. the French G. Hebert adapted in so-called "Natural Method". Aerobic</a:t>
            </a:r>
          </a:p>
        </p:txBody>
      </p:sp>
      <p:sp>
        <p:nvSpPr>
          <p:cNvPr id="259" name="Shape 190"/>
          <p:cNvSpPr txBox="1"/>
          <p:nvPr/>
        </p:nvSpPr>
        <p:spPr>
          <a:xfrm>
            <a:off x="5148262" y="4724400"/>
            <a:ext cx="3600453"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English School</a:t>
            </a:r>
          </a:p>
        </p:txBody>
      </p:sp>
      <p:sp>
        <p:nvSpPr>
          <p:cNvPr id="260" name="Shape 191"/>
          <p:cNvSpPr/>
          <p:nvPr/>
        </p:nvSpPr>
        <p:spPr>
          <a:xfrm>
            <a:off x="5219700" y="5157787"/>
            <a:ext cx="3527425" cy="1470026"/>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000"/>
              </a:spcBef>
              <a:defRPr b="1">
                <a:solidFill>
                  <a:srgbClr val="FFFFFF"/>
                </a:solidFill>
                <a:latin typeface="Verdana"/>
                <a:ea typeface="Verdana"/>
                <a:cs typeface="Verdana"/>
                <a:sym typeface="Verdana"/>
              </a:defRPr>
            </a:pPr>
            <a:r>
              <a:t>Circuit Training</a:t>
            </a:r>
            <a:endParaRPr>
              <a:solidFill>
                <a:srgbClr val="000000"/>
              </a:solidFill>
            </a:endParaRPr>
          </a:p>
          <a:p>
            <a:pPr>
              <a:spcBef>
                <a:spcPts val="800"/>
              </a:spcBef>
              <a:defRPr sz="1400">
                <a:solidFill>
                  <a:srgbClr val="FFFFFF"/>
                </a:solidFill>
                <a:latin typeface="Verdana"/>
                <a:ea typeface="Verdana"/>
                <a:cs typeface="Verdana"/>
                <a:sym typeface="Verdana"/>
              </a:defRPr>
            </a:pPr>
            <a:r>
              <a:t>This training system is performing a predetermined number of exercises (stations), with pauses between them. The main objective of this system is to improve aerobic-anaerobic endurance.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53"/>
                                        </p:tgtEl>
                                        <p:attrNameLst>
                                          <p:attrName>style.visibility</p:attrName>
                                        </p:attrNameLst>
                                      </p:cBhvr>
                                      <p:to>
                                        <p:strVal val="visible"/>
                                      </p:to>
                                    </p:set>
                                    <p:anim calcmode="lin" valueType="num">
                                      <p:cBhvr>
                                        <p:cTn id="7" dur="500" fill="hold"/>
                                        <p:tgtEl>
                                          <p:spTgt spid="253"/>
                                        </p:tgtEl>
                                        <p:attrNameLst>
                                          <p:attrName>ppt_x</p:attrName>
                                        </p:attrNameLst>
                                      </p:cBhvr>
                                      <p:tavLst>
                                        <p:tav tm="0">
                                          <p:val>
                                            <p:strVal val="0-#ppt_w/2"/>
                                          </p:val>
                                        </p:tav>
                                        <p:tav tm="100000">
                                          <p:val>
                                            <p:strVal val="#ppt_x"/>
                                          </p:val>
                                        </p:tav>
                                      </p:tavLst>
                                    </p:anim>
                                    <p:anim calcmode="lin" valueType="num">
                                      <p:cBhvr>
                                        <p:cTn id="8" dur="500" fill="hold"/>
                                        <p:tgtEl>
                                          <p:spTgt spid="2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0" nodeType="clickEffect">
                                  <p:stCondLst>
                                    <p:cond delay="0"/>
                                  </p:stCondLst>
                                  <p:iterate>
                                    <p:tmAbs val="0"/>
                                  </p:iterate>
                                  <p:childTnLst>
                                    <p:set>
                                      <p:cBhvr>
                                        <p:cTn id="12" fill="hold"/>
                                        <p:tgtEl>
                                          <p:spTgt spid="254">
                                            <p:bg/>
                                          </p:spTgt>
                                        </p:tgtEl>
                                        <p:attrNameLst>
                                          <p:attrName>style.visibility</p:attrName>
                                        </p:attrNameLst>
                                      </p:cBhvr>
                                      <p:to>
                                        <p:strVal val="visible"/>
                                      </p:to>
                                    </p:set>
                                    <p:anim calcmode="lin" valueType="num">
                                      <p:cBhvr>
                                        <p:cTn id="13" dur="500" fill="hold"/>
                                        <p:tgtEl>
                                          <p:spTgt spid="254">
                                            <p:bg/>
                                          </p:spTgt>
                                        </p:tgtEl>
                                        <p:attrNameLst>
                                          <p:attrName>ppt_w</p:attrName>
                                        </p:attrNameLst>
                                      </p:cBhvr>
                                      <p:tavLst>
                                        <p:tav tm="0">
                                          <p:val>
                                            <p:fltVal val="0"/>
                                          </p:val>
                                        </p:tav>
                                        <p:tav tm="100000">
                                          <p:val>
                                            <p:strVal val="#ppt_w"/>
                                          </p:val>
                                        </p:tav>
                                      </p:tavLst>
                                    </p:anim>
                                    <p:anim calcmode="lin" valueType="num">
                                      <p:cBhvr>
                                        <p:cTn id="14" dur="500" fill="hold"/>
                                        <p:tgtEl>
                                          <p:spTgt spid="254">
                                            <p:bg/>
                                          </p:spTgt>
                                        </p:tgtEl>
                                        <p:attrNameLst>
                                          <p:attrName>ppt_h</p:attrName>
                                        </p:attrNameLst>
                                      </p:cBhvr>
                                      <p:tavLst>
                                        <p:tav tm="0">
                                          <p:val>
                                            <p:fltVal val="0"/>
                                          </p:val>
                                        </p:tav>
                                        <p:tav tm="100000">
                                          <p:val>
                                            <p:strVal val="#ppt_h"/>
                                          </p:val>
                                        </p:tav>
                                      </p:tavLst>
                                    </p:anim>
                                    <p:anim calcmode="lin" valueType="num">
                                      <p:cBhvr>
                                        <p:cTn id="15" dur="500" fill="hold"/>
                                        <p:tgtEl>
                                          <p:spTgt spid="254">
                                            <p:bg/>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254">
                                            <p:bg/>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9" fill="hold" grpId="0" nodeType="withEffect">
                                  <p:stCondLst>
                                    <p:cond delay="0"/>
                                  </p:stCondLst>
                                  <p:iterate>
                                    <p:tmAbs val="0"/>
                                  </p:iterate>
                                  <p:childTnLst>
                                    <p:set>
                                      <p:cBhvr>
                                        <p:cTn id="18" fill="hold"/>
                                        <p:tgtEl>
                                          <p:spTgt spid="254">
                                            <p:txEl>
                                              <p:pRg st="0" end="0"/>
                                            </p:txEl>
                                          </p:spTgt>
                                        </p:tgtEl>
                                        <p:attrNameLst>
                                          <p:attrName>style.visibility</p:attrName>
                                        </p:attrNameLst>
                                      </p:cBhvr>
                                      <p:to>
                                        <p:strVal val="visible"/>
                                      </p:to>
                                    </p:set>
                                    <p:anim calcmode="lin" valueType="num">
                                      <p:cBhvr>
                                        <p:cTn id="19" dur="500" fill="hold"/>
                                        <p:tgtEl>
                                          <p:spTgt spid="25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4">
                                            <p:txEl>
                                              <p:pRg st="0" end="0"/>
                                            </p:txEl>
                                          </p:spTgt>
                                        </p:tgtEl>
                                        <p:attrNameLst>
                                          <p:attrName>ppt_h</p:attrName>
                                        </p:attrNameLst>
                                      </p:cBhvr>
                                      <p:tavLst>
                                        <p:tav tm="0">
                                          <p:val>
                                            <p:fltVal val="0"/>
                                          </p:val>
                                        </p:tav>
                                        <p:tav tm="100000">
                                          <p:val>
                                            <p:strVal val="#ppt_h"/>
                                          </p:val>
                                        </p:tav>
                                      </p:tavLst>
                                    </p:anim>
                                    <p:anim calcmode="lin" valueType="num">
                                      <p:cBhvr>
                                        <p:cTn id="21" dur="500" fill="hold"/>
                                        <p:tgtEl>
                                          <p:spTgt spid="25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25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500"/>
                            </p:stCondLst>
                            <p:childTnLst>
                              <p:par>
                                <p:cTn id="24" presetID="15" presetClass="entr" presetSubtype="9" fill="hold" grpId="0" nodeType="afterEffect">
                                  <p:stCondLst>
                                    <p:cond delay="0"/>
                                  </p:stCondLst>
                                  <p:iterate>
                                    <p:tmAbs val="0"/>
                                  </p:iterate>
                                  <p:childTnLst>
                                    <p:set>
                                      <p:cBhvr>
                                        <p:cTn id="25" fill="hold"/>
                                        <p:tgtEl>
                                          <p:spTgt spid="254">
                                            <p:txEl>
                                              <p:pRg st="1" end="1"/>
                                            </p:txEl>
                                          </p:spTgt>
                                        </p:tgtEl>
                                        <p:attrNameLst>
                                          <p:attrName>style.visibility</p:attrName>
                                        </p:attrNameLst>
                                      </p:cBhvr>
                                      <p:to>
                                        <p:strVal val="visible"/>
                                      </p:to>
                                    </p:set>
                                    <p:anim calcmode="lin" valueType="num">
                                      <p:cBhvr>
                                        <p:cTn id="26" dur="500" fill="hold"/>
                                        <p:tgtEl>
                                          <p:spTgt spid="254">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54">
                                            <p:txEl>
                                              <p:pRg st="1" end="1"/>
                                            </p:txEl>
                                          </p:spTgt>
                                        </p:tgtEl>
                                        <p:attrNameLst>
                                          <p:attrName>ppt_h</p:attrName>
                                        </p:attrNameLst>
                                      </p:cBhvr>
                                      <p:tavLst>
                                        <p:tav tm="0">
                                          <p:val>
                                            <p:fltVal val="0"/>
                                          </p:val>
                                        </p:tav>
                                        <p:tav tm="100000">
                                          <p:val>
                                            <p:strVal val="#ppt_h"/>
                                          </p:val>
                                        </p:tav>
                                      </p:tavLst>
                                    </p:anim>
                                    <p:anim calcmode="lin" valueType="num">
                                      <p:cBhvr>
                                        <p:cTn id="28" dur="500" fill="hold"/>
                                        <p:tgtEl>
                                          <p:spTgt spid="25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500" fill="hold"/>
                                        <p:tgtEl>
                                          <p:spTgt spid="25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iterate>
                                    <p:tmAbs val="0"/>
                                  </p:iterate>
                                  <p:childTnLst>
                                    <p:set>
                                      <p:cBhvr>
                                        <p:cTn id="33" fill="hold"/>
                                        <p:tgtEl>
                                          <p:spTgt spid="251"/>
                                        </p:tgtEl>
                                        <p:attrNameLst>
                                          <p:attrName>style.visibility</p:attrName>
                                        </p:attrNameLst>
                                      </p:cBhvr>
                                      <p:to>
                                        <p:strVal val="visible"/>
                                      </p:to>
                                    </p:set>
                                    <p:anim calcmode="lin" valueType="num">
                                      <p:cBhvr>
                                        <p:cTn id="34" dur="500" fill="hold"/>
                                        <p:tgtEl>
                                          <p:spTgt spid="251"/>
                                        </p:tgtEl>
                                        <p:attrNameLst>
                                          <p:attrName>ppt_x</p:attrName>
                                        </p:attrNameLst>
                                      </p:cBhvr>
                                      <p:tavLst>
                                        <p:tav tm="0">
                                          <p:val>
                                            <p:strVal val="0-#ppt_w/2"/>
                                          </p:val>
                                        </p:tav>
                                        <p:tav tm="100000">
                                          <p:val>
                                            <p:strVal val="#ppt_x"/>
                                          </p:val>
                                        </p:tav>
                                      </p:tavLst>
                                    </p:anim>
                                    <p:anim calcmode="lin" valueType="num">
                                      <p:cBhvr>
                                        <p:cTn id="35" dur="500" fill="hold"/>
                                        <p:tgtEl>
                                          <p:spTgt spid="25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9" fill="hold" grpId="0" nodeType="clickEffect">
                                  <p:stCondLst>
                                    <p:cond delay="0"/>
                                  </p:stCondLst>
                                  <p:iterate>
                                    <p:tmAbs val="0"/>
                                  </p:iterate>
                                  <p:childTnLst>
                                    <p:set>
                                      <p:cBhvr>
                                        <p:cTn id="39" fill="hold"/>
                                        <p:tgtEl>
                                          <p:spTgt spid="252">
                                            <p:bg/>
                                          </p:spTgt>
                                        </p:tgtEl>
                                        <p:attrNameLst>
                                          <p:attrName>style.visibility</p:attrName>
                                        </p:attrNameLst>
                                      </p:cBhvr>
                                      <p:to>
                                        <p:strVal val="visible"/>
                                      </p:to>
                                    </p:set>
                                    <p:anim calcmode="lin" valueType="num">
                                      <p:cBhvr>
                                        <p:cTn id="40" dur="500" fill="hold"/>
                                        <p:tgtEl>
                                          <p:spTgt spid="252">
                                            <p:bg/>
                                          </p:spTgt>
                                        </p:tgtEl>
                                        <p:attrNameLst>
                                          <p:attrName>ppt_w</p:attrName>
                                        </p:attrNameLst>
                                      </p:cBhvr>
                                      <p:tavLst>
                                        <p:tav tm="0">
                                          <p:val>
                                            <p:fltVal val="0"/>
                                          </p:val>
                                        </p:tav>
                                        <p:tav tm="100000">
                                          <p:val>
                                            <p:strVal val="#ppt_w"/>
                                          </p:val>
                                        </p:tav>
                                      </p:tavLst>
                                    </p:anim>
                                    <p:anim calcmode="lin" valueType="num">
                                      <p:cBhvr>
                                        <p:cTn id="41" dur="500" fill="hold"/>
                                        <p:tgtEl>
                                          <p:spTgt spid="252">
                                            <p:bg/>
                                          </p:spTgt>
                                        </p:tgtEl>
                                        <p:attrNameLst>
                                          <p:attrName>ppt_h</p:attrName>
                                        </p:attrNameLst>
                                      </p:cBhvr>
                                      <p:tavLst>
                                        <p:tav tm="0">
                                          <p:val>
                                            <p:fltVal val="0"/>
                                          </p:val>
                                        </p:tav>
                                        <p:tav tm="100000">
                                          <p:val>
                                            <p:strVal val="#ppt_h"/>
                                          </p:val>
                                        </p:tav>
                                      </p:tavLst>
                                    </p:anim>
                                    <p:anim calcmode="lin" valueType="num">
                                      <p:cBhvr>
                                        <p:cTn id="42" dur="500" fill="hold"/>
                                        <p:tgtEl>
                                          <p:spTgt spid="252">
                                            <p:bg/>
                                          </p:spTgt>
                                        </p:tgtEl>
                                        <p:attrNameLst>
                                          <p:attrName>ppt_x</p:attrName>
                                        </p:attrNameLst>
                                      </p:cBhvr>
                                      <p:tavLst>
                                        <p:tav tm="0" fmla="#ppt_x+(cos(-2*pi*(1-$))*-#ppt_x-sin(-2*pi*(1-$))*(1-#ppt_y))*(1-$)">
                                          <p:val>
                                            <p:fltVal val="0"/>
                                          </p:val>
                                        </p:tav>
                                        <p:tav tm="100000">
                                          <p:val>
                                            <p:fltVal val="1"/>
                                          </p:val>
                                        </p:tav>
                                      </p:tavLst>
                                    </p:anim>
                                    <p:anim calcmode="lin" valueType="num">
                                      <p:cBhvr>
                                        <p:cTn id="43" dur="500" fill="hold"/>
                                        <p:tgtEl>
                                          <p:spTgt spid="252">
                                            <p:bg/>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9" fill="hold" grpId="0" nodeType="withEffect">
                                  <p:stCondLst>
                                    <p:cond delay="0"/>
                                  </p:stCondLst>
                                  <p:iterate>
                                    <p:tmAbs val="0"/>
                                  </p:iterate>
                                  <p:childTnLst>
                                    <p:set>
                                      <p:cBhvr>
                                        <p:cTn id="45" fill="hold"/>
                                        <p:tgtEl>
                                          <p:spTgt spid="252">
                                            <p:txEl>
                                              <p:pRg st="0" end="0"/>
                                            </p:txEl>
                                          </p:spTgt>
                                        </p:tgtEl>
                                        <p:attrNameLst>
                                          <p:attrName>style.visibility</p:attrName>
                                        </p:attrNameLst>
                                      </p:cBhvr>
                                      <p:to>
                                        <p:strVal val="visible"/>
                                      </p:to>
                                    </p:set>
                                    <p:anim calcmode="lin" valueType="num">
                                      <p:cBhvr>
                                        <p:cTn id="46" dur="500" fill="hold"/>
                                        <p:tgtEl>
                                          <p:spTgt spid="252">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252">
                                            <p:txEl>
                                              <p:pRg st="0" end="0"/>
                                            </p:txEl>
                                          </p:spTgt>
                                        </p:tgtEl>
                                        <p:attrNameLst>
                                          <p:attrName>ppt_h</p:attrName>
                                        </p:attrNameLst>
                                      </p:cBhvr>
                                      <p:tavLst>
                                        <p:tav tm="0">
                                          <p:val>
                                            <p:fltVal val="0"/>
                                          </p:val>
                                        </p:tav>
                                        <p:tav tm="100000">
                                          <p:val>
                                            <p:strVal val="#ppt_h"/>
                                          </p:val>
                                        </p:tav>
                                      </p:tavLst>
                                    </p:anim>
                                    <p:anim calcmode="lin" valueType="num">
                                      <p:cBhvr>
                                        <p:cTn id="48" dur="500" fill="hold"/>
                                        <p:tgtEl>
                                          <p:spTgt spid="25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9" dur="500" fill="hold"/>
                                        <p:tgtEl>
                                          <p:spTgt spid="25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500"/>
                            </p:stCondLst>
                            <p:childTnLst>
                              <p:par>
                                <p:cTn id="51" presetID="15" presetClass="entr" presetSubtype="9" fill="hold" grpId="0" nodeType="afterEffect">
                                  <p:stCondLst>
                                    <p:cond delay="0"/>
                                  </p:stCondLst>
                                  <p:iterate>
                                    <p:tmAbs val="0"/>
                                  </p:iterate>
                                  <p:childTnLst>
                                    <p:set>
                                      <p:cBhvr>
                                        <p:cTn id="52" fill="hold"/>
                                        <p:tgtEl>
                                          <p:spTgt spid="252">
                                            <p:txEl>
                                              <p:pRg st="1" end="1"/>
                                            </p:txEl>
                                          </p:spTgt>
                                        </p:tgtEl>
                                        <p:attrNameLst>
                                          <p:attrName>style.visibility</p:attrName>
                                        </p:attrNameLst>
                                      </p:cBhvr>
                                      <p:to>
                                        <p:strVal val="visible"/>
                                      </p:to>
                                    </p:set>
                                    <p:anim calcmode="lin" valueType="num">
                                      <p:cBhvr>
                                        <p:cTn id="53" dur="500" fill="hold"/>
                                        <p:tgtEl>
                                          <p:spTgt spid="252">
                                            <p:txEl>
                                              <p:pRg st="1" end="1"/>
                                            </p:txEl>
                                          </p:spTgt>
                                        </p:tgtEl>
                                        <p:attrNameLst>
                                          <p:attrName>ppt_w</p:attrName>
                                        </p:attrNameLst>
                                      </p:cBhvr>
                                      <p:tavLst>
                                        <p:tav tm="0">
                                          <p:val>
                                            <p:fltVal val="0"/>
                                          </p:val>
                                        </p:tav>
                                        <p:tav tm="100000">
                                          <p:val>
                                            <p:strVal val="#ppt_w"/>
                                          </p:val>
                                        </p:tav>
                                      </p:tavLst>
                                    </p:anim>
                                    <p:anim calcmode="lin" valueType="num">
                                      <p:cBhvr>
                                        <p:cTn id="54" dur="500" fill="hold"/>
                                        <p:tgtEl>
                                          <p:spTgt spid="252">
                                            <p:txEl>
                                              <p:pRg st="1" end="1"/>
                                            </p:txEl>
                                          </p:spTgt>
                                        </p:tgtEl>
                                        <p:attrNameLst>
                                          <p:attrName>ppt_h</p:attrName>
                                        </p:attrNameLst>
                                      </p:cBhvr>
                                      <p:tavLst>
                                        <p:tav tm="0">
                                          <p:val>
                                            <p:fltVal val="0"/>
                                          </p:val>
                                        </p:tav>
                                        <p:tav tm="100000">
                                          <p:val>
                                            <p:strVal val="#ppt_h"/>
                                          </p:val>
                                        </p:tav>
                                      </p:tavLst>
                                    </p:anim>
                                    <p:anim calcmode="lin" valueType="num">
                                      <p:cBhvr>
                                        <p:cTn id="55" dur="500" fill="hold"/>
                                        <p:tgtEl>
                                          <p:spTgt spid="25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6" dur="500" fill="hold"/>
                                        <p:tgtEl>
                                          <p:spTgt spid="25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iterate>
                                    <p:tmAbs val="0"/>
                                  </p:iterate>
                                  <p:childTnLst>
                                    <p:set>
                                      <p:cBhvr>
                                        <p:cTn id="60" fill="hold"/>
                                        <p:tgtEl>
                                          <p:spTgt spid="257"/>
                                        </p:tgtEl>
                                        <p:attrNameLst>
                                          <p:attrName>style.visibility</p:attrName>
                                        </p:attrNameLst>
                                      </p:cBhvr>
                                      <p:to>
                                        <p:strVal val="visible"/>
                                      </p:to>
                                    </p:set>
                                    <p:anim calcmode="lin" valueType="num">
                                      <p:cBhvr>
                                        <p:cTn id="61" dur="500" fill="hold"/>
                                        <p:tgtEl>
                                          <p:spTgt spid="257"/>
                                        </p:tgtEl>
                                        <p:attrNameLst>
                                          <p:attrName>ppt_x</p:attrName>
                                        </p:attrNameLst>
                                      </p:cBhvr>
                                      <p:tavLst>
                                        <p:tav tm="0">
                                          <p:val>
                                            <p:strVal val="0-#ppt_w/2"/>
                                          </p:val>
                                        </p:tav>
                                        <p:tav tm="100000">
                                          <p:val>
                                            <p:strVal val="#ppt_x"/>
                                          </p:val>
                                        </p:tav>
                                      </p:tavLst>
                                    </p:anim>
                                    <p:anim calcmode="lin" valueType="num">
                                      <p:cBhvr>
                                        <p:cTn id="62" dur="500" fill="hold"/>
                                        <p:tgtEl>
                                          <p:spTgt spid="25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9" fill="hold" grpId="0" nodeType="clickEffect">
                                  <p:stCondLst>
                                    <p:cond delay="0"/>
                                  </p:stCondLst>
                                  <p:iterate>
                                    <p:tmAbs val="0"/>
                                  </p:iterate>
                                  <p:childTnLst>
                                    <p:set>
                                      <p:cBhvr>
                                        <p:cTn id="66" fill="hold"/>
                                        <p:tgtEl>
                                          <p:spTgt spid="258">
                                            <p:bg/>
                                          </p:spTgt>
                                        </p:tgtEl>
                                        <p:attrNameLst>
                                          <p:attrName>style.visibility</p:attrName>
                                        </p:attrNameLst>
                                      </p:cBhvr>
                                      <p:to>
                                        <p:strVal val="visible"/>
                                      </p:to>
                                    </p:set>
                                    <p:anim calcmode="lin" valueType="num">
                                      <p:cBhvr>
                                        <p:cTn id="67" dur="500" fill="hold"/>
                                        <p:tgtEl>
                                          <p:spTgt spid="258">
                                            <p:bg/>
                                          </p:spTgt>
                                        </p:tgtEl>
                                        <p:attrNameLst>
                                          <p:attrName>ppt_w</p:attrName>
                                        </p:attrNameLst>
                                      </p:cBhvr>
                                      <p:tavLst>
                                        <p:tav tm="0">
                                          <p:val>
                                            <p:fltVal val="0"/>
                                          </p:val>
                                        </p:tav>
                                        <p:tav tm="100000">
                                          <p:val>
                                            <p:strVal val="#ppt_w"/>
                                          </p:val>
                                        </p:tav>
                                      </p:tavLst>
                                    </p:anim>
                                    <p:anim calcmode="lin" valueType="num">
                                      <p:cBhvr>
                                        <p:cTn id="68" dur="500" fill="hold"/>
                                        <p:tgtEl>
                                          <p:spTgt spid="258">
                                            <p:bg/>
                                          </p:spTgt>
                                        </p:tgtEl>
                                        <p:attrNameLst>
                                          <p:attrName>ppt_h</p:attrName>
                                        </p:attrNameLst>
                                      </p:cBhvr>
                                      <p:tavLst>
                                        <p:tav tm="0">
                                          <p:val>
                                            <p:fltVal val="0"/>
                                          </p:val>
                                        </p:tav>
                                        <p:tav tm="100000">
                                          <p:val>
                                            <p:strVal val="#ppt_h"/>
                                          </p:val>
                                        </p:tav>
                                      </p:tavLst>
                                    </p:anim>
                                    <p:anim calcmode="lin" valueType="num">
                                      <p:cBhvr>
                                        <p:cTn id="69" dur="500" fill="hold"/>
                                        <p:tgtEl>
                                          <p:spTgt spid="258">
                                            <p:bg/>
                                          </p:spTgt>
                                        </p:tgtEl>
                                        <p:attrNameLst>
                                          <p:attrName>ppt_x</p:attrName>
                                        </p:attrNameLst>
                                      </p:cBhvr>
                                      <p:tavLst>
                                        <p:tav tm="0" fmla="#ppt_x+(cos(-2*pi*(1-$))*-#ppt_x-sin(-2*pi*(1-$))*(1-#ppt_y))*(1-$)">
                                          <p:val>
                                            <p:fltVal val="0"/>
                                          </p:val>
                                        </p:tav>
                                        <p:tav tm="100000">
                                          <p:val>
                                            <p:fltVal val="1"/>
                                          </p:val>
                                        </p:tav>
                                      </p:tavLst>
                                    </p:anim>
                                    <p:anim calcmode="lin" valueType="num">
                                      <p:cBhvr>
                                        <p:cTn id="70" dur="500" fill="hold"/>
                                        <p:tgtEl>
                                          <p:spTgt spid="258">
                                            <p:bg/>
                                          </p:spTgt>
                                        </p:tgtEl>
                                        <p:attrNameLst>
                                          <p:attrName>ppt_y</p:attrName>
                                        </p:attrNameLst>
                                      </p:cBhvr>
                                      <p:tavLst>
                                        <p:tav tm="0" fmla="#ppt_y+(sin(-2*pi*(1-$))*-#ppt_x+cos(-2*pi*(1-$))*(1-#ppt_y))*(1-$)">
                                          <p:val>
                                            <p:fltVal val="0"/>
                                          </p:val>
                                        </p:tav>
                                        <p:tav tm="100000">
                                          <p:val>
                                            <p:fltVal val="1"/>
                                          </p:val>
                                        </p:tav>
                                      </p:tavLst>
                                    </p:anim>
                                  </p:childTnLst>
                                </p:cTn>
                              </p:par>
                              <p:par>
                                <p:cTn id="71" presetID="15" presetClass="entr" presetSubtype="9" fill="hold" grpId="0" nodeType="withEffect">
                                  <p:stCondLst>
                                    <p:cond delay="0"/>
                                  </p:stCondLst>
                                  <p:iterate>
                                    <p:tmAbs val="0"/>
                                  </p:iterate>
                                  <p:childTnLst>
                                    <p:set>
                                      <p:cBhvr>
                                        <p:cTn id="72" fill="hold"/>
                                        <p:tgtEl>
                                          <p:spTgt spid="258">
                                            <p:txEl>
                                              <p:pRg st="0" end="0"/>
                                            </p:txEl>
                                          </p:spTgt>
                                        </p:tgtEl>
                                        <p:attrNameLst>
                                          <p:attrName>style.visibility</p:attrName>
                                        </p:attrNameLst>
                                      </p:cBhvr>
                                      <p:to>
                                        <p:strVal val="visible"/>
                                      </p:to>
                                    </p:set>
                                    <p:anim calcmode="lin" valueType="num">
                                      <p:cBhvr>
                                        <p:cTn id="73" dur="500" fill="hold"/>
                                        <p:tgtEl>
                                          <p:spTgt spid="258">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58">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25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6" dur="500" fill="hold"/>
                                        <p:tgtEl>
                                          <p:spTgt spid="25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500"/>
                            </p:stCondLst>
                            <p:childTnLst>
                              <p:par>
                                <p:cTn id="78" presetID="15" presetClass="entr" presetSubtype="9" fill="hold" grpId="0" nodeType="afterEffect">
                                  <p:stCondLst>
                                    <p:cond delay="0"/>
                                  </p:stCondLst>
                                  <p:iterate>
                                    <p:tmAbs val="0"/>
                                  </p:iterate>
                                  <p:childTnLst>
                                    <p:set>
                                      <p:cBhvr>
                                        <p:cTn id="79" fill="hold"/>
                                        <p:tgtEl>
                                          <p:spTgt spid="258">
                                            <p:txEl>
                                              <p:pRg st="1" end="1"/>
                                            </p:txEl>
                                          </p:spTgt>
                                        </p:tgtEl>
                                        <p:attrNameLst>
                                          <p:attrName>style.visibility</p:attrName>
                                        </p:attrNameLst>
                                      </p:cBhvr>
                                      <p:to>
                                        <p:strVal val="visible"/>
                                      </p:to>
                                    </p:set>
                                    <p:anim calcmode="lin" valueType="num">
                                      <p:cBhvr>
                                        <p:cTn id="80" dur="500" fill="hold"/>
                                        <p:tgtEl>
                                          <p:spTgt spid="258">
                                            <p:txEl>
                                              <p:pRg st="1" end="1"/>
                                            </p:txEl>
                                          </p:spTgt>
                                        </p:tgtEl>
                                        <p:attrNameLst>
                                          <p:attrName>ppt_w</p:attrName>
                                        </p:attrNameLst>
                                      </p:cBhvr>
                                      <p:tavLst>
                                        <p:tav tm="0">
                                          <p:val>
                                            <p:fltVal val="0"/>
                                          </p:val>
                                        </p:tav>
                                        <p:tav tm="100000">
                                          <p:val>
                                            <p:strVal val="#ppt_w"/>
                                          </p:val>
                                        </p:tav>
                                      </p:tavLst>
                                    </p:anim>
                                    <p:anim calcmode="lin" valueType="num">
                                      <p:cBhvr>
                                        <p:cTn id="81" dur="500" fill="hold"/>
                                        <p:tgtEl>
                                          <p:spTgt spid="258">
                                            <p:txEl>
                                              <p:pRg st="1" end="1"/>
                                            </p:txEl>
                                          </p:spTgt>
                                        </p:tgtEl>
                                        <p:attrNameLst>
                                          <p:attrName>ppt_h</p:attrName>
                                        </p:attrNameLst>
                                      </p:cBhvr>
                                      <p:tavLst>
                                        <p:tav tm="0">
                                          <p:val>
                                            <p:fltVal val="0"/>
                                          </p:val>
                                        </p:tav>
                                        <p:tav tm="100000">
                                          <p:val>
                                            <p:strVal val="#ppt_h"/>
                                          </p:val>
                                        </p:tav>
                                      </p:tavLst>
                                    </p:anim>
                                    <p:anim calcmode="lin" valueType="num">
                                      <p:cBhvr>
                                        <p:cTn id="82" dur="500" fill="hold"/>
                                        <p:tgtEl>
                                          <p:spTgt spid="25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83" dur="500" fill="hold"/>
                                        <p:tgtEl>
                                          <p:spTgt spid="25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iterate>
                                    <p:tmAbs val="0"/>
                                  </p:iterate>
                                  <p:childTnLst>
                                    <p:set>
                                      <p:cBhvr>
                                        <p:cTn id="87" fill="hold"/>
                                        <p:tgtEl>
                                          <p:spTgt spid="259"/>
                                        </p:tgtEl>
                                        <p:attrNameLst>
                                          <p:attrName>style.visibility</p:attrName>
                                        </p:attrNameLst>
                                      </p:cBhvr>
                                      <p:to>
                                        <p:strVal val="visible"/>
                                      </p:to>
                                    </p:set>
                                    <p:anim calcmode="lin" valueType="num">
                                      <p:cBhvr>
                                        <p:cTn id="88" dur="500" fill="hold"/>
                                        <p:tgtEl>
                                          <p:spTgt spid="259"/>
                                        </p:tgtEl>
                                        <p:attrNameLst>
                                          <p:attrName>ppt_x</p:attrName>
                                        </p:attrNameLst>
                                      </p:cBhvr>
                                      <p:tavLst>
                                        <p:tav tm="0">
                                          <p:val>
                                            <p:strVal val="0-#ppt_w/2"/>
                                          </p:val>
                                        </p:tav>
                                        <p:tav tm="100000">
                                          <p:val>
                                            <p:strVal val="#ppt_x"/>
                                          </p:val>
                                        </p:tav>
                                      </p:tavLst>
                                    </p:anim>
                                    <p:anim calcmode="lin" valueType="num">
                                      <p:cBhvr>
                                        <p:cTn id="89" dur="500" fill="hold"/>
                                        <p:tgtEl>
                                          <p:spTgt spid="259"/>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5" presetClass="entr" presetSubtype="9" fill="hold" grpId="0" nodeType="clickEffect">
                                  <p:stCondLst>
                                    <p:cond delay="0"/>
                                  </p:stCondLst>
                                  <p:iterate>
                                    <p:tmAbs val="0"/>
                                  </p:iterate>
                                  <p:childTnLst>
                                    <p:set>
                                      <p:cBhvr>
                                        <p:cTn id="93" fill="hold"/>
                                        <p:tgtEl>
                                          <p:spTgt spid="260">
                                            <p:bg/>
                                          </p:spTgt>
                                        </p:tgtEl>
                                        <p:attrNameLst>
                                          <p:attrName>style.visibility</p:attrName>
                                        </p:attrNameLst>
                                      </p:cBhvr>
                                      <p:to>
                                        <p:strVal val="visible"/>
                                      </p:to>
                                    </p:set>
                                    <p:anim calcmode="lin" valueType="num">
                                      <p:cBhvr>
                                        <p:cTn id="94" dur="500" fill="hold"/>
                                        <p:tgtEl>
                                          <p:spTgt spid="260">
                                            <p:bg/>
                                          </p:spTgt>
                                        </p:tgtEl>
                                        <p:attrNameLst>
                                          <p:attrName>ppt_w</p:attrName>
                                        </p:attrNameLst>
                                      </p:cBhvr>
                                      <p:tavLst>
                                        <p:tav tm="0">
                                          <p:val>
                                            <p:fltVal val="0"/>
                                          </p:val>
                                        </p:tav>
                                        <p:tav tm="100000">
                                          <p:val>
                                            <p:strVal val="#ppt_w"/>
                                          </p:val>
                                        </p:tav>
                                      </p:tavLst>
                                    </p:anim>
                                    <p:anim calcmode="lin" valueType="num">
                                      <p:cBhvr>
                                        <p:cTn id="95" dur="500" fill="hold"/>
                                        <p:tgtEl>
                                          <p:spTgt spid="260">
                                            <p:bg/>
                                          </p:spTgt>
                                        </p:tgtEl>
                                        <p:attrNameLst>
                                          <p:attrName>ppt_h</p:attrName>
                                        </p:attrNameLst>
                                      </p:cBhvr>
                                      <p:tavLst>
                                        <p:tav tm="0">
                                          <p:val>
                                            <p:fltVal val="0"/>
                                          </p:val>
                                        </p:tav>
                                        <p:tav tm="100000">
                                          <p:val>
                                            <p:strVal val="#ppt_h"/>
                                          </p:val>
                                        </p:tav>
                                      </p:tavLst>
                                    </p:anim>
                                    <p:anim calcmode="lin" valueType="num">
                                      <p:cBhvr>
                                        <p:cTn id="96" dur="500" fill="hold"/>
                                        <p:tgtEl>
                                          <p:spTgt spid="260">
                                            <p:bg/>
                                          </p:spTgt>
                                        </p:tgtEl>
                                        <p:attrNameLst>
                                          <p:attrName>ppt_x</p:attrName>
                                        </p:attrNameLst>
                                      </p:cBhvr>
                                      <p:tavLst>
                                        <p:tav tm="0" fmla="#ppt_x+(cos(-2*pi*(1-$))*-#ppt_x-sin(-2*pi*(1-$))*(1-#ppt_y))*(1-$)">
                                          <p:val>
                                            <p:fltVal val="0"/>
                                          </p:val>
                                        </p:tav>
                                        <p:tav tm="100000">
                                          <p:val>
                                            <p:fltVal val="1"/>
                                          </p:val>
                                        </p:tav>
                                      </p:tavLst>
                                    </p:anim>
                                    <p:anim calcmode="lin" valueType="num">
                                      <p:cBhvr>
                                        <p:cTn id="97" dur="500" fill="hold"/>
                                        <p:tgtEl>
                                          <p:spTgt spid="260">
                                            <p:bg/>
                                          </p:spTgt>
                                        </p:tgtEl>
                                        <p:attrNameLst>
                                          <p:attrName>ppt_y</p:attrName>
                                        </p:attrNameLst>
                                      </p:cBhvr>
                                      <p:tavLst>
                                        <p:tav tm="0" fmla="#ppt_y+(sin(-2*pi*(1-$))*-#ppt_x+cos(-2*pi*(1-$))*(1-#ppt_y))*(1-$)">
                                          <p:val>
                                            <p:fltVal val="0"/>
                                          </p:val>
                                        </p:tav>
                                        <p:tav tm="100000">
                                          <p:val>
                                            <p:fltVal val="1"/>
                                          </p:val>
                                        </p:tav>
                                      </p:tavLst>
                                    </p:anim>
                                  </p:childTnLst>
                                </p:cTn>
                              </p:par>
                              <p:par>
                                <p:cTn id="98" presetID="15" presetClass="entr" presetSubtype="9" fill="hold" grpId="0" nodeType="withEffect">
                                  <p:stCondLst>
                                    <p:cond delay="0"/>
                                  </p:stCondLst>
                                  <p:iterate>
                                    <p:tmAbs val="0"/>
                                  </p:iterate>
                                  <p:childTnLst>
                                    <p:set>
                                      <p:cBhvr>
                                        <p:cTn id="99" fill="hold"/>
                                        <p:tgtEl>
                                          <p:spTgt spid="260">
                                            <p:txEl>
                                              <p:pRg st="0" end="0"/>
                                            </p:txEl>
                                          </p:spTgt>
                                        </p:tgtEl>
                                        <p:attrNameLst>
                                          <p:attrName>style.visibility</p:attrName>
                                        </p:attrNameLst>
                                      </p:cBhvr>
                                      <p:to>
                                        <p:strVal val="visible"/>
                                      </p:to>
                                    </p:set>
                                    <p:anim calcmode="lin" valueType="num">
                                      <p:cBhvr>
                                        <p:cTn id="100" dur="500" fill="hold"/>
                                        <p:tgtEl>
                                          <p:spTgt spid="260">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260">
                                            <p:txEl>
                                              <p:pRg st="0" end="0"/>
                                            </p:txEl>
                                          </p:spTgt>
                                        </p:tgtEl>
                                        <p:attrNameLst>
                                          <p:attrName>ppt_h</p:attrName>
                                        </p:attrNameLst>
                                      </p:cBhvr>
                                      <p:tavLst>
                                        <p:tav tm="0">
                                          <p:val>
                                            <p:fltVal val="0"/>
                                          </p:val>
                                        </p:tav>
                                        <p:tav tm="100000">
                                          <p:val>
                                            <p:strVal val="#ppt_h"/>
                                          </p:val>
                                        </p:tav>
                                      </p:tavLst>
                                    </p:anim>
                                    <p:anim calcmode="lin" valueType="num">
                                      <p:cBhvr>
                                        <p:cTn id="102" dur="500" fill="hold"/>
                                        <p:tgtEl>
                                          <p:spTgt spid="26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3" dur="500" fill="hold"/>
                                        <p:tgtEl>
                                          <p:spTgt spid="26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04" fill="hold">
                            <p:stCondLst>
                              <p:cond delay="500"/>
                            </p:stCondLst>
                            <p:childTnLst>
                              <p:par>
                                <p:cTn id="105" presetID="15" presetClass="entr" presetSubtype="9" fill="hold" grpId="0" nodeType="afterEffect">
                                  <p:stCondLst>
                                    <p:cond delay="0"/>
                                  </p:stCondLst>
                                  <p:iterate>
                                    <p:tmAbs val="0"/>
                                  </p:iterate>
                                  <p:childTnLst>
                                    <p:set>
                                      <p:cBhvr>
                                        <p:cTn id="106" fill="hold"/>
                                        <p:tgtEl>
                                          <p:spTgt spid="260">
                                            <p:txEl>
                                              <p:pRg st="1" end="1"/>
                                            </p:txEl>
                                          </p:spTgt>
                                        </p:tgtEl>
                                        <p:attrNameLst>
                                          <p:attrName>style.visibility</p:attrName>
                                        </p:attrNameLst>
                                      </p:cBhvr>
                                      <p:to>
                                        <p:strVal val="visible"/>
                                      </p:to>
                                    </p:set>
                                    <p:anim calcmode="lin" valueType="num">
                                      <p:cBhvr>
                                        <p:cTn id="107" dur="500" fill="hold"/>
                                        <p:tgtEl>
                                          <p:spTgt spid="260">
                                            <p:txEl>
                                              <p:pRg st="1" end="1"/>
                                            </p:txEl>
                                          </p:spTgt>
                                        </p:tgtEl>
                                        <p:attrNameLst>
                                          <p:attrName>ppt_w</p:attrName>
                                        </p:attrNameLst>
                                      </p:cBhvr>
                                      <p:tavLst>
                                        <p:tav tm="0">
                                          <p:val>
                                            <p:fltVal val="0"/>
                                          </p:val>
                                        </p:tav>
                                        <p:tav tm="100000">
                                          <p:val>
                                            <p:strVal val="#ppt_w"/>
                                          </p:val>
                                        </p:tav>
                                      </p:tavLst>
                                    </p:anim>
                                    <p:anim calcmode="lin" valueType="num">
                                      <p:cBhvr>
                                        <p:cTn id="108" dur="500" fill="hold"/>
                                        <p:tgtEl>
                                          <p:spTgt spid="260">
                                            <p:txEl>
                                              <p:pRg st="1" end="1"/>
                                            </p:txEl>
                                          </p:spTgt>
                                        </p:tgtEl>
                                        <p:attrNameLst>
                                          <p:attrName>ppt_h</p:attrName>
                                        </p:attrNameLst>
                                      </p:cBhvr>
                                      <p:tavLst>
                                        <p:tav tm="0">
                                          <p:val>
                                            <p:fltVal val="0"/>
                                          </p:val>
                                        </p:tav>
                                        <p:tav tm="100000">
                                          <p:val>
                                            <p:strVal val="#ppt_h"/>
                                          </p:val>
                                        </p:tav>
                                      </p:tavLst>
                                    </p:anim>
                                    <p:anim calcmode="lin" valueType="num">
                                      <p:cBhvr>
                                        <p:cTn id="109" dur="500" fill="hold"/>
                                        <p:tgtEl>
                                          <p:spTgt spid="26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10" dur="500" fill="hold"/>
                                        <p:tgtEl>
                                          <p:spTgt spid="26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iterate>
                                    <p:tmAbs val="0"/>
                                  </p:iterate>
                                  <p:childTnLst>
                                    <p:set>
                                      <p:cBhvr>
                                        <p:cTn id="114" fill="hold"/>
                                        <p:tgtEl>
                                          <p:spTgt spid="255"/>
                                        </p:tgtEl>
                                        <p:attrNameLst>
                                          <p:attrName>style.visibility</p:attrName>
                                        </p:attrNameLst>
                                      </p:cBhvr>
                                      <p:to>
                                        <p:strVal val="visible"/>
                                      </p:to>
                                    </p:set>
                                    <p:anim calcmode="lin" valueType="num">
                                      <p:cBhvr>
                                        <p:cTn id="115" dur="500" fill="hold"/>
                                        <p:tgtEl>
                                          <p:spTgt spid="255"/>
                                        </p:tgtEl>
                                        <p:attrNameLst>
                                          <p:attrName>ppt_x</p:attrName>
                                        </p:attrNameLst>
                                      </p:cBhvr>
                                      <p:tavLst>
                                        <p:tav tm="0">
                                          <p:val>
                                            <p:strVal val="0-#ppt_w/2"/>
                                          </p:val>
                                        </p:tav>
                                        <p:tav tm="100000">
                                          <p:val>
                                            <p:strVal val="#ppt_x"/>
                                          </p:val>
                                        </p:tav>
                                      </p:tavLst>
                                    </p:anim>
                                    <p:anim calcmode="lin" valueType="num">
                                      <p:cBhvr>
                                        <p:cTn id="116" dur="500" fill="hold"/>
                                        <p:tgtEl>
                                          <p:spTgt spid="255"/>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5" presetClass="entr" presetSubtype="9" fill="hold" grpId="0" nodeType="clickEffect">
                                  <p:stCondLst>
                                    <p:cond delay="0"/>
                                  </p:stCondLst>
                                  <p:iterate>
                                    <p:tmAbs val="0"/>
                                  </p:iterate>
                                  <p:childTnLst>
                                    <p:set>
                                      <p:cBhvr>
                                        <p:cTn id="120" fill="hold"/>
                                        <p:tgtEl>
                                          <p:spTgt spid="256">
                                            <p:bg/>
                                          </p:spTgt>
                                        </p:tgtEl>
                                        <p:attrNameLst>
                                          <p:attrName>style.visibility</p:attrName>
                                        </p:attrNameLst>
                                      </p:cBhvr>
                                      <p:to>
                                        <p:strVal val="visible"/>
                                      </p:to>
                                    </p:set>
                                    <p:anim calcmode="lin" valueType="num">
                                      <p:cBhvr>
                                        <p:cTn id="121" dur="500" fill="hold"/>
                                        <p:tgtEl>
                                          <p:spTgt spid="256">
                                            <p:bg/>
                                          </p:spTgt>
                                        </p:tgtEl>
                                        <p:attrNameLst>
                                          <p:attrName>ppt_w</p:attrName>
                                        </p:attrNameLst>
                                      </p:cBhvr>
                                      <p:tavLst>
                                        <p:tav tm="0">
                                          <p:val>
                                            <p:fltVal val="0"/>
                                          </p:val>
                                        </p:tav>
                                        <p:tav tm="100000">
                                          <p:val>
                                            <p:strVal val="#ppt_w"/>
                                          </p:val>
                                        </p:tav>
                                      </p:tavLst>
                                    </p:anim>
                                    <p:anim calcmode="lin" valueType="num">
                                      <p:cBhvr>
                                        <p:cTn id="122" dur="500" fill="hold"/>
                                        <p:tgtEl>
                                          <p:spTgt spid="256">
                                            <p:bg/>
                                          </p:spTgt>
                                        </p:tgtEl>
                                        <p:attrNameLst>
                                          <p:attrName>ppt_h</p:attrName>
                                        </p:attrNameLst>
                                      </p:cBhvr>
                                      <p:tavLst>
                                        <p:tav tm="0">
                                          <p:val>
                                            <p:fltVal val="0"/>
                                          </p:val>
                                        </p:tav>
                                        <p:tav tm="100000">
                                          <p:val>
                                            <p:strVal val="#ppt_h"/>
                                          </p:val>
                                        </p:tav>
                                      </p:tavLst>
                                    </p:anim>
                                    <p:anim calcmode="lin" valueType="num">
                                      <p:cBhvr>
                                        <p:cTn id="123" dur="500" fill="hold"/>
                                        <p:tgtEl>
                                          <p:spTgt spid="256">
                                            <p:bg/>
                                          </p:spTgt>
                                        </p:tgtEl>
                                        <p:attrNameLst>
                                          <p:attrName>ppt_x</p:attrName>
                                        </p:attrNameLst>
                                      </p:cBhvr>
                                      <p:tavLst>
                                        <p:tav tm="0" fmla="#ppt_x+(cos(-2*pi*(1-$))*-#ppt_x-sin(-2*pi*(1-$))*(1-#ppt_y))*(1-$)">
                                          <p:val>
                                            <p:fltVal val="0"/>
                                          </p:val>
                                        </p:tav>
                                        <p:tav tm="100000">
                                          <p:val>
                                            <p:fltVal val="1"/>
                                          </p:val>
                                        </p:tav>
                                      </p:tavLst>
                                    </p:anim>
                                    <p:anim calcmode="lin" valueType="num">
                                      <p:cBhvr>
                                        <p:cTn id="124" dur="500" fill="hold"/>
                                        <p:tgtEl>
                                          <p:spTgt spid="256">
                                            <p:bg/>
                                          </p:spTgt>
                                        </p:tgtEl>
                                        <p:attrNameLst>
                                          <p:attrName>ppt_y</p:attrName>
                                        </p:attrNameLst>
                                      </p:cBhvr>
                                      <p:tavLst>
                                        <p:tav tm="0" fmla="#ppt_y+(sin(-2*pi*(1-$))*-#ppt_x+cos(-2*pi*(1-$))*(1-#ppt_y))*(1-$)">
                                          <p:val>
                                            <p:fltVal val="0"/>
                                          </p:val>
                                        </p:tav>
                                        <p:tav tm="100000">
                                          <p:val>
                                            <p:fltVal val="1"/>
                                          </p:val>
                                        </p:tav>
                                      </p:tavLst>
                                    </p:anim>
                                  </p:childTnLst>
                                </p:cTn>
                              </p:par>
                              <p:par>
                                <p:cTn id="125" presetID="15" presetClass="entr" presetSubtype="9" fill="hold" grpId="0" nodeType="withEffect">
                                  <p:stCondLst>
                                    <p:cond delay="0"/>
                                  </p:stCondLst>
                                  <p:iterate>
                                    <p:tmAbs val="0"/>
                                  </p:iterate>
                                  <p:childTnLst>
                                    <p:set>
                                      <p:cBhvr>
                                        <p:cTn id="126" fill="hold"/>
                                        <p:tgtEl>
                                          <p:spTgt spid="256">
                                            <p:txEl>
                                              <p:pRg st="0" end="0"/>
                                            </p:txEl>
                                          </p:spTgt>
                                        </p:tgtEl>
                                        <p:attrNameLst>
                                          <p:attrName>style.visibility</p:attrName>
                                        </p:attrNameLst>
                                      </p:cBhvr>
                                      <p:to>
                                        <p:strVal val="visible"/>
                                      </p:to>
                                    </p:set>
                                    <p:anim calcmode="lin" valueType="num">
                                      <p:cBhvr>
                                        <p:cTn id="127" dur="500" fill="hold"/>
                                        <p:tgtEl>
                                          <p:spTgt spid="256">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56">
                                            <p:txEl>
                                              <p:pRg st="0" end="0"/>
                                            </p:txEl>
                                          </p:spTgt>
                                        </p:tgtEl>
                                        <p:attrNameLst>
                                          <p:attrName>ppt_h</p:attrName>
                                        </p:attrNameLst>
                                      </p:cBhvr>
                                      <p:tavLst>
                                        <p:tav tm="0">
                                          <p:val>
                                            <p:fltVal val="0"/>
                                          </p:val>
                                        </p:tav>
                                        <p:tav tm="100000">
                                          <p:val>
                                            <p:strVal val="#ppt_h"/>
                                          </p:val>
                                        </p:tav>
                                      </p:tavLst>
                                    </p:anim>
                                    <p:anim calcmode="lin" valueType="num">
                                      <p:cBhvr>
                                        <p:cTn id="129" dur="500" fill="hold"/>
                                        <p:tgtEl>
                                          <p:spTgt spid="25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0" dur="500" fill="hold"/>
                                        <p:tgtEl>
                                          <p:spTgt spid="25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31" fill="hold">
                            <p:stCondLst>
                              <p:cond delay="500"/>
                            </p:stCondLst>
                            <p:childTnLst>
                              <p:par>
                                <p:cTn id="132" presetID="15" presetClass="entr" presetSubtype="9" fill="hold" grpId="0" nodeType="afterEffect">
                                  <p:stCondLst>
                                    <p:cond delay="0"/>
                                  </p:stCondLst>
                                  <p:iterate>
                                    <p:tmAbs val="0"/>
                                  </p:iterate>
                                  <p:childTnLst>
                                    <p:set>
                                      <p:cBhvr>
                                        <p:cTn id="133" fill="hold"/>
                                        <p:tgtEl>
                                          <p:spTgt spid="256">
                                            <p:txEl>
                                              <p:pRg st="1" end="1"/>
                                            </p:txEl>
                                          </p:spTgt>
                                        </p:tgtEl>
                                        <p:attrNameLst>
                                          <p:attrName>style.visibility</p:attrName>
                                        </p:attrNameLst>
                                      </p:cBhvr>
                                      <p:to>
                                        <p:strVal val="visible"/>
                                      </p:to>
                                    </p:set>
                                    <p:anim calcmode="lin" valueType="num">
                                      <p:cBhvr>
                                        <p:cTn id="134" dur="500" fill="hold"/>
                                        <p:tgtEl>
                                          <p:spTgt spid="256">
                                            <p:txEl>
                                              <p:pRg st="1" end="1"/>
                                            </p:txEl>
                                          </p:spTgt>
                                        </p:tgtEl>
                                        <p:attrNameLst>
                                          <p:attrName>ppt_w</p:attrName>
                                        </p:attrNameLst>
                                      </p:cBhvr>
                                      <p:tavLst>
                                        <p:tav tm="0">
                                          <p:val>
                                            <p:fltVal val="0"/>
                                          </p:val>
                                        </p:tav>
                                        <p:tav tm="100000">
                                          <p:val>
                                            <p:strVal val="#ppt_w"/>
                                          </p:val>
                                        </p:tav>
                                      </p:tavLst>
                                    </p:anim>
                                    <p:anim calcmode="lin" valueType="num">
                                      <p:cBhvr>
                                        <p:cTn id="135" dur="500" fill="hold"/>
                                        <p:tgtEl>
                                          <p:spTgt spid="256">
                                            <p:txEl>
                                              <p:pRg st="1" end="1"/>
                                            </p:txEl>
                                          </p:spTgt>
                                        </p:tgtEl>
                                        <p:attrNameLst>
                                          <p:attrName>ppt_h</p:attrName>
                                        </p:attrNameLst>
                                      </p:cBhvr>
                                      <p:tavLst>
                                        <p:tav tm="0">
                                          <p:val>
                                            <p:fltVal val="0"/>
                                          </p:val>
                                        </p:tav>
                                        <p:tav tm="100000">
                                          <p:val>
                                            <p:strVal val="#ppt_h"/>
                                          </p:val>
                                        </p:tav>
                                      </p:tavLst>
                                    </p:anim>
                                    <p:anim calcmode="lin" valueType="num">
                                      <p:cBhvr>
                                        <p:cTn id="136" dur="500" fill="hold"/>
                                        <p:tgtEl>
                                          <p:spTgt spid="25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37" dur="500" fill="hold"/>
                                        <p:tgtEl>
                                          <p:spTgt spid="25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advAuto="0"/>
      <p:bldP spid="252" grpId="0" build="p" bldLvl="5" animBg="1" advAuto="0"/>
      <p:bldP spid="253" grpId="0" animBg="1" advAuto="0"/>
      <p:bldP spid="254" grpId="0" build="p" bldLvl="5" animBg="1" advAuto="0"/>
      <p:bldP spid="255" grpId="0" animBg="1" advAuto="0"/>
      <p:bldP spid="256" grpId="0" build="p" bldLvl="5" animBg="1" advAuto="0"/>
      <p:bldP spid="257" grpId="0" animBg="1" advAuto="0"/>
      <p:bldP spid="258" grpId="0" build="p" bldLvl="5" animBg="1" advAuto="0"/>
      <p:bldP spid="259" grpId="0" animBg="1" advAuto="0"/>
      <p:bldP spid="260"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193"/>
          <p:cNvSpPr/>
          <p:nvPr/>
        </p:nvSpPr>
        <p:spPr>
          <a:xfrm>
            <a:off x="2264691" y="2072434"/>
            <a:ext cx="4805117" cy="778919"/>
          </a:xfrm>
          <a:prstGeom prst="rect">
            <a:avLst/>
          </a:prstGeom>
          <a:solidFill>
            <a:srgbClr val="FFCC99"/>
          </a:solidFill>
          <a:ln>
            <a:solidFill>
              <a:srgbClr val="FFFFFF"/>
            </a:solidFill>
          </a:ln>
        </p:spPr>
        <p:txBody>
          <a:bodyPr lIns="45718" tIns="45718" rIns="45718" bIns="45718" anchor="ctr"/>
          <a:lstStyle/>
          <a:p>
            <a:pPr>
              <a:defRPr>
                <a:solidFill>
                  <a:srgbClr val="FFFFFF"/>
                </a:solidFill>
                <a:latin typeface="Verdana"/>
                <a:ea typeface="Verdana"/>
                <a:cs typeface="Verdana"/>
                <a:sym typeface="Verdana"/>
              </a:defRPr>
            </a:pPr>
            <a:endParaRPr/>
          </a:p>
        </p:txBody>
      </p:sp>
      <p:sp>
        <p:nvSpPr>
          <p:cNvPr id="263" name="Shape 223"/>
          <p:cNvSpPr/>
          <p:nvPr/>
        </p:nvSpPr>
        <p:spPr>
          <a:xfrm>
            <a:off x="5197475" y="3841750"/>
            <a:ext cx="3889375" cy="1803400"/>
          </a:xfrm>
          <a:prstGeom prst="rect">
            <a:avLst/>
          </a:prstGeom>
          <a:solidFill>
            <a:srgbClr val="CCFFC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800"/>
              </a:spcBef>
              <a:defRPr sz="1400" u="sng">
                <a:solidFill>
                  <a:srgbClr val="000000"/>
                </a:solidFill>
                <a:latin typeface="Verdana"/>
                <a:ea typeface="Verdana"/>
                <a:cs typeface="Verdana"/>
                <a:sym typeface="Verdana"/>
              </a:defRPr>
            </a:pPr>
            <a:r>
              <a:t>AEROBIC TRAINING</a:t>
            </a:r>
          </a:p>
          <a:p>
            <a:pPr>
              <a:spcBef>
                <a:spcPts val="800"/>
              </a:spcBef>
              <a:defRPr sz="1400">
                <a:solidFill>
                  <a:srgbClr val="000000"/>
                </a:solidFill>
                <a:latin typeface="Verdana"/>
                <a:ea typeface="Verdana"/>
                <a:cs typeface="Verdana"/>
                <a:sym typeface="Verdana"/>
              </a:defRPr>
            </a:pPr>
            <a:r>
              <a:t>15 years old</a:t>
            </a:r>
          </a:p>
          <a:p>
            <a:pPr>
              <a:spcBef>
                <a:spcPts val="800"/>
              </a:spcBef>
              <a:defRPr sz="1400">
                <a:solidFill>
                  <a:srgbClr val="000000"/>
                </a:solidFill>
                <a:latin typeface="Verdana"/>
                <a:ea typeface="Verdana"/>
                <a:cs typeface="Verdana"/>
                <a:sym typeface="Verdana"/>
              </a:defRPr>
            </a:pPr>
            <a:r>
              <a:t>Continuous Training: 20´ </a:t>
            </a:r>
          </a:p>
          <a:p>
            <a:pPr>
              <a:spcBef>
                <a:spcPts val="800"/>
              </a:spcBef>
              <a:defRPr sz="1400">
                <a:solidFill>
                  <a:srgbClr val="000000"/>
                </a:solidFill>
                <a:latin typeface="Verdana"/>
                <a:ea typeface="Verdana"/>
                <a:cs typeface="Verdana"/>
                <a:sym typeface="Verdana"/>
              </a:defRPr>
            </a:pPr>
            <a:r>
              <a:t>HRmax = 220 - AGE = 205 bpm</a:t>
            </a:r>
          </a:p>
          <a:p>
            <a:pPr>
              <a:spcBef>
                <a:spcPts val="800"/>
              </a:spcBef>
              <a:defRPr sz="1400">
                <a:solidFill>
                  <a:srgbClr val="000000"/>
                </a:solidFill>
                <a:latin typeface="Verdana"/>
                <a:ea typeface="Verdana"/>
                <a:cs typeface="Verdana"/>
                <a:sym typeface="Verdana"/>
              </a:defRPr>
            </a:pPr>
            <a:r>
              <a:t>Pulse aerobic training: 70 - 85% MHR</a:t>
            </a:r>
          </a:p>
          <a:p>
            <a:pPr>
              <a:spcBef>
                <a:spcPts val="800"/>
              </a:spcBef>
              <a:defRPr sz="1400">
                <a:solidFill>
                  <a:srgbClr val="000000"/>
                </a:solidFill>
                <a:latin typeface="Verdana"/>
                <a:ea typeface="Verdana"/>
                <a:cs typeface="Verdana"/>
                <a:sym typeface="Verdana"/>
              </a:defRPr>
            </a:pPr>
            <a:r>
              <a:t>Approx 143 y 174 bpm</a:t>
            </a:r>
          </a:p>
        </p:txBody>
      </p:sp>
      <p:sp>
        <p:nvSpPr>
          <p:cNvPr id="264" name="Shape 224"/>
          <p:cNvSpPr txBox="1"/>
          <p:nvPr/>
        </p:nvSpPr>
        <p:spPr>
          <a:xfrm>
            <a:off x="3559175" y="2466975"/>
            <a:ext cx="4248150"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000000"/>
                </a:solidFill>
                <a:latin typeface="Verdana"/>
                <a:ea typeface="Verdana"/>
                <a:cs typeface="Verdana"/>
                <a:sym typeface="Verdana"/>
              </a:defRPr>
            </a:lvl1pPr>
          </a:lstStyle>
          <a:p>
            <a:r>
              <a:t>Key Aerobic Training Zone</a:t>
            </a:r>
          </a:p>
        </p:txBody>
      </p:sp>
      <p:graphicFrame>
        <p:nvGraphicFramePr>
          <p:cNvPr id="265" name="Training Zone"/>
          <p:cNvGraphicFramePr/>
          <p:nvPr/>
        </p:nvGraphicFramePr>
        <p:xfrm>
          <a:off x="646708" y="933449"/>
          <a:ext cx="6075078" cy="52297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63"/>
                                        </p:tgtEl>
                                        <p:attrNameLst>
                                          <p:attrName>style.visibility</p:attrName>
                                        </p:attrNameLst>
                                      </p:cBhvr>
                                      <p:to>
                                        <p:strVal val="visible"/>
                                      </p:to>
                                    </p:set>
                                    <p:animEffect transition="in" filter="dissolve">
                                      <p:cBhvr>
                                        <p:cTn id="7" dur="20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62"/>
                                        </p:tgtEl>
                                        <p:attrNameLst>
                                          <p:attrName>style.visibility</p:attrName>
                                        </p:attrNameLst>
                                      </p:cBhvr>
                                      <p:to>
                                        <p:strVal val="visible"/>
                                      </p:to>
                                    </p:set>
                                    <p:animEffect transition="in" filter="dissolve">
                                      <p:cBhvr>
                                        <p:cTn id="12" dur="2000"/>
                                        <p:tgtEl>
                                          <p:spTgt spid="262"/>
                                        </p:tgtEl>
                                      </p:cBhvr>
                                    </p:animEffect>
                                  </p:childTnLst>
                                </p:cTn>
                              </p:par>
                            </p:childTnLst>
                          </p:cTn>
                        </p:par>
                        <p:par>
                          <p:cTn id="13" fill="hold">
                            <p:stCondLst>
                              <p:cond delay="2000"/>
                            </p:stCondLst>
                            <p:childTnLst>
                              <p:par>
                                <p:cTn id="14" presetID="9" presetClass="entr" fill="hold" grpId="0" nodeType="afterEffect">
                                  <p:stCondLst>
                                    <p:cond delay="0"/>
                                  </p:stCondLst>
                                  <p:iterate>
                                    <p:tmAbs val="0"/>
                                  </p:iterate>
                                  <p:childTnLst>
                                    <p:set>
                                      <p:cBhvr>
                                        <p:cTn id="15" fill="hold"/>
                                        <p:tgtEl>
                                          <p:spTgt spid="264"/>
                                        </p:tgtEl>
                                        <p:attrNameLst>
                                          <p:attrName>style.visibility</p:attrName>
                                        </p:attrNameLst>
                                      </p:cBhvr>
                                      <p:to>
                                        <p:strVal val="visible"/>
                                      </p:to>
                                    </p:set>
                                    <p:animEffect transition="in" filter="dissolve">
                                      <p:cBhvr>
                                        <p:cTn id="16"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63" grpId="0" animBg="1" advAuto="0"/>
      <p:bldP spid="26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28"/>
          <p:cNvSpPr/>
          <p:nvPr/>
        </p:nvSpPr>
        <p:spPr>
          <a:xfrm flipH="1">
            <a:off x="1835148" y="908049"/>
            <a:ext cx="5" cy="4608516"/>
          </a:xfrm>
          <a:prstGeom prst="line">
            <a:avLst/>
          </a:prstGeom>
          <a:ln>
            <a:solidFill>
              <a:srgbClr val="FFFFFF"/>
            </a:solidFill>
          </a:ln>
        </p:spPr>
        <p:txBody>
          <a:bodyPr lIns="45718" tIns="45718" rIns="45718" bIns="45718"/>
          <a:lstStyle/>
          <a:p>
            <a:endParaRPr/>
          </a:p>
        </p:txBody>
      </p:sp>
      <p:sp>
        <p:nvSpPr>
          <p:cNvPr id="268" name="Shape 229"/>
          <p:cNvSpPr/>
          <p:nvPr/>
        </p:nvSpPr>
        <p:spPr>
          <a:xfrm>
            <a:off x="1835150" y="5516562"/>
            <a:ext cx="5905501" cy="2"/>
          </a:xfrm>
          <a:prstGeom prst="line">
            <a:avLst/>
          </a:prstGeom>
          <a:ln>
            <a:solidFill>
              <a:srgbClr val="FFFFFF"/>
            </a:solidFill>
          </a:ln>
        </p:spPr>
        <p:txBody>
          <a:bodyPr lIns="45718" tIns="45718" rIns="45718" bIns="45718"/>
          <a:lstStyle/>
          <a:p>
            <a:endParaRPr/>
          </a:p>
        </p:txBody>
      </p:sp>
      <p:sp>
        <p:nvSpPr>
          <p:cNvPr id="269" name="Shape 230"/>
          <p:cNvSpPr txBox="1"/>
          <p:nvPr/>
        </p:nvSpPr>
        <p:spPr>
          <a:xfrm>
            <a:off x="1311274" y="254632"/>
            <a:ext cx="70923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Verdana"/>
                <a:ea typeface="Verdana"/>
                <a:cs typeface="Verdana"/>
                <a:sym typeface="Verdana"/>
              </a:defRPr>
            </a:lvl1pPr>
          </a:lstStyle>
          <a:p>
            <a:r>
              <a:t>pulse</a:t>
            </a:r>
          </a:p>
        </p:txBody>
      </p:sp>
      <p:sp>
        <p:nvSpPr>
          <p:cNvPr id="270" name="Shape 231"/>
          <p:cNvSpPr txBox="1"/>
          <p:nvPr/>
        </p:nvSpPr>
        <p:spPr>
          <a:xfrm>
            <a:off x="8008935" y="5032375"/>
            <a:ext cx="615474"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Verdana"/>
                <a:ea typeface="Verdana"/>
                <a:cs typeface="Verdana"/>
                <a:sym typeface="Verdana"/>
              </a:defRPr>
            </a:lvl1pPr>
          </a:lstStyle>
          <a:p>
            <a:r>
              <a:t>time</a:t>
            </a:r>
          </a:p>
        </p:txBody>
      </p:sp>
      <p:sp>
        <p:nvSpPr>
          <p:cNvPr id="271" name="Shape 232"/>
          <p:cNvSpPr/>
          <p:nvPr/>
        </p:nvSpPr>
        <p:spPr>
          <a:xfrm flipV="1">
            <a:off x="3059110" y="5445125"/>
            <a:ext cx="3" cy="144465"/>
          </a:xfrm>
          <a:prstGeom prst="line">
            <a:avLst/>
          </a:prstGeom>
          <a:ln>
            <a:solidFill>
              <a:srgbClr val="FFFFFF"/>
            </a:solidFill>
          </a:ln>
        </p:spPr>
        <p:txBody>
          <a:bodyPr lIns="45718" tIns="45718" rIns="45718" bIns="45718"/>
          <a:lstStyle/>
          <a:p>
            <a:endParaRPr/>
          </a:p>
        </p:txBody>
      </p:sp>
      <p:sp>
        <p:nvSpPr>
          <p:cNvPr id="272" name="Shape 233"/>
          <p:cNvSpPr/>
          <p:nvPr/>
        </p:nvSpPr>
        <p:spPr>
          <a:xfrm flipV="1">
            <a:off x="4284662" y="5445125"/>
            <a:ext cx="3" cy="144465"/>
          </a:xfrm>
          <a:prstGeom prst="line">
            <a:avLst/>
          </a:prstGeom>
          <a:ln>
            <a:solidFill>
              <a:srgbClr val="FFFFFF"/>
            </a:solidFill>
          </a:ln>
        </p:spPr>
        <p:txBody>
          <a:bodyPr lIns="45718" tIns="45718" rIns="45718" bIns="45718"/>
          <a:lstStyle/>
          <a:p>
            <a:endParaRPr/>
          </a:p>
        </p:txBody>
      </p:sp>
      <p:sp>
        <p:nvSpPr>
          <p:cNvPr id="273" name="Shape 234"/>
          <p:cNvSpPr/>
          <p:nvPr/>
        </p:nvSpPr>
        <p:spPr>
          <a:xfrm flipV="1">
            <a:off x="5508623" y="5445125"/>
            <a:ext cx="2" cy="144465"/>
          </a:xfrm>
          <a:prstGeom prst="line">
            <a:avLst/>
          </a:prstGeom>
          <a:ln>
            <a:solidFill>
              <a:srgbClr val="FFFFFF"/>
            </a:solidFill>
          </a:ln>
        </p:spPr>
        <p:txBody>
          <a:bodyPr lIns="45718" tIns="45718" rIns="45718" bIns="45718"/>
          <a:lstStyle/>
          <a:p>
            <a:endParaRPr/>
          </a:p>
        </p:txBody>
      </p:sp>
      <p:sp>
        <p:nvSpPr>
          <p:cNvPr id="274" name="Shape 235"/>
          <p:cNvSpPr/>
          <p:nvPr/>
        </p:nvSpPr>
        <p:spPr>
          <a:xfrm flipV="1">
            <a:off x="6659560" y="5445125"/>
            <a:ext cx="3" cy="144465"/>
          </a:xfrm>
          <a:prstGeom prst="line">
            <a:avLst/>
          </a:prstGeom>
          <a:ln>
            <a:solidFill>
              <a:srgbClr val="FFFFFF"/>
            </a:solidFill>
          </a:ln>
        </p:spPr>
        <p:txBody>
          <a:bodyPr lIns="45718" tIns="45718" rIns="45718" bIns="45718"/>
          <a:lstStyle/>
          <a:p>
            <a:endParaRPr/>
          </a:p>
        </p:txBody>
      </p:sp>
      <p:sp>
        <p:nvSpPr>
          <p:cNvPr id="275" name="Shape 236"/>
          <p:cNvSpPr/>
          <p:nvPr/>
        </p:nvSpPr>
        <p:spPr>
          <a:xfrm flipV="1">
            <a:off x="1835149" y="4941887"/>
            <a:ext cx="3" cy="144465"/>
          </a:xfrm>
          <a:prstGeom prst="line">
            <a:avLst/>
          </a:prstGeom>
          <a:ln>
            <a:solidFill>
              <a:srgbClr val="FFFFFF"/>
            </a:solidFill>
          </a:ln>
        </p:spPr>
        <p:txBody>
          <a:bodyPr lIns="45718" tIns="45718" rIns="45718" bIns="45718"/>
          <a:lstStyle/>
          <a:p>
            <a:endParaRPr/>
          </a:p>
        </p:txBody>
      </p:sp>
      <p:sp>
        <p:nvSpPr>
          <p:cNvPr id="276" name="Shape 237"/>
          <p:cNvSpPr/>
          <p:nvPr/>
        </p:nvSpPr>
        <p:spPr>
          <a:xfrm>
            <a:off x="1763710" y="5084760"/>
            <a:ext cx="144465" cy="4"/>
          </a:xfrm>
          <a:prstGeom prst="line">
            <a:avLst/>
          </a:prstGeom>
          <a:ln>
            <a:solidFill>
              <a:srgbClr val="FFFFFF"/>
            </a:solidFill>
          </a:ln>
        </p:spPr>
        <p:txBody>
          <a:bodyPr lIns="45718" tIns="45718" rIns="45718" bIns="45718"/>
          <a:lstStyle/>
          <a:p>
            <a:endParaRPr/>
          </a:p>
        </p:txBody>
      </p:sp>
      <p:sp>
        <p:nvSpPr>
          <p:cNvPr id="277" name="Shape 238"/>
          <p:cNvSpPr/>
          <p:nvPr/>
        </p:nvSpPr>
        <p:spPr>
          <a:xfrm>
            <a:off x="1763710" y="4508500"/>
            <a:ext cx="144465" cy="0"/>
          </a:xfrm>
          <a:prstGeom prst="line">
            <a:avLst/>
          </a:prstGeom>
          <a:ln>
            <a:solidFill>
              <a:srgbClr val="FFFFFF"/>
            </a:solidFill>
          </a:ln>
        </p:spPr>
        <p:txBody>
          <a:bodyPr lIns="45718" tIns="45718" rIns="45718" bIns="45718"/>
          <a:lstStyle/>
          <a:p>
            <a:endParaRPr/>
          </a:p>
        </p:txBody>
      </p:sp>
      <p:sp>
        <p:nvSpPr>
          <p:cNvPr id="278" name="Shape 239"/>
          <p:cNvSpPr/>
          <p:nvPr/>
        </p:nvSpPr>
        <p:spPr>
          <a:xfrm>
            <a:off x="1763710" y="3860800"/>
            <a:ext cx="144465" cy="0"/>
          </a:xfrm>
          <a:prstGeom prst="line">
            <a:avLst/>
          </a:prstGeom>
          <a:ln>
            <a:solidFill>
              <a:srgbClr val="FFFFFF"/>
            </a:solidFill>
          </a:ln>
        </p:spPr>
        <p:txBody>
          <a:bodyPr lIns="45718" tIns="45718" rIns="45718" bIns="45718"/>
          <a:lstStyle/>
          <a:p>
            <a:endParaRPr/>
          </a:p>
        </p:txBody>
      </p:sp>
      <p:sp>
        <p:nvSpPr>
          <p:cNvPr id="279" name="Shape 240"/>
          <p:cNvSpPr/>
          <p:nvPr/>
        </p:nvSpPr>
        <p:spPr>
          <a:xfrm>
            <a:off x="1763710" y="3284535"/>
            <a:ext cx="144465" cy="4"/>
          </a:xfrm>
          <a:prstGeom prst="line">
            <a:avLst/>
          </a:prstGeom>
          <a:ln>
            <a:solidFill>
              <a:srgbClr val="FFFFFF"/>
            </a:solidFill>
          </a:ln>
        </p:spPr>
        <p:txBody>
          <a:bodyPr lIns="45718" tIns="45718" rIns="45718" bIns="45718"/>
          <a:lstStyle/>
          <a:p>
            <a:endParaRPr/>
          </a:p>
        </p:txBody>
      </p:sp>
      <p:sp>
        <p:nvSpPr>
          <p:cNvPr id="280" name="Shape 241"/>
          <p:cNvSpPr/>
          <p:nvPr/>
        </p:nvSpPr>
        <p:spPr>
          <a:xfrm>
            <a:off x="1763710" y="2565400"/>
            <a:ext cx="144465" cy="0"/>
          </a:xfrm>
          <a:prstGeom prst="line">
            <a:avLst/>
          </a:prstGeom>
          <a:ln>
            <a:solidFill>
              <a:srgbClr val="FFFFFF"/>
            </a:solidFill>
          </a:ln>
        </p:spPr>
        <p:txBody>
          <a:bodyPr lIns="45718" tIns="45718" rIns="45718" bIns="45718"/>
          <a:lstStyle/>
          <a:p>
            <a:endParaRPr/>
          </a:p>
        </p:txBody>
      </p:sp>
      <p:sp>
        <p:nvSpPr>
          <p:cNvPr id="281" name="Shape 242"/>
          <p:cNvSpPr/>
          <p:nvPr/>
        </p:nvSpPr>
        <p:spPr>
          <a:xfrm>
            <a:off x="1763710" y="2060575"/>
            <a:ext cx="215903" cy="0"/>
          </a:xfrm>
          <a:prstGeom prst="line">
            <a:avLst/>
          </a:prstGeom>
          <a:ln>
            <a:solidFill>
              <a:srgbClr val="FFFFFF"/>
            </a:solidFill>
          </a:ln>
        </p:spPr>
        <p:txBody>
          <a:bodyPr lIns="45718" tIns="45718" rIns="45718" bIns="45718"/>
          <a:lstStyle/>
          <a:p>
            <a:endParaRPr/>
          </a:p>
        </p:txBody>
      </p:sp>
      <p:sp>
        <p:nvSpPr>
          <p:cNvPr id="282" name="Shape 243"/>
          <p:cNvSpPr/>
          <p:nvPr/>
        </p:nvSpPr>
        <p:spPr>
          <a:xfrm>
            <a:off x="1763710" y="1412875"/>
            <a:ext cx="144465" cy="0"/>
          </a:xfrm>
          <a:prstGeom prst="line">
            <a:avLst/>
          </a:prstGeom>
          <a:ln>
            <a:solidFill>
              <a:srgbClr val="FFFFFF"/>
            </a:solidFill>
          </a:ln>
        </p:spPr>
        <p:txBody>
          <a:bodyPr lIns="45718" tIns="45718" rIns="45718" bIns="45718"/>
          <a:lstStyle/>
          <a:p>
            <a:endParaRPr/>
          </a:p>
        </p:txBody>
      </p:sp>
      <p:sp>
        <p:nvSpPr>
          <p:cNvPr id="283" name="Shape 244"/>
          <p:cNvSpPr/>
          <p:nvPr/>
        </p:nvSpPr>
        <p:spPr>
          <a:xfrm>
            <a:off x="1763710" y="5229225"/>
            <a:ext cx="144465" cy="0"/>
          </a:xfrm>
          <a:prstGeom prst="line">
            <a:avLst/>
          </a:prstGeom>
          <a:ln>
            <a:solidFill>
              <a:srgbClr val="FFFFFF"/>
            </a:solidFill>
          </a:ln>
        </p:spPr>
        <p:txBody>
          <a:bodyPr lIns="45718" tIns="45718" rIns="45718" bIns="45718"/>
          <a:lstStyle/>
          <a:p>
            <a:endParaRPr/>
          </a:p>
        </p:txBody>
      </p:sp>
      <p:sp>
        <p:nvSpPr>
          <p:cNvPr id="284" name="Shape 245"/>
          <p:cNvSpPr/>
          <p:nvPr/>
        </p:nvSpPr>
        <p:spPr>
          <a:xfrm>
            <a:off x="1763710" y="4797425"/>
            <a:ext cx="144465" cy="0"/>
          </a:xfrm>
          <a:prstGeom prst="line">
            <a:avLst/>
          </a:prstGeom>
          <a:ln>
            <a:solidFill>
              <a:srgbClr val="FFFFFF"/>
            </a:solidFill>
          </a:ln>
        </p:spPr>
        <p:txBody>
          <a:bodyPr lIns="45718" tIns="45718" rIns="45718" bIns="45718"/>
          <a:lstStyle/>
          <a:p>
            <a:endParaRPr/>
          </a:p>
        </p:txBody>
      </p:sp>
      <p:sp>
        <p:nvSpPr>
          <p:cNvPr id="285" name="Shape 246"/>
          <p:cNvSpPr/>
          <p:nvPr/>
        </p:nvSpPr>
        <p:spPr>
          <a:xfrm>
            <a:off x="1763710" y="4149725"/>
            <a:ext cx="144465" cy="0"/>
          </a:xfrm>
          <a:prstGeom prst="line">
            <a:avLst/>
          </a:prstGeom>
          <a:ln>
            <a:solidFill>
              <a:srgbClr val="FFFFFF"/>
            </a:solidFill>
          </a:ln>
        </p:spPr>
        <p:txBody>
          <a:bodyPr lIns="45718" tIns="45718" rIns="45718" bIns="45718"/>
          <a:lstStyle/>
          <a:p>
            <a:endParaRPr/>
          </a:p>
        </p:txBody>
      </p:sp>
      <p:sp>
        <p:nvSpPr>
          <p:cNvPr id="286" name="Shape 247"/>
          <p:cNvSpPr/>
          <p:nvPr/>
        </p:nvSpPr>
        <p:spPr>
          <a:xfrm>
            <a:off x="1692275" y="3573460"/>
            <a:ext cx="215901" cy="4"/>
          </a:xfrm>
          <a:prstGeom prst="line">
            <a:avLst/>
          </a:prstGeom>
          <a:ln>
            <a:solidFill>
              <a:srgbClr val="FFFFFF"/>
            </a:solidFill>
          </a:ln>
        </p:spPr>
        <p:txBody>
          <a:bodyPr lIns="45718" tIns="45718" rIns="45718" bIns="45718"/>
          <a:lstStyle/>
          <a:p>
            <a:endParaRPr/>
          </a:p>
        </p:txBody>
      </p:sp>
      <p:sp>
        <p:nvSpPr>
          <p:cNvPr id="287" name="Shape 248"/>
          <p:cNvSpPr/>
          <p:nvPr/>
        </p:nvSpPr>
        <p:spPr>
          <a:xfrm>
            <a:off x="1692274" y="2852735"/>
            <a:ext cx="287341" cy="4"/>
          </a:xfrm>
          <a:prstGeom prst="line">
            <a:avLst/>
          </a:prstGeom>
          <a:ln>
            <a:solidFill>
              <a:srgbClr val="FFFFFF"/>
            </a:solidFill>
          </a:ln>
        </p:spPr>
        <p:txBody>
          <a:bodyPr lIns="45718" tIns="45718" rIns="45718" bIns="45718"/>
          <a:lstStyle/>
          <a:p>
            <a:endParaRPr/>
          </a:p>
        </p:txBody>
      </p:sp>
      <p:sp>
        <p:nvSpPr>
          <p:cNvPr id="288" name="Shape 249"/>
          <p:cNvSpPr/>
          <p:nvPr/>
        </p:nvSpPr>
        <p:spPr>
          <a:xfrm>
            <a:off x="1692275" y="2276475"/>
            <a:ext cx="215901" cy="0"/>
          </a:xfrm>
          <a:prstGeom prst="line">
            <a:avLst/>
          </a:prstGeom>
          <a:ln>
            <a:solidFill>
              <a:srgbClr val="FFFFFF"/>
            </a:solidFill>
          </a:ln>
        </p:spPr>
        <p:txBody>
          <a:bodyPr lIns="45718" tIns="45718" rIns="45718" bIns="45718"/>
          <a:lstStyle/>
          <a:p>
            <a:endParaRPr/>
          </a:p>
        </p:txBody>
      </p:sp>
      <p:sp>
        <p:nvSpPr>
          <p:cNvPr id="289" name="Shape 250"/>
          <p:cNvSpPr/>
          <p:nvPr/>
        </p:nvSpPr>
        <p:spPr>
          <a:xfrm>
            <a:off x="1692274" y="1700210"/>
            <a:ext cx="287341" cy="4"/>
          </a:xfrm>
          <a:prstGeom prst="line">
            <a:avLst/>
          </a:prstGeom>
          <a:ln>
            <a:solidFill>
              <a:srgbClr val="FFFFFF"/>
            </a:solidFill>
          </a:ln>
        </p:spPr>
        <p:txBody>
          <a:bodyPr lIns="45718" tIns="45718" rIns="45718" bIns="45718"/>
          <a:lstStyle/>
          <a:p>
            <a:endParaRPr/>
          </a:p>
        </p:txBody>
      </p:sp>
      <p:sp>
        <p:nvSpPr>
          <p:cNvPr id="290" name="Shape 251"/>
          <p:cNvSpPr txBox="1"/>
          <p:nvPr/>
        </p:nvSpPr>
        <p:spPr>
          <a:xfrm>
            <a:off x="1116012" y="1052511"/>
            <a:ext cx="647703" cy="4434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000"/>
              </a:spcBef>
              <a:defRPr>
                <a:solidFill>
                  <a:srgbClr val="FFFFFF"/>
                </a:solidFill>
                <a:latin typeface="Verdana"/>
                <a:ea typeface="Verdana"/>
                <a:cs typeface="Verdana"/>
                <a:sym typeface="Verdana"/>
              </a:defRPr>
            </a:pPr>
            <a:r>
              <a:t>200</a:t>
            </a:r>
            <a:endParaRPr>
              <a:solidFill>
                <a:srgbClr val="000000"/>
              </a:solidFill>
            </a:endParaRPr>
          </a:p>
          <a:p>
            <a:pPr>
              <a:spcBef>
                <a:spcPts val="1000"/>
              </a:spcBef>
              <a:defRPr>
                <a:solidFill>
                  <a:srgbClr val="FFFFFF"/>
                </a:solidFill>
                <a:latin typeface="Verdana"/>
                <a:ea typeface="Verdana"/>
                <a:cs typeface="Verdana"/>
                <a:sym typeface="Verdana"/>
              </a:defRPr>
            </a:pPr>
            <a:r>
              <a:t>190</a:t>
            </a:r>
            <a:endParaRPr>
              <a:solidFill>
                <a:srgbClr val="000000"/>
              </a:solidFill>
            </a:endParaRPr>
          </a:p>
          <a:p>
            <a:pPr>
              <a:spcBef>
                <a:spcPts val="1000"/>
              </a:spcBef>
              <a:defRPr>
                <a:solidFill>
                  <a:srgbClr val="FFFFFF"/>
                </a:solidFill>
                <a:latin typeface="Verdana"/>
                <a:ea typeface="Verdana"/>
                <a:cs typeface="Verdana"/>
                <a:sym typeface="Verdana"/>
              </a:defRPr>
            </a:pPr>
            <a:r>
              <a:t>180</a:t>
            </a:r>
            <a:endParaRPr>
              <a:solidFill>
                <a:srgbClr val="000000"/>
              </a:solidFill>
            </a:endParaRPr>
          </a:p>
          <a:p>
            <a:pPr>
              <a:spcBef>
                <a:spcPts val="1000"/>
              </a:spcBef>
              <a:defRPr>
                <a:solidFill>
                  <a:srgbClr val="FFFFFF"/>
                </a:solidFill>
                <a:latin typeface="Verdana"/>
                <a:ea typeface="Verdana"/>
                <a:cs typeface="Verdana"/>
                <a:sym typeface="Verdana"/>
              </a:defRPr>
            </a:pPr>
            <a:r>
              <a:t>170</a:t>
            </a:r>
            <a:endParaRPr>
              <a:solidFill>
                <a:srgbClr val="000000"/>
              </a:solidFill>
            </a:endParaRPr>
          </a:p>
          <a:p>
            <a:pPr>
              <a:spcBef>
                <a:spcPts val="1000"/>
              </a:spcBef>
              <a:defRPr>
                <a:solidFill>
                  <a:srgbClr val="FFFFFF"/>
                </a:solidFill>
                <a:latin typeface="Verdana"/>
                <a:ea typeface="Verdana"/>
                <a:cs typeface="Verdana"/>
                <a:sym typeface="Verdana"/>
              </a:defRPr>
            </a:pPr>
            <a:r>
              <a:t>160</a:t>
            </a:r>
            <a:endParaRPr>
              <a:solidFill>
                <a:srgbClr val="000000"/>
              </a:solidFill>
            </a:endParaRPr>
          </a:p>
          <a:p>
            <a:pPr>
              <a:spcBef>
                <a:spcPts val="1000"/>
              </a:spcBef>
              <a:defRPr>
                <a:solidFill>
                  <a:srgbClr val="FFFFFF"/>
                </a:solidFill>
                <a:latin typeface="Verdana"/>
                <a:ea typeface="Verdana"/>
                <a:cs typeface="Verdana"/>
                <a:sym typeface="Verdana"/>
              </a:defRPr>
            </a:pPr>
            <a:r>
              <a:t>150</a:t>
            </a:r>
            <a:endParaRPr>
              <a:solidFill>
                <a:srgbClr val="000000"/>
              </a:solidFill>
            </a:endParaRPr>
          </a:p>
          <a:p>
            <a:pPr>
              <a:spcBef>
                <a:spcPts val="1000"/>
              </a:spcBef>
              <a:defRPr>
                <a:solidFill>
                  <a:srgbClr val="FFFFFF"/>
                </a:solidFill>
                <a:latin typeface="Verdana"/>
                <a:ea typeface="Verdana"/>
                <a:cs typeface="Verdana"/>
                <a:sym typeface="Verdana"/>
              </a:defRPr>
            </a:pPr>
            <a:r>
              <a:t>140</a:t>
            </a:r>
            <a:endParaRPr>
              <a:solidFill>
                <a:srgbClr val="000000"/>
              </a:solidFill>
            </a:endParaRPr>
          </a:p>
          <a:p>
            <a:pPr>
              <a:spcBef>
                <a:spcPts val="1000"/>
              </a:spcBef>
              <a:defRPr>
                <a:solidFill>
                  <a:srgbClr val="FFFFFF"/>
                </a:solidFill>
                <a:latin typeface="Verdana"/>
                <a:ea typeface="Verdana"/>
                <a:cs typeface="Verdana"/>
                <a:sym typeface="Verdana"/>
              </a:defRPr>
            </a:pPr>
            <a:r>
              <a:t>130</a:t>
            </a:r>
            <a:endParaRPr>
              <a:solidFill>
                <a:srgbClr val="000000"/>
              </a:solidFill>
            </a:endParaRPr>
          </a:p>
          <a:p>
            <a:pPr>
              <a:spcBef>
                <a:spcPts val="1000"/>
              </a:spcBef>
              <a:defRPr>
                <a:solidFill>
                  <a:srgbClr val="FFFFFF"/>
                </a:solidFill>
                <a:latin typeface="Verdana"/>
                <a:ea typeface="Verdana"/>
                <a:cs typeface="Verdana"/>
                <a:sym typeface="Verdana"/>
              </a:defRPr>
            </a:pPr>
            <a:r>
              <a:t>120</a:t>
            </a:r>
            <a:endParaRPr>
              <a:solidFill>
                <a:srgbClr val="000000"/>
              </a:solidFill>
            </a:endParaRPr>
          </a:p>
          <a:p>
            <a:pPr>
              <a:spcBef>
                <a:spcPts val="1000"/>
              </a:spcBef>
              <a:defRPr>
                <a:solidFill>
                  <a:srgbClr val="FFFFFF"/>
                </a:solidFill>
                <a:latin typeface="Verdana"/>
                <a:ea typeface="Verdana"/>
                <a:cs typeface="Verdana"/>
                <a:sym typeface="Verdana"/>
              </a:defRPr>
            </a:pPr>
            <a:r>
              <a:t>100</a:t>
            </a:r>
            <a:endParaRPr>
              <a:solidFill>
                <a:srgbClr val="000000"/>
              </a:solidFill>
            </a:endParaRPr>
          </a:p>
          <a:p>
            <a:pPr>
              <a:spcBef>
                <a:spcPts val="1000"/>
              </a:spcBef>
              <a:defRPr>
                <a:solidFill>
                  <a:srgbClr val="FFFFFF"/>
                </a:solidFill>
                <a:latin typeface="Verdana"/>
                <a:ea typeface="Verdana"/>
                <a:cs typeface="Verdana"/>
                <a:sym typeface="Verdana"/>
              </a:defRPr>
            </a:pPr>
            <a:r>
              <a:t>60</a:t>
            </a:r>
          </a:p>
        </p:txBody>
      </p:sp>
      <p:sp>
        <p:nvSpPr>
          <p:cNvPr id="291" name="Shape 252"/>
          <p:cNvSpPr/>
          <p:nvPr/>
        </p:nvSpPr>
        <p:spPr>
          <a:xfrm>
            <a:off x="3143250" y="285750"/>
            <a:ext cx="5689600" cy="2120900"/>
          </a:xfrm>
          <a:prstGeom prst="rect">
            <a:avLst/>
          </a:prstGeom>
          <a:solidFill>
            <a:srgbClr val="CCFFC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800"/>
              </a:spcBef>
              <a:defRPr sz="1400" u="sng">
                <a:solidFill>
                  <a:srgbClr val="000000"/>
                </a:solidFill>
                <a:latin typeface="Verdana"/>
                <a:ea typeface="Verdana"/>
                <a:cs typeface="Verdana"/>
                <a:sym typeface="Verdana"/>
              </a:defRPr>
            </a:pPr>
            <a:r>
              <a:t>ANAEROBIC TRAINING</a:t>
            </a:r>
          </a:p>
          <a:p>
            <a:pPr>
              <a:spcBef>
                <a:spcPts val="800"/>
              </a:spcBef>
              <a:defRPr sz="1400">
                <a:solidFill>
                  <a:srgbClr val="000000"/>
                </a:solidFill>
                <a:latin typeface="Verdana"/>
                <a:ea typeface="Verdana"/>
                <a:cs typeface="Verdana"/>
                <a:sym typeface="Verdana"/>
              </a:defRPr>
            </a:pPr>
            <a:r>
              <a:t>15 years old</a:t>
            </a:r>
          </a:p>
          <a:p>
            <a:pPr>
              <a:spcBef>
                <a:spcPts val="800"/>
              </a:spcBef>
              <a:defRPr sz="1400">
                <a:solidFill>
                  <a:srgbClr val="000000"/>
                </a:solidFill>
                <a:latin typeface="Verdana"/>
                <a:ea typeface="Verdana"/>
                <a:cs typeface="Verdana"/>
                <a:sym typeface="Verdana"/>
              </a:defRPr>
            </a:pPr>
            <a:r>
              <a:t>Circuit Training: 20´ </a:t>
            </a:r>
          </a:p>
          <a:p>
            <a:pPr>
              <a:spcBef>
                <a:spcPts val="800"/>
              </a:spcBef>
              <a:defRPr sz="1400">
                <a:solidFill>
                  <a:srgbClr val="000000"/>
                </a:solidFill>
                <a:latin typeface="Verdana"/>
                <a:ea typeface="Verdana"/>
                <a:cs typeface="Verdana"/>
                <a:sym typeface="Verdana"/>
              </a:defRPr>
            </a:pPr>
            <a:r>
              <a:t>HRmax = 220 - AGE = 205 bpm</a:t>
            </a:r>
          </a:p>
          <a:p>
            <a:pPr>
              <a:spcBef>
                <a:spcPts val="800"/>
              </a:spcBef>
              <a:defRPr sz="1400">
                <a:solidFill>
                  <a:srgbClr val="000000"/>
                </a:solidFill>
                <a:latin typeface="Verdana"/>
                <a:ea typeface="Verdana"/>
                <a:cs typeface="Verdana"/>
                <a:sym typeface="Verdana"/>
              </a:defRPr>
            </a:pPr>
            <a:r>
              <a:t>Pulse anaerobic training: &gt; 85% MHR</a:t>
            </a:r>
          </a:p>
          <a:p>
            <a:pPr>
              <a:spcBef>
                <a:spcPts val="800"/>
              </a:spcBef>
              <a:defRPr sz="1400">
                <a:solidFill>
                  <a:srgbClr val="000000"/>
                </a:solidFill>
                <a:latin typeface="Verdana"/>
                <a:ea typeface="Verdana"/>
                <a:cs typeface="Verdana"/>
                <a:sym typeface="Verdana"/>
              </a:defRPr>
            </a:pPr>
            <a:r>
              <a:t>Approx &gt; 174 bpm</a:t>
            </a:r>
          </a:p>
        </p:txBody>
      </p:sp>
      <p:sp>
        <p:nvSpPr>
          <p:cNvPr id="292" name="Shape 253"/>
          <p:cNvSpPr/>
          <p:nvPr/>
        </p:nvSpPr>
        <p:spPr>
          <a:xfrm>
            <a:off x="1843085" y="1989138"/>
            <a:ext cx="5073176" cy="35118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8" y="21217"/>
                  <a:pt x="244" y="20993"/>
                  <a:pt x="309" y="20600"/>
                </a:cubicBezTo>
                <a:cubicBezTo>
                  <a:pt x="336" y="19323"/>
                  <a:pt x="233" y="17738"/>
                  <a:pt x="618" y="16578"/>
                </a:cubicBezTo>
                <a:cubicBezTo>
                  <a:pt x="737" y="15663"/>
                  <a:pt x="645" y="16014"/>
                  <a:pt x="824" y="15471"/>
                </a:cubicBezTo>
                <a:cubicBezTo>
                  <a:pt x="900" y="14865"/>
                  <a:pt x="1014" y="14269"/>
                  <a:pt x="1079" y="13662"/>
                </a:cubicBezTo>
                <a:cubicBezTo>
                  <a:pt x="1117" y="13300"/>
                  <a:pt x="1182" y="12566"/>
                  <a:pt x="1182" y="12566"/>
                </a:cubicBezTo>
                <a:cubicBezTo>
                  <a:pt x="1198" y="11162"/>
                  <a:pt x="1203" y="9747"/>
                  <a:pt x="1230" y="8342"/>
                </a:cubicBezTo>
                <a:cubicBezTo>
                  <a:pt x="1241" y="7810"/>
                  <a:pt x="1290" y="6469"/>
                  <a:pt x="1539" y="6033"/>
                </a:cubicBezTo>
                <a:cubicBezTo>
                  <a:pt x="1632" y="5873"/>
                  <a:pt x="1756" y="5799"/>
                  <a:pt x="1843" y="5629"/>
                </a:cubicBezTo>
                <a:cubicBezTo>
                  <a:pt x="1957" y="5416"/>
                  <a:pt x="2146" y="5118"/>
                  <a:pt x="2304" y="5022"/>
                </a:cubicBezTo>
                <a:cubicBezTo>
                  <a:pt x="2537" y="4884"/>
                  <a:pt x="2786" y="4852"/>
                  <a:pt x="3025" y="4724"/>
                </a:cubicBezTo>
                <a:cubicBezTo>
                  <a:pt x="3409" y="4980"/>
                  <a:pt x="3816" y="5075"/>
                  <a:pt x="4201" y="5331"/>
                </a:cubicBezTo>
                <a:cubicBezTo>
                  <a:pt x="5350" y="5118"/>
                  <a:pt x="5111" y="5756"/>
                  <a:pt x="5377" y="4724"/>
                </a:cubicBezTo>
                <a:cubicBezTo>
                  <a:pt x="5475" y="3916"/>
                  <a:pt x="5594" y="2915"/>
                  <a:pt x="5838" y="2213"/>
                </a:cubicBezTo>
                <a:cubicBezTo>
                  <a:pt x="5892" y="1883"/>
                  <a:pt x="5919" y="1532"/>
                  <a:pt x="5989" y="1213"/>
                </a:cubicBezTo>
                <a:cubicBezTo>
                  <a:pt x="6060" y="894"/>
                  <a:pt x="6141" y="649"/>
                  <a:pt x="6195" y="309"/>
                </a:cubicBezTo>
                <a:cubicBezTo>
                  <a:pt x="6282" y="372"/>
                  <a:pt x="6380" y="383"/>
                  <a:pt x="6450" y="500"/>
                </a:cubicBezTo>
                <a:cubicBezTo>
                  <a:pt x="6483" y="553"/>
                  <a:pt x="6553" y="1202"/>
                  <a:pt x="6553" y="1213"/>
                </a:cubicBezTo>
                <a:cubicBezTo>
                  <a:pt x="6613" y="1681"/>
                  <a:pt x="6634" y="2160"/>
                  <a:pt x="6705" y="2618"/>
                </a:cubicBezTo>
                <a:cubicBezTo>
                  <a:pt x="6721" y="3181"/>
                  <a:pt x="6732" y="3756"/>
                  <a:pt x="6759" y="4320"/>
                </a:cubicBezTo>
                <a:cubicBezTo>
                  <a:pt x="6813" y="5480"/>
                  <a:pt x="7404" y="5384"/>
                  <a:pt x="7832" y="5927"/>
                </a:cubicBezTo>
                <a:cubicBezTo>
                  <a:pt x="8098" y="5756"/>
                  <a:pt x="8098" y="5448"/>
                  <a:pt x="8190" y="4927"/>
                </a:cubicBezTo>
                <a:cubicBezTo>
                  <a:pt x="8206" y="4831"/>
                  <a:pt x="8244" y="4629"/>
                  <a:pt x="8244" y="4629"/>
                </a:cubicBezTo>
                <a:cubicBezTo>
                  <a:pt x="8288" y="3756"/>
                  <a:pt x="8347" y="2862"/>
                  <a:pt x="8602" y="2117"/>
                </a:cubicBezTo>
                <a:cubicBezTo>
                  <a:pt x="8683" y="1607"/>
                  <a:pt x="8776" y="1107"/>
                  <a:pt x="8857" y="607"/>
                </a:cubicBezTo>
                <a:cubicBezTo>
                  <a:pt x="8878" y="468"/>
                  <a:pt x="8965" y="415"/>
                  <a:pt x="9009" y="309"/>
                </a:cubicBezTo>
                <a:cubicBezTo>
                  <a:pt x="9047" y="213"/>
                  <a:pt x="9079" y="106"/>
                  <a:pt x="9112" y="0"/>
                </a:cubicBezTo>
                <a:cubicBezTo>
                  <a:pt x="9404" y="436"/>
                  <a:pt x="9350" y="521"/>
                  <a:pt x="9421" y="1213"/>
                </a:cubicBezTo>
                <a:cubicBezTo>
                  <a:pt x="9458" y="4809"/>
                  <a:pt x="8786" y="5469"/>
                  <a:pt x="9881" y="6033"/>
                </a:cubicBezTo>
                <a:cubicBezTo>
                  <a:pt x="10364" y="5693"/>
                  <a:pt x="10087" y="3713"/>
                  <a:pt x="10190" y="2713"/>
                </a:cubicBezTo>
                <a:cubicBezTo>
                  <a:pt x="10244" y="2160"/>
                  <a:pt x="10201" y="1490"/>
                  <a:pt x="10494" y="1309"/>
                </a:cubicBezTo>
                <a:cubicBezTo>
                  <a:pt x="10732" y="1617"/>
                  <a:pt x="10759" y="2032"/>
                  <a:pt x="10954" y="2415"/>
                </a:cubicBezTo>
                <a:cubicBezTo>
                  <a:pt x="11041" y="2894"/>
                  <a:pt x="11209" y="3267"/>
                  <a:pt x="11312" y="3724"/>
                </a:cubicBezTo>
                <a:cubicBezTo>
                  <a:pt x="11334" y="3820"/>
                  <a:pt x="11323" y="3958"/>
                  <a:pt x="11366" y="4022"/>
                </a:cubicBezTo>
                <a:cubicBezTo>
                  <a:pt x="11421" y="4107"/>
                  <a:pt x="11502" y="4086"/>
                  <a:pt x="11567" y="4118"/>
                </a:cubicBezTo>
                <a:cubicBezTo>
                  <a:pt x="11746" y="4469"/>
                  <a:pt x="11724" y="4363"/>
                  <a:pt x="11827" y="4831"/>
                </a:cubicBezTo>
                <a:cubicBezTo>
                  <a:pt x="11881" y="5086"/>
                  <a:pt x="11860" y="5224"/>
                  <a:pt x="11979" y="5427"/>
                </a:cubicBezTo>
                <a:cubicBezTo>
                  <a:pt x="12071" y="5586"/>
                  <a:pt x="12185" y="5693"/>
                  <a:pt x="12288" y="5831"/>
                </a:cubicBezTo>
                <a:cubicBezTo>
                  <a:pt x="12337" y="5895"/>
                  <a:pt x="12440" y="6033"/>
                  <a:pt x="12440" y="6033"/>
                </a:cubicBezTo>
                <a:cubicBezTo>
                  <a:pt x="12759" y="5863"/>
                  <a:pt x="12559" y="6054"/>
                  <a:pt x="12797" y="5533"/>
                </a:cubicBezTo>
                <a:cubicBezTo>
                  <a:pt x="13117" y="4820"/>
                  <a:pt x="13150" y="4607"/>
                  <a:pt x="13312" y="3724"/>
                </a:cubicBezTo>
                <a:cubicBezTo>
                  <a:pt x="13426" y="3096"/>
                  <a:pt x="13394" y="2149"/>
                  <a:pt x="13773" y="1915"/>
                </a:cubicBezTo>
                <a:cubicBezTo>
                  <a:pt x="13876" y="1947"/>
                  <a:pt x="13990" y="1905"/>
                  <a:pt x="14077" y="2011"/>
                </a:cubicBezTo>
                <a:cubicBezTo>
                  <a:pt x="14142" y="2096"/>
                  <a:pt x="14174" y="2266"/>
                  <a:pt x="14180" y="2415"/>
                </a:cubicBezTo>
                <a:cubicBezTo>
                  <a:pt x="14358" y="5980"/>
                  <a:pt x="14055" y="4011"/>
                  <a:pt x="14331" y="5629"/>
                </a:cubicBezTo>
                <a:cubicBezTo>
                  <a:pt x="14348" y="5735"/>
                  <a:pt x="14440" y="5682"/>
                  <a:pt x="14489" y="5735"/>
                </a:cubicBezTo>
                <a:cubicBezTo>
                  <a:pt x="14705" y="5948"/>
                  <a:pt x="14933" y="6108"/>
                  <a:pt x="15150" y="6331"/>
                </a:cubicBezTo>
                <a:cubicBezTo>
                  <a:pt x="15551" y="6086"/>
                  <a:pt x="15708" y="4756"/>
                  <a:pt x="15919" y="4118"/>
                </a:cubicBezTo>
                <a:cubicBezTo>
                  <a:pt x="15968" y="3586"/>
                  <a:pt x="16006" y="3192"/>
                  <a:pt x="16125" y="2713"/>
                </a:cubicBezTo>
                <a:cubicBezTo>
                  <a:pt x="16212" y="2011"/>
                  <a:pt x="16218" y="1830"/>
                  <a:pt x="16532" y="1405"/>
                </a:cubicBezTo>
                <a:cubicBezTo>
                  <a:pt x="16602" y="1543"/>
                  <a:pt x="16684" y="1649"/>
                  <a:pt x="16738" y="1809"/>
                </a:cubicBezTo>
                <a:cubicBezTo>
                  <a:pt x="16884" y="2256"/>
                  <a:pt x="16863" y="3022"/>
                  <a:pt x="16944" y="3522"/>
                </a:cubicBezTo>
                <a:cubicBezTo>
                  <a:pt x="17025" y="4756"/>
                  <a:pt x="16960" y="5512"/>
                  <a:pt x="17405" y="6331"/>
                </a:cubicBezTo>
                <a:cubicBezTo>
                  <a:pt x="17616" y="6714"/>
                  <a:pt x="17811" y="7129"/>
                  <a:pt x="18017" y="7533"/>
                </a:cubicBezTo>
                <a:cubicBezTo>
                  <a:pt x="18071" y="7640"/>
                  <a:pt x="18098" y="7831"/>
                  <a:pt x="18174" y="7842"/>
                </a:cubicBezTo>
                <a:cubicBezTo>
                  <a:pt x="18445" y="7874"/>
                  <a:pt x="18722" y="7906"/>
                  <a:pt x="18993" y="7938"/>
                </a:cubicBezTo>
                <a:cubicBezTo>
                  <a:pt x="19172" y="8480"/>
                  <a:pt x="19242" y="8853"/>
                  <a:pt x="19351" y="9449"/>
                </a:cubicBezTo>
                <a:cubicBezTo>
                  <a:pt x="19389" y="9991"/>
                  <a:pt x="19416" y="10619"/>
                  <a:pt x="19605" y="11055"/>
                </a:cubicBezTo>
                <a:cubicBezTo>
                  <a:pt x="19649" y="11162"/>
                  <a:pt x="19692" y="11289"/>
                  <a:pt x="19757" y="11353"/>
                </a:cubicBezTo>
                <a:cubicBezTo>
                  <a:pt x="19855" y="11460"/>
                  <a:pt x="20066" y="11555"/>
                  <a:pt x="20066" y="11555"/>
                </a:cubicBezTo>
                <a:cubicBezTo>
                  <a:pt x="20424" y="12024"/>
                  <a:pt x="20272" y="11821"/>
                  <a:pt x="20527" y="12162"/>
                </a:cubicBezTo>
                <a:cubicBezTo>
                  <a:pt x="20576" y="12226"/>
                  <a:pt x="20679" y="12364"/>
                  <a:pt x="20679" y="12364"/>
                </a:cubicBezTo>
                <a:cubicBezTo>
                  <a:pt x="20819" y="13141"/>
                  <a:pt x="20614" y="12183"/>
                  <a:pt x="20885" y="12864"/>
                </a:cubicBezTo>
                <a:cubicBezTo>
                  <a:pt x="20917" y="12949"/>
                  <a:pt x="20912" y="13066"/>
                  <a:pt x="20933" y="13162"/>
                </a:cubicBezTo>
                <a:cubicBezTo>
                  <a:pt x="21020" y="13567"/>
                  <a:pt x="21058" y="13822"/>
                  <a:pt x="21242" y="14067"/>
                </a:cubicBezTo>
                <a:cubicBezTo>
                  <a:pt x="21296" y="14460"/>
                  <a:pt x="21334" y="14737"/>
                  <a:pt x="21448" y="15077"/>
                </a:cubicBezTo>
                <a:cubicBezTo>
                  <a:pt x="21486" y="15312"/>
                  <a:pt x="21600" y="15556"/>
                  <a:pt x="21600" y="15780"/>
                </a:cubicBezTo>
              </a:path>
            </a:pathLst>
          </a:custGeom>
          <a:ln>
            <a:solidFill>
              <a:srgbClr val="FF00FF"/>
            </a:solidFill>
          </a:ln>
        </p:spPr>
        <p:txBody>
          <a:bodyPr lIns="45718" tIns="45718" rIns="45718" bIns="45718"/>
          <a:lstStyle/>
          <a:p>
            <a:pPr>
              <a:defRPr>
                <a:solidFill>
                  <a:srgbClr val="FFFFFF"/>
                </a:solidFill>
                <a:latin typeface="Arial"/>
                <a:ea typeface="Arial"/>
                <a:cs typeface="Arial"/>
                <a:sym typeface="Arial"/>
              </a:defRPr>
            </a:pPr>
            <a:endParaRPr/>
          </a:p>
        </p:txBody>
      </p:sp>
      <p:sp>
        <p:nvSpPr>
          <p:cNvPr id="293" name="Shape 255"/>
          <p:cNvSpPr txBox="1"/>
          <p:nvPr/>
        </p:nvSpPr>
        <p:spPr>
          <a:xfrm>
            <a:off x="2844006" y="5602287"/>
            <a:ext cx="433390"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5</a:t>
            </a:r>
          </a:p>
        </p:txBody>
      </p:sp>
      <p:sp>
        <p:nvSpPr>
          <p:cNvPr id="294" name="Shape 256"/>
          <p:cNvSpPr txBox="1"/>
          <p:nvPr/>
        </p:nvSpPr>
        <p:spPr>
          <a:xfrm>
            <a:off x="3995737" y="5602287"/>
            <a:ext cx="57626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10</a:t>
            </a:r>
          </a:p>
        </p:txBody>
      </p:sp>
      <p:sp>
        <p:nvSpPr>
          <p:cNvPr id="295" name="Shape 257"/>
          <p:cNvSpPr txBox="1"/>
          <p:nvPr/>
        </p:nvSpPr>
        <p:spPr>
          <a:xfrm>
            <a:off x="5292725" y="5602287"/>
            <a:ext cx="57467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15</a:t>
            </a:r>
          </a:p>
        </p:txBody>
      </p:sp>
      <p:sp>
        <p:nvSpPr>
          <p:cNvPr id="296" name="Shape 258"/>
          <p:cNvSpPr txBox="1"/>
          <p:nvPr/>
        </p:nvSpPr>
        <p:spPr>
          <a:xfrm>
            <a:off x="6443662" y="5602287"/>
            <a:ext cx="649290"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Verdana"/>
                <a:ea typeface="Verdana"/>
                <a:cs typeface="Verdana"/>
                <a:sym typeface="Verdana"/>
              </a:defRPr>
            </a:lvl1pPr>
          </a:lstStyle>
          <a:p>
            <a:r>
              <a:t>20</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91"/>
                                        </p:tgtEl>
                                        <p:attrNameLst>
                                          <p:attrName>style.visibility</p:attrName>
                                        </p:attrNameLst>
                                      </p:cBhvr>
                                      <p:to>
                                        <p:strVal val="visible"/>
                                      </p:to>
                                    </p:set>
                                    <p:animEffect transition="in" filter="dissolve">
                                      <p:cBhvr>
                                        <p:cTn id="7" dur="2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92"/>
                                        </p:tgtEl>
                                        <p:attrNameLst>
                                          <p:attrName>style.visibility</p:attrName>
                                        </p:attrNameLst>
                                      </p:cBhvr>
                                      <p:to>
                                        <p:strVal val="visible"/>
                                      </p:to>
                                    </p:set>
                                    <p:animEffect transition="in" filter="dissolve">
                                      <p:cBhvr>
                                        <p:cTn id="12" dur="2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advAuto="0"/>
      <p:bldP spid="29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60"/>
          <p:cNvSpPr txBox="1"/>
          <p:nvPr/>
        </p:nvSpPr>
        <p:spPr>
          <a:xfrm>
            <a:off x="500061" y="428624"/>
            <a:ext cx="8215315" cy="447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200"/>
              </a:spcBef>
              <a:defRPr sz="2000" b="1">
                <a:solidFill>
                  <a:srgbClr val="FFFFFF"/>
                </a:solidFill>
                <a:latin typeface="Comic Sans MS"/>
                <a:ea typeface="Comic Sans MS"/>
                <a:cs typeface="Comic Sans MS"/>
                <a:sym typeface="Comic Sans MS"/>
              </a:defRPr>
            </a:lvl1pPr>
          </a:lstStyle>
          <a:p>
            <a:r>
              <a:t>QUESTIONNAIRE AND ACTIVITIES </a:t>
            </a:r>
          </a:p>
        </p:txBody>
      </p:sp>
      <p:sp>
        <p:nvSpPr>
          <p:cNvPr id="300" name="Why do the muscles involved in an exercise receive more blood than those at rest?…"/>
          <p:cNvSpPr txBox="1"/>
          <p:nvPr/>
        </p:nvSpPr>
        <p:spPr>
          <a:xfrm>
            <a:off x="156729" y="1753383"/>
            <a:ext cx="8769557" cy="3351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ormAutofit lnSpcReduction="10000"/>
          </a:bodyPr>
          <a:lstStyle/>
          <a:p>
            <a:pPr marL="210820" indent="-197485" defTabSz="457200">
              <a:lnSpc>
                <a:spcPct val="180000"/>
              </a:lnSpc>
              <a:buClr>
                <a:srgbClr val="232323"/>
              </a:buClr>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Helvetica Neue"/>
                <a:ea typeface="Helvetica Neue"/>
                <a:cs typeface="Helvetica Neue"/>
                <a:sym typeface="Helvetica Neue"/>
              </a:defRPr>
            </a:pPr>
            <a:r>
              <a:rPr dirty="0"/>
              <a:t>Why do the muscles involved in an exercise receive more blood than those at rest?</a:t>
            </a:r>
          </a:p>
          <a:p>
            <a:pPr marL="210820" indent="-197485" defTabSz="457200">
              <a:lnSpc>
                <a:spcPct val="180000"/>
              </a:lnSpc>
              <a:buClr>
                <a:srgbClr val="232323"/>
              </a:buClr>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Helvetica Neue"/>
                <a:ea typeface="Helvetica Neue"/>
                <a:cs typeface="Helvetica Neue"/>
                <a:sym typeface="Helvetica Neue"/>
              </a:defRPr>
            </a:pPr>
            <a:r>
              <a:rPr dirty="0"/>
              <a:t>Identify the differences between </a:t>
            </a:r>
            <a:r>
              <a:rPr i="1" dirty="0"/>
              <a:t>aerobic</a:t>
            </a:r>
            <a:r>
              <a:rPr dirty="0"/>
              <a:t> and </a:t>
            </a:r>
            <a:r>
              <a:rPr i="1" dirty="0"/>
              <a:t>anaerobic endurance</a:t>
            </a:r>
            <a:r>
              <a:rPr dirty="0"/>
              <a:t>.</a:t>
            </a:r>
          </a:p>
          <a:p>
            <a:pPr marL="210820" indent="-197485" defTabSz="457200">
              <a:lnSpc>
                <a:spcPct val="180000"/>
              </a:lnSpc>
              <a:buClr>
                <a:srgbClr val="232323"/>
              </a:buClr>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Helvetica Neue"/>
                <a:ea typeface="Helvetica Neue"/>
                <a:cs typeface="Helvetica Neue"/>
                <a:sym typeface="Helvetica Neue"/>
              </a:defRPr>
            </a:pPr>
            <a:r>
              <a:rPr dirty="0"/>
              <a:t>Are you able to comfortably perform a continuous run of 12 min?</a:t>
            </a:r>
          </a:p>
          <a:p>
            <a:pPr marL="210820" indent="-197485" defTabSz="457200">
              <a:lnSpc>
                <a:spcPct val="180000"/>
              </a:lnSpc>
              <a:buClr>
                <a:srgbClr val="232323"/>
              </a:buClr>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Helvetica Neue"/>
                <a:ea typeface="Helvetica Neue"/>
                <a:cs typeface="Helvetica Neue"/>
                <a:sym typeface="Helvetica Neue"/>
              </a:defRPr>
            </a:pPr>
            <a:r>
              <a:rPr dirty="0"/>
              <a:t>Briefly describe an example of a test to measure aerobic endurance and one for anaerobic resistance. </a:t>
            </a:r>
          </a:p>
          <a:p>
            <a:pPr marL="210820" indent="-197485" defTabSz="457200">
              <a:lnSpc>
                <a:spcPct val="180000"/>
              </a:lnSpc>
              <a:buClr>
                <a:srgbClr val="232323"/>
              </a:buClr>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Helvetica Neue"/>
                <a:ea typeface="Helvetica Neue"/>
                <a:cs typeface="Helvetica Neue"/>
                <a:sym typeface="Helvetica Neue"/>
              </a:defRPr>
            </a:pPr>
            <a:r>
              <a:rPr dirty="0"/>
              <a:t>Measure your endurance with your partner using one of the tests.</a:t>
            </a:r>
          </a:p>
          <a:p>
            <a:pPr marL="210820" indent="-197485" defTabSz="457200">
              <a:lnSpc>
                <a:spcPct val="180000"/>
              </a:lnSpc>
              <a:buClr>
                <a:srgbClr val="232323"/>
              </a:buClr>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Helvetica Neue"/>
                <a:ea typeface="Helvetica Neue"/>
                <a:cs typeface="Helvetica Neue"/>
                <a:sym typeface="Helvetica Neue"/>
              </a:defRPr>
            </a:pPr>
            <a:r>
              <a:rPr dirty="0"/>
              <a:t> Write down in your notebook unknown vocabulary from this unit.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07"/>
          <p:cNvSpPr txBox="1">
            <a:spLocks noGrp="1"/>
          </p:cNvSpPr>
          <p:nvPr>
            <p:ph type="title" idx="4294967295"/>
          </p:nvPr>
        </p:nvSpPr>
        <p:spPr>
          <a:xfrm>
            <a:off x="457200" y="158750"/>
            <a:ext cx="8229600" cy="1258888"/>
          </a:xfrm>
          <a:prstGeom prst="rect">
            <a:avLst/>
          </a:prstGeom>
        </p:spPr>
        <p:txBody>
          <a:bodyPr lIns="0" tIns="0" rIns="0" bIns="0"/>
          <a:lstStyle>
            <a:lvl1pPr>
              <a:defRPr sz="3600">
                <a:solidFill>
                  <a:srgbClr val="000000"/>
                </a:solidFill>
              </a:defRPr>
            </a:lvl1pPr>
          </a:lstStyle>
          <a:p>
            <a:r>
              <a:t>ENDURANCE </a:t>
            </a:r>
          </a:p>
        </p:txBody>
      </p:sp>
      <p:sp>
        <p:nvSpPr>
          <p:cNvPr id="187" name="Shape 108"/>
          <p:cNvSpPr txBox="1">
            <a:spLocks noGrp="1"/>
          </p:cNvSpPr>
          <p:nvPr>
            <p:ph type="body" sz="half" idx="4294967295"/>
          </p:nvPr>
        </p:nvSpPr>
        <p:spPr>
          <a:xfrm>
            <a:off x="357187" y="2327275"/>
            <a:ext cx="6757988" cy="3602038"/>
          </a:xfrm>
          <a:prstGeom prst="rect">
            <a:avLst/>
          </a:prstGeom>
        </p:spPr>
        <p:txBody>
          <a:bodyPr lIns="0" tIns="0" rIns="0" bIns="0"/>
          <a:lstStyle/>
          <a:p>
            <a:pPr marL="228600" indent="-228600" defTabSz="457200">
              <a:lnSpc>
                <a:spcPct val="20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j-lt"/>
                <a:ea typeface="+mj-ea"/>
                <a:cs typeface="+mj-cs"/>
                <a:sym typeface="Helvetica"/>
              </a:defRPr>
            </a:pPr>
            <a:r>
              <a:t>Objectives</a:t>
            </a:r>
          </a:p>
          <a:p>
            <a:pPr marL="228600" indent="-228600" defTabSz="457200">
              <a:lnSpc>
                <a:spcPct val="20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j-lt"/>
                <a:ea typeface="+mj-ea"/>
                <a:cs typeface="+mj-cs"/>
                <a:sym typeface="Helvetica"/>
              </a:defRPr>
            </a:pPr>
            <a:r>
              <a:t>Concepts to Consider in the Development of Endurance</a:t>
            </a:r>
          </a:p>
          <a:p>
            <a:pPr marL="228600" indent="-228600" defTabSz="457200">
              <a:lnSpc>
                <a:spcPct val="20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j-lt"/>
                <a:ea typeface="+mj-ea"/>
                <a:cs typeface="+mj-cs"/>
                <a:sym typeface="Helvetica"/>
              </a:defRPr>
            </a:pPr>
            <a:r>
              <a:t>Types of Effort Required: Features &amp; Activities</a:t>
            </a:r>
          </a:p>
          <a:p>
            <a:pPr marL="228600" indent="-228600" defTabSz="457200">
              <a:lnSpc>
                <a:spcPct val="20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j-lt"/>
                <a:ea typeface="+mj-ea"/>
                <a:cs typeface="+mj-cs"/>
                <a:sym typeface="Helvetica"/>
              </a:defRPr>
            </a:pPr>
            <a:r>
              <a:t>Concept and Types of Endurance: Aerobic and Anaerobic </a:t>
            </a:r>
          </a:p>
          <a:p>
            <a:pPr marL="228600" indent="-228600" defTabSz="457200">
              <a:lnSpc>
                <a:spcPct val="20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j-lt"/>
                <a:ea typeface="+mj-ea"/>
                <a:cs typeface="+mj-cs"/>
                <a:sym typeface="Helvetica"/>
              </a:defRPr>
            </a:pPr>
            <a:r>
              <a:t>Benefits of Endurance Training</a:t>
            </a:r>
          </a:p>
          <a:p>
            <a:pPr marL="228600" indent="-228600" defTabSz="457200">
              <a:lnSpc>
                <a:spcPct val="20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j-lt"/>
                <a:ea typeface="+mj-ea"/>
                <a:cs typeface="+mj-cs"/>
                <a:sym typeface="Helvetica"/>
              </a:defRPr>
            </a:pPr>
            <a:r>
              <a:t>Some Tests to Measure Endurance</a:t>
            </a:r>
          </a:p>
          <a:p>
            <a:pPr marL="228600" indent="-228600" defTabSz="457200">
              <a:lnSpc>
                <a:spcPct val="20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j-lt"/>
                <a:ea typeface="+mj-ea"/>
                <a:cs typeface="+mj-cs"/>
                <a:sym typeface="Helvetica"/>
              </a:defRPr>
            </a:pPr>
            <a:r>
              <a:t>Methods to Develop Endurance </a:t>
            </a:r>
          </a:p>
        </p:txBody>
      </p:sp>
      <p:pic>
        <p:nvPicPr>
          <p:cNvPr id="188" name="Res w.jpg" descr="Res w.jpg"/>
          <p:cNvPicPr>
            <a:picLocks noChangeAspect="1"/>
          </p:cNvPicPr>
          <p:nvPr/>
        </p:nvPicPr>
        <p:blipFill>
          <a:blip r:embed="rId2"/>
          <a:stretch>
            <a:fillRect/>
          </a:stretch>
        </p:blipFill>
        <p:spPr>
          <a:xfrm>
            <a:off x="6231880" y="2186346"/>
            <a:ext cx="2051206" cy="334890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11"/>
          <p:cNvSpPr txBox="1">
            <a:spLocks noGrp="1"/>
          </p:cNvSpPr>
          <p:nvPr>
            <p:ph type="title" idx="4294967295"/>
          </p:nvPr>
        </p:nvSpPr>
        <p:spPr>
          <a:xfrm>
            <a:off x="457200" y="57150"/>
            <a:ext cx="8229600" cy="1258888"/>
          </a:xfrm>
          <a:prstGeom prst="rect">
            <a:avLst/>
          </a:prstGeom>
        </p:spPr>
        <p:txBody>
          <a:bodyPr lIns="0" tIns="0" rIns="0" bIns="0"/>
          <a:lstStyle>
            <a:lvl1pPr>
              <a:defRPr>
                <a:solidFill>
                  <a:srgbClr val="000000"/>
                </a:solidFill>
              </a:defRPr>
            </a:lvl1pPr>
          </a:lstStyle>
          <a:p>
            <a:r>
              <a:t>OBJECTIVES</a:t>
            </a:r>
          </a:p>
        </p:txBody>
      </p:sp>
      <p:sp>
        <p:nvSpPr>
          <p:cNvPr id="191" name="Shape 112"/>
          <p:cNvSpPr txBox="1">
            <a:spLocks noGrp="1"/>
          </p:cNvSpPr>
          <p:nvPr>
            <p:ph type="body" sz="half" idx="4294967295"/>
          </p:nvPr>
        </p:nvSpPr>
        <p:spPr>
          <a:xfrm>
            <a:off x="3998458" y="1600200"/>
            <a:ext cx="4286253" cy="4530725"/>
          </a:xfrm>
          <a:prstGeom prst="rect">
            <a:avLst/>
          </a:prstGeom>
        </p:spPr>
        <p:txBody>
          <a:bodyPr lIns="0" tIns="0" rIns="0" bIns="0"/>
          <a:lstStyle/>
          <a:p>
            <a:pPr marL="0" indent="0" algn="just" defTabSz="457200">
              <a:lnSpc>
                <a:spcPct val="130000"/>
              </a:lnSpc>
              <a:spcBef>
                <a:spcPts val="8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000000"/>
                </a:solidFill>
                <a:latin typeface="+mj-lt"/>
                <a:ea typeface="+mj-ea"/>
                <a:cs typeface="+mj-cs"/>
                <a:sym typeface="Helvetica"/>
              </a:defRPr>
            </a:pPr>
            <a:r>
              <a:rPr dirty="0"/>
              <a:t>- To learn the peculiarities of the capacity of physical endurance, and the changes it produces on our body. </a:t>
            </a:r>
          </a:p>
          <a:p>
            <a:pPr marL="139700" indent="-139700" algn="just"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000000"/>
                </a:solidFill>
                <a:latin typeface="+mj-lt"/>
                <a:ea typeface="+mj-ea"/>
                <a:cs typeface="+mj-cs"/>
                <a:sym typeface="Helvetica"/>
              </a:defRPr>
            </a:pPr>
            <a:r>
              <a:rPr dirty="0"/>
              <a:t>- To understand how it may be used in terms of our characteristics and level of physical fitness, developing and implementing sessions or exercises, following the objectives of the course, where it improves endurance and develops it following a healthy approach. </a:t>
            </a:r>
          </a:p>
        </p:txBody>
      </p:sp>
      <p:pic>
        <p:nvPicPr>
          <p:cNvPr id="192" name="Res c.jpg" descr="Res c.jpg"/>
          <p:cNvPicPr>
            <a:picLocks noChangeAspect="1"/>
          </p:cNvPicPr>
          <p:nvPr/>
        </p:nvPicPr>
        <p:blipFill>
          <a:blip r:embed="rId2"/>
          <a:stretch>
            <a:fillRect/>
          </a:stretch>
        </p:blipFill>
        <p:spPr>
          <a:xfrm>
            <a:off x="638580" y="1958975"/>
            <a:ext cx="2853996" cy="355822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15"/>
          <p:cNvSpPr txBox="1"/>
          <p:nvPr/>
        </p:nvSpPr>
        <p:spPr>
          <a:xfrm>
            <a:off x="539750" y="1571624"/>
            <a:ext cx="8604250" cy="701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0000"/>
                </a:solidFill>
                <a:latin typeface="Verdana"/>
                <a:ea typeface="Verdana"/>
                <a:cs typeface="Verdana"/>
                <a:sym typeface="Verdana"/>
              </a:defRPr>
            </a:lvl1pPr>
          </a:lstStyle>
          <a:p>
            <a:r>
              <a:t>The ability of a muscle or body as a whole to repeat an activity many times.</a:t>
            </a:r>
          </a:p>
        </p:txBody>
      </p:sp>
      <p:sp>
        <p:nvSpPr>
          <p:cNvPr id="195" name="Shape 116"/>
          <p:cNvSpPr txBox="1"/>
          <p:nvPr/>
        </p:nvSpPr>
        <p:spPr>
          <a:xfrm>
            <a:off x="4978399" y="2675253"/>
            <a:ext cx="2665416" cy="3724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ts val="5800"/>
              </a:lnSpc>
              <a:spcBef>
                <a:spcPts val="1200"/>
              </a:spcBef>
              <a:defRPr sz="3600">
                <a:solidFill>
                  <a:srgbClr val="000000"/>
                </a:solidFill>
                <a:latin typeface="Arial"/>
                <a:ea typeface="Arial"/>
                <a:cs typeface="Arial"/>
                <a:sym typeface="Arial"/>
              </a:defRPr>
            </a:lvl1pPr>
          </a:lstStyle>
          <a:p>
            <a:r>
              <a:t>But will this use of energy always be the same? </a:t>
            </a:r>
          </a:p>
        </p:txBody>
      </p:sp>
      <p:sp>
        <p:nvSpPr>
          <p:cNvPr id="196" name="Shape 117"/>
          <p:cNvSpPr txBox="1"/>
          <p:nvPr/>
        </p:nvSpPr>
        <p:spPr>
          <a:xfrm>
            <a:off x="3071810" y="428624"/>
            <a:ext cx="3000379" cy="701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000">
                <a:solidFill>
                  <a:srgbClr val="FFFFFF"/>
                </a:solidFill>
                <a:latin typeface="Verdana"/>
                <a:ea typeface="Verdana"/>
                <a:cs typeface="Verdana"/>
                <a:sym typeface="Verdana"/>
              </a:defRPr>
            </a:lvl1pPr>
          </a:lstStyle>
          <a:p>
            <a:r>
              <a:t>Concepts</a:t>
            </a:r>
          </a:p>
        </p:txBody>
      </p:sp>
      <p:pic>
        <p:nvPicPr>
          <p:cNvPr id="197" name="res. p.jpg" descr="res. p.jpg"/>
          <p:cNvPicPr>
            <a:picLocks noChangeAspect="1"/>
          </p:cNvPicPr>
          <p:nvPr/>
        </p:nvPicPr>
        <p:blipFill>
          <a:blip r:embed="rId2"/>
          <a:stretch>
            <a:fillRect/>
          </a:stretch>
        </p:blipFill>
        <p:spPr>
          <a:xfrm>
            <a:off x="924470" y="3114675"/>
            <a:ext cx="2540134" cy="26797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94"/>
                                        </p:tgtEl>
                                        <p:attrNameLst>
                                          <p:attrName>style.visibility</p:attrName>
                                        </p:attrNameLst>
                                      </p:cBhvr>
                                      <p:to>
                                        <p:strVal val="visible"/>
                                      </p:to>
                                    </p:set>
                                    <p:anim calcmode="lin" valueType="num">
                                      <p:cBhvr>
                                        <p:cTn id="7" dur="2000" fill="hold"/>
                                        <p:tgtEl>
                                          <p:spTgt spid="194"/>
                                        </p:tgtEl>
                                        <p:attrNameLst>
                                          <p:attrName>ppt_x</p:attrName>
                                        </p:attrNameLst>
                                      </p:cBhvr>
                                      <p:tavLst>
                                        <p:tav tm="0">
                                          <p:val>
                                            <p:strVal val="0-#ppt_w/2"/>
                                          </p:val>
                                        </p:tav>
                                        <p:tav tm="100000">
                                          <p:val>
                                            <p:strVal val="#ppt_x"/>
                                          </p:val>
                                        </p:tav>
                                      </p:tavLst>
                                    </p:anim>
                                    <p:anim calcmode="lin" valueType="num">
                                      <p:cBhvr>
                                        <p:cTn id="8" dur="2000" fill="hold"/>
                                        <p:tgtEl>
                                          <p:spTgt spid="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iterate>
                                    <p:tmAbs val="0"/>
                                  </p:iterate>
                                  <p:childTnLst>
                                    <p:set>
                                      <p:cBhvr>
                                        <p:cTn id="12" fill="hold"/>
                                        <p:tgtEl>
                                          <p:spTgt spid="195"/>
                                        </p:tgtEl>
                                        <p:attrNameLst>
                                          <p:attrName>style.visibility</p:attrName>
                                        </p:attrNameLst>
                                      </p:cBhvr>
                                      <p:to>
                                        <p:strVal val="visible"/>
                                      </p:to>
                                    </p:set>
                                    <p:anim calcmode="lin" valueType="num">
                                      <p:cBhvr>
                                        <p:cTn id="13" dur="5000" fill="hold"/>
                                        <p:tgtEl>
                                          <p:spTgt spid="195"/>
                                        </p:tgtEl>
                                        <p:attrNameLst>
                                          <p:attrName>ppt_w</p:attrName>
                                        </p:attrNameLst>
                                      </p:cBhvr>
                                      <p:tavLst>
                                        <p:tav tm="0">
                                          <p:val>
                                            <p:strVal val="4*#ppt_w"/>
                                          </p:val>
                                        </p:tav>
                                        <p:tav tm="100000">
                                          <p:val>
                                            <p:strVal val="#ppt_w"/>
                                          </p:val>
                                        </p:tav>
                                      </p:tavLst>
                                    </p:anim>
                                    <p:anim calcmode="lin" valueType="num">
                                      <p:cBhvr>
                                        <p:cTn id="14" dur="5000" fill="hold"/>
                                        <p:tgtEl>
                                          <p:spTgt spid="19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advAuto="0"/>
      <p:bldP spid="19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21"/>
          <p:cNvSpPr txBox="1"/>
          <p:nvPr/>
        </p:nvSpPr>
        <p:spPr>
          <a:xfrm>
            <a:off x="1771650" y="779461"/>
            <a:ext cx="7715250" cy="2396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ts val="5800"/>
              </a:lnSpc>
              <a:spcBef>
                <a:spcPts val="1200"/>
              </a:spcBef>
              <a:defRPr sz="3600">
                <a:solidFill>
                  <a:srgbClr val="000000"/>
                </a:solidFill>
                <a:latin typeface="Arial"/>
                <a:ea typeface="Arial"/>
                <a:cs typeface="Arial"/>
                <a:sym typeface="Arial"/>
              </a:defRPr>
            </a:pPr>
            <a:r>
              <a:rPr dirty="0"/>
              <a:t>Obviously not,</a:t>
            </a:r>
          </a:p>
          <a:p>
            <a:pPr defTabSz="457200">
              <a:lnSpc>
                <a:spcPts val="5800"/>
              </a:lnSpc>
              <a:spcBef>
                <a:spcPts val="1200"/>
              </a:spcBef>
              <a:defRPr sz="3600">
                <a:solidFill>
                  <a:srgbClr val="000000"/>
                </a:solidFill>
                <a:latin typeface="Arial"/>
                <a:ea typeface="Arial"/>
                <a:cs typeface="Arial"/>
                <a:sym typeface="Arial"/>
              </a:defRPr>
            </a:pPr>
            <a:r>
              <a:rPr dirty="0"/>
              <a:t>it will vary in its intensity and according to the characteristics. </a:t>
            </a:r>
          </a:p>
        </p:txBody>
      </p:sp>
      <p:pic>
        <p:nvPicPr>
          <p:cNvPr id="200" name="Sin título-9.jpg" descr="Sin título-9.jpg"/>
          <p:cNvPicPr>
            <a:picLocks noChangeAspect="1"/>
          </p:cNvPicPr>
          <p:nvPr/>
        </p:nvPicPr>
        <p:blipFill>
          <a:blip r:embed="rId2"/>
          <a:stretch>
            <a:fillRect/>
          </a:stretch>
        </p:blipFill>
        <p:spPr>
          <a:xfrm>
            <a:off x="536456" y="3940195"/>
            <a:ext cx="2995980" cy="20503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ragüa-filtered.jpeg" descr="piragüa-filtered.jpeg"/>
          <p:cNvPicPr>
            <a:picLocks noChangeAspect="1"/>
          </p:cNvPicPr>
          <p:nvPr/>
        </p:nvPicPr>
        <p:blipFill>
          <a:blip r:embed="rId2">
            <a:alphaModFix amt="9000"/>
          </a:blip>
          <a:stretch>
            <a:fillRect/>
          </a:stretch>
        </p:blipFill>
        <p:spPr>
          <a:xfrm>
            <a:off x="265868" y="57832"/>
            <a:ext cx="8524072" cy="6685547"/>
          </a:xfrm>
          <a:prstGeom prst="rect">
            <a:avLst/>
          </a:prstGeom>
          <a:ln w="12700">
            <a:miter lim="400000"/>
          </a:ln>
        </p:spPr>
      </p:pic>
      <p:sp>
        <p:nvSpPr>
          <p:cNvPr id="203" name="Shape 126"/>
          <p:cNvSpPr txBox="1">
            <a:spLocks noGrp="1"/>
          </p:cNvSpPr>
          <p:nvPr>
            <p:ph type="title" idx="4294967295"/>
          </p:nvPr>
        </p:nvSpPr>
        <p:spPr>
          <a:xfrm>
            <a:off x="354060" y="214311"/>
            <a:ext cx="8229601" cy="954088"/>
          </a:xfrm>
          <a:prstGeom prst="rect">
            <a:avLst/>
          </a:prstGeom>
        </p:spPr>
        <p:txBody>
          <a:bodyPr lIns="0" tIns="0" rIns="0" bIns="0" anchor="ctr"/>
          <a:lstStyle>
            <a:lvl1pPr>
              <a:defRPr sz="2800">
                <a:solidFill>
                  <a:srgbClr val="969696"/>
                </a:solidFill>
                <a:effectLst>
                  <a:outerShdw blurRad="12700" dist="25400" dir="2700000" rotWithShape="0">
                    <a:srgbClr val="000000"/>
                  </a:outerShdw>
                </a:effectLst>
              </a:defRPr>
            </a:lvl1pPr>
          </a:lstStyle>
          <a:p>
            <a:r>
              <a:t>EFFORTS HAVE DIFFERENT INTENSITIES</a:t>
            </a:r>
          </a:p>
        </p:txBody>
      </p:sp>
      <p:graphicFrame>
        <p:nvGraphicFramePr>
          <p:cNvPr id="204" name="Table 127"/>
          <p:cNvGraphicFramePr/>
          <p:nvPr>
            <p:extLst>
              <p:ext uri="{D42A27DB-BD31-4B8C-83A1-F6EECF244321}">
                <p14:modId xmlns:p14="http://schemas.microsoft.com/office/powerpoint/2010/main" val="2387226499"/>
              </p:ext>
            </p:extLst>
          </p:nvPr>
        </p:nvGraphicFramePr>
        <p:xfrm>
          <a:off x="468312" y="1412875"/>
          <a:ext cx="8229600" cy="1127125"/>
        </p:xfrm>
        <a:graphic>
          <a:graphicData uri="http://schemas.openxmlformats.org/drawingml/2006/table">
            <a:tbl>
              <a:tblPr>
                <a:tableStyleId>{4C3C2611-4C71-4FC5-86AE-919BDF0F9419}</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1127125">
                <a:tc>
                  <a:txBody>
                    <a:bodyPr/>
                    <a:lstStyle/>
                    <a:p>
                      <a:pPr algn="ctr">
                        <a:spcBef>
                          <a:spcPts val="4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TYPES OF EFFORT</a:t>
                      </a:r>
                    </a:p>
                  </a:txBody>
                  <a:tcPr marL="45720" marR="45720" anchor="ctr"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400"/>
                        </a:spcBef>
                        <a:defRPr sz="1800" b="0" i="0">
                          <a:solidFill>
                            <a:srgbClr val="000000"/>
                          </a:solidFill>
                          <a:effectLst/>
                        </a:defRPr>
                      </a:pPr>
                      <a:r>
                        <a:rPr sz="2000">
                          <a:solidFill>
                            <a:srgbClr val="00B050"/>
                          </a:solidFill>
                          <a:effectLst>
                            <a:outerShdw blurRad="12700" dist="25400" dir="2700000" rotWithShape="0">
                              <a:srgbClr val="000000"/>
                            </a:outerShdw>
                          </a:effectLst>
                          <a:latin typeface="+mn-lt"/>
                          <a:ea typeface="+mn-ea"/>
                          <a:cs typeface="+mn-cs"/>
                          <a:sym typeface="Avenir Roman"/>
                        </a:rPr>
                        <a:t>MAXIMUM I.</a:t>
                      </a:r>
                    </a:p>
                  </a:txBody>
                  <a:tcPr marL="45720" marR="45720" anchor="ctr"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marL="711200" indent="-711200" algn="ctr">
                        <a:spcBef>
                          <a:spcPts val="400"/>
                        </a:spcBef>
                        <a:defRPr sz="1800" b="0" i="0">
                          <a:solidFill>
                            <a:srgbClr val="000000"/>
                          </a:solidFill>
                          <a:effectLst/>
                        </a:defRPr>
                      </a:pPr>
                      <a:r>
                        <a:rPr sz="2000">
                          <a:solidFill>
                            <a:srgbClr val="00B050"/>
                          </a:solidFill>
                          <a:effectLst>
                            <a:outerShdw blurRad="12700" dist="25400" dir="2700000" rotWithShape="0">
                              <a:srgbClr val="000000"/>
                            </a:outerShdw>
                          </a:effectLst>
                          <a:latin typeface="+mn-lt"/>
                          <a:ea typeface="+mn-ea"/>
                          <a:cs typeface="+mn-cs"/>
                          <a:sym typeface="Avenir Roman"/>
                        </a:rPr>
                        <a:t>SUBMAXIMAL I.</a:t>
                      </a:r>
                    </a:p>
                  </a:txBody>
                  <a:tcPr marL="45720" marR="45720" anchor="ctr"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4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MODERATE I.</a:t>
                      </a:r>
                    </a:p>
                  </a:txBody>
                  <a:tcPr marL="45720" marR="45720" anchor="ctr"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05" name="Table 128"/>
          <p:cNvGraphicFramePr/>
          <p:nvPr>
            <p:extLst>
              <p:ext uri="{D42A27DB-BD31-4B8C-83A1-F6EECF244321}">
                <p14:modId xmlns:p14="http://schemas.microsoft.com/office/powerpoint/2010/main" val="3236740935"/>
              </p:ext>
            </p:extLst>
          </p:nvPr>
        </p:nvGraphicFramePr>
        <p:xfrm>
          <a:off x="468312" y="2636835"/>
          <a:ext cx="8207372" cy="1249362"/>
        </p:xfrm>
        <a:graphic>
          <a:graphicData uri="http://schemas.openxmlformats.org/drawingml/2006/table">
            <a:tbl>
              <a:tblPr>
                <a:tableStyleId>{4C3C2611-4C71-4FC5-86AE-919BDF0F9419}</a:tableStyleId>
              </a:tblPr>
              <a:tblGrid>
                <a:gridCol w="2052636">
                  <a:extLst>
                    <a:ext uri="{9D8B030D-6E8A-4147-A177-3AD203B41FA5}">
                      <a16:colId xmlns:a16="http://schemas.microsoft.com/office/drawing/2014/main" xmlns="" val="20000"/>
                    </a:ext>
                  </a:extLst>
                </a:gridCol>
                <a:gridCol w="2051050">
                  <a:extLst>
                    <a:ext uri="{9D8B030D-6E8A-4147-A177-3AD203B41FA5}">
                      <a16:colId xmlns:a16="http://schemas.microsoft.com/office/drawing/2014/main" xmlns="" val="20001"/>
                    </a:ext>
                  </a:extLst>
                </a:gridCol>
                <a:gridCol w="2052636">
                  <a:extLst>
                    <a:ext uri="{9D8B030D-6E8A-4147-A177-3AD203B41FA5}">
                      <a16:colId xmlns:a16="http://schemas.microsoft.com/office/drawing/2014/main" xmlns="" val="20002"/>
                    </a:ext>
                  </a:extLst>
                </a:gridCol>
                <a:gridCol w="2051050">
                  <a:extLst>
                    <a:ext uri="{9D8B030D-6E8A-4147-A177-3AD203B41FA5}">
                      <a16:colId xmlns:a16="http://schemas.microsoft.com/office/drawing/2014/main" xmlns="" val="20003"/>
                    </a:ext>
                  </a:extLst>
                </a:gridCol>
              </a:tblGrid>
              <a:tr h="1249362">
                <a:tc>
                  <a:txBody>
                    <a:bodyPr/>
                    <a:lstStyle/>
                    <a:p>
                      <a:pPr algn="ctr">
                        <a:spcBef>
                          <a:spcPts val="4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ACTIVITIES</a:t>
                      </a:r>
                    </a:p>
                  </a:txBody>
                  <a:tcPr marL="45720" marR="45720" anchor="ctr"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2800" b="0" i="0">
                          <a:solidFill>
                            <a:srgbClr val="FFFFFF"/>
                          </a:solidFill>
                          <a:latin typeface="+mn-lt"/>
                          <a:ea typeface="+mn-ea"/>
                          <a:cs typeface="+mn-cs"/>
                          <a:sym typeface="Avenir Roman"/>
                        </a:defRPr>
                      </a:pPr>
                      <a:r>
                        <a:rPr>
                          <a:solidFill>
                            <a:srgbClr val="00B050"/>
                          </a:solidFill>
                        </a:rPr>
                        <a:t>100m. </a:t>
                      </a:r>
                      <a:r>
                        <a:rPr sz="1800">
                          <a:solidFill>
                            <a:srgbClr val="00B050"/>
                          </a:solidFill>
                        </a:rPr>
                        <a:t>and/or jumping - throwing,…</a:t>
                      </a:r>
                    </a:p>
                  </a:txBody>
                  <a:tcPr marL="45720" marR="45720" anchor="ctr"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1800" b="0" i="0">
                          <a:solidFill>
                            <a:srgbClr val="000000"/>
                          </a:solidFill>
                          <a:effectLst/>
                        </a:defRPr>
                      </a:pPr>
                      <a:r>
                        <a:rPr sz="2000">
                          <a:solidFill>
                            <a:srgbClr val="00B050"/>
                          </a:solidFill>
                          <a:effectLst>
                            <a:outerShdw blurRad="12700" dist="25400" dir="2700000" rotWithShape="0">
                              <a:srgbClr val="000000"/>
                            </a:outerShdw>
                          </a:effectLst>
                          <a:latin typeface="+mn-lt"/>
                          <a:ea typeface="+mn-ea"/>
                          <a:cs typeface="+mn-cs"/>
                          <a:sym typeface="Avenir Roman"/>
                        </a:rPr>
                        <a:t>middle distance races, team sports,…</a:t>
                      </a:r>
                    </a:p>
                  </a:txBody>
                  <a:tcPr marL="45720" marR="45720" anchor="ctr"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2800" b="0" i="0">
                          <a:solidFill>
                            <a:srgbClr val="FFFFFF"/>
                          </a:solidFill>
                          <a:latin typeface="+mn-lt"/>
                          <a:ea typeface="+mn-ea"/>
                          <a:cs typeface="+mn-cs"/>
                          <a:sym typeface="Avenir Roman"/>
                        </a:defRPr>
                      </a:pPr>
                      <a:r>
                        <a:rPr dirty="0">
                          <a:solidFill>
                            <a:srgbClr val="00B050"/>
                          </a:solidFill>
                        </a:rPr>
                        <a:t>3000, 5000 </a:t>
                      </a:r>
                      <a:r>
                        <a:rPr sz="2000" dirty="0">
                          <a:solidFill>
                            <a:srgbClr val="00B050"/>
                          </a:solidFill>
                        </a:rPr>
                        <a:t>and marathon</a:t>
                      </a:r>
                    </a:p>
                  </a:txBody>
                  <a:tcPr marL="45720" marR="45720" anchor="ctr"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06" name="Table 129"/>
          <p:cNvGraphicFramePr/>
          <p:nvPr>
            <p:extLst>
              <p:ext uri="{D42A27DB-BD31-4B8C-83A1-F6EECF244321}">
                <p14:modId xmlns:p14="http://schemas.microsoft.com/office/powerpoint/2010/main" val="2932809146"/>
              </p:ext>
            </p:extLst>
          </p:nvPr>
        </p:nvGraphicFramePr>
        <p:xfrm>
          <a:off x="463550" y="3975865"/>
          <a:ext cx="8207372" cy="1079500"/>
        </p:xfrm>
        <a:graphic>
          <a:graphicData uri="http://schemas.openxmlformats.org/drawingml/2006/table">
            <a:tbl>
              <a:tblPr>
                <a:tableStyleId>{4C3C2611-4C71-4FC5-86AE-919BDF0F9419}</a:tableStyleId>
              </a:tblPr>
              <a:tblGrid>
                <a:gridCol w="2052636">
                  <a:extLst>
                    <a:ext uri="{9D8B030D-6E8A-4147-A177-3AD203B41FA5}">
                      <a16:colId xmlns:a16="http://schemas.microsoft.com/office/drawing/2014/main" xmlns="" val="20000"/>
                    </a:ext>
                  </a:extLst>
                </a:gridCol>
                <a:gridCol w="2051050">
                  <a:extLst>
                    <a:ext uri="{9D8B030D-6E8A-4147-A177-3AD203B41FA5}">
                      <a16:colId xmlns:a16="http://schemas.microsoft.com/office/drawing/2014/main" xmlns="" val="20001"/>
                    </a:ext>
                  </a:extLst>
                </a:gridCol>
                <a:gridCol w="2052636">
                  <a:extLst>
                    <a:ext uri="{9D8B030D-6E8A-4147-A177-3AD203B41FA5}">
                      <a16:colId xmlns:a16="http://schemas.microsoft.com/office/drawing/2014/main" xmlns="" val="20002"/>
                    </a:ext>
                  </a:extLst>
                </a:gridCol>
                <a:gridCol w="2051050">
                  <a:extLst>
                    <a:ext uri="{9D8B030D-6E8A-4147-A177-3AD203B41FA5}">
                      <a16:colId xmlns:a16="http://schemas.microsoft.com/office/drawing/2014/main" xmlns="" val="20003"/>
                    </a:ext>
                  </a:extLst>
                </a:gridCol>
              </a:tblGrid>
              <a:tr h="1079500">
                <a:tc>
                  <a:txBody>
                    <a:bodyPr/>
                    <a:lstStyle/>
                    <a:p>
                      <a:pPr algn="ctr">
                        <a:spcBef>
                          <a:spcPts val="4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DURATION</a:t>
                      </a:r>
                    </a:p>
                  </a:txBody>
                  <a:tcPr marL="45720" marR="45720" anchor="ctr"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2800" b="0" i="0">
                          <a:solidFill>
                            <a:srgbClr val="FFFFFF"/>
                          </a:solidFill>
                          <a:latin typeface="+mn-lt"/>
                          <a:ea typeface="+mn-ea"/>
                          <a:cs typeface="+mn-cs"/>
                          <a:sym typeface="Avenir Roman"/>
                        </a:defRPr>
                      </a:pPr>
                      <a:r>
                        <a:rPr>
                          <a:solidFill>
                            <a:srgbClr val="00B050"/>
                          </a:solidFill>
                        </a:rPr>
                        <a:t>10” - 15” </a:t>
                      </a:r>
                      <a:r>
                        <a:rPr sz="1800">
                          <a:solidFill>
                            <a:srgbClr val="00B050"/>
                          </a:solidFill>
                        </a:rPr>
                        <a:t>approx.</a:t>
                      </a:r>
                    </a:p>
                  </a:txBody>
                  <a:tcPr marL="45720" marR="45720" anchor="ctr"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2800" b="0" i="0">
                          <a:solidFill>
                            <a:srgbClr val="FFFFFF"/>
                          </a:solidFill>
                          <a:latin typeface="+mn-lt"/>
                          <a:ea typeface="+mn-ea"/>
                          <a:cs typeface="+mn-cs"/>
                          <a:sym typeface="Avenir Roman"/>
                        </a:defRPr>
                      </a:pPr>
                      <a:r>
                        <a:rPr>
                          <a:solidFill>
                            <a:srgbClr val="00B050"/>
                          </a:solidFill>
                        </a:rPr>
                        <a:t>1´  -  4´ </a:t>
                      </a:r>
                      <a:r>
                        <a:rPr sz="1800">
                          <a:solidFill>
                            <a:srgbClr val="00B050"/>
                          </a:solidFill>
                        </a:rPr>
                        <a:t>approx.</a:t>
                      </a:r>
                    </a:p>
                  </a:txBody>
                  <a:tcPr marL="45720" marR="45720" anchor="ctr"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2800" b="0" i="0">
                          <a:solidFill>
                            <a:srgbClr val="FFFFFF"/>
                          </a:solidFill>
                          <a:latin typeface="+mn-lt"/>
                          <a:ea typeface="+mn-ea"/>
                          <a:cs typeface="+mn-cs"/>
                          <a:sym typeface="Avenir Roman"/>
                        </a:defRPr>
                      </a:pPr>
                      <a:r>
                        <a:rPr dirty="0">
                          <a:solidFill>
                            <a:srgbClr val="00B050"/>
                          </a:solidFill>
                        </a:rPr>
                        <a:t>more than</a:t>
                      </a:r>
                    </a:p>
                    <a:p>
                      <a:pPr algn="ctr">
                        <a:spcBef>
                          <a:spcPts val="600"/>
                        </a:spcBef>
                        <a:defRPr sz="2800" b="0" i="0">
                          <a:solidFill>
                            <a:srgbClr val="FFFFFF"/>
                          </a:solidFill>
                          <a:latin typeface="+mn-lt"/>
                          <a:ea typeface="+mn-ea"/>
                          <a:cs typeface="+mn-cs"/>
                          <a:sym typeface="Avenir Roman"/>
                        </a:defRPr>
                      </a:pPr>
                      <a:r>
                        <a:rPr dirty="0">
                          <a:solidFill>
                            <a:srgbClr val="00B050"/>
                          </a:solidFill>
                        </a:rPr>
                        <a:t>4´</a:t>
                      </a:r>
                    </a:p>
                  </a:txBody>
                  <a:tcPr marL="45720" marR="45720" anchor="ctr"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07" name="Table 130"/>
          <p:cNvGraphicFramePr/>
          <p:nvPr>
            <p:extLst>
              <p:ext uri="{D42A27DB-BD31-4B8C-83A1-F6EECF244321}">
                <p14:modId xmlns:p14="http://schemas.microsoft.com/office/powerpoint/2010/main" val="1227908680"/>
              </p:ext>
            </p:extLst>
          </p:nvPr>
        </p:nvGraphicFramePr>
        <p:xfrm>
          <a:off x="495300" y="5220968"/>
          <a:ext cx="8175622" cy="1128712"/>
        </p:xfrm>
        <a:graphic>
          <a:graphicData uri="http://schemas.openxmlformats.org/drawingml/2006/table">
            <a:tbl>
              <a:tblPr>
                <a:tableStyleId>{4C3C2611-4C71-4FC5-86AE-919BDF0F9419}</a:tableStyleId>
              </a:tblPr>
              <a:tblGrid>
                <a:gridCol w="2020886">
                  <a:extLst>
                    <a:ext uri="{9D8B030D-6E8A-4147-A177-3AD203B41FA5}">
                      <a16:colId xmlns:a16="http://schemas.microsoft.com/office/drawing/2014/main" xmlns="" val="20000"/>
                    </a:ext>
                  </a:extLst>
                </a:gridCol>
                <a:gridCol w="2051050">
                  <a:extLst>
                    <a:ext uri="{9D8B030D-6E8A-4147-A177-3AD203B41FA5}">
                      <a16:colId xmlns:a16="http://schemas.microsoft.com/office/drawing/2014/main" xmlns="" val="20001"/>
                    </a:ext>
                  </a:extLst>
                </a:gridCol>
                <a:gridCol w="2052636">
                  <a:extLst>
                    <a:ext uri="{9D8B030D-6E8A-4147-A177-3AD203B41FA5}">
                      <a16:colId xmlns:a16="http://schemas.microsoft.com/office/drawing/2014/main" xmlns="" val="20002"/>
                    </a:ext>
                  </a:extLst>
                </a:gridCol>
                <a:gridCol w="2051050">
                  <a:extLst>
                    <a:ext uri="{9D8B030D-6E8A-4147-A177-3AD203B41FA5}">
                      <a16:colId xmlns:a16="http://schemas.microsoft.com/office/drawing/2014/main" xmlns="" val="20003"/>
                    </a:ext>
                  </a:extLst>
                </a:gridCol>
              </a:tblGrid>
              <a:tr h="1128712">
                <a:tc>
                  <a:txBody>
                    <a:bodyPr/>
                    <a:lstStyle/>
                    <a:p>
                      <a:pPr algn="ctr">
                        <a:spcBef>
                          <a:spcPts val="4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ENERGY SOURCE</a:t>
                      </a:r>
                    </a:p>
                  </a:txBody>
                  <a:tcPr marL="45720" marR="45720" anchor="ctr"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2800" b="0" i="0">
                          <a:solidFill>
                            <a:srgbClr val="FFFFFF"/>
                          </a:solidFill>
                          <a:latin typeface="+mn-lt"/>
                          <a:ea typeface="+mn-ea"/>
                          <a:cs typeface="+mn-cs"/>
                          <a:sym typeface="Avenir Roman"/>
                        </a:defRPr>
                      </a:pPr>
                      <a:r>
                        <a:rPr>
                          <a:solidFill>
                            <a:srgbClr val="00B050"/>
                          </a:solidFill>
                        </a:rPr>
                        <a:t>ATP, CP </a:t>
                      </a:r>
                      <a:r>
                        <a:rPr sz="1400">
                          <a:solidFill>
                            <a:srgbClr val="00B050"/>
                          </a:solidFill>
                        </a:rPr>
                        <a:t>RESERVES</a:t>
                      </a:r>
                    </a:p>
                  </a:txBody>
                  <a:tcPr marL="45720" marR="45720" anchor="ctr"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2800" b="0" i="0">
                          <a:solidFill>
                            <a:srgbClr val="FFFFFF"/>
                          </a:solidFill>
                          <a:latin typeface="+mn-lt"/>
                          <a:ea typeface="+mn-ea"/>
                          <a:cs typeface="+mn-cs"/>
                          <a:sym typeface="Avenir Roman"/>
                        </a:defRPr>
                      </a:pPr>
                      <a:r>
                        <a:rPr>
                          <a:solidFill>
                            <a:srgbClr val="00B050"/>
                          </a:solidFill>
                        </a:rPr>
                        <a:t>O</a:t>
                      </a:r>
                      <a:r>
                        <a:rPr baseline="30000">
                          <a:solidFill>
                            <a:srgbClr val="00B050"/>
                          </a:solidFill>
                        </a:rPr>
                        <a:t>2 </a:t>
                      </a:r>
                      <a:r>
                        <a:rPr sz="1400">
                          <a:solidFill>
                            <a:srgbClr val="00B050"/>
                          </a:solidFill>
                        </a:rPr>
                        <a:t>RESERVES </a:t>
                      </a:r>
                      <a:r>
                        <a:rPr sz="2200">
                          <a:solidFill>
                            <a:srgbClr val="00B050"/>
                          </a:solidFill>
                          <a:latin typeface="Avenir Book"/>
                          <a:ea typeface="Avenir Book"/>
                          <a:cs typeface="Avenir Book"/>
                          <a:sym typeface="Avenir Book"/>
                        </a:rPr>
                        <a:t>ATP</a:t>
                      </a:r>
                      <a:r>
                        <a:rPr sz="1400">
                          <a:solidFill>
                            <a:srgbClr val="00B050"/>
                          </a:solidFill>
                        </a:rPr>
                        <a:t>(glucose, fat, etc)</a:t>
                      </a:r>
                    </a:p>
                  </a:txBody>
                  <a:tcPr marL="50800" marR="50800" marT="50800" marB="50800" anchor="ctr"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600"/>
                        </a:spcBef>
                        <a:defRPr sz="2800" b="0" i="0">
                          <a:solidFill>
                            <a:srgbClr val="FFFFFF"/>
                          </a:solidFill>
                          <a:latin typeface="+mn-lt"/>
                          <a:ea typeface="+mn-ea"/>
                          <a:cs typeface="+mn-cs"/>
                          <a:sym typeface="Avenir Roman"/>
                        </a:defRPr>
                      </a:pPr>
                      <a:r>
                        <a:rPr dirty="0">
                          <a:solidFill>
                            <a:srgbClr val="00B050"/>
                          </a:solidFill>
                        </a:rPr>
                        <a:t>O</a:t>
                      </a:r>
                      <a:r>
                        <a:rPr baseline="30000" dirty="0">
                          <a:solidFill>
                            <a:srgbClr val="00B050"/>
                          </a:solidFill>
                        </a:rPr>
                        <a:t>2  ATP</a:t>
                      </a:r>
                    </a:p>
                  </a:txBody>
                  <a:tcPr marL="45720" marR="45720" anchor="ctr"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iterate>
                                    <p:tmAbs val="0"/>
                                  </p:iterate>
                                  <p:childTnLst>
                                    <p:set>
                                      <p:cBhvr>
                                        <p:cTn id="18" fill="hold"/>
                                        <p:tgtEl>
                                          <p:spTgt spid="206"/>
                                        </p:tgtEl>
                                        <p:attrNameLst>
                                          <p:attrName>style.visibility</p:attrName>
                                        </p:attrNameLst>
                                      </p:cBhvr>
                                      <p:to>
                                        <p:strVal val="visible"/>
                                      </p:to>
                                    </p:set>
                                    <p:animEffect transition="in" filter="box(out)">
                                      <p:cBhvr>
                                        <p:cTn id="19" dur="500"/>
                                        <p:tgtEl>
                                          <p:spTgt spid="20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iterate>
                                    <p:tmAbs val="0"/>
                                  </p:iterate>
                                  <p:childTnLst>
                                    <p:set>
                                      <p:cBhvr>
                                        <p:cTn id="23" fill="hold"/>
                                        <p:tgtEl>
                                          <p:spTgt spid="207"/>
                                        </p:tgtEl>
                                        <p:attrNameLst>
                                          <p:attrName>style.visibility</p:attrName>
                                        </p:attrNameLst>
                                      </p:cBhvr>
                                      <p:to>
                                        <p:strVal val="visible"/>
                                      </p:to>
                                    </p:set>
                                    <p:animEffect transition="in" filter="blinds(horizontal)">
                                      <p:cBhvr>
                                        <p:cTn id="24"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advAuto="0"/>
      <p:bldP spid="204" grpId="0" animBg="1" advAuto="0"/>
      <p:bldP spid="205" grpId="0" animBg="1" advAuto="0"/>
      <p:bldP spid="206" grpId="0" animBg="1" advAuto="0"/>
      <p:bldP spid="20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AEFF"/>
        </a:solidFill>
        <a:effectLst/>
      </p:bgPr>
    </p:bg>
    <p:spTree>
      <p:nvGrpSpPr>
        <p:cNvPr id="1" name=""/>
        <p:cNvGrpSpPr/>
        <p:nvPr/>
      </p:nvGrpSpPr>
      <p:grpSpPr>
        <a:xfrm>
          <a:off x="0" y="0"/>
          <a:ext cx="0" cy="0"/>
          <a:chOff x="0" y="0"/>
          <a:chExt cx="0" cy="0"/>
        </a:xfrm>
      </p:grpSpPr>
      <p:graphicFrame>
        <p:nvGraphicFramePr>
          <p:cNvPr id="209" name="Table 133"/>
          <p:cNvGraphicFramePr/>
          <p:nvPr>
            <p:extLst>
              <p:ext uri="{D42A27DB-BD31-4B8C-83A1-F6EECF244321}">
                <p14:modId xmlns:p14="http://schemas.microsoft.com/office/powerpoint/2010/main" val="960371377"/>
              </p:ext>
            </p:extLst>
          </p:nvPr>
        </p:nvGraphicFramePr>
        <p:xfrm>
          <a:off x="755650" y="1611311"/>
          <a:ext cx="7705722" cy="914400"/>
        </p:xfrm>
        <a:graphic>
          <a:graphicData uri="http://schemas.openxmlformats.org/drawingml/2006/table">
            <a:tbl>
              <a:tblPr>
                <a:tableStyleId>{4C3C2611-4C71-4FC5-86AE-919BDF0F9419}</a:tableStyleId>
              </a:tblPr>
              <a:tblGrid>
                <a:gridCol w="1927225">
                  <a:extLst>
                    <a:ext uri="{9D8B030D-6E8A-4147-A177-3AD203B41FA5}">
                      <a16:colId xmlns:a16="http://schemas.microsoft.com/office/drawing/2014/main" xmlns="" val="20000"/>
                    </a:ext>
                  </a:extLst>
                </a:gridCol>
                <a:gridCol w="1925636">
                  <a:extLst>
                    <a:ext uri="{9D8B030D-6E8A-4147-A177-3AD203B41FA5}">
                      <a16:colId xmlns:a16="http://schemas.microsoft.com/office/drawing/2014/main" xmlns="" val="20001"/>
                    </a:ext>
                  </a:extLst>
                </a:gridCol>
                <a:gridCol w="1927225">
                  <a:extLst>
                    <a:ext uri="{9D8B030D-6E8A-4147-A177-3AD203B41FA5}">
                      <a16:colId xmlns:a16="http://schemas.microsoft.com/office/drawing/2014/main" xmlns="" val="20002"/>
                    </a:ext>
                  </a:extLst>
                </a:gridCol>
                <a:gridCol w="1925636">
                  <a:extLst>
                    <a:ext uri="{9D8B030D-6E8A-4147-A177-3AD203B41FA5}">
                      <a16:colId xmlns:a16="http://schemas.microsoft.com/office/drawing/2014/main" xmlns="" val="20003"/>
                    </a:ext>
                  </a:extLst>
                </a:gridCol>
              </a:tblGrid>
              <a:tr h="914400">
                <a:tc>
                  <a:txBody>
                    <a:bodyPr/>
                    <a:lstStyle/>
                    <a:p>
                      <a:pPr algn="l">
                        <a:spcBef>
                          <a:spcPts val="400"/>
                        </a:spcBef>
                        <a:defRPr sz="1800" b="0" i="0">
                          <a:solidFill>
                            <a:srgbClr val="000000"/>
                          </a:solidFill>
                          <a:effectLst/>
                        </a:defRPr>
                      </a:pPr>
                      <a:r>
                        <a:rPr dirty="0">
                          <a:solidFill>
                            <a:srgbClr val="00B050"/>
                          </a:solidFill>
                          <a:effectLst>
                            <a:outerShdw blurRad="12700" dist="25400" dir="2700000" rotWithShape="0">
                              <a:srgbClr val="000000"/>
                            </a:outerShdw>
                          </a:effectLst>
                          <a:latin typeface="+mn-lt"/>
                          <a:ea typeface="+mn-ea"/>
                          <a:cs typeface="+mn-cs"/>
                          <a:sym typeface="Avenir Roman"/>
                        </a:rPr>
                        <a:t>BEATS PER MINUTE</a:t>
                      </a:r>
                    </a:p>
                  </a:txBody>
                  <a:tcPr marL="45720" marR="45720"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a:solidFill>
                            <a:srgbClr val="00B050"/>
                          </a:solidFill>
                          <a:effectLst>
                            <a:outerShdw blurRad="12700" dist="25400" dir="2700000" rotWithShape="0">
                              <a:srgbClr val="000000"/>
                            </a:outerShdw>
                          </a:effectLst>
                          <a:latin typeface="+mn-lt"/>
                          <a:ea typeface="+mn-ea"/>
                          <a:cs typeface="+mn-cs"/>
                          <a:sym typeface="Avenir Roman"/>
                        </a:rPr>
                        <a:t> + 180 bpm</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FFFFFF"/>
                          </a:solidFill>
                          <a:latin typeface="+mn-lt"/>
                          <a:ea typeface="+mn-ea"/>
                          <a:cs typeface="+mn-cs"/>
                          <a:sym typeface="Avenir Roman"/>
                        </a:defRPr>
                      </a:pPr>
                      <a:r>
                        <a:rPr>
                          <a:solidFill>
                            <a:srgbClr val="00B050"/>
                          </a:solidFill>
                        </a:rPr>
                        <a:t>140 - 160 bpm</a:t>
                      </a:r>
                    </a:p>
                    <a:p>
                      <a:pPr algn="l">
                        <a:spcBef>
                          <a:spcPts val="400"/>
                        </a:spcBef>
                        <a:defRPr sz="1800" b="0" i="0">
                          <a:solidFill>
                            <a:srgbClr val="FFFFFF"/>
                          </a:solidFill>
                          <a:latin typeface="+mn-lt"/>
                          <a:ea typeface="+mn-ea"/>
                          <a:cs typeface="+mn-cs"/>
                          <a:sym typeface="Avenir Roman"/>
                        </a:defRPr>
                      </a:pPr>
                      <a:r>
                        <a:rPr>
                          <a:solidFill>
                            <a:srgbClr val="00B050"/>
                          </a:solidFill>
                        </a:rPr>
                        <a:t>sometimes + 180</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dirty="0">
                          <a:solidFill>
                            <a:srgbClr val="00B050"/>
                          </a:solidFill>
                          <a:effectLst>
                            <a:outerShdw blurRad="12700" dist="25400" dir="2700000" rotWithShape="0">
                              <a:srgbClr val="000000"/>
                            </a:outerShdw>
                          </a:effectLst>
                          <a:latin typeface="+mn-lt"/>
                          <a:ea typeface="+mn-ea"/>
                          <a:cs typeface="+mn-cs"/>
                          <a:sym typeface="Avenir Roman"/>
                        </a:rPr>
                        <a:t>140 - 160 bpm approx.</a:t>
                      </a:r>
                    </a:p>
                  </a:txBody>
                  <a:tcPr marL="45720" marR="45720"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10" name="Table 134"/>
          <p:cNvGraphicFramePr/>
          <p:nvPr>
            <p:extLst>
              <p:ext uri="{D42A27DB-BD31-4B8C-83A1-F6EECF244321}">
                <p14:modId xmlns:p14="http://schemas.microsoft.com/office/powerpoint/2010/main" val="933952796"/>
              </p:ext>
            </p:extLst>
          </p:nvPr>
        </p:nvGraphicFramePr>
        <p:xfrm>
          <a:off x="755650" y="2503485"/>
          <a:ext cx="7705722" cy="914400"/>
        </p:xfrm>
        <a:graphic>
          <a:graphicData uri="http://schemas.openxmlformats.org/drawingml/2006/table">
            <a:tbl>
              <a:tblPr>
                <a:tableStyleId>{4C3C2611-4C71-4FC5-86AE-919BDF0F9419}</a:tableStyleId>
              </a:tblPr>
              <a:tblGrid>
                <a:gridCol w="1927225">
                  <a:extLst>
                    <a:ext uri="{9D8B030D-6E8A-4147-A177-3AD203B41FA5}">
                      <a16:colId xmlns:a16="http://schemas.microsoft.com/office/drawing/2014/main" xmlns="" val="20000"/>
                    </a:ext>
                  </a:extLst>
                </a:gridCol>
                <a:gridCol w="1925636">
                  <a:extLst>
                    <a:ext uri="{9D8B030D-6E8A-4147-A177-3AD203B41FA5}">
                      <a16:colId xmlns:a16="http://schemas.microsoft.com/office/drawing/2014/main" xmlns="" val="20001"/>
                    </a:ext>
                  </a:extLst>
                </a:gridCol>
                <a:gridCol w="1927225">
                  <a:extLst>
                    <a:ext uri="{9D8B030D-6E8A-4147-A177-3AD203B41FA5}">
                      <a16:colId xmlns:a16="http://schemas.microsoft.com/office/drawing/2014/main" xmlns="" val="20002"/>
                    </a:ext>
                  </a:extLst>
                </a:gridCol>
                <a:gridCol w="1925636">
                  <a:extLst>
                    <a:ext uri="{9D8B030D-6E8A-4147-A177-3AD203B41FA5}">
                      <a16:colId xmlns:a16="http://schemas.microsoft.com/office/drawing/2014/main" xmlns="" val="20003"/>
                    </a:ext>
                  </a:extLst>
                </a:gridCol>
              </a:tblGrid>
              <a:tr h="914400">
                <a:tc>
                  <a:txBody>
                    <a:bodyPr/>
                    <a:lstStyle/>
                    <a:p>
                      <a:pPr algn="l">
                        <a:spcBef>
                          <a:spcPts val="400"/>
                        </a:spcBef>
                        <a:defRPr sz="1800" b="0" i="0">
                          <a:solidFill>
                            <a:srgbClr val="000000"/>
                          </a:solidFill>
                          <a:effectLst/>
                        </a:defRPr>
                      </a:pPr>
                      <a:r>
                        <a:rPr dirty="0">
                          <a:solidFill>
                            <a:srgbClr val="00B050"/>
                          </a:solidFill>
                          <a:effectLst>
                            <a:outerShdw blurRad="12700" dist="25400" dir="2700000" rotWithShape="0">
                              <a:srgbClr val="000000"/>
                            </a:outerShdw>
                          </a:effectLst>
                          <a:latin typeface="+mn-lt"/>
                          <a:ea typeface="+mn-ea"/>
                          <a:cs typeface="+mn-cs"/>
                          <a:sym typeface="Avenir Roman"/>
                        </a:rPr>
                        <a:t>BREATHING</a:t>
                      </a:r>
                    </a:p>
                  </a:txBody>
                  <a:tcPr marL="45720" marR="45720"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sz="2000">
                          <a:solidFill>
                            <a:srgbClr val="00B050"/>
                          </a:solidFill>
                          <a:effectLst>
                            <a:outerShdw blurRad="12700" dist="25400" dir="2700000" rotWithShape="0">
                              <a:srgbClr val="000000"/>
                            </a:outerShdw>
                          </a:effectLst>
                          <a:latin typeface="+mn-lt"/>
                          <a:ea typeface="+mn-ea"/>
                          <a:cs typeface="+mn-cs"/>
                          <a:sym typeface="Avenir Roman"/>
                        </a:rPr>
                        <a:t>maximal</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sz="2000">
                          <a:solidFill>
                            <a:srgbClr val="00B050"/>
                          </a:solidFill>
                          <a:effectLst>
                            <a:outerShdw blurRad="12700" dist="25400" dir="2700000" rotWithShape="0">
                              <a:srgbClr val="000000"/>
                            </a:outerShdw>
                          </a:effectLst>
                          <a:latin typeface="+mn-lt"/>
                          <a:ea typeface="+mn-ea"/>
                          <a:cs typeface="+mn-cs"/>
                          <a:sym typeface="Avenir Roman"/>
                        </a:rPr>
                        <a:t>submaximal</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normal</a:t>
                      </a:r>
                    </a:p>
                  </a:txBody>
                  <a:tcPr marL="45720" marR="45720"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11" name="Table 135"/>
          <p:cNvGraphicFramePr/>
          <p:nvPr>
            <p:extLst>
              <p:ext uri="{D42A27DB-BD31-4B8C-83A1-F6EECF244321}">
                <p14:modId xmlns:p14="http://schemas.microsoft.com/office/powerpoint/2010/main" val="131887070"/>
              </p:ext>
            </p:extLst>
          </p:nvPr>
        </p:nvGraphicFramePr>
        <p:xfrm>
          <a:off x="755650" y="692150"/>
          <a:ext cx="7705722" cy="914400"/>
        </p:xfrm>
        <a:graphic>
          <a:graphicData uri="http://schemas.openxmlformats.org/drawingml/2006/table">
            <a:tbl>
              <a:tblPr>
                <a:tableStyleId>{4C3C2611-4C71-4FC5-86AE-919BDF0F9419}</a:tableStyleId>
              </a:tblPr>
              <a:tblGrid>
                <a:gridCol w="1927225">
                  <a:extLst>
                    <a:ext uri="{9D8B030D-6E8A-4147-A177-3AD203B41FA5}">
                      <a16:colId xmlns:a16="http://schemas.microsoft.com/office/drawing/2014/main" xmlns="" val="20000"/>
                    </a:ext>
                  </a:extLst>
                </a:gridCol>
                <a:gridCol w="1925636">
                  <a:extLst>
                    <a:ext uri="{9D8B030D-6E8A-4147-A177-3AD203B41FA5}">
                      <a16:colId xmlns:a16="http://schemas.microsoft.com/office/drawing/2014/main" xmlns="" val="20001"/>
                    </a:ext>
                  </a:extLst>
                </a:gridCol>
                <a:gridCol w="1927225">
                  <a:extLst>
                    <a:ext uri="{9D8B030D-6E8A-4147-A177-3AD203B41FA5}">
                      <a16:colId xmlns:a16="http://schemas.microsoft.com/office/drawing/2014/main" xmlns="" val="20002"/>
                    </a:ext>
                  </a:extLst>
                </a:gridCol>
                <a:gridCol w="1925636">
                  <a:extLst>
                    <a:ext uri="{9D8B030D-6E8A-4147-A177-3AD203B41FA5}">
                      <a16:colId xmlns:a16="http://schemas.microsoft.com/office/drawing/2014/main" xmlns="" val="20003"/>
                    </a:ext>
                  </a:extLst>
                </a:gridCol>
              </a:tblGrid>
              <a:tr h="914400">
                <a:tc>
                  <a:txBody>
                    <a:bodyPr/>
                    <a:lstStyle/>
                    <a:p>
                      <a:pPr algn="l">
                        <a:spcBef>
                          <a:spcPts val="400"/>
                        </a:spcBef>
                        <a:defRPr sz="2000" b="0" i="0">
                          <a:solidFill>
                            <a:srgbClr val="FFFFFF"/>
                          </a:solidFill>
                          <a:latin typeface="+mn-lt"/>
                          <a:ea typeface="+mn-ea"/>
                          <a:cs typeface="+mn-cs"/>
                          <a:sym typeface="Avenir Roman"/>
                        </a:defRPr>
                      </a:pPr>
                      <a:r>
                        <a:rPr dirty="0">
                          <a:solidFill>
                            <a:srgbClr val="00B050"/>
                          </a:solidFill>
                        </a:rPr>
                        <a:t>O2 debt</a:t>
                      </a:r>
                      <a:r>
                        <a:rPr baseline="30000" dirty="0">
                          <a:solidFill>
                            <a:srgbClr val="00B050"/>
                          </a:solidFill>
                        </a:rPr>
                        <a:t> </a:t>
                      </a:r>
                    </a:p>
                  </a:txBody>
                  <a:tcPr marL="45720" marR="45720"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a:solidFill>
                            <a:srgbClr val="00B050"/>
                          </a:solidFill>
                          <a:effectLst>
                            <a:outerShdw blurRad="12700" dist="25400" dir="2700000" rotWithShape="0">
                              <a:srgbClr val="000000"/>
                            </a:outerShdw>
                          </a:effectLst>
                          <a:latin typeface="+mn-lt"/>
                          <a:ea typeface="+mn-ea"/>
                          <a:cs typeface="+mn-cs"/>
                          <a:sym typeface="Avenir Roman"/>
                        </a:rPr>
                        <a:t>95 %</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a:solidFill>
                            <a:srgbClr val="00B050"/>
                          </a:solidFill>
                          <a:effectLst>
                            <a:outerShdw blurRad="12700" dist="25400" dir="2700000" rotWithShape="0">
                              <a:srgbClr val="000000"/>
                            </a:outerShdw>
                          </a:effectLst>
                          <a:latin typeface="+mn-lt"/>
                          <a:ea typeface="+mn-ea"/>
                          <a:cs typeface="+mn-cs"/>
                          <a:sym typeface="Avenir Roman"/>
                        </a:rPr>
                        <a:t> 60 - 70%</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ctr">
                        <a:spcBef>
                          <a:spcPts val="400"/>
                        </a:spcBef>
                        <a:defRPr sz="1800" b="0" i="0">
                          <a:solidFill>
                            <a:srgbClr val="000000"/>
                          </a:solidFill>
                          <a:effectLst/>
                        </a:defRPr>
                      </a:pPr>
                      <a:r>
                        <a:rPr dirty="0">
                          <a:solidFill>
                            <a:srgbClr val="00B050"/>
                          </a:solidFill>
                          <a:effectLst>
                            <a:outerShdw blurRad="12700" dist="25400" dir="2700000" rotWithShape="0">
                              <a:srgbClr val="000000"/>
                            </a:outerShdw>
                          </a:effectLst>
                          <a:latin typeface="+mn-lt"/>
                          <a:ea typeface="+mn-ea"/>
                          <a:cs typeface="+mn-cs"/>
                          <a:sym typeface="Avenir Roman"/>
                        </a:rPr>
                        <a:t>approx. 5%</a:t>
                      </a:r>
                    </a:p>
                  </a:txBody>
                  <a:tcPr marL="45720" marR="45720"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12" name="Table 136"/>
          <p:cNvGraphicFramePr/>
          <p:nvPr>
            <p:extLst>
              <p:ext uri="{D42A27DB-BD31-4B8C-83A1-F6EECF244321}">
                <p14:modId xmlns:p14="http://schemas.microsoft.com/office/powerpoint/2010/main" val="3129081413"/>
              </p:ext>
            </p:extLst>
          </p:nvPr>
        </p:nvGraphicFramePr>
        <p:xfrm>
          <a:off x="755650" y="3411537"/>
          <a:ext cx="7705722" cy="944562"/>
        </p:xfrm>
        <a:graphic>
          <a:graphicData uri="http://schemas.openxmlformats.org/drawingml/2006/table">
            <a:tbl>
              <a:tblPr>
                <a:tableStyleId>{4C3C2611-4C71-4FC5-86AE-919BDF0F9419}</a:tableStyleId>
              </a:tblPr>
              <a:tblGrid>
                <a:gridCol w="1927225">
                  <a:extLst>
                    <a:ext uri="{9D8B030D-6E8A-4147-A177-3AD203B41FA5}">
                      <a16:colId xmlns:a16="http://schemas.microsoft.com/office/drawing/2014/main" xmlns="" val="20000"/>
                    </a:ext>
                  </a:extLst>
                </a:gridCol>
                <a:gridCol w="1925636">
                  <a:extLst>
                    <a:ext uri="{9D8B030D-6E8A-4147-A177-3AD203B41FA5}">
                      <a16:colId xmlns:a16="http://schemas.microsoft.com/office/drawing/2014/main" xmlns="" val="20001"/>
                    </a:ext>
                  </a:extLst>
                </a:gridCol>
                <a:gridCol w="1927225">
                  <a:extLst>
                    <a:ext uri="{9D8B030D-6E8A-4147-A177-3AD203B41FA5}">
                      <a16:colId xmlns:a16="http://schemas.microsoft.com/office/drawing/2014/main" xmlns="" val="20002"/>
                    </a:ext>
                  </a:extLst>
                </a:gridCol>
                <a:gridCol w="1925636">
                  <a:extLst>
                    <a:ext uri="{9D8B030D-6E8A-4147-A177-3AD203B41FA5}">
                      <a16:colId xmlns:a16="http://schemas.microsoft.com/office/drawing/2014/main" xmlns="" val="20003"/>
                    </a:ext>
                  </a:extLst>
                </a:gridCol>
              </a:tblGrid>
              <a:tr h="944562">
                <a:tc>
                  <a:txBody>
                    <a:bodyPr/>
                    <a:lstStyle/>
                    <a:p>
                      <a:pPr algn="l">
                        <a:spcBef>
                          <a:spcPts val="4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FATIGUE</a:t>
                      </a:r>
                    </a:p>
                  </a:txBody>
                  <a:tcPr marL="45720" marR="45720"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a:solidFill>
                            <a:srgbClr val="00B050"/>
                          </a:solidFill>
                          <a:effectLst>
                            <a:outerShdw blurRad="12700" dist="25400" dir="2700000" rotWithShape="0">
                              <a:srgbClr val="000000"/>
                            </a:outerShdw>
                          </a:effectLst>
                          <a:latin typeface="+mn-lt"/>
                          <a:ea typeface="+mn-ea"/>
                          <a:cs typeface="+mn-cs"/>
                          <a:sym typeface="Avenir Roman"/>
                        </a:rPr>
                        <a:t>without reserves </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a:solidFill>
                            <a:srgbClr val="00B050"/>
                          </a:solidFill>
                          <a:effectLst>
                            <a:outerShdw blurRad="12700" dist="25400" dir="2700000" rotWithShape="0">
                              <a:srgbClr val="000000"/>
                            </a:outerShdw>
                          </a:effectLst>
                          <a:latin typeface="+mn-lt"/>
                          <a:ea typeface="+mn-ea"/>
                          <a:cs typeface="+mn-cs"/>
                          <a:sym typeface="Avenir Roman"/>
                        </a:rPr>
                        <a:t>lack of O2 and reserves</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3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Loss of liquids and reserves.</a:t>
                      </a:r>
                    </a:p>
                  </a:txBody>
                  <a:tcPr marL="45720" marR="45720"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13" name="Table 137"/>
          <p:cNvGraphicFramePr/>
          <p:nvPr>
            <p:extLst>
              <p:ext uri="{D42A27DB-BD31-4B8C-83A1-F6EECF244321}">
                <p14:modId xmlns:p14="http://schemas.microsoft.com/office/powerpoint/2010/main" val="572305259"/>
              </p:ext>
            </p:extLst>
          </p:nvPr>
        </p:nvGraphicFramePr>
        <p:xfrm>
          <a:off x="755650" y="4365625"/>
          <a:ext cx="7705722" cy="1463675"/>
        </p:xfrm>
        <a:graphic>
          <a:graphicData uri="http://schemas.openxmlformats.org/drawingml/2006/table">
            <a:tbl>
              <a:tblPr>
                <a:tableStyleId>{4C3C2611-4C71-4FC5-86AE-919BDF0F9419}</a:tableStyleId>
              </a:tblPr>
              <a:tblGrid>
                <a:gridCol w="1927225">
                  <a:extLst>
                    <a:ext uri="{9D8B030D-6E8A-4147-A177-3AD203B41FA5}">
                      <a16:colId xmlns:a16="http://schemas.microsoft.com/office/drawing/2014/main" xmlns="" val="20000"/>
                    </a:ext>
                  </a:extLst>
                </a:gridCol>
                <a:gridCol w="1925636">
                  <a:extLst>
                    <a:ext uri="{9D8B030D-6E8A-4147-A177-3AD203B41FA5}">
                      <a16:colId xmlns:a16="http://schemas.microsoft.com/office/drawing/2014/main" xmlns="" val="20001"/>
                    </a:ext>
                  </a:extLst>
                </a:gridCol>
                <a:gridCol w="1927225">
                  <a:extLst>
                    <a:ext uri="{9D8B030D-6E8A-4147-A177-3AD203B41FA5}">
                      <a16:colId xmlns:a16="http://schemas.microsoft.com/office/drawing/2014/main" xmlns="" val="20002"/>
                    </a:ext>
                  </a:extLst>
                </a:gridCol>
                <a:gridCol w="1925636">
                  <a:extLst>
                    <a:ext uri="{9D8B030D-6E8A-4147-A177-3AD203B41FA5}">
                      <a16:colId xmlns:a16="http://schemas.microsoft.com/office/drawing/2014/main" xmlns="" val="20003"/>
                    </a:ext>
                  </a:extLst>
                </a:gridCol>
              </a:tblGrid>
              <a:tr h="1463675">
                <a:tc>
                  <a:txBody>
                    <a:bodyPr/>
                    <a:lstStyle/>
                    <a:p>
                      <a:pPr algn="l">
                        <a:spcBef>
                          <a:spcPts val="300"/>
                        </a:spcBef>
                        <a:defRPr sz="1800" b="0" i="0">
                          <a:solidFill>
                            <a:srgbClr val="000000"/>
                          </a:solidFill>
                          <a:effectLst/>
                        </a:defRPr>
                      </a:pPr>
                      <a:r>
                        <a:rPr sz="2000" dirty="0">
                          <a:solidFill>
                            <a:srgbClr val="00B050"/>
                          </a:solidFill>
                          <a:effectLst>
                            <a:outerShdw blurRad="12700" dist="25400" dir="2700000" rotWithShape="0">
                              <a:srgbClr val="000000"/>
                            </a:outerShdw>
                          </a:effectLst>
                          <a:latin typeface="+mn-lt"/>
                          <a:ea typeface="+mn-ea"/>
                          <a:cs typeface="+mn-cs"/>
                          <a:sym typeface="Avenir Roman"/>
                        </a:rPr>
                        <a:t>RECOVERY</a:t>
                      </a:r>
                    </a:p>
                  </a:txBody>
                  <a:tcPr marL="45720" marR="45720" horzOverflow="overflow">
                    <a:lnL w="28575">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a:solidFill>
                            <a:srgbClr val="00B050"/>
                          </a:solidFill>
                          <a:effectLst>
                            <a:outerShdw blurRad="12700" dist="25400" dir="2700000" rotWithShape="0">
                              <a:srgbClr val="000000"/>
                            </a:outerShdw>
                          </a:effectLst>
                          <a:latin typeface="+mn-lt"/>
                          <a:ea typeface="+mn-ea"/>
                          <a:cs typeface="+mn-cs"/>
                          <a:sym typeface="Avenir Roman"/>
                        </a:rPr>
                        <a:t>after 1—2 min when the heart rate has dropped to 120 bpm.</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a:solidFill>
                            <a:srgbClr val="00B050"/>
                          </a:solidFill>
                          <a:effectLst>
                            <a:outerShdw blurRad="12700" dist="25400" dir="2700000" rotWithShape="0">
                              <a:srgbClr val="000000"/>
                            </a:outerShdw>
                          </a:effectLst>
                          <a:latin typeface="+mn-lt"/>
                          <a:ea typeface="+mn-ea"/>
                          <a:cs typeface="+mn-cs"/>
                          <a:sym typeface="Avenir Roman"/>
                        </a:rPr>
                        <a:t>after 4—5 min when the heart rate has dropped to 90bpm </a:t>
                      </a:r>
                    </a:p>
                  </a:txBody>
                  <a:tcPr marL="45720" marR="45720" horzOverflow="overflow">
                    <a:lnL w="12700">
                      <a:solidFill>
                        <a:srgbClr val="FFFFFF"/>
                      </a:solidFill>
                    </a:lnL>
                    <a:lnR w="12700">
                      <a:solidFill>
                        <a:srgbClr val="FFFFFF"/>
                      </a:solidFill>
                    </a:lnR>
                    <a:lnT w="28575">
                      <a:solidFill>
                        <a:srgbClr val="FFFFFF"/>
                      </a:solidFill>
                    </a:lnT>
                    <a:lnB w="28575">
                      <a:solidFill>
                        <a:srgbClr val="FFFFFF"/>
                      </a:solidFill>
                    </a:lnB>
                    <a:noFill/>
                  </a:tcPr>
                </a:tc>
                <a:tc>
                  <a:txBody>
                    <a:bodyPr/>
                    <a:lstStyle/>
                    <a:p>
                      <a:pPr algn="l">
                        <a:spcBef>
                          <a:spcPts val="400"/>
                        </a:spcBef>
                        <a:defRPr sz="1800" b="0" i="0">
                          <a:solidFill>
                            <a:srgbClr val="000000"/>
                          </a:solidFill>
                          <a:effectLst/>
                        </a:defRPr>
                      </a:pPr>
                      <a:r>
                        <a:rPr dirty="0">
                          <a:solidFill>
                            <a:srgbClr val="00B050"/>
                          </a:solidFill>
                          <a:effectLst>
                            <a:outerShdw blurRad="12700" dist="25400" dir="2700000" rotWithShape="0">
                              <a:srgbClr val="000000"/>
                            </a:outerShdw>
                          </a:effectLst>
                          <a:latin typeface="+mn-lt"/>
                          <a:ea typeface="+mn-ea"/>
                          <a:cs typeface="+mn-cs"/>
                          <a:sym typeface="Avenir Roman"/>
                        </a:rPr>
                        <a:t>practically not needing recovery from such a short workout  </a:t>
                      </a:r>
                    </a:p>
                  </a:txBody>
                  <a:tcPr marL="45720" marR="45720" horzOverflow="overflow">
                    <a:lnL w="12700">
                      <a:solidFill>
                        <a:srgbClr val="FFFFFF"/>
                      </a:solidFill>
                    </a:lnL>
                    <a:lnR w="28575">
                      <a:solidFill>
                        <a:srgbClr val="FFFFFF"/>
                      </a:solidFill>
                    </a:lnR>
                    <a:lnT w="28575">
                      <a:solidFill>
                        <a:srgbClr val="FFFFFF"/>
                      </a:solidFill>
                    </a:lnT>
                    <a:lnB w="28575">
                      <a:solidFill>
                        <a:srgbClr val="FFFFFF"/>
                      </a:solidFill>
                    </a:lnB>
                    <a:noFill/>
                  </a:tcPr>
                </a:tc>
                <a:extLst>
                  <a:ext uri="{0D108BD9-81ED-4DB2-BD59-A6C34878D82A}">
                    <a16:rowId xmlns:a16="http://schemas.microsoft.com/office/drawing/2014/main" xmlns="" val="10000"/>
                  </a:ext>
                </a:extLst>
              </a:tr>
            </a:tbl>
          </a:graphicData>
        </a:graphic>
      </p:graphicFrame>
      <p:pic>
        <p:nvPicPr>
          <p:cNvPr id="214" name="piragüa-filtered.jpeg" descr="piragüa-filtered.jpeg"/>
          <p:cNvPicPr>
            <a:picLocks noChangeAspect="1"/>
          </p:cNvPicPr>
          <p:nvPr/>
        </p:nvPicPr>
        <p:blipFill>
          <a:blip r:embed="rId2">
            <a:alphaModFix amt="22309"/>
          </a:blip>
          <a:srcRect b="40651"/>
          <a:stretch>
            <a:fillRect/>
          </a:stretch>
        </p:blipFill>
        <p:spPr>
          <a:xfrm>
            <a:off x="230130" y="1219521"/>
            <a:ext cx="8524073" cy="39677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hecker dir="vert"/>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iterate>
                                    <p:tmAbs val="0"/>
                                  </p:iterate>
                                  <p:childTnLst>
                                    <p:set>
                                      <p:cBhvr>
                                        <p:cTn id="10" fill="hold"/>
                                        <p:tgtEl>
                                          <p:spTgt spid="209"/>
                                        </p:tgtEl>
                                        <p:attrNameLst>
                                          <p:attrName>style.visibility</p:attrName>
                                        </p:attrNameLst>
                                      </p:cBhvr>
                                      <p:to>
                                        <p:strVal val="visible"/>
                                      </p:to>
                                    </p:set>
                                    <p:anim calcmode="lin" valueType="num">
                                      <p:cBhvr>
                                        <p:cTn id="11" dur="500" fill="hold"/>
                                        <p:tgtEl>
                                          <p:spTgt spid="209"/>
                                        </p:tgtEl>
                                        <p:attrNameLst>
                                          <p:attrName>ppt_x</p:attrName>
                                        </p:attrNameLst>
                                      </p:cBhvr>
                                      <p:tavLst>
                                        <p:tav tm="0">
                                          <p:val>
                                            <p:strVal val="#ppt_x"/>
                                          </p:val>
                                        </p:tav>
                                        <p:tav tm="100000">
                                          <p:val>
                                            <p:strVal val="#ppt_x"/>
                                          </p:val>
                                        </p:tav>
                                      </p:tavLst>
                                    </p:anim>
                                    <p:anim calcmode="lin" valueType="num">
                                      <p:cBhvr>
                                        <p:cTn id="12"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10"/>
                                        </p:tgtEl>
                                        <p:attrNameLst>
                                          <p:attrName>style.visibility</p:attrName>
                                        </p:attrNameLst>
                                      </p:cBhvr>
                                      <p:to>
                                        <p:strVal val="visible"/>
                                      </p:to>
                                    </p:set>
                                    <p:animEffect transition="in" filter="dissolve">
                                      <p:cBhvr>
                                        <p:cTn id="17" dur="500"/>
                                        <p:tgtEl>
                                          <p:spTgt spid="210"/>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iterate>
                                    <p:tmAbs val="0"/>
                                  </p:iterate>
                                  <p:childTnLst>
                                    <p:set>
                                      <p:cBhvr>
                                        <p:cTn id="21" fill="hold"/>
                                        <p:tgtEl>
                                          <p:spTgt spid="212"/>
                                        </p:tgtEl>
                                        <p:attrNameLst>
                                          <p:attrName>style.visibility</p:attrName>
                                        </p:attrNameLst>
                                      </p:cBhvr>
                                      <p:to>
                                        <p:strVal val="visible"/>
                                      </p:to>
                                    </p:set>
                                    <p:anim calcmode="lin" valueType="num">
                                      <p:cBhvr>
                                        <p:cTn id="22" dur="5000" fill="hold"/>
                                        <p:tgtEl>
                                          <p:spTgt spid="212"/>
                                        </p:tgtEl>
                                        <p:attrNameLst>
                                          <p:attrName>ppt_x</p:attrName>
                                        </p:attrNameLst>
                                      </p:cBhvr>
                                      <p:tavLst>
                                        <p:tav tm="0">
                                          <p:val>
                                            <p:strVal val="#ppt_x"/>
                                          </p:val>
                                        </p:tav>
                                        <p:tav tm="100000">
                                          <p:val>
                                            <p:strVal val="#ppt_x"/>
                                          </p:val>
                                        </p:tav>
                                      </p:tavLst>
                                    </p:anim>
                                    <p:anim calcmode="lin" valueType="num">
                                      <p:cBhvr>
                                        <p:cTn id="23" dur="50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advAuto="0"/>
      <p:bldP spid="210" grpId="0" animBg="1" advAuto="0"/>
      <p:bldP spid="211" grpId="0" animBg="1" advAuto="0"/>
      <p:bldP spid="212" grpId="0" animBg="1" advAuto="0"/>
      <p:bldP spid="21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2 CuadroTexto"/>
          <p:cNvSpPr txBox="1"/>
          <p:nvPr/>
        </p:nvSpPr>
        <p:spPr>
          <a:xfrm>
            <a:off x="719570" y="600542"/>
            <a:ext cx="7704860" cy="364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Helvetica Neue"/>
                <a:ea typeface="Helvetica Neue"/>
                <a:cs typeface="Helvetica Neue"/>
                <a:sym typeface="Helvetica Neue"/>
              </a:defRPr>
            </a:lvl1pPr>
          </a:lstStyle>
          <a:p>
            <a:r>
              <a:t>CONCEPTS TO CONSIDER FOR THE DEVELOPMENT OF ENDURANCE</a:t>
            </a:r>
          </a:p>
        </p:txBody>
      </p:sp>
      <p:graphicFrame>
        <p:nvGraphicFramePr>
          <p:cNvPr id="217" name="Table"/>
          <p:cNvGraphicFramePr/>
          <p:nvPr>
            <p:extLst>
              <p:ext uri="{D42A27DB-BD31-4B8C-83A1-F6EECF244321}">
                <p14:modId xmlns:p14="http://schemas.microsoft.com/office/powerpoint/2010/main" val="164536890"/>
              </p:ext>
            </p:extLst>
          </p:nvPr>
        </p:nvGraphicFramePr>
        <p:xfrm>
          <a:off x="263844" y="1505724"/>
          <a:ext cx="4618539" cy="949960"/>
        </p:xfrm>
        <a:graphic>
          <a:graphicData uri="http://schemas.openxmlformats.org/drawingml/2006/table">
            <a:tbl>
              <a:tblPr bandRow="1">
                <a:tableStyleId>{4C3C2611-4C71-4FC5-86AE-919BDF0F9419}</a:tableStyleId>
              </a:tblPr>
              <a:tblGrid>
                <a:gridCol w="989830">
                  <a:extLst>
                    <a:ext uri="{9D8B030D-6E8A-4147-A177-3AD203B41FA5}">
                      <a16:colId xmlns:a16="http://schemas.microsoft.com/office/drawing/2014/main" xmlns="" val="20000"/>
                    </a:ext>
                  </a:extLst>
                </a:gridCol>
                <a:gridCol w="3628709">
                  <a:extLst>
                    <a:ext uri="{9D8B030D-6E8A-4147-A177-3AD203B41FA5}">
                      <a16:colId xmlns:a16="http://schemas.microsoft.com/office/drawing/2014/main" xmlns="" val="20001"/>
                    </a:ext>
                  </a:extLst>
                </a:gridCol>
              </a:tblGrid>
              <a:tr h="919291">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effectLst/>
                        </a:defRPr>
                      </a:pPr>
                      <a:r>
                        <a:rPr sz="1500" b="1" dirty="0">
                          <a:solidFill>
                            <a:schemeClr val="accent3">
                              <a:lumMod val="50000"/>
                            </a:schemeClr>
                          </a:solidFill>
                          <a:effectLst>
                            <a:outerShdw blurRad="12700" dist="25400" dir="2700000" rotWithShape="0">
                              <a:srgbClr val="000000"/>
                            </a:outerShdw>
                          </a:effectLst>
                          <a:latin typeface="Helvetica Neue"/>
                          <a:sym typeface="Helvetica"/>
                        </a:rPr>
                        <a:t>O2 consumption</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8F00">
                        <a:alpha val="20000"/>
                      </a:srgbClr>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effectLst/>
                          <a:latin typeface="Helvetica Neue"/>
                          <a:ea typeface="Helvetica Neue"/>
                          <a:cs typeface="Helvetica Neue"/>
                          <a:sym typeface="Helvetica Neue"/>
                        </a:defRPr>
                      </a:pPr>
                      <a:r>
                        <a:rPr sz="1500" dirty="0">
                          <a:solidFill>
                            <a:schemeClr val="accent3">
                              <a:lumMod val="50000"/>
                            </a:schemeClr>
                          </a:solidFill>
                          <a:latin typeface="Helvetica Neue"/>
                        </a:rPr>
                        <a:t>It is "the O</a:t>
                      </a:r>
                      <a:r>
                        <a:rPr sz="1500" baseline="-5998" dirty="0">
                          <a:solidFill>
                            <a:schemeClr val="accent3">
                              <a:lumMod val="50000"/>
                            </a:schemeClr>
                          </a:solidFill>
                          <a:latin typeface="Helvetica Neue"/>
                        </a:rPr>
                        <a:t>2</a:t>
                      </a:r>
                      <a:r>
                        <a:rPr sz="1500" dirty="0">
                          <a:solidFill>
                            <a:schemeClr val="accent3">
                              <a:lumMod val="50000"/>
                            </a:schemeClr>
                          </a:solidFill>
                          <a:latin typeface="Helvetica Neue"/>
                        </a:rPr>
                        <a:t> used by cells in exercise through breathing” David R. Lamb</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D479">
                        <a:alpha val="30000"/>
                      </a:srgbClr>
                    </a:solidFill>
                  </a:tcPr>
                </a:tc>
                <a:extLst>
                  <a:ext uri="{0D108BD9-81ED-4DB2-BD59-A6C34878D82A}">
                    <a16:rowId xmlns:a16="http://schemas.microsoft.com/office/drawing/2014/main" xmlns="" val="10000"/>
                  </a:ext>
                </a:extLst>
              </a:tr>
            </a:tbl>
          </a:graphicData>
        </a:graphic>
      </p:graphicFrame>
      <p:graphicFrame>
        <p:nvGraphicFramePr>
          <p:cNvPr id="219" name="Table"/>
          <p:cNvGraphicFramePr/>
          <p:nvPr>
            <p:extLst>
              <p:ext uri="{D42A27DB-BD31-4B8C-83A1-F6EECF244321}">
                <p14:modId xmlns:p14="http://schemas.microsoft.com/office/powerpoint/2010/main" val="174961871"/>
              </p:ext>
            </p:extLst>
          </p:nvPr>
        </p:nvGraphicFramePr>
        <p:xfrm>
          <a:off x="248251" y="2405796"/>
          <a:ext cx="4590486" cy="908397"/>
        </p:xfrm>
        <a:graphic>
          <a:graphicData uri="http://schemas.openxmlformats.org/drawingml/2006/table">
            <a:tbl>
              <a:tblPr bandRow="1">
                <a:tableStyleId>{4C3C2611-4C71-4FC5-86AE-919BDF0F9419}</a:tableStyleId>
              </a:tblPr>
              <a:tblGrid>
                <a:gridCol w="994176">
                  <a:extLst>
                    <a:ext uri="{9D8B030D-6E8A-4147-A177-3AD203B41FA5}">
                      <a16:colId xmlns:a16="http://schemas.microsoft.com/office/drawing/2014/main" xmlns="" val="20000"/>
                    </a:ext>
                  </a:extLst>
                </a:gridCol>
                <a:gridCol w="3596310">
                  <a:extLst>
                    <a:ext uri="{9D8B030D-6E8A-4147-A177-3AD203B41FA5}">
                      <a16:colId xmlns:a16="http://schemas.microsoft.com/office/drawing/2014/main" xmlns="" val="20001"/>
                    </a:ext>
                  </a:extLst>
                </a:gridCol>
              </a:tblGrid>
              <a:tr h="908397">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effectLst/>
                        </a:defRPr>
                      </a:pPr>
                      <a:r>
                        <a:rPr sz="1500" b="1">
                          <a:solidFill>
                            <a:schemeClr val="accent3">
                              <a:lumMod val="50000"/>
                            </a:schemeClr>
                          </a:solidFill>
                          <a:effectLst>
                            <a:outerShdw blurRad="12700" dist="25400" dir="2700000" rotWithShape="0">
                              <a:srgbClr val="000000"/>
                            </a:outerShdw>
                          </a:effectLst>
                          <a:latin typeface="Helvetica Neue"/>
                          <a:sym typeface="Helvetica"/>
                        </a:rPr>
                        <a:t>Oxygen deficit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8F00">
                        <a:alpha val="20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effectLst/>
                        </a:defRPr>
                      </a:pPr>
                      <a:r>
                        <a:rPr sz="1500" dirty="0">
                          <a:solidFill>
                            <a:schemeClr val="accent3">
                              <a:lumMod val="50000"/>
                            </a:schemeClr>
                          </a:solidFill>
                          <a:latin typeface="Helvetica Neue"/>
                          <a:sym typeface="Helvetica"/>
                        </a:rPr>
                        <a:t>is the lack of required oxygen the body needs during the expenditure of energy.</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D479">
                        <a:alpha val="20000"/>
                      </a:srgbClr>
                    </a:solidFill>
                  </a:tcPr>
                </a:tc>
                <a:extLst>
                  <a:ext uri="{0D108BD9-81ED-4DB2-BD59-A6C34878D82A}">
                    <a16:rowId xmlns:a16="http://schemas.microsoft.com/office/drawing/2014/main" xmlns="" val="10000"/>
                  </a:ext>
                </a:extLst>
              </a:tr>
            </a:tbl>
          </a:graphicData>
        </a:graphic>
      </p:graphicFrame>
      <p:graphicFrame>
        <p:nvGraphicFramePr>
          <p:cNvPr id="220" name="Table"/>
          <p:cNvGraphicFramePr/>
          <p:nvPr>
            <p:extLst>
              <p:ext uri="{D42A27DB-BD31-4B8C-83A1-F6EECF244321}">
                <p14:modId xmlns:p14="http://schemas.microsoft.com/office/powerpoint/2010/main" val="2499194294"/>
              </p:ext>
            </p:extLst>
          </p:nvPr>
        </p:nvGraphicFramePr>
        <p:xfrm>
          <a:off x="248251" y="3314193"/>
          <a:ext cx="4590486" cy="1315720"/>
        </p:xfrm>
        <a:graphic>
          <a:graphicData uri="http://schemas.openxmlformats.org/drawingml/2006/table">
            <a:tbl>
              <a:tblPr bandRow="1">
                <a:tableStyleId>{4C3C2611-4C71-4FC5-86AE-919BDF0F9419}</a:tableStyleId>
              </a:tblPr>
              <a:tblGrid>
                <a:gridCol w="1009211">
                  <a:extLst>
                    <a:ext uri="{9D8B030D-6E8A-4147-A177-3AD203B41FA5}">
                      <a16:colId xmlns:a16="http://schemas.microsoft.com/office/drawing/2014/main" xmlns="" val="20000"/>
                    </a:ext>
                  </a:extLst>
                </a:gridCol>
                <a:gridCol w="3581275">
                  <a:extLst>
                    <a:ext uri="{9D8B030D-6E8A-4147-A177-3AD203B41FA5}">
                      <a16:colId xmlns:a16="http://schemas.microsoft.com/office/drawing/2014/main" xmlns="" val="20001"/>
                    </a:ext>
                  </a:extLst>
                </a:gridCol>
              </a:tblGrid>
              <a:tr h="1163218">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effectLst/>
                        </a:defRPr>
                      </a:pPr>
                      <a:r>
                        <a:rPr sz="1500" b="1" dirty="0">
                          <a:solidFill>
                            <a:schemeClr val="accent3">
                              <a:lumMod val="50000"/>
                            </a:schemeClr>
                          </a:solidFill>
                          <a:effectLst>
                            <a:outerShdw blurRad="12700" dist="25400" dir="2700000" rotWithShape="0">
                              <a:srgbClr val="000000"/>
                            </a:outerShdw>
                          </a:effectLst>
                          <a:latin typeface="Helvetica Neue"/>
                          <a:sym typeface="Helvetica"/>
                        </a:rPr>
                        <a:t>O2 debt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8F00">
                        <a:alpha val="17000"/>
                      </a:srgbClr>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effectLst/>
                          <a:latin typeface="Helvetica Neue"/>
                          <a:ea typeface="Helvetica Neue"/>
                          <a:cs typeface="Helvetica Neue"/>
                          <a:sym typeface="Helvetica Neue"/>
                        </a:defRPr>
                      </a:pPr>
                      <a:r>
                        <a:rPr sz="1500" dirty="0">
                          <a:solidFill>
                            <a:schemeClr val="accent3">
                              <a:lumMod val="50000"/>
                            </a:schemeClr>
                          </a:solidFill>
                          <a:latin typeface="Helvetica Neue"/>
                        </a:rPr>
                        <a:t>We understand O</a:t>
                      </a:r>
                      <a:r>
                        <a:rPr sz="1500" baseline="-5998" dirty="0">
                          <a:solidFill>
                            <a:schemeClr val="accent3">
                              <a:lumMod val="50000"/>
                            </a:schemeClr>
                          </a:solidFill>
                          <a:latin typeface="Helvetica Neue"/>
                        </a:rPr>
                        <a:t>2</a:t>
                      </a:r>
                      <a:r>
                        <a:rPr sz="1500" dirty="0">
                          <a:solidFill>
                            <a:schemeClr val="accent3">
                              <a:lumMod val="50000"/>
                            </a:schemeClr>
                          </a:solidFill>
                          <a:latin typeface="Helvetica Neue"/>
                        </a:rPr>
                        <a:t> debt by the excess of O</a:t>
                      </a:r>
                      <a:r>
                        <a:rPr sz="1500" baseline="-5998" dirty="0">
                          <a:solidFill>
                            <a:schemeClr val="accent3">
                              <a:lumMod val="50000"/>
                            </a:schemeClr>
                          </a:solidFill>
                          <a:latin typeface="Helvetica Neue"/>
                        </a:rPr>
                        <a:t>2</a:t>
                      </a:r>
                      <a:r>
                        <a:rPr sz="1500" dirty="0">
                          <a:solidFill>
                            <a:schemeClr val="accent3">
                              <a:lumMod val="50000"/>
                            </a:schemeClr>
                          </a:solidFill>
                          <a:latin typeface="Helvetica Neue"/>
                        </a:rPr>
                        <a:t> consumed by the body during recovery period to settle the deficit incurred in expending effort. </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D479">
                        <a:alpha val="20000"/>
                      </a:srgbClr>
                    </a:solidFill>
                  </a:tcPr>
                </a:tc>
                <a:extLst>
                  <a:ext uri="{0D108BD9-81ED-4DB2-BD59-A6C34878D82A}">
                    <a16:rowId xmlns:a16="http://schemas.microsoft.com/office/drawing/2014/main" xmlns="" val="10000"/>
                  </a:ext>
                </a:extLst>
              </a:tr>
            </a:tbl>
          </a:graphicData>
        </a:graphic>
      </p:graphicFrame>
      <p:graphicFrame>
        <p:nvGraphicFramePr>
          <p:cNvPr id="221" name="Table"/>
          <p:cNvGraphicFramePr/>
          <p:nvPr>
            <p:extLst>
              <p:ext uri="{D42A27DB-BD31-4B8C-83A1-F6EECF244321}">
                <p14:modId xmlns:p14="http://schemas.microsoft.com/office/powerpoint/2010/main" val="3656404074"/>
              </p:ext>
            </p:extLst>
          </p:nvPr>
        </p:nvGraphicFramePr>
        <p:xfrm>
          <a:off x="234224" y="4598989"/>
          <a:ext cx="4618539" cy="2207260"/>
        </p:xfrm>
        <a:graphic>
          <a:graphicData uri="http://schemas.openxmlformats.org/drawingml/2006/table">
            <a:tbl>
              <a:tblPr bandRow="1">
                <a:tableStyleId>{4C3C2611-4C71-4FC5-86AE-919BDF0F9419}</a:tableStyleId>
              </a:tblPr>
              <a:tblGrid>
                <a:gridCol w="1019077">
                  <a:extLst>
                    <a:ext uri="{9D8B030D-6E8A-4147-A177-3AD203B41FA5}">
                      <a16:colId xmlns:a16="http://schemas.microsoft.com/office/drawing/2014/main" xmlns="" val="20000"/>
                    </a:ext>
                  </a:extLst>
                </a:gridCol>
                <a:gridCol w="3599462">
                  <a:extLst>
                    <a:ext uri="{9D8B030D-6E8A-4147-A177-3AD203B41FA5}">
                      <a16:colId xmlns:a16="http://schemas.microsoft.com/office/drawing/2014/main" xmlns="" val="20001"/>
                    </a:ext>
                  </a:extLst>
                </a:gridCol>
              </a:tblGrid>
              <a:tr h="193932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effectLst/>
                        </a:defRPr>
                      </a:pPr>
                      <a:r>
                        <a:rPr sz="1500" b="0">
                          <a:solidFill>
                            <a:schemeClr val="accent3">
                              <a:lumMod val="50000"/>
                            </a:schemeClr>
                          </a:solidFill>
                          <a:effectLst>
                            <a:outerShdw blurRad="12700" dist="25400" dir="2700000" rotWithShape="0">
                              <a:srgbClr val="000000"/>
                            </a:outerShdw>
                          </a:effectLst>
                          <a:sym typeface="Helvetica"/>
                        </a:rPr>
                        <a:t>Steady State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8F00">
                        <a:alpha val="17000"/>
                      </a:srgbClr>
                    </a:solidFill>
                  </a:tcPr>
                </a:tc>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effectLst/>
                        </a:defRPr>
                      </a:pPr>
                      <a:r>
                        <a:rPr sz="1500" b="0" dirty="0">
                          <a:solidFill>
                            <a:schemeClr val="accent3">
                              <a:lumMod val="50000"/>
                            </a:schemeClr>
                          </a:solidFill>
                          <a:effectLst>
                            <a:outerShdw blurRad="12700" dist="25400" dir="2700000" rotWithShape="0">
                              <a:srgbClr val="000000"/>
                            </a:outerShdw>
                          </a:effectLst>
                          <a:latin typeface="Helvetica Neue"/>
                          <a:ea typeface="Helvetica Neue"/>
                          <a:cs typeface="Helvetica Neue"/>
                          <a:sym typeface="Helvetica Neue"/>
                        </a:rPr>
                        <a:t>Steady-state concept, it is applied during light exercise. The oxygen consumption increases upon exercise onset to attain a steady level, which can be maintained for a long period of time. The aerobic metabolism sustains the entire energy requirement of the exercising body.</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D479">
                        <a:alpha val="20000"/>
                      </a:srgbClr>
                    </a:solidFill>
                  </a:tcPr>
                </a:tc>
                <a:extLst>
                  <a:ext uri="{0D108BD9-81ED-4DB2-BD59-A6C34878D82A}">
                    <a16:rowId xmlns:a16="http://schemas.microsoft.com/office/drawing/2014/main" xmlns="" val="10000"/>
                  </a:ext>
                </a:extLst>
              </a:tr>
            </a:tbl>
          </a:graphicData>
        </a:graphic>
      </p:graphicFrame>
      <p:pic>
        <p:nvPicPr>
          <p:cNvPr id="222" name="Image" descr="Image"/>
          <p:cNvPicPr>
            <a:picLocks noChangeAspect="1"/>
          </p:cNvPicPr>
          <p:nvPr/>
        </p:nvPicPr>
        <p:blipFill>
          <a:blip r:embed="rId2"/>
          <a:stretch>
            <a:fillRect/>
          </a:stretch>
        </p:blipFill>
        <p:spPr>
          <a:xfrm>
            <a:off x="4947801" y="1524191"/>
            <a:ext cx="4087182" cy="2933331"/>
          </a:xfrm>
          <a:prstGeom prst="rect">
            <a:avLst/>
          </a:prstGeom>
          <a:ln w="12700">
            <a:miter lim="400000"/>
          </a:ln>
        </p:spPr>
      </p:pic>
      <p:pic>
        <p:nvPicPr>
          <p:cNvPr id="223" name="Image" descr="Image"/>
          <p:cNvPicPr>
            <a:picLocks noChangeAspect="1"/>
          </p:cNvPicPr>
          <p:nvPr/>
        </p:nvPicPr>
        <p:blipFill>
          <a:blip r:embed="rId3"/>
          <a:stretch>
            <a:fillRect/>
          </a:stretch>
        </p:blipFill>
        <p:spPr>
          <a:xfrm>
            <a:off x="5109822" y="4425497"/>
            <a:ext cx="3816097" cy="191770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140"/>
          <p:cNvSpPr txBox="1"/>
          <p:nvPr/>
        </p:nvSpPr>
        <p:spPr>
          <a:xfrm>
            <a:off x="357187" y="285749"/>
            <a:ext cx="8429626" cy="459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200"/>
              </a:spcBef>
              <a:defRPr sz="2400" b="1">
                <a:solidFill>
                  <a:srgbClr val="FFFFFF"/>
                </a:solidFill>
                <a:latin typeface="Verdana"/>
                <a:ea typeface="Verdana"/>
                <a:cs typeface="Verdana"/>
                <a:sym typeface="Verdana"/>
              </a:defRPr>
            </a:lvl1pPr>
          </a:lstStyle>
          <a:p>
            <a:r>
              <a:t>CONCEPT AND TYPES OF ENDURANCE</a:t>
            </a:r>
          </a:p>
        </p:txBody>
      </p:sp>
      <p:pic>
        <p:nvPicPr>
          <p:cNvPr id="226" name="piragüa-filtered.jpeg" descr="piragüa-filtered.jpeg"/>
          <p:cNvPicPr>
            <a:picLocks noChangeAspect="1"/>
          </p:cNvPicPr>
          <p:nvPr/>
        </p:nvPicPr>
        <p:blipFill>
          <a:blip r:embed="rId2">
            <a:alphaModFix amt="9000"/>
          </a:blip>
          <a:srcRect l="4469" b="2469"/>
          <a:stretch>
            <a:fillRect/>
          </a:stretch>
        </p:blipFill>
        <p:spPr>
          <a:xfrm>
            <a:off x="500459" y="765770"/>
            <a:ext cx="8143073" cy="6520448"/>
          </a:xfrm>
          <a:prstGeom prst="rect">
            <a:avLst/>
          </a:prstGeom>
          <a:ln w="12700">
            <a:miter lim="400000"/>
          </a:ln>
        </p:spPr>
      </p:pic>
      <p:graphicFrame>
        <p:nvGraphicFramePr>
          <p:cNvPr id="227" name="Table"/>
          <p:cNvGraphicFramePr/>
          <p:nvPr/>
        </p:nvGraphicFramePr>
        <p:xfrm>
          <a:off x="235267" y="1289367"/>
          <a:ext cx="8878897" cy="3554477"/>
        </p:xfrm>
        <a:graphic>
          <a:graphicData uri="http://schemas.openxmlformats.org/drawingml/2006/table">
            <a:tbl>
              <a:tblPr bandRow="1">
                <a:tableStyleId>{4C3C2611-4C71-4FC5-86AE-919BDF0F9419}</a:tableStyleId>
              </a:tblPr>
              <a:tblGrid>
                <a:gridCol w="4454118">
                  <a:extLst>
                    <a:ext uri="{9D8B030D-6E8A-4147-A177-3AD203B41FA5}">
                      <a16:colId xmlns:a16="http://schemas.microsoft.com/office/drawing/2014/main" xmlns="" val="20000"/>
                    </a:ext>
                  </a:extLst>
                </a:gridCol>
                <a:gridCol w="4424779">
                  <a:extLst>
                    <a:ext uri="{9D8B030D-6E8A-4147-A177-3AD203B41FA5}">
                      <a16:colId xmlns:a16="http://schemas.microsoft.com/office/drawing/2014/main" xmlns="" val="20001"/>
                    </a:ext>
                  </a:extLst>
                </a:gridCol>
              </a:tblGrid>
              <a:tr h="2159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effectLst/>
                        </a:defRPr>
                      </a:pPr>
                      <a:r>
                        <a:rPr sz="2000">
                          <a:solidFill>
                            <a:srgbClr val="8202E2"/>
                          </a:solidFill>
                          <a:effectLst>
                            <a:outerShdw blurRad="12700" dist="25400" dir="2700000" rotWithShape="0">
                              <a:srgbClr val="000000"/>
                            </a:outerShdw>
                          </a:effectLst>
                          <a:sym typeface="Helvetica"/>
                        </a:rPr>
                        <a:t>AEROBIC ENDURANCE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CCE8B5"/>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effectLst/>
                        </a:defRPr>
                      </a:pPr>
                      <a:r>
                        <a:rPr sz="2000">
                          <a:solidFill>
                            <a:srgbClr val="8202E2"/>
                          </a:solidFill>
                          <a:effectLst>
                            <a:outerShdw blurRad="12700" dist="25400" dir="2700000" rotWithShape="0">
                              <a:srgbClr val="000000"/>
                            </a:outerShdw>
                          </a:effectLst>
                          <a:sym typeface="Helvetica"/>
                        </a:rPr>
                        <a:t>ANAEROBIC ENDURANCE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CCE8B5"/>
                    </a:solidFill>
                  </a:tcPr>
                </a:tc>
                <a:extLst>
                  <a:ext uri="{0D108BD9-81ED-4DB2-BD59-A6C34878D82A}">
                    <a16:rowId xmlns:a16="http://schemas.microsoft.com/office/drawing/2014/main" xmlns="" val="10000"/>
                  </a:ext>
                </a:extLst>
              </a:tr>
              <a:tr h="21717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0" i="0">
                          <a:solidFill>
                            <a:srgbClr val="000000"/>
                          </a:solidFill>
                          <a:effectLst/>
                          <a:sym typeface="Helvetica"/>
                        </a:defRPr>
                      </a:pPr>
                      <a:r>
                        <a:t>Which is defined as the ability of the body to prolong as much as possible a workout of light intensity, maintaining a balance between use and contribution of O</a:t>
                      </a:r>
                      <a:r>
                        <a:rPr baseline="-5998"/>
                        <a:t>2</a:t>
                      </a:r>
                      <a:r>
                        <a:t> with a negligible oxygen deficit. </a:t>
                      </a:r>
                    </a:p>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0" i="0">
                          <a:solidFill>
                            <a:srgbClr val="000000"/>
                          </a:solidFill>
                          <a:effectLst/>
                          <a:sym typeface="Helvetica"/>
                        </a:defRPr>
                      </a:pPr>
                      <a:r>
                        <a:t>Usually the initial training for any sport employs aerobic endurance as it prepares the body to withstand prolonged efforts.</a:t>
                      </a:r>
                    </a:p>
                  </a:txBody>
                  <a:tcPr marL="0" marR="0" marT="0" marB="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21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0" i="0">
                          <a:solidFill>
                            <a:srgbClr val="000000"/>
                          </a:solidFill>
                          <a:effectLst/>
                          <a:sym typeface="Helvetica"/>
                        </a:defRPr>
                      </a:pPr>
                      <a:r>
                        <a:t>It is the body's ability that allows for an intense activity causing an imbalance between the supply of O</a:t>
                      </a:r>
                      <a:r>
                        <a:rPr baseline="-5998"/>
                        <a:t>2</a:t>
                      </a:r>
                      <a:r>
                        <a:t> and needs of the organism. The O</a:t>
                      </a:r>
                      <a:r>
                        <a:rPr baseline="-5998"/>
                        <a:t>2</a:t>
                      </a:r>
                      <a:r>
                        <a:t> deficit brings about a cessation of effort. We can define anaerobic endurance as the ability to maintain a high degree of intense effort as long as possible.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21000"/>
                      </a:srgbClr>
                    </a:solidFill>
                  </a:tcPr>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25"/>
                                        </p:tgtEl>
                                        <p:attrNameLst>
                                          <p:attrName>style.visibility</p:attrName>
                                        </p:attrNameLst>
                                      </p:cBhvr>
                                      <p:to>
                                        <p:strVal val="visible"/>
                                      </p:to>
                                    </p:set>
                                    <p:anim calcmode="lin" valueType="num">
                                      <p:cBhvr>
                                        <p:cTn id="7" dur="500" fill="hold"/>
                                        <p:tgtEl>
                                          <p:spTgt spid="225"/>
                                        </p:tgtEl>
                                        <p:attrNameLst>
                                          <p:attrName>ppt_w</p:attrName>
                                        </p:attrNameLst>
                                      </p:cBhvr>
                                      <p:tavLst>
                                        <p:tav tm="0">
                                          <p:val>
                                            <p:fltVal val="0"/>
                                          </p:val>
                                        </p:tav>
                                        <p:tav tm="100000">
                                          <p:val>
                                            <p:strVal val="#ppt_w"/>
                                          </p:val>
                                        </p:tav>
                                      </p:tavLst>
                                    </p:anim>
                                    <p:anim calcmode="lin" valueType="num">
                                      <p:cBhvr>
                                        <p:cTn id="8" dur="500" fill="hold"/>
                                        <p:tgtEl>
                                          <p:spTgt spid="2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advAuto="0"/>
    </p:bldLst>
  </p:timing>
</p:sld>
</file>

<file path=ppt/theme/theme1.xml><?xml version="1.0" encoding="utf-8"?>
<a:theme xmlns:a="http://schemas.openxmlformats.org/drawingml/2006/main" name="Default">
  <a:themeElements>
    <a:clrScheme name="Default">
      <a:dk1>
        <a:srgbClr val="CC99FF"/>
      </a:dk1>
      <a:lt1>
        <a:srgbClr val="CC99FF"/>
      </a:lt1>
      <a:dk2>
        <a:srgbClr val="A7A7A7"/>
      </a:dk2>
      <a:lt2>
        <a:srgbClr val="535353"/>
      </a:lt2>
      <a:accent1>
        <a:srgbClr val="CC99FF"/>
      </a:accent1>
      <a:accent2>
        <a:srgbClr val="666699"/>
      </a:accent2>
      <a:accent3>
        <a:srgbClr val="C0AAED"/>
      </a:accent3>
      <a:accent4>
        <a:srgbClr val="DADADA"/>
      </a:accent4>
      <a:accent5>
        <a:srgbClr val="E0C9FF"/>
      </a:accent5>
      <a:accent6>
        <a:srgbClr val="5C5C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CC99FF"/>
      </a:accent1>
      <a:accent2>
        <a:srgbClr val="666699"/>
      </a:accent2>
      <a:accent3>
        <a:srgbClr val="C0AAED"/>
      </a:accent3>
      <a:accent4>
        <a:srgbClr val="DADADA"/>
      </a:accent4>
      <a:accent5>
        <a:srgbClr val="E0C9FF"/>
      </a:accent5>
      <a:accent6>
        <a:srgbClr val="5C5C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Presentación en pantalla (4:3)</PresentationFormat>
  <Paragraphs>142</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Default</vt:lpstr>
      <vt:lpstr>Presentación de PowerPoint</vt:lpstr>
      <vt:lpstr>ENDURANCE </vt:lpstr>
      <vt:lpstr>OBJECTIVES</vt:lpstr>
      <vt:lpstr>Presentación de PowerPoint</vt:lpstr>
      <vt:lpstr>Presentación de PowerPoint</vt:lpstr>
      <vt:lpstr>EFFORTS HAVE DIFFERENT INTENSITIES</vt:lpstr>
      <vt:lpstr>Presentación de PowerPoint</vt:lpstr>
      <vt:lpstr>Presentación de PowerPoint</vt:lpstr>
      <vt:lpstr>Presentación de PowerPoint</vt:lpstr>
      <vt:lpstr>Presentación de PowerPoint</vt:lpstr>
      <vt:lpstr>BENEFITS OF ENDURANCE TRAINING </vt:lpstr>
      <vt:lpstr>METHODS TO DEVELOP ENDURANCE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2021-08-29T10:49:43Z</dcterms:modified>
</cp:coreProperties>
</file>