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lvl1pPr>
      <a:defRPr>
        <a:latin typeface="Arial"/>
        <a:ea typeface="Arial"/>
        <a:cs typeface="Arial"/>
        <a:sym typeface="Arial"/>
      </a:defRPr>
    </a:lvl1pPr>
    <a:lvl2pPr indent="457200">
      <a:defRPr>
        <a:latin typeface="Arial"/>
        <a:ea typeface="Arial"/>
        <a:cs typeface="Arial"/>
        <a:sym typeface="Arial"/>
      </a:defRPr>
    </a:lvl2pPr>
    <a:lvl3pPr indent="914400">
      <a:defRPr>
        <a:latin typeface="Arial"/>
        <a:ea typeface="Arial"/>
        <a:cs typeface="Arial"/>
        <a:sym typeface="Arial"/>
      </a:defRPr>
    </a:lvl3pPr>
    <a:lvl4pPr indent="1371600">
      <a:defRPr>
        <a:latin typeface="Arial"/>
        <a:ea typeface="Arial"/>
        <a:cs typeface="Arial"/>
        <a:sym typeface="Arial"/>
      </a:defRPr>
    </a:lvl4pPr>
    <a:lvl5pPr indent="1828800">
      <a:defRPr>
        <a:latin typeface="Arial"/>
        <a:ea typeface="Arial"/>
        <a:cs typeface="Arial"/>
        <a:sym typeface="Arial"/>
      </a:defRPr>
    </a:lvl5pPr>
    <a:lvl6pPr>
      <a:defRPr>
        <a:latin typeface="Arial"/>
        <a:ea typeface="Arial"/>
        <a:cs typeface="Arial"/>
        <a:sym typeface="Arial"/>
      </a:defRPr>
    </a:lvl6pPr>
    <a:lvl7pPr>
      <a:defRPr>
        <a:latin typeface="Arial"/>
        <a:ea typeface="Arial"/>
        <a:cs typeface="Arial"/>
        <a:sym typeface="Arial"/>
      </a:defRPr>
    </a:lvl7pPr>
    <a:lvl8pPr>
      <a:defRPr>
        <a:latin typeface="Arial"/>
        <a:ea typeface="Arial"/>
        <a:cs typeface="Arial"/>
        <a:sym typeface="Arial"/>
      </a:defRPr>
    </a:lvl8pPr>
    <a:lvl9pPr>
      <a:defRPr>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a:tcStyle>
        <a:tcBdr/>
        <a:fill>
          <a:solidFill>
            <a:srgbClr val="F3F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a:tcStyle>
        <a:tcBdr/>
        <a:fill>
          <a:solidFill>
            <a:srgbClr val="E7E7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hape 5"/>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6" name="Shape 6"/>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 name="Shape 4"/>
          <p:cNvSpPr>
            <a:spLocks noGrp="1"/>
          </p:cNvSpPr>
          <p:nvPr>
            <p:ph type="sldNum" sz="quarter" idx="2"/>
          </p:nvPr>
        </p:nvSpPr>
        <p:spPr>
          <a:prstGeom prst="rect">
            <a:avLst/>
          </a:prstGeom>
        </p:spPr>
        <p:txBody>
          <a:bodyPr/>
          <a:lstStyle/>
          <a:p>
            <a:pPr lvl="0"/>
            <a:fld id="{86CB4B4D-7CA3-9044-876B-883B54F8677D}" type="slidenum">
              <a:rPr/>
              <a:pPr lvl="0"/>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F5F5F"/>
        </a:solid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6553200" y="6245225"/>
            <a:ext cx="2133600" cy="288824"/>
          </a:xfrm>
          <a:prstGeom prst="rect">
            <a:avLst/>
          </a:prstGeom>
          <a:ln w="12700">
            <a:miter lim="400000"/>
          </a:ln>
        </p:spPr>
        <p:txBody>
          <a:bodyPr lIns="45719" rIns="45719">
            <a:spAutoFit/>
          </a:bodyPr>
          <a:lstStyle>
            <a:lvl1pPr algn="r">
              <a:defRPr sz="1400"/>
            </a:lvl1pPr>
          </a:lstStyle>
          <a:p>
            <a:pPr lvl="0"/>
            <a:fld id="{86CB4B4D-7CA3-9044-876B-883B54F8677D}" type="slidenum">
              <a:rPr/>
              <a:pPr lvl="0"/>
              <a:t>‹Nº›</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algn="ctr">
        <a:defRPr sz="4400">
          <a:latin typeface="Arial"/>
          <a:ea typeface="Arial"/>
          <a:cs typeface="Arial"/>
          <a:sym typeface="Arial"/>
        </a:defRPr>
      </a:lvl1pPr>
      <a:lvl2pPr algn="ctr">
        <a:defRPr sz="4400">
          <a:latin typeface="Arial"/>
          <a:ea typeface="Arial"/>
          <a:cs typeface="Arial"/>
          <a:sym typeface="Arial"/>
        </a:defRPr>
      </a:lvl2pPr>
      <a:lvl3pPr algn="ctr">
        <a:defRPr sz="4400">
          <a:latin typeface="Arial"/>
          <a:ea typeface="Arial"/>
          <a:cs typeface="Arial"/>
          <a:sym typeface="Arial"/>
        </a:defRPr>
      </a:lvl3pPr>
      <a:lvl4pPr algn="ctr">
        <a:defRPr sz="4400">
          <a:latin typeface="Arial"/>
          <a:ea typeface="Arial"/>
          <a:cs typeface="Arial"/>
          <a:sym typeface="Arial"/>
        </a:defRPr>
      </a:lvl4pPr>
      <a:lvl5pPr algn="ctr">
        <a:defRPr sz="4400">
          <a:latin typeface="Arial"/>
          <a:ea typeface="Arial"/>
          <a:cs typeface="Arial"/>
          <a:sym typeface="Arial"/>
        </a:defRPr>
      </a:lvl5pPr>
      <a:lvl6pPr indent="457200" algn="ctr">
        <a:defRPr sz="4400">
          <a:latin typeface="Arial"/>
          <a:ea typeface="Arial"/>
          <a:cs typeface="Arial"/>
          <a:sym typeface="Arial"/>
        </a:defRPr>
      </a:lvl6pPr>
      <a:lvl7pPr indent="914400" algn="ctr">
        <a:defRPr sz="4400">
          <a:latin typeface="Arial"/>
          <a:ea typeface="Arial"/>
          <a:cs typeface="Arial"/>
          <a:sym typeface="Arial"/>
        </a:defRPr>
      </a:lvl7pPr>
      <a:lvl8pPr indent="1371600" algn="ctr">
        <a:defRPr sz="4400">
          <a:latin typeface="Arial"/>
          <a:ea typeface="Arial"/>
          <a:cs typeface="Arial"/>
          <a:sym typeface="Arial"/>
        </a:defRPr>
      </a:lvl8pPr>
      <a:lvl9pPr indent="1828800" algn="ctr">
        <a:defRPr sz="4400">
          <a:latin typeface="Arial"/>
          <a:ea typeface="Arial"/>
          <a:cs typeface="Arial"/>
          <a:sym typeface="Arial"/>
        </a:defRPr>
      </a:lvl9pPr>
    </p:titleStyle>
    <p:bodyStyle>
      <a:lvl1pPr marL="342900" indent="-342900">
        <a:spcBef>
          <a:spcPts val="700"/>
        </a:spcBef>
        <a:buSzPct val="100000"/>
        <a:buChar char="»"/>
        <a:defRPr sz="3200">
          <a:latin typeface="Arial"/>
          <a:ea typeface="Arial"/>
          <a:cs typeface="Arial"/>
          <a:sym typeface="Arial"/>
        </a:defRPr>
      </a:lvl1pPr>
      <a:lvl2pPr marL="783771" indent="-326571">
        <a:spcBef>
          <a:spcPts val="700"/>
        </a:spcBef>
        <a:buSzPct val="100000"/>
        <a:buChar char="–"/>
        <a:defRPr sz="3200">
          <a:latin typeface="Arial"/>
          <a:ea typeface="Arial"/>
          <a:cs typeface="Arial"/>
          <a:sym typeface="Arial"/>
        </a:defRPr>
      </a:lvl2pPr>
      <a:lvl3pPr marL="1219200" indent="-304800">
        <a:spcBef>
          <a:spcPts val="700"/>
        </a:spcBef>
        <a:buSzPct val="100000"/>
        <a:buChar char="•"/>
        <a:defRPr sz="3200">
          <a:latin typeface="Arial"/>
          <a:ea typeface="Arial"/>
          <a:cs typeface="Arial"/>
          <a:sym typeface="Arial"/>
        </a:defRPr>
      </a:lvl3pPr>
      <a:lvl4pPr marL="1737360" indent="-365760">
        <a:spcBef>
          <a:spcPts val="700"/>
        </a:spcBef>
        <a:buSzPct val="100000"/>
        <a:buChar char="–"/>
        <a:defRPr sz="3200">
          <a:latin typeface="Arial"/>
          <a:ea typeface="Arial"/>
          <a:cs typeface="Arial"/>
          <a:sym typeface="Arial"/>
        </a:defRPr>
      </a:lvl4pPr>
      <a:lvl5pPr marL="2235200" indent="-406400">
        <a:spcBef>
          <a:spcPts val="700"/>
        </a:spcBef>
        <a:buSzPct val="100000"/>
        <a:buChar char="»"/>
        <a:defRPr sz="3200">
          <a:latin typeface="Arial"/>
          <a:ea typeface="Arial"/>
          <a:cs typeface="Arial"/>
          <a:sym typeface="Arial"/>
        </a:defRPr>
      </a:lvl5pPr>
      <a:lvl6pPr marL="2692400" indent="-406400">
        <a:spcBef>
          <a:spcPts val="700"/>
        </a:spcBef>
        <a:buSzPct val="100000"/>
        <a:buChar char="•"/>
        <a:defRPr sz="3200">
          <a:latin typeface="Arial"/>
          <a:ea typeface="Arial"/>
          <a:cs typeface="Arial"/>
          <a:sym typeface="Arial"/>
        </a:defRPr>
      </a:lvl6pPr>
      <a:lvl7pPr marL="3149600" indent="-406400">
        <a:spcBef>
          <a:spcPts val="700"/>
        </a:spcBef>
        <a:buSzPct val="100000"/>
        <a:buChar char="•"/>
        <a:defRPr sz="3200">
          <a:latin typeface="Arial"/>
          <a:ea typeface="Arial"/>
          <a:cs typeface="Arial"/>
          <a:sym typeface="Arial"/>
        </a:defRPr>
      </a:lvl7pPr>
      <a:lvl8pPr marL="3606800" indent="-406400">
        <a:spcBef>
          <a:spcPts val="700"/>
        </a:spcBef>
        <a:buSzPct val="100000"/>
        <a:buChar char="•"/>
        <a:defRPr sz="3200">
          <a:latin typeface="Arial"/>
          <a:ea typeface="Arial"/>
          <a:cs typeface="Arial"/>
          <a:sym typeface="Arial"/>
        </a:defRPr>
      </a:lvl8pPr>
      <a:lvl9pPr marL="4064000" indent="-406400">
        <a:spcBef>
          <a:spcPts val="700"/>
        </a:spcBef>
        <a:buSzPct val="100000"/>
        <a:buChar char="•"/>
        <a:defRPr sz="3200">
          <a:latin typeface="Arial"/>
          <a:ea typeface="Arial"/>
          <a:cs typeface="Arial"/>
          <a:sym typeface="Arial"/>
        </a:defRPr>
      </a:lvl9pPr>
    </p:bodyStyle>
    <p:otherStyle>
      <a:lvl1pPr algn="r">
        <a:defRPr sz="1400">
          <a:solidFill>
            <a:schemeClr val="tx1"/>
          </a:solidFill>
          <a:latin typeface="+mn-lt"/>
          <a:ea typeface="+mn-ea"/>
          <a:cs typeface="+mn-cs"/>
          <a:sym typeface="Arial"/>
        </a:defRPr>
      </a:lvl1pPr>
      <a:lvl2pPr indent="457200" algn="r">
        <a:defRPr sz="1400">
          <a:solidFill>
            <a:schemeClr val="tx1"/>
          </a:solidFill>
          <a:latin typeface="+mn-lt"/>
          <a:ea typeface="+mn-ea"/>
          <a:cs typeface="+mn-cs"/>
          <a:sym typeface="Arial"/>
        </a:defRPr>
      </a:lvl2pPr>
      <a:lvl3pPr indent="914400" algn="r">
        <a:defRPr sz="1400">
          <a:solidFill>
            <a:schemeClr val="tx1"/>
          </a:solidFill>
          <a:latin typeface="+mn-lt"/>
          <a:ea typeface="+mn-ea"/>
          <a:cs typeface="+mn-cs"/>
          <a:sym typeface="Arial"/>
        </a:defRPr>
      </a:lvl3pPr>
      <a:lvl4pPr indent="1371600" algn="r">
        <a:defRPr sz="1400">
          <a:solidFill>
            <a:schemeClr val="tx1"/>
          </a:solidFill>
          <a:latin typeface="+mn-lt"/>
          <a:ea typeface="+mn-ea"/>
          <a:cs typeface="+mn-cs"/>
          <a:sym typeface="Arial"/>
        </a:defRPr>
      </a:lvl4pPr>
      <a:lvl5pPr indent="1828800" algn="r">
        <a:defRPr sz="1400">
          <a:solidFill>
            <a:schemeClr val="tx1"/>
          </a:solidFill>
          <a:latin typeface="+mn-lt"/>
          <a:ea typeface="+mn-ea"/>
          <a:cs typeface="+mn-cs"/>
          <a:sym typeface="Arial"/>
        </a:defRPr>
      </a:lvl5pPr>
      <a:lvl6pPr algn="r">
        <a:defRPr sz="1400">
          <a:solidFill>
            <a:schemeClr val="tx1"/>
          </a:solidFill>
          <a:latin typeface="+mn-lt"/>
          <a:ea typeface="+mn-ea"/>
          <a:cs typeface="+mn-cs"/>
          <a:sym typeface="Arial"/>
        </a:defRPr>
      </a:lvl6pPr>
      <a:lvl7pPr algn="r">
        <a:defRPr sz="1400">
          <a:solidFill>
            <a:schemeClr val="tx1"/>
          </a:solidFill>
          <a:latin typeface="+mn-lt"/>
          <a:ea typeface="+mn-ea"/>
          <a:cs typeface="+mn-cs"/>
          <a:sym typeface="Arial"/>
        </a:defRPr>
      </a:lvl7pPr>
      <a:lvl8pPr algn="r">
        <a:defRPr sz="1400">
          <a:solidFill>
            <a:schemeClr val="tx1"/>
          </a:solidFill>
          <a:latin typeface="+mn-lt"/>
          <a:ea typeface="+mn-ea"/>
          <a:cs typeface="+mn-cs"/>
          <a:sym typeface="Arial"/>
        </a:defRPr>
      </a:lvl8pPr>
      <a:lvl9pPr algn="r">
        <a:defRPr sz="14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25.jpeg"/><Relationship Id="rId4" Type="http://schemas.openxmlformats.org/officeDocument/2006/relationships/image" Target="../media/image18.jpeg"/><Relationship Id="rId9"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8"/>
          <p:cNvSpPr>
            <a:spLocks noGrp="1"/>
          </p:cNvSpPr>
          <p:nvPr>
            <p:ph type="title" idx="4294967295"/>
          </p:nvPr>
        </p:nvSpPr>
        <p:spPr>
          <a:xfrm>
            <a:off x="685800" y="1768475"/>
            <a:ext cx="7772400" cy="1736725"/>
          </a:xfrm>
          <a:prstGeom prst="rect">
            <a:avLst/>
          </a:prstGeom>
          <a:ln w="12700">
            <a:miter lim="400000"/>
          </a:ln>
        </p:spPr>
        <p:txBody>
          <a:bodyPr lIns="0" tIns="0" rIns="0" bIns="0" anchor="b">
            <a:normAutofit/>
          </a:bodyPr>
          <a:lstStyle/>
          <a:p>
            <a:pPr lvl="0">
              <a:defRPr>
                <a:effectLst>
                  <a:outerShdw blurRad="12700" dist="25400" dir="2700000" rotWithShape="0">
                    <a:srgbClr val="FFFFFF"/>
                  </a:outerShdw>
                </a:effectLst>
              </a:defRPr>
            </a:pPr>
            <a:endParaRPr/>
          </a:p>
        </p:txBody>
      </p:sp>
      <p:sp>
        <p:nvSpPr>
          <p:cNvPr id="9" name="Shape 9"/>
          <p:cNvSpPr>
            <a:spLocks noGrp="1"/>
          </p:cNvSpPr>
          <p:nvPr>
            <p:ph type="body" idx="4294967295"/>
          </p:nvPr>
        </p:nvSpPr>
        <p:spPr>
          <a:xfrm>
            <a:off x="1487487" y="3900487"/>
            <a:ext cx="6169026" cy="1762126"/>
          </a:xfrm>
          <a:prstGeom prst="rect">
            <a:avLst/>
          </a:prstGeom>
          <a:ln w="12700">
            <a:miter lim="400000"/>
          </a:ln>
        </p:spPr>
        <p:txBody>
          <a:bodyPr lIns="0" tIns="0" rIns="0" bIns="0">
            <a:normAutofit/>
          </a:bodyPr>
          <a:lstStyle/>
          <a:p>
            <a:pPr marL="0" lvl="0" indent="0" algn="ctr">
              <a:buSzTx/>
              <a:buNone/>
              <a:defRPr>
                <a:effectLst>
                  <a:outerShdw blurRad="12700" dist="25400" dir="2700000" rotWithShape="0">
                    <a:srgbClr val="FFFFFF"/>
                  </a:outerShdw>
                </a:effectLst>
              </a:defRPr>
            </a:pPr>
            <a:endParaRPr/>
          </a:p>
        </p:txBody>
      </p:sp>
      <p:pic>
        <p:nvPicPr>
          <p:cNvPr id="10" name="sherrero4.jpeg" descr="sherrero4"/>
          <p:cNvPicPr/>
          <p:nvPr/>
        </p:nvPicPr>
        <p:blipFill>
          <a:blip r:embed="rId2" cstate="print">
            <a:extLst/>
          </a:blip>
          <a:stretch>
            <a:fillRect/>
          </a:stretch>
        </p:blipFill>
        <p:spPr>
          <a:xfrm>
            <a:off x="0" y="0"/>
            <a:ext cx="9144000" cy="6859588"/>
          </a:xfrm>
          <a:prstGeom prst="rect">
            <a:avLst/>
          </a:prstGeom>
          <a:ln w="50800">
            <a:solidFill>
              <a:srgbClr val="006600"/>
            </a:solidFill>
            <a:round/>
          </a:ln>
        </p:spPr>
      </p:pic>
      <p:sp>
        <p:nvSpPr>
          <p:cNvPr id="11" name="Shape 11"/>
          <p:cNvSpPr/>
          <p:nvPr/>
        </p:nvSpPr>
        <p:spPr>
          <a:xfrm>
            <a:off x="323850" y="5589587"/>
            <a:ext cx="6696075" cy="70816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sz="4400"/>
              <a:t>El Voleibol</a:t>
            </a:r>
            <a:r>
              <a:t> </a:t>
            </a:r>
          </a:p>
        </p:txBody>
      </p:sp>
      <p:sp>
        <p:nvSpPr>
          <p:cNvPr id="12" name="Shape 12"/>
          <p:cNvSpPr/>
          <p:nvPr/>
        </p:nvSpPr>
        <p:spPr>
          <a:xfrm>
            <a:off x="-1" y="188912"/>
            <a:ext cx="9144002" cy="447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spcBef>
                <a:spcPts val="1000"/>
              </a:spcBef>
              <a:defRPr>
                <a:latin typeface="Papyrus"/>
                <a:ea typeface="Papyrus"/>
                <a:cs typeface="Papyrus"/>
                <a:sym typeface="Papyrus"/>
              </a:defRPr>
            </a:lvl1pPr>
          </a:lstStyle>
          <a:p>
            <a:pPr lvl="0"/>
            <a:r>
              <a:t>Fundamentos para la ESO y el Bachillerato. Un aprendizaje comprensivo y vivencial</a:t>
            </a:r>
          </a:p>
        </p:txBody>
      </p:sp>
      <p:pic>
        <p:nvPicPr>
          <p:cNvPr id="13" name="logodefinitivo.png" descr="logodefinitivo"/>
          <p:cNvPicPr/>
          <p:nvPr/>
        </p:nvPicPr>
        <p:blipFill>
          <a:blip r:embed="rId3" cstate="print">
            <a:extLst/>
          </a:blip>
          <a:stretch>
            <a:fillRect/>
          </a:stretch>
        </p:blipFill>
        <p:spPr>
          <a:xfrm>
            <a:off x="8143875" y="6129337"/>
            <a:ext cx="785813" cy="593726"/>
          </a:xfrm>
          <a:prstGeom prst="rect">
            <a:avLst/>
          </a:prstGeom>
          <a:ln w="34925">
            <a:solidFill>
              <a:srgbClr val="FFFFFF"/>
            </a:solidFill>
            <a:round/>
          </a:ln>
          <a:effectLst>
            <a:outerShdw blurRad="63500" rotWithShape="0">
              <a:srgbClr val="000000">
                <a:alpha val="42999"/>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p:cNvSpPr>
          <p:nvPr>
            <p:ph type="title" idx="4294967295"/>
          </p:nvPr>
        </p:nvSpPr>
        <p:spPr>
          <a:xfrm>
            <a:off x="457200" y="304799"/>
            <a:ext cx="8229600" cy="114300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defRPr sz="2000">
                <a:solidFill>
                  <a:srgbClr val="FF9900"/>
                </a:solidFill>
              </a:defRPr>
            </a:lvl1pPr>
          </a:lstStyle>
          <a:p>
            <a:pPr lvl="0">
              <a:defRPr sz="1800">
                <a:solidFill>
                  <a:srgbClr val="000000"/>
                </a:solidFill>
              </a:defRPr>
            </a:pPr>
            <a:r>
              <a:rPr sz="2000">
                <a:solidFill>
                  <a:srgbClr val="FF9900"/>
                </a:solidFill>
              </a:rPr>
              <a:t>RECURSOS TÉCNICO-TÁCTICOS BÁSICOS</a:t>
            </a:r>
          </a:p>
        </p:txBody>
      </p:sp>
      <p:sp>
        <p:nvSpPr>
          <p:cNvPr id="56" name="Shape 56"/>
          <p:cNvSpPr/>
          <p:nvPr/>
        </p:nvSpPr>
        <p:spPr>
          <a:xfrm>
            <a:off x="3200400" y="3200400"/>
            <a:ext cx="1981200" cy="617362"/>
          </a:xfrm>
          <a:prstGeom prst="rect">
            <a:avLst/>
          </a:prstGeom>
          <a:solidFill>
            <a:srgbClr val="99CC00"/>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Toque de dedos (colocación)</a:t>
            </a:r>
          </a:p>
        </p:txBody>
      </p:sp>
      <p:sp>
        <p:nvSpPr>
          <p:cNvPr id="57" name="Shape 57"/>
          <p:cNvSpPr/>
          <p:nvPr/>
        </p:nvSpPr>
        <p:spPr>
          <a:xfrm>
            <a:off x="3352800" y="1828800"/>
            <a:ext cx="3886200" cy="350662"/>
          </a:xfrm>
          <a:prstGeom prst="rect">
            <a:avLst/>
          </a:prstGeom>
          <a:solidFill>
            <a:srgbClr val="99CC00"/>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EN ATAQUE</a:t>
            </a:r>
          </a:p>
        </p:txBody>
      </p:sp>
      <p:sp>
        <p:nvSpPr>
          <p:cNvPr id="58" name="Shape 58"/>
          <p:cNvSpPr/>
          <p:nvPr/>
        </p:nvSpPr>
        <p:spPr>
          <a:xfrm>
            <a:off x="1143000" y="2667000"/>
            <a:ext cx="1392238" cy="350662"/>
          </a:xfrm>
          <a:prstGeom prst="rect">
            <a:avLst/>
          </a:prstGeom>
          <a:solidFill>
            <a:srgbClr val="99CC00"/>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Saque</a:t>
            </a:r>
          </a:p>
        </p:txBody>
      </p:sp>
      <p:sp>
        <p:nvSpPr>
          <p:cNvPr id="59" name="Shape 59"/>
          <p:cNvSpPr/>
          <p:nvPr/>
        </p:nvSpPr>
        <p:spPr>
          <a:xfrm>
            <a:off x="6151562" y="3886200"/>
            <a:ext cx="1392239" cy="350662"/>
          </a:xfrm>
          <a:prstGeom prst="rect">
            <a:avLst/>
          </a:prstGeom>
          <a:solidFill>
            <a:srgbClr val="99CC00"/>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Remate</a:t>
            </a:r>
          </a:p>
        </p:txBody>
      </p:sp>
      <p:sp>
        <p:nvSpPr>
          <p:cNvPr id="60" name="Shape 60"/>
          <p:cNvSpPr/>
          <p:nvPr/>
        </p:nvSpPr>
        <p:spPr>
          <a:xfrm rot="10800000">
            <a:off x="1981200" y="1905000"/>
            <a:ext cx="1524000" cy="685800"/>
          </a:xfrm>
          <a:custGeom>
            <a:avLst/>
            <a:gdLst/>
            <a:ahLst/>
            <a:cxnLst>
              <a:cxn ang="0">
                <a:pos x="wd2" y="hd2"/>
              </a:cxn>
              <a:cxn ang="5400000">
                <a:pos x="wd2" y="hd2"/>
              </a:cxn>
              <a:cxn ang="10800000">
                <a:pos x="wd2" y="hd2"/>
              </a:cxn>
              <a:cxn ang="16200000">
                <a:pos x="wd2" y="hd2"/>
              </a:cxn>
            </a:cxnLst>
            <a:rect l="0" t="0" r="r" b="b"/>
            <a:pathLst>
              <a:path w="21600" h="21600" extrusionOk="0">
                <a:moveTo>
                  <a:pt x="15429" y="0"/>
                </a:moveTo>
                <a:lnTo>
                  <a:pt x="9257" y="7649"/>
                </a:lnTo>
                <a:lnTo>
                  <a:pt x="13577" y="7649"/>
                </a:lnTo>
                <a:lnTo>
                  <a:pt x="13577" y="16971"/>
                </a:lnTo>
                <a:lnTo>
                  <a:pt x="0" y="16971"/>
                </a:lnTo>
                <a:lnTo>
                  <a:pt x="0" y="21600"/>
                </a:lnTo>
                <a:lnTo>
                  <a:pt x="17280" y="21600"/>
                </a:lnTo>
                <a:lnTo>
                  <a:pt x="17280" y="7649"/>
                </a:lnTo>
                <a:lnTo>
                  <a:pt x="21600" y="7649"/>
                </a:lnTo>
                <a:close/>
              </a:path>
            </a:pathLst>
          </a:custGeom>
          <a:solidFill>
            <a:srgbClr val="99CC00"/>
          </a:solidFill>
          <a:ln w="12700">
            <a:miter lim="400000"/>
          </a:ln>
        </p:spPr>
        <p:txBody>
          <a:bodyPr lIns="0" tIns="0" rIns="0" bIns="0" anchor="ctr"/>
          <a:lstStyle/>
          <a:p>
            <a:pPr lvl="0"/>
            <a:endParaRPr/>
          </a:p>
        </p:txBody>
      </p:sp>
      <p:sp>
        <p:nvSpPr>
          <p:cNvPr id="61" name="Shape 61"/>
          <p:cNvSpPr/>
          <p:nvPr/>
        </p:nvSpPr>
        <p:spPr>
          <a:xfrm>
            <a:off x="4419600" y="2133600"/>
            <a:ext cx="381000" cy="914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endParaRPr/>
          </a:p>
        </p:txBody>
      </p:sp>
      <p:sp>
        <p:nvSpPr>
          <p:cNvPr id="62" name="Shape 62"/>
          <p:cNvSpPr/>
          <p:nvPr/>
        </p:nvSpPr>
        <p:spPr>
          <a:xfrm>
            <a:off x="6629400" y="2057400"/>
            <a:ext cx="381000" cy="17526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endParaRPr/>
          </a:p>
        </p:txBody>
      </p:sp>
      <p:sp>
        <p:nvSpPr>
          <p:cNvPr id="63" name="Shape 63"/>
          <p:cNvSpPr/>
          <p:nvPr/>
        </p:nvSpPr>
        <p:spPr>
          <a:xfrm>
            <a:off x="1524000" y="3505200"/>
            <a:ext cx="1143001" cy="350662"/>
          </a:xfrm>
          <a:prstGeom prst="rect">
            <a:avLst/>
          </a:prstGeom>
          <a:solidFill>
            <a:srgbClr val="99CC00"/>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Tenis</a:t>
            </a:r>
          </a:p>
        </p:txBody>
      </p:sp>
      <p:sp>
        <p:nvSpPr>
          <p:cNvPr id="64" name="Shape 64"/>
          <p:cNvSpPr/>
          <p:nvPr/>
        </p:nvSpPr>
        <p:spPr>
          <a:xfrm>
            <a:off x="304800" y="3505200"/>
            <a:ext cx="1066800" cy="350662"/>
          </a:xfrm>
          <a:prstGeom prst="rect">
            <a:avLst/>
          </a:prstGeom>
          <a:solidFill>
            <a:srgbClr val="99CC00"/>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Bajo</a:t>
            </a:r>
          </a:p>
        </p:txBody>
      </p:sp>
      <p:pic>
        <p:nvPicPr>
          <p:cNvPr id="65" name="p296 7 copia.jpg"/>
          <p:cNvPicPr/>
          <p:nvPr/>
        </p:nvPicPr>
        <p:blipFill>
          <a:blip r:embed="rId2" cstate="print">
            <a:extLst/>
          </a:blip>
          <a:stretch>
            <a:fillRect/>
          </a:stretch>
        </p:blipFill>
        <p:spPr>
          <a:xfrm>
            <a:off x="1143000" y="2971800"/>
            <a:ext cx="304800" cy="457200"/>
          </a:xfrm>
          <a:prstGeom prst="rect">
            <a:avLst/>
          </a:prstGeom>
          <a:ln w="12700">
            <a:miter lim="400000"/>
          </a:ln>
        </p:spPr>
      </p:pic>
      <p:sp>
        <p:nvSpPr>
          <p:cNvPr id="66" name="Shape 66"/>
          <p:cNvSpPr/>
          <p:nvPr/>
        </p:nvSpPr>
        <p:spPr>
          <a:xfrm>
            <a:off x="1981200" y="2971800"/>
            <a:ext cx="304800" cy="457200"/>
          </a:xfrm>
          <a:custGeom>
            <a:avLst/>
            <a:gdLst/>
            <a:ahLst/>
            <a:cxnLst>
              <a:cxn ang="0">
                <a:pos x="wd2" y="hd2"/>
              </a:cxn>
              <a:cxn ang="5400000">
                <a:pos x="wd2" y="hd2"/>
              </a:cxn>
              <a:cxn ang="10800000">
                <a:pos x="wd2" y="hd2"/>
              </a:cxn>
              <a:cxn ang="16200000">
                <a:pos x="wd2" y="hd2"/>
              </a:cxn>
            </a:cxnLst>
            <a:rect l="0" t="0" r="r" b="b"/>
            <a:pathLst>
              <a:path w="21600" h="21600" extrusionOk="0">
                <a:moveTo>
                  <a:pt x="0" y="12960"/>
                </a:moveTo>
                <a:lnTo>
                  <a:pt x="5400" y="12960"/>
                </a:lnTo>
                <a:lnTo>
                  <a:pt x="5400" y="0"/>
                </a:lnTo>
                <a:lnTo>
                  <a:pt x="16200" y="0"/>
                </a:lnTo>
                <a:lnTo>
                  <a:pt x="16200" y="12960"/>
                </a:lnTo>
                <a:lnTo>
                  <a:pt x="21600" y="12960"/>
                </a:lnTo>
                <a:lnTo>
                  <a:pt x="10800" y="21600"/>
                </a:lnTo>
                <a:close/>
              </a:path>
            </a:pathLst>
          </a:custGeom>
          <a:solidFill>
            <a:srgbClr val="99CC00"/>
          </a:solidFill>
          <a:ln w="12700">
            <a:miter lim="400000"/>
          </a:ln>
        </p:spPr>
        <p:txBody>
          <a:bodyPr lIns="0" tIns="0" rIns="0" bIns="0" anchor="ctr"/>
          <a:lstStyle/>
          <a:p>
            <a:pPr lvl="0"/>
            <a:endParaRPr/>
          </a:p>
        </p:txBody>
      </p:sp>
      <p:pic>
        <p:nvPicPr>
          <p:cNvPr id="67" name="logodefinitivo.png" descr="logodefinitivo"/>
          <p:cNvPicPr/>
          <p:nvPr/>
        </p:nvPicPr>
        <p:blipFill>
          <a:blip r:embed="rId3" cstate="print">
            <a:extLst/>
          </a:blip>
          <a:stretch>
            <a:fillRect/>
          </a:stretch>
        </p:blipFill>
        <p:spPr>
          <a:xfrm>
            <a:off x="8205787" y="6172200"/>
            <a:ext cx="785813" cy="593725"/>
          </a:xfrm>
          <a:prstGeom prst="rect">
            <a:avLst/>
          </a:prstGeom>
          <a:ln w="34925">
            <a:solidFill>
              <a:srgbClr val="FFFFFF"/>
            </a:solidFill>
            <a:round/>
          </a:ln>
          <a:effectLst>
            <a:outerShdw blurRad="63500" rotWithShape="0">
              <a:srgbClr val="000000">
                <a:alpha val="42999"/>
              </a:srgbClr>
            </a:outerShdw>
          </a:effectLst>
        </p:spPr>
      </p:pic>
      <p:pic>
        <p:nvPicPr>
          <p:cNvPr id="68" name="p296 7 copia.jpg"/>
          <p:cNvPicPr/>
          <p:nvPr/>
        </p:nvPicPr>
        <p:blipFill>
          <a:blip r:embed="rId4" cstate="print">
            <a:extLst/>
          </a:blip>
          <a:stretch>
            <a:fillRect/>
          </a:stretch>
        </p:blipFill>
        <p:spPr>
          <a:xfrm>
            <a:off x="76200" y="4678603"/>
            <a:ext cx="1392238" cy="1158394"/>
          </a:xfrm>
          <a:prstGeom prst="rect">
            <a:avLst/>
          </a:prstGeom>
          <a:ln w="12700">
            <a:miter lim="400000"/>
          </a:ln>
        </p:spPr>
      </p:pic>
      <p:pic>
        <p:nvPicPr>
          <p:cNvPr id="69" name="p296 1b.jpg"/>
          <p:cNvPicPr/>
          <p:nvPr/>
        </p:nvPicPr>
        <p:blipFill>
          <a:blip r:embed="rId5" cstate="print">
            <a:extLst/>
          </a:blip>
          <a:stretch>
            <a:fillRect/>
          </a:stretch>
        </p:blipFill>
        <p:spPr>
          <a:xfrm>
            <a:off x="1524000" y="4171696"/>
            <a:ext cx="1143001" cy="1867408"/>
          </a:xfrm>
          <a:prstGeom prst="rect">
            <a:avLst/>
          </a:prstGeom>
          <a:ln w="12700">
            <a:miter lim="400000"/>
          </a:ln>
        </p:spPr>
      </p:pic>
      <p:pic>
        <p:nvPicPr>
          <p:cNvPr id="70" name="7 copia copia.jpg"/>
          <p:cNvPicPr/>
          <p:nvPr/>
        </p:nvPicPr>
        <p:blipFill>
          <a:blip r:embed="rId6" cstate="print">
            <a:extLst/>
          </a:blip>
          <a:stretch>
            <a:fillRect/>
          </a:stretch>
        </p:blipFill>
        <p:spPr>
          <a:xfrm>
            <a:off x="3217544" y="4343400"/>
            <a:ext cx="2251712" cy="1524000"/>
          </a:xfrm>
          <a:prstGeom prst="rect">
            <a:avLst/>
          </a:prstGeom>
          <a:ln w="12700">
            <a:miter lim="400000"/>
          </a:ln>
        </p:spPr>
      </p:pic>
      <p:pic>
        <p:nvPicPr>
          <p:cNvPr id="71" name="p296.jpg"/>
          <p:cNvPicPr/>
          <p:nvPr/>
        </p:nvPicPr>
        <p:blipFill>
          <a:blip r:embed="rId7" cstate="print">
            <a:extLst/>
          </a:blip>
          <a:stretch>
            <a:fillRect/>
          </a:stretch>
        </p:blipFill>
        <p:spPr>
          <a:xfrm>
            <a:off x="6112994" y="4419600"/>
            <a:ext cx="1469374" cy="194018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60"/>
                                        </p:tgtEl>
                                        <p:attrNameLst>
                                          <p:attrName>style.visibility</p:attrName>
                                        </p:attrNameLst>
                                      </p:cBhvr>
                                      <p:to>
                                        <p:strVal val="visible"/>
                                      </p:to>
                                    </p:set>
                                    <p:animEffect transition="in" filter="blinds(horizontal)">
                                      <p:cBhvr>
                                        <p:cTn id="7" dur="500"/>
                                        <p:tgtEl>
                                          <p:spTgt spid="60"/>
                                        </p:tgtEl>
                                      </p:cBhvr>
                                    </p:animEffect>
                                  </p:childTnLst>
                                </p:cTn>
                              </p:par>
                            </p:childTnLst>
                          </p:cTn>
                        </p:par>
                        <p:par>
                          <p:cTn id="8" fill="hold">
                            <p:stCondLst>
                              <p:cond delay="500"/>
                            </p:stCondLst>
                            <p:childTnLst>
                              <p:par>
                                <p:cTn id="9" presetID="3" presetClass="entr" presetSubtype="10" fill="hold" grpId="2" nodeType="afterEffect">
                                  <p:stCondLst>
                                    <p:cond delay="0"/>
                                  </p:stCondLst>
                                  <p:iterate>
                                    <p:tmAbs val="0"/>
                                  </p:iterate>
                                  <p:childTnLst>
                                    <p:set>
                                      <p:cBhvr>
                                        <p:cTn id="10" fill="hold"/>
                                        <p:tgtEl>
                                          <p:spTgt spid="58"/>
                                        </p:tgtEl>
                                        <p:attrNameLst>
                                          <p:attrName>style.visibility</p:attrName>
                                        </p:attrNameLst>
                                      </p:cBhvr>
                                      <p:to>
                                        <p:strVal val="visible"/>
                                      </p:to>
                                    </p:set>
                                    <p:animEffect transition="in" filter="blinds(horizontal)">
                                      <p:cBhvr>
                                        <p:cTn id="11" dur="500"/>
                                        <p:tgtEl>
                                          <p:spTgt spid="58"/>
                                        </p:tgtEl>
                                      </p:cBhvr>
                                    </p:animEffect>
                                  </p:childTnLst>
                                </p:cTn>
                              </p:par>
                            </p:childTnLst>
                          </p:cTn>
                        </p:par>
                        <p:par>
                          <p:cTn id="12" fill="hold">
                            <p:stCondLst>
                              <p:cond delay="1000"/>
                            </p:stCondLst>
                            <p:childTnLst>
                              <p:par>
                                <p:cTn id="13" presetID="3" presetClass="entr" presetSubtype="10" fill="hold" grpId="3" nodeType="afterEffect">
                                  <p:stCondLst>
                                    <p:cond delay="0"/>
                                  </p:stCondLst>
                                  <p:iterate>
                                    <p:tmAbs val="0"/>
                                  </p:iterate>
                                  <p:childTnLst>
                                    <p:set>
                                      <p:cBhvr>
                                        <p:cTn id="14" fill="hold"/>
                                        <p:tgtEl>
                                          <p:spTgt spid="64"/>
                                        </p:tgtEl>
                                        <p:attrNameLst>
                                          <p:attrName>style.visibility</p:attrName>
                                        </p:attrNameLst>
                                      </p:cBhvr>
                                      <p:to>
                                        <p:strVal val="visible"/>
                                      </p:to>
                                    </p:set>
                                    <p:animEffect transition="in" filter="blinds(horizontal)">
                                      <p:cBhvr>
                                        <p:cTn id="15" dur="500"/>
                                        <p:tgtEl>
                                          <p:spTgt spid="6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4" nodeType="clickEffect">
                                  <p:stCondLst>
                                    <p:cond delay="0"/>
                                  </p:stCondLst>
                                  <p:iterate>
                                    <p:tmAbs val="0"/>
                                  </p:iterate>
                                  <p:childTnLst>
                                    <p:set>
                                      <p:cBhvr>
                                        <p:cTn id="19" fill="hold"/>
                                        <p:tgtEl>
                                          <p:spTgt spid="66"/>
                                        </p:tgtEl>
                                        <p:attrNameLst>
                                          <p:attrName>style.visibility</p:attrName>
                                        </p:attrNameLst>
                                      </p:cBhvr>
                                      <p:to>
                                        <p:strVal val="visible"/>
                                      </p:to>
                                    </p:set>
                                    <p:animEffect transition="in" filter="blinds(horizontal)">
                                      <p:cBhvr>
                                        <p:cTn id="20" dur="500"/>
                                        <p:tgtEl>
                                          <p:spTgt spid="66"/>
                                        </p:tgtEl>
                                      </p:cBhvr>
                                    </p:animEffect>
                                  </p:childTnLst>
                                </p:cTn>
                              </p:par>
                            </p:childTnLst>
                          </p:cTn>
                        </p:par>
                        <p:par>
                          <p:cTn id="21" fill="hold">
                            <p:stCondLst>
                              <p:cond delay="500"/>
                            </p:stCondLst>
                            <p:childTnLst>
                              <p:par>
                                <p:cTn id="22" presetID="3" presetClass="entr" presetSubtype="10" fill="hold" grpId="5" nodeType="afterEffect">
                                  <p:stCondLst>
                                    <p:cond delay="0"/>
                                  </p:stCondLst>
                                  <p:iterate>
                                    <p:tmAbs val="0"/>
                                  </p:iterate>
                                  <p:childTnLst>
                                    <p:set>
                                      <p:cBhvr>
                                        <p:cTn id="23" fill="hold"/>
                                        <p:tgtEl>
                                          <p:spTgt spid="63"/>
                                        </p:tgtEl>
                                        <p:attrNameLst>
                                          <p:attrName>style.visibility</p:attrName>
                                        </p:attrNameLst>
                                      </p:cBhvr>
                                      <p:to>
                                        <p:strVal val="visible"/>
                                      </p:to>
                                    </p:set>
                                    <p:animEffect transition="in" filter="blinds(horizontal)">
                                      <p:cBhvr>
                                        <p:cTn id="24" dur="500"/>
                                        <p:tgtEl>
                                          <p:spTgt spid="6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6" nodeType="clickEffect">
                                  <p:stCondLst>
                                    <p:cond delay="0"/>
                                  </p:stCondLst>
                                  <p:iterate>
                                    <p:tmAbs val="0"/>
                                  </p:iterate>
                                  <p:childTnLst>
                                    <p:set>
                                      <p:cBhvr>
                                        <p:cTn id="28" fill="hold"/>
                                        <p:tgtEl>
                                          <p:spTgt spid="61"/>
                                        </p:tgtEl>
                                        <p:attrNameLst>
                                          <p:attrName>style.visibility</p:attrName>
                                        </p:attrNameLst>
                                      </p:cBhvr>
                                      <p:to>
                                        <p:strVal val="visible"/>
                                      </p:to>
                                    </p:set>
                                    <p:animEffect transition="in" filter="blinds(horizontal)">
                                      <p:cBhvr>
                                        <p:cTn id="29" dur="500"/>
                                        <p:tgtEl>
                                          <p:spTgt spid="61"/>
                                        </p:tgtEl>
                                      </p:cBhvr>
                                    </p:animEffect>
                                  </p:childTnLst>
                                </p:cTn>
                              </p:par>
                            </p:childTnLst>
                          </p:cTn>
                        </p:par>
                        <p:par>
                          <p:cTn id="30" fill="hold">
                            <p:stCondLst>
                              <p:cond delay="500"/>
                            </p:stCondLst>
                            <p:childTnLst>
                              <p:par>
                                <p:cTn id="31" presetID="3" presetClass="entr" presetSubtype="10" fill="hold" grpId="7" nodeType="afterEffect">
                                  <p:stCondLst>
                                    <p:cond delay="0"/>
                                  </p:stCondLst>
                                  <p:iterate>
                                    <p:tmAbs val="0"/>
                                  </p:iterate>
                                  <p:childTnLst>
                                    <p:set>
                                      <p:cBhvr>
                                        <p:cTn id="32" fill="hold"/>
                                        <p:tgtEl>
                                          <p:spTgt spid="56"/>
                                        </p:tgtEl>
                                        <p:attrNameLst>
                                          <p:attrName>style.visibility</p:attrName>
                                        </p:attrNameLst>
                                      </p:cBhvr>
                                      <p:to>
                                        <p:strVal val="visible"/>
                                      </p:to>
                                    </p:set>
                                    <p:animEffect transition="in" filter="blinds(horizontal)">
                                      <p:cBhvr>
                                        <p:cTn id="33" dur="500"/>
                                        <p:tgtEl>
                                          <p:spTgt spid="5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8" nodeType="clickEffect">
                                  <p:stCondLst>
                                    <p:cond delay="0"/>
                                  </p:stCondLst>
                                  <p:iterate>
                                    <p:tmAbs val="0"/>
                                  </p:iterate>
                                  <p:childTnLst>
                                    <p:set>
                                      <p:cBhvr>
                                        <p:cTn id="37" fill="hold"/>
                                        <p:tgtEl>
                                          <p:spTgt spid="62"/>
                                        </p:tgtEl>
                                        <p:attrNameLst>
                                          <p:attrName>style.visibility</p:attrName>
                                        </p:attrNameLst>
                                      </p:cBhvr>
                                      <p:to>
                                        <p:strVal val="visible"/>
                                      </p:to>
                                    </p:set>
                                    <p:animEffect transition="in" filter="blinds(horizontal)">
                                      <p:cBhvr>
                                        <p:cTn id="38" dur="500"/>
                                        <p:tgtEl>
                                          <p:spTgt spid="62"/>
                                        </p:tgtEl>
                                      </p:cBhvr>
                                    </p:animEffect>
                                  </p:childTnLst>
                                </p:cTn>
                              </p:par>
                            </p:childTnLst>
                          </p:cTn>
                        </p:par>
                        <p:par>
                          <p:cTn id="39" fill="hold">
                            <p:stCondLst>
                              <p:cond delay="500"/>
                            </p:stCondLst>
                            <p:childTnLst>
                              <p:par>
                                <p:cTn id="40" presetID="3" presetClass="entr" presetSubtype="10" fill="hold" grpId="9" nodeType="afterEffect">
                                  <p:stCondLst>
                                    <p:cond delay="0"/>
                                  </p:stCondLst>
                                  <p:iterate>
                                    <p:tmAbs val="0"/>
                                  </p:iterate>
                                  <p:childTnLst>
                                    <p:set>
                                      <p:cBhvr>
                                        <p:cTn id="41" fill="hold"/>
                                        <p:tgtEl>
                                          <p:spTgt spid="59"/>
                                        </p:tgtEl>
                                        <p:attrNameLst>
                                          <p:attrName>style.visibility</p:attrName>
                                        </p:attrNameLst>
                                      </p:cBhvr>
                                      <p:to>
                                        <p:strVal val="visible"/>
                                      </p:to>
                                    </p:set>
                                    <p:animEffect transition="in" filter="blinds(horizontal)">
                                      <p:cBhvr>
                                        <p:cTn id="4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7" animBg="1" advAuto="0"/>
      <p:bldP spid="58" grpId="2" animBg="1" advAuto="0"/>
      <p:bldP spid="59" grpId="9" animBg="1" advAuto="0"/>
      <p:bldP spid="60" grpId="1" animBg="1" advAuto="0"/>
      <p:bldP spid="61" grpId="6" animBg="1" advAuto="0"/>
      <p:bldP spid="62" grpId="8" animBg="1" advAuto="0"/>
      <p:bldP spid="63" grpId="5" animBg="1" advAuto="0"/>
      <p:bldP spid="64" grpId="3" animBg="1" advAuto="0"/>
      <p:bldP spid="66" grpId="4"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idx="4294967295"/>
          </p:nvPr>
        </p:nvSpPr>
        <p:spPr>
          <a:xfrm>
            <a:off x="457200" y="274637"/>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defRPr sz="2000">
                <a:solidFill>
                  <a:srgbClr val="FF9900"/>
                </a:solidFill>
              </a:defRPr>
            </a:lvl1pPr>
          </a:lstStyle>
          <a:p>
            <a:pPr lvl="0">
              <a:defRPr sz="1800">
                <a:solidFill>
                  <a:srgbClr val="000000"/>
                </a:solidFill>
              </a:defRPr>
            </a:pPr>
            <a:r>
              <a:rPr sz="2000">
                <a:solidFill>
                  <a:srgbClr val="FF9900"/>
                </a:solidFill>
              </a:rPr>
              <a:t>RECURSOS TÉCNICO-TÁCTICOS BÁSICOS</a:t>
            </a:r>
          </a:p>
        </p:txBody>
      </p:sp>
      <p:sp>
        <p:nvSpPr>
          <p:cNvPr id="74" name="Shape 74"/>
          <p:cNvSpPr/>
          <p:nvPr/>
        </p:nvSpPr>
        <p:spPr>
          <a:xfrm>
            <a:off x="2971800" y="1828800"/>
            <a:ext cx="4419600" cy="350662"/>
          </a:xfrm>
          <a:prstGeom prst="rect">
            <a:avLst/>
          </a:prstGeom>
          <a:solidFill>
            <a:srgbClr val="CC99FF"/>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EN DEFENSA</a:t>
            </a:r>
          </a:p>
        </p:txBody>
      </p:sp>
      <p:sp>
        <p:nvSpPr>
          <p:cNvPr id="75" name="Shape 75"/>
          <p:cNvSpPr/>
          <p:nvPr/>
        </p:nvSpPr>
        <p:spPr>
          <a:xfrm>
            <a:off x="3505200" y="2133600"/>
            <a:ext cx="381000" cy="1295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CC99FF"/>
          </a:solidFill>
          <a:ln w="12700">
            <a:miter lim="400000"/>
          </a:ln>
        </p:spPr>
        <p:txBody>
          <a:bodyPr lIns="0" tIns="0" rIns="0" bIns="0" anchor="ctr"/>
          <a:lstStyle/>
          <a:p>
            <a:pPr lvl="0"/>
            <a:endParaRPr/>
          </a:p>
        </p:txBody>
      </p:sp>
      <p:sp>
        <p:nvSpPr>
          <p:cNvPr id="76" name="Shape 76"/>
          <p:cNvSpPr/>
          <p:nvPr/>
        </p:nvSpPr>
        <p:spPr>
          <a:xfrm>
            <a:off x="2819400" y="3586162"/>
            <a:ext cx="2001838" cy="360187"/>
          </a:xfrm>
          <a:prstGeom prst="rect">
            <a:avLst/>
          </a:prstGeom>
          <a:solidFill>
            <a:srgbClr val="CC99FF"/>
          </a:solidFill>
          <a:ln>
            <a:solidFill/>
            <a:round/>
          </a:ln>
          <a:extLst>
            <a:ext uri="{C572A759-6A51-4108-AA02-DFA0A04FC94B}">
              <ma14:wrappingTextBoxFlag xmlns=""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Posición básica</a:t>
            </a:r>
          </a:p>
        </p:txBody>
      </p:sp>
      <p:sp>
        <p:nvSpPr>
          <p:cNvPr id="77" name="Shape 77"/>
          <p:cNvSpPr/>
          <p:nvPr/>
        </p:nvSpPr>
        <p:spPr>
          <a:xfrm rot="10800000">
            <a:off x="1981200" y="1905000"/>
            <a:ext cx="990600" cy="838200"/>
          </a:xfrm>
          <a:custGeom>
            <a:avLst/>
            <a:gdLst/>
            <a:ahLst/>
            <a:cxnLst>
              <a:cxn ang="0">
                <a:pos x="wd2" y="hd2"/>
              </a:cxn>
              <a:cxn ang="5400000">
                <a:pos x="wd2" y="hd2"/>
              </a:cxn>
              <a:cxn ang="10800000">
                <a:pos x="wd2" y="hd2"/>
              </a:cxn>
              <a:cxn ang="16200000">
                <a:pos x="wd2" y="hd2"/>
              </a:cxn>
            </a:cxnLst>
            <a:rect l="0" t="0" r="r" b="b"/>
            <a:pathLst>
              <a:path w="21600" h="21600" extrusionOk="0">
                <a:moveTo>
                  <a:pt x="16875" y="0"/>
                </a:moveTo>
                <a:lnTo>
                  <a:pt x="12150" y="7979"/>
                </a:lnTo>
                <a:lnTo>
                  <a:pt x="15188" y="7979"/>
                </a:lnTo>
                <a:lnTo>
                  <a:pt x="15188" y="17674"/>
                </a:lnTo>
                <a:lnTo>
                  <a:pt x="0" y="17674"/>
                </a:lnTo>
                <a:lnTo>
                  <a:pt x="0" y="21600"/>
                </a:lnTo>
                <a:lnTo>
                  <a:pt x="18562" y="21600"/>
                </a:lnTo>
                <a:lnTo>
                  <a:pt x="18562" y="7979"/>
                </a:lnTo>
                <a:lnTo>
                  <a:pt x="21600" y="7979"/>
                </a:lnTo>
                <a:close/>
              </a:path>
            </a:pathLst>
          </a:custGeom>
          <a:solidFill>
            <a:srgbClr val="CC99FF"/>
          </a:solidFill>
          <a:ln w="12700">
            <a:miter lim="400000"/>
          </a:ln>
        </p:spPr>
        <p:txBody>
          <a:bodyPr lIns="0" tIns="0" rIns="0" bIns="0" anchor="ctr"/>
          <a:lstStyle/>
          <a:p>
            <a:pPr lvl="0"/>
            <a:endParaRPr/>
          </a:p>
        </p:txBody>
      </p:sp>
      <p:sp>
        <p:nvSpPr>
          <p:cNvPr id="78" name="Shape 78"/>
          <p:cNvSpPr/>
          <p:nvPr/>
        </p:nvSpPr>
        <p:spPr>
          <a:xfrm>
            <a:off x="457200" y="2819400"/>
            <a:ext cx="2590800" cy="626887"/>
          </a:xfrm>
          <a:prstGeom prst="rect">
            <a:avLst/>
          </a:prstGeom>
          <a:solidFill>
            <a:srgbClr val="CC99FF"/>
          </a:solidFill>
          <a:ln>
            <a:solidFill/>
            <a:round/>
          </a:ln>
          <a:extLst>
            <a:ext uri="{C572A759-6A51-4108-AA02-DFA0A04FC94B}">
              <ma14:wrappingTextBoxFlag xmlns=""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Toque de antebrazos (recepción)</a:t>
            </a:r>
          </a:p>
        </p:txBody>
      </p:sp>
      <p:sp>
        <p:nvSpPr>
          <p:cNvPr id="79" name="Shape 79"/>
          <p:cNvSpPr/>
          <p:nvPr/>
        </p:nvSpPr>
        <p:spPr>
          <a:xfrm>
            <a:off x="5334000" y="2209800"/>
            <a:ext cx="381000" cy="17526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CC99FF"/>
          </a:solidFill>
          <a:ln w="12700">
            <a:miter lim="400000"/>
          </a:ln>
        </p:spPr>
        <p:txBody>
          <a:bodyPr lIns="0" tIns="0" rIns="0" bIns="0" anchor="ctr"/>
          <a:lstStyle/>
          <a:p>
            <a:pPr lvl="0"/>
            <a:endParaRPr/>
          </a:p>
        </p:txBody>
      </p:sp>
      <p:sp>
        <p:nvSpPr>
          <p:cNvPr id="80" name="Shape 80"/>
          <p:cNvSpPr/>
          <p:nvPr/>
        </p:nvSpPr>
        <p:spPr>
          <a:xfrm>
            <a:off x="4551362" y="4119562"/>
            <a:ext cx="1392239" cy="360187"/>
          </a:xfrm>
          <a:prstGeom prst="rect">
            <a:avLst/>
          </a:prstGeom>
          <a:solidFill>
            <a:srgbClr val="CC99FF"/>
          </a:solidFill>
          <a:ln>
            <a:solidFill/>
            <a:round/>
          </a:ln>
          <a:extLst>
            <a:ext uri="{C572A759-6A51-4108-AA02-DFA0A04FC94B}">
              <ma14:wrappingTextBoxFlag xmlns=""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Bloqueo</a:t>
            </a:r>
          </a:p>
        </p:txBody>
      </p:sp>
      <p:sp>
        <p:nvSpPr>
          <p:cNvPr id="81" name="Shape 81"/>
          <p:cNvSpPr/>
          <p:nvPr/>
        </p:nvSpPr>
        <p:spPr>
          <a:xfrm>
            <a:off x="6858000" y="2133600"/>
            <a:ext cx="533400" cy="2438400"/>
          </a:xfrm>
          <a:custGeom>
            <a:avLst/>
            <a:gdLst/>
            <a:ahLst/>
            <a:cxnLst>
              <a:cxn ang="0">
                <a:pos x="wd2" y="hd2"/>
              </a:cxn>
              <a:cxn ang="5400000">
                <a:pos x="wd2" y="hd2"/>
              </a:cxn>
              <a:cxn ang="10800000">
                <a:pos x="wd2" y="hd2"/>
              </a:cxn>
              <a:cxn ang="16200000">
                <a:pos x="wd2" y="hd2"/>
              </a:cxn>
            </a:cxnLst>
            <a:rect l="0" t="0" r="r" b="b"/>
            <a:pathLst>
              <a:path w="21600" h="21600" extrusionOk="0">
                <a:moveTo>
                  <a:pt x="0" y="18464"/>
                </a:moveTo>
                <a:lnTo>
                  <a:pt x="6930" y="18464"/>
                </a:lnTo>
                <a:lnTo>
                  <a:pt x="6930" y="0"/>
                </a:lnTo>
                <a:lnTo>
                  <a:pt x="14670" y="0"/>
                </a:lnTo>
                <a:lnTo>
                  <a:pt x="14670" y="18464"/>
                </a:lnTo>
                <a:lnTo>
                  <a:pt x="21600" y="18464"/>
                </a:lnTo>
                <a:lnTo>
                  <a:pt x="10800" y="21600"/>
                </a:lnTo>
                <a:close/>
              </a:path>
            </a:pathLst>
          </a:custGeom>
          <a:solidFill>
            <a:srgbClr val="CC99FF"/>
          </a:solidFill>
          <a:ln w="12700">
            <a:miter lim="400000"/>
          </a:ln>
        </p:spPr>
        <p:txBody>
          <a:bodyPr lIns="0" tIns="0" rIns="0" bIns="0" anchor="ctr"/>
          <a:lstStyle/>
          <a:p>
            <a:pPr lvl="0"/>
            <a:endParaRPr/>
          </a:p>
        </p:txBody>
      </p:sp>
      <p:sp>
        <p:nvSpPr>
          <p:cNvPr id="82" name="Shape 82"/>
          <p:cNvSpPr/>
          <p:nvPr/>
        </p:nvSpPr>
        <p:spPr>
          <a:xfrm>
            <a:off x="6019800" y="4724400"/>
            <a:ext cx="2438400" cy="360187"/>
          </a:xfrm>
          <a:prstGeom prst="rect">
            <a:avLst/>
          </a:prstGeom>
          <a:solidFill>
            <a:srgbClr val="CC99FF"/>
          </a:solidFill>
          <a:ln>
            <a:solidFill/>
            <a:round/>
          </a:ln>
          <a:extLst>
            <a:ext uri="{C572A759-6A51-4108-AA02-DFA0A04FC94B}">
              <ma14:wrappingTextBoxFlag xmlns=""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Caídas y planchas</a:t>
            </a:r>
          </a:p>
        </p:txBody>
      </p:sp>
      <p:pic>
        <p:nvPicPr>
          <p:cNvPr id="83" name="logodefinitivo.png" descr="logodefinitivo"/>
          <p:cNvPicPr/>
          <p:nvPr/>
        </p:nvPicPr>
        <p:blipFill>
          <a:blip r:embed="rId2" cstate="print">
            <a:extLst/>
          </a:blip>
          <a:stretch>
            <a:fillRect/>
          </a:stretch>
        </p:blipFill>
        <p:spPr>
          <a:xfrm>
            <a:off x="8205787" y="6172200"/>
            <a:ext cx="785813" cy="593725"/>
          </a:xfrm>
          <a:prstGeom prst="rect">
            <a:avLst/>
          </a:prstGeom>
          <a:ln w="34925">
            <a:solidFill>
              <a:srgbClr val="FFFFFF"/>
            </a:solidFill>
            <a:round/>
          </a:ln>
          <a:effectLst>
            <a:outerShdw blurRad="63500" rotWithShape="0">
              <a:srgbClr val="000000">
                <a:alpha val="42999"/>
              </a:srgbClr>
            </a:outerShdw>
          </a:effectLst>
        </p:spPr>
      </p:pic>
      <p:pic>
        <p:nvPicPr>
          <p:cNvPr id="84" name="p296 7 copiab.jpg"/>
          <p:cNvPicPr/>
          <p:nvPr/>
        </p:nvPicPr>
        <p:blipFill>
          <a:blip r:embed="rId3" cstate="print">
            <a:extLst/>
          </a:blip>
          <a:stretch>
            <a:fillRect/>
          </a:stretch>
        </p:blipFill>
        <p:spPr>
          <a:xfrm>
            <a:off x="326754" y="3806348"/>
            <a:ext cx="1806846" cy="1503363"/>
          </a:xfrm>
          <a:prstGeom prst="rect">
            <a:avLst/>
          </a:prstGeom>
          <a:ln w="12700">
            <a:miter lim="400000"/>
          </a:ln>
        </p:spPr>
      </p:pic>
      <p:pic>
        <p:nvPicPr>
          <p:cNvPr id="85" name="voleibol.jpg"/>
          <p:cNvPicPr/>
          <p:nvPr/>
        </p:nvPicPr>
        <p:blipFill>
          <a:blip r:embed="rId4" cstate="print">
            <a:extLst/>
          </a:blip>
          <a:stretch>
            <a:fillRect/>
          </a:stretch>
        </p:blipFill>
        <p:spPr>
          <a:xfrm>
            <a:off x="2362200" y="4144962"/>
            <a:ext cx="1524000" cy="2043353"/>
          </a:xfrm>
          <a:prstGeom prst="rect">
            <a:avLst/>
          </a:prstGeom>
          <a:ln w="12700">
            <a:miter lim="400000"/>
          </a:ln>
        </p:spPr>
      </p:pic>
      <p:pic>
        <p:nvPicPr>
          <p:cNvPr id="86" name="27 copia.jpg"/>
          <p:cNvPicPr/>
          <p:nvPr/>
        </p:nvPicPr>
        <p:blipFill>
          <a:blip r:embed="rId5" cstate="print">
            <a:extLst/>
          </a:blip>
          <a:stretch>
            <a:fillRect/>
          </a:stretch>
        </p:blipFill>
        <p:spPr>
          <a:xfrm>
            <a:off x="4175918" y="5014642"/>
            <a:ext cx="1565607" cy="1295401"/>
          </a:xfrm>
          <a:prstGeom prst="rect">
            <a:avLst/>
          </a:prstGeom>
          <a:ln w="12700">
            <a:miter lim="400000"/>
          </a:ln>
        </p:spPr>
      </p:pic>
      <p:pic>
        <p:nvPicPr>
          <p:cNvPr id="87" name="voleibol 4.jpg"/>
          <p:cNvPicPr/>
          <p:nvPr/>
        </p:nvPicPr>
        <p:blipFill>
          <a:blip r:embed="rId6" cstate="print">
            <a:extLst/>
          </a:blip>
          <a:stretch>
            <a:fillRect/>
          </a:stretch>
        </p:blipFill>
        <p:spPr>
          <a:xfrm>
            <a:off x="5930778" y="5410024"/>
            <a:ext cx="3056159" cy="663760"/>
          </a:xfrm>
          <a:prstGeom prst="rect">
            <a:avLst/>
          </a:prstGeom>
          <a:ln w="12700">
            <a:miter lim="400000"/>
          </a:ln>
        </p:spPr>
      </p:pic>
      <p:pic>
        <p:nvPicPr>
          <p:cNvPr id="88" name="voleibol 5.jpg"/>
          <p:cNvPicPr/>
          <p:nvPr/>
        </p:nvPicPr>
        <p:blipFill>
          <a:blip r:embed="rId7" cstate="print">
            <a:extLst/>
          </a:blip>
          <a:stretch>
            <a:fillRect/>
          </a:stretch>
        </p:blipFill>
        <p:spPr>
          <a:xfrm>
            <a:off x="7392904" y="2381162"/>
            <a:ext cx="1800904" cy="150336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75"/>
                                        </p:tgtEl>
                                        <p:attrNameLst>
                                          <p:attrName>style.visibility</p:attrName>
                                        </p:attrNameLst>
                                      </p:cBhvr>
                                      <p:to>
                                        <p:strVal val="visible"/>
                                      </p:to>
                                    </p:set>
                                    <p:animEffect transition="in" filter="blinds(horizontal)">
                                      <p:cBhvr>
                                        <p:cTn id="7" dur="500"/>
                                        <p:tgtEl>
                                          <p:spTgt spid="75"/>
                                        </p:tgtEl>
                                      </p:cBhvr>
                                    </p:animEffect>
                                  </p:childTnLst>
                                </p:cTn>
                              </p:par>
                            </p:childTnLst>
                          </p:cTn>
                        </p:par>
                        <p:par>
                          <p:cTn id="8" fill="hold">
                            <p:stCondLst>
                              <p:cond delay="500"/>
                            </p:stCondLst>
                            <p:childTnLst>
                              <p:par>
                                <p:cTn id="9" presetID="3" presetClass="entr" presetSubtype="10" fill="hold" grpId="2" nodeType="afterEffect">
                                  <p:stCondLst>
                                    <p:cond delay="0"/>
                                  </p:stCondLst>
                                  <p:iterate>
                                    <p:tmAbs val="0"/>
                                  </p:iterate>
                                  <p:childTnLst>
                                    <p:set>
                                      <p:cBhvr>
                                        <p:cTn id="10" fill="hold"/>
                                        <p:tgtEl>
                                          <p:spTgt spid="76"/>
                                        </p:tgtEl>
                                        <p:attrNameLst>
                                          <p:attrName>style.visibility</p:attrName>
                                        </p:attrNameLst>
                                      </p:cBhvr>
                                      <p:to>
                                        <p:strVal val="visible"/>
                                      </p:to>
                                    </p:set>
                                    <p:animEffect transition="in" filter="blinds(horizontal)">
                                      <p:cBhvr>
                                        <p:cTn id="11" dur="500"/>
                                        <p:tgtEl>
                                          <p:spTgt spid="7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3" nodeType="clickEffect">
                                  <p:stCondLst>
                                    <p:cond delay="0"/>
                                  </p:stCondLst>
                                  <p:iterate>
                                    <p:tmAbs val="0"/>
                                  </p:iterate>
                                  <p:childTnLst>
                                    <p:set>
                                      <p:cBhvr>
                                        <p:cTn id="15" fill="hold"/>
                                        <p:tgtEl>
                                          <p:spTgt spid="77"/>
                                        </p:tgtEl>
                                        <p:attrNameLst>
                                          <p:attrName>style.visibility</p:attrName>
                                        </p:attrNameLst>
                                      </p:cBhvr>
                                      <p:to>
                                        <p:strVal val="visible"/>
                                      </p:to>
                                    </p:set>
                                    <p:animEffect transition="in" filter="blinds(horizontal)">
                                      <p:cBhvr>
                                        <p:cTn id="16" dur="500"/>
                                        <p:tgtEl>
                                          <p:spTgt spid="77"/>
                                        </p:tgtEl>
                                      </p:cBhvr>
                                    </p:animEffect>
                                  </p:childTnLst>
                                </p:cTn>
                              </p:par>
                            </p:childTnLst>
                          </p:cTn>
                        </p:par>
                        <p:par>
                          <p:cTn id="17" fill="hold">
                            <p:stCondLst>
                              <p:cond delay="500"/>
                            </p:stCondLst>
                            <p:childTnLst>
                              <p:par>
                                <p:cTn id="18" presetID="3" presetClass="entr" presetSubtype="10" fill="hold" grpId="4" nodeType="afterEffect">
                                  <p:stCondLst>
                                    <p:cond delay="0"/>
                                  </p:stCondLst>
                                  <p:iterate>
                                    <p:tmAbs val="0"/>
                                  </p:iterate>
                                  <p:childTnLst>
                                    <p:set>
                                      <p:cBhvr>
                                        <p:cTn id="19" fill="hold"/>
                                        <p:tgtEl>
                                          <p:spTgt spid="78"/>
                                        </p:tgtEl>
                                        <p:attrNameLst>
                                          <p:attrName>style.visibility</p:attrName>
                                        </p:attrNameLst>
                                      </p:cBhvr>
                                      <p:to>
                                        <p:strVal val="visible"/>
                                      </p:to>
                                    </p:set>
                                    <p:animEffect transition="in" filter="blinds(horizontal)">
                                      <p:cBhvr>
                                        <p:cTn id="20" dur="500"/>
                                        <p:tgtEl>
                                          <p:spTgt spid="7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5" nodeType="clickEffect">
                                  <p:stCondLst>
                                    <p:cond delay="0"/>
                                  </p:stCondLst>
                                  <p:iterate>
                                    <p:tmAbs val="0"/>
                                  </p:iterate>
                                  <p:childTnLst>
                                    <p:set>
                                      <p:cBhvr>
                                        <p:cTn id="24" fill="hold"/>
                                        <p:tgtEl>
                                          <p:spTgt spid="79"/>
                                        </p:tgtEl>
                                        <p:attrNameLst>
                                          <p:attrName>style.visibility</p:attrName>
                                        </p:attrNameLst>
                                      </p:cBhvr>
                                      <p:to>
                                        <p:strVal val="visible"/>
                                      </p:to>
                                    </p:set>
                                    <p:animEffect transition="in" filter="blinds(horizontal)">
                                      <p:cBhvr>
                                        <p:cTn id="25" dur="500"/>
                                        <p:tgtEl>
                                          <p:spTgt spid="79"/>
                                        </p:tgtEl>
                                      </p:cBhvr>
                                    </p:animEffect>
                                  </p:childTnLst>
                                </p:cTn>
                              </p:par>
                            </p:childTnLst>
                          </p:cTn>
                        </p:par>
                        <p:par>
                          <p:cTn id="26" fill="hold">
                            <p:stCondLst>
                              <p:cond delay="500"/>
                            </p:stCondLst>
                            <p:childTnLst>
                              <p:par>
                                <p:cTn id="27" presetID="3" presetClass="entr" presetSubtype="10" fill="hold" grpId="6" nodeType="afterEffect">
                                  <p:stCondLst>
                                    <p:cond delay="0"/>
                                  </p:stCondLst>
                                  <p:iterate>
                                    <p:tmAbs val="0"/>
                                  </p:iterate>
                                  <p:childTnLst>
                                    <p:set>
                                      <p:cBhvr>
                                        <p:cTn id="28" fill="hold"/>
                                        <p:tgtEl>
                                          <p:spTgt spid="80"/>
                                        </p:tgtEl>
                                        <p:attrNameLst>
                                          <p:attrName>style.visibility</p:attrName>
                                        </p:attrNameLst>
                                      </p:cBhvr>
                                      <p:to>
                                        <p:strVal val="visible"/>
                                      </p:to>
                                    </p:set>
                                    <p:animEffect transition="in" filter="blinds(horizontal)">
                                      <p:cBhvr>
                                        <p:cTn id="29" dur="500"/>
                                        <p:tgtEl>
                                          <p:spTgt spid="8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7" nodeType="clickEffect">
                                  <p:stCondLst>
                                    <p:cond delay="0"/>
                                  </p:stCondLst>
                                  <p:iterate>
                                    <p:tmAbs val="0"/>
                                  </p:iterate>
                                  <p:childTnLst>
                                    <p:set>
                                      <p:cBhvr>
                                        <p:cTn id="33" fill="hold"/>
                                        <p:tgtEl>
                                          <p:spTgt spid="81"/>
                                        </p:tgtEl>
                                        <p:attrNameLst>
                                          <p:attrName>style.visibility</p:attrName>
                                        </p:attrNameLst>
                                      </p:cBhvr>
                                      <p:to>
                                        <p:strVal val="visible"/>
                                      </p:to>
                                    </p:set>
                                    <p:animEffect transition="in" filter="blinds(horizontal)">
                                      <p:cBhvr>
                                        <p:cTn id="34" dur="500"/>
                                        <p:tgtEl>
                                          <p:spTgt spid="81"/>
                                        </p:tgtEl>
                                      </p:cBhvr>
                                    </p:animEffect>
                                  </p:childTnLst>
                                </p:cTn>
                              </p:par>
                            </p:childTnLst>
                          </p:cTn>
                        </p:par>
                        <p:par>
                          <p:cTn id="35" fill="hold">
                            <p:stCondLst>
                              <p:cond delay="500"/>
                            </p:stCondLst>
                            <p:childTnLst>
                              <p:par>
                                <p:cTn id="36" presetID="3" presetClass="entr" presetSubtype="10" fill="hold" grpId="8" nodeType="afterEffect">
                                  <p:stCondLst>
                                    <p:cond delay="0"/>
                                  </p:stCondLst>
                                  <p:iterate>
                                    <p:tmAbs val="0"/>
                                  </p:iterate>
                                  <p:childTnLst>
                                    <p:set>
                                      <p:cBhvr>
                                        <p:cTn id="37" fill="hold"/>
                                        <p:tgtEl>
                                          <p:spTgt spid="82"/>
                                        </p:tgtEl>
                                        <p:attrNameLst>
                                          <p:attrName>style.visibility</p:attrName>
                                        </p:attrNameLst>
                                      </p:cBhvr>
                                      <p:to>
                                        <p:strVal val="visible"/>
                                      </p:to>
                                    </p:set>
                                    <p:animEffect transition="in" filter="blinds(horizontal)">
                                      <p:cBhvr>
                                        <p:cTn id="38"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1" animBg="1" advAuto="0"/>
      <p:bldP spid="76" grpId="2" animBg="1" advAuto="0"/>
      <p:bldP spid="77" grpId="3" animBg="1" advAuto="0"/>
      <p:bldP spid="78" grpId="4" animBg="1" advAuto="0"/>
      <p:bldP spid="79" grpId="5" animBg="1" advAuto="0"/>
      <p:bldP spid="80" grpId="6" animBg="1" advAuto="0"/>
      <p:bldP spid="81" grpId="7" animBg="1" advAuto="0"/>
      <p:bldP spid="82" grpId="8"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p:cNvSpPr>
          <p:nvPr>
            <p:ph type="title" idx="4294967295"/>
          </p:nvPr>
        </p:nvSpPr>
        <p:spPr>
          <a:xfrm>
            <a:off x="457200" y="304800"/>
            <a:ext cx="8229600" cy="10668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pPr>
            <a:r>
              <a:rPr sz="4400"/>
              <a:t/>
            </a:r>
            <a:br>
              <a:rPr sz="4400"/>
            </a:br>
            <a:r>
              <a:rPr sz="2000">
                <a:solidFill>
                  <a:srgbClr val="FF9900"/>
                </a:solidFill>
              </a:rPr>
              <a:t>ORGANIZACIÓN TÁCTICA CONJUNTA</a:t>
            </a:r>
          </a:p>
        </p:txBody>
      </p:sp>
      <p:sp>
        <p:nvSpPr>
          <p:cNvPr id="91" name="Shape 91"/>
          <p:cNvSpPr>
            <a:spLocks noGrp="1"/>
          </p:cNvSpPr>
          <p:nvPr>
            <p:ph type="body" idx="4294967295"/>
          </p:nvPr>
        </p:nvSpPr>
        <p:spPr>
          <a:xfrm>
            <a:off x="457200" y="1600200"/>
            <a:ext cx="8229600" cy="19812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lvl="0" algn="just">
              <a:spcBef>
                <a:spcPts val="500"/>
              </a:spcBef>
              <a:buSzTx/>
              <a:buNone/>
              <a:defRPr sz="1800"/>
            </a:pPr>
            <a:r>
              <a:rPr sz="2400">
                <a:solidFill>
                  <a:srgbClr val="FFFFFF"/>
                </a:solidFill>
              </a:rPr>
              <a:t>Cada zona del campo por es de responsabilidad de cada jugador. </a:t>
            </a:r>
          </a:p>
          <a:p>
            <a:pPr lvl="0" algn="ctr">
              <a:spcBef>
                <a:spcPts val="500"/>
              </a:spcBef>
              <a:buSzTx/>
              <a:buNone/>
              <a:defRPr sz="1800"/>
            </a:pPr>
            <a:r>
              <a:rPr sz="2400">
                <a:solidFill>
                  <a:srgbClr val="FFFFFF"/>
                </a:solidFill>
              </a:rPr>
              <a:t>La distribución del campo por zonas es la siguiente:</a:t>
            </a:r>
          </a:p>
        </p:txBody>
      </p:sp>
      <p:pic>
        <p:nvPicPr>
          <p:cNvPr id="92" name="logodefinitivo.png" descr="logodefinitivo"/>
          <p:cNvPicPr/>
          <p:nvPr/>
        </p:nvPicPr>
        <p:blipFill>
          <a:blip r:embed="rId2" cstate="print">
            <a:extLst/>
          </a:blip>
          <a:stretch>
            <a:fillRect/>
          </a:stretch>
        </p:blipFill>
        <p:spPr>
          <a:xfrm>
            <a:off x="8205787" y="6172200"/>
            <a:ext cx="785813" cy="593725"/>
          </a:xfrm>
          <a:prstGeom prst="rect">
            <a:avLst/>
          </a:prstGeom>
          <a:ln w="34925">
            <a:solidFill>
              <a:srgbClr val="FFFFFF"/>
            </a:solidFill>
            <a:round/>
          </a:ln>
          <a:effectLst>
            <a:outerShdw blurRad="63500" rotWithShape="0">
              <a:srgbClr val="000000">
                <a:alpha val="42999"/>
              </a:srgbClr>
            </a:outerShdw>
          </a:effectLst>
        </p:spPr>
      </p:pic>
      <p:pic>
        <p:nvPicPr>
          <p:cNvPr id="93" name="zonas.jpg"/>
          <p:cNvPicPr/>
          <p:nvPr/>
        </p:nvPicPr>
        <p:blipFill>
          <a:blip r:embed="rId3" cstate="print">
            <a:extLst/>
          </a:blip>
          <a:stretch>
            <a:fillRect/>
          </a:stretch>
        </p:blipFill>
        <p:spPr>
          <a:xfrm>
            <a:off x="2078037" y="3302000"/>
            <a:ext cx="4238626" cy="3194944"/>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p:cNvSpPr>
          <p:nvPr>
            <p:ph type="title" idx="4294967295"/>
          </p:nvPr>
        </p:nvSpPr>
        <p:spPr>
          <a:xfrm>
            <a:off x="457200" y="274637"/>
            <a:ext cx="8229600" cy="7159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defTabSz="630936">
              <a:defRPr sz="1800"/>
            </a:pPr>
            <a:r>
              <a:rPr sz="3036"/>
              <a:t/>
            </a:r>
            <a:br>
              <a:rPr sz="3036"/>
            </a:br>
            <a:r>
              <a:rPr sz="1380">
                <a:solidFill>
                  <a:srgbClr val="FF9900"/>
                </a:solidFill>
              </a:rPr>
              <a:t>ORGANIZACIÓN TÁCTICA CONJUNTA</a:t>
            </a:r>
          </a:p>
        </p:txBody>
      </p:sp>
      <p:sp>
        <p:nvSpPr>
          <p:cNvPr id="96" name="Shape 96"/>
          <p:cNvSpPr>
            <a:spLocks noGrp="1"/>
          </p:cNvSpPr>
          <p:nvPr>
            <p:ph type="body" idx="4294967295"/>
          </p:nvPr>
        </p:nvSpPr>
        <p:spPr>
          <a:xfrm>
            <a:off x="457200" y="1295400"/>
            <a:ext cx="8229600" cy="48307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marL="0" lvl="0" indent="0" algn="ctr">
              <a:spcBef>
                <a:spcPts val="500"/>
              </a:spcBef>
              <a:buSzTx/>
              <a:buNone/>
              <a:defRPr sz="1800"/>
            </a:pPr>
            <a:r>
              <a:rPr sz="2400">
                <a:solidFill>
                  <a:srgbClr val="FFFFFF"/>
                </a:solidFill>
              </a:rPr>
              <a:t>EN DEFENSA</a:t>
            </a:r>
          </a:p>
          <a:p>
            <a:pPr marL="0" lvl="0" indent="0" algn="ctr">
              <a:spcBef>
                <a:spcPts val="600"/>
              </a:spcBef>
              <a:buSzTx/>
              <a:buNone/>
              <a:defRPr sz="1800"/>
            </a:pPr>
            <a:r>
              <a:rPr sz="2800">
                <a:solidFill>
                  <a:srgbClr val="FFFFFF"/>
                </a:solidFill>
              </a:rPr>
              <a:t>Organización en </a:t>
            </a:r>
            <a:r>
              <a:rPr sz="2800">
                <a:solidFill>
                  <a:srgbClr val="FFFFFF"/>
                </a:solidFill>
                <a:latin typeface="Arial Bold"/>
                <a:ea typeface="Arial Bold"/>
                <a:cs typeface="Arial Bold"/>
                <a:sym typeface="Arial Bold"/>
              </a:rPr>
              <a:t>W</a:t>
            </a:r>
            <a:r>
              <a:rPr sz="2800">
                <a:solidFill>
                  <a:srgbClr val="FFFFFF"/>
                </a:solidFill>
              </a:rPr>
              <a:t> </a:t>
            </a:r>
          </a:p>
          <a:p>
            <a:pPr marL="0" lvl="0" indent="0" algn="ctr">
              <a:buSzTx/>
              <a:buNone/>
              <a:defRPr sz="1800"/>
            </a:pPr>
            <a:endParaRPr sz="2800">
              <a:solidFill>
                <a:srgbClr val="FFFFFF"/>
              </a:solidFill>
            </a:endParaRPr>
          </a:p>
          <a:p>
            <a:pPr marL="0" lvl="0" indent="0" algn="just">
              <a:spcBef>
                <a:spcPts val="500"/>
              </a:spcBef>
              <a:buSzTx/>
              <a:buNone/>
              <a:defRPr sz="1800"/>
            </a:pPr>
            <a:r>
              <a:rPr sz="2000">
                <a:solidFill>
                  <a:srgbClr val="FFFFFF"/>
                </a:solidFill>
              </a:rPr>
              <a:t>Los jugadores se colocan intentando ocupar el mayor espacio posible. Su posición en el campo forma la figura de una W</a:t>
            </a:r>
            <a:r>
              <a:rPr sz="2400">
                <a:solidFill>
                  <a:srgbClr val="FFFFFF"/>
                </a:solidFill>
              </a:rPr>
              <a:t> </a:t>
            </a:r>
          </a:p>
        </p:txBody>
      </p:sp>
      <p:pic>
        <p:nvPicPr>
          <p:cNvPr id="97" name="logodefinitivo.png" descr="logodefinitivo"/>
          <p:cNvPicPr/>
          <p:nvPr/>
        </p:nvPicPr>
        <p:blipFill>
          <a:blip r:embed="rId2" cstate="print">
            <a:extLst/>
          </a:blip>
          <a:stretch>
            <a:fillRect/>
          </a:stretch>
        </p:blipFill>
        <p:spPr>
          <a:xfrm>
            <a:off x="8205787" y="6172200"/>
            <a:ext cx="785813" cy="593725"/>
          </a:xfrm>
          <a:prstGeom prst="rect">
            <a:avLst/>
          </a:prstGeom>
          <a:ln w="34925">
            <a:solidFill>
              <a:srgbClr val="FFFFFF"/>
            </a:solidFill>
            <a:round/>
          </a:ln>
          <a:effectLst>
            <a:outerShdw blurRad="63500" rotWithShape="0">
              <a:srgbClr val="000000">
                <a:alpha val="42999"/>
              </a:srgbClr>
            </a:outerShdw>
          </a:effectLst>
        </p:spPr>
      </p:pic>
      <p:pic>
        <p:nvPicPr>
          <p:cNvPr id="98" name="doblev.jpg"/>
          <p:cNvPicPr/>
          <p:nvPr/>
        </p:nvPicPr>
        <p:blipFill>
          <a:blip r:embed="rId3" cstate="print">
            <a:extLst/>
          </a:blip>
          <a:stretch>
            <a:fillRect/>
          </a:stretch>
        </p:blipFill>
        <p:spPr>
          <a:xfrm>
            <a:off x="2282973" y="3833609"/>
            <a:ext cx="3636426" cy="2826301"/>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p:cNvSpPr>
          <p:nvPr>
            <p:ph type="title" idx="4294967295"/>
          </p:nvPr>
        </p:nvSpPr>
        <p:spPr>
          <a:xfrm>
            <a:off x="457200" y="274637"/>
            <a:ext cx="8229600" cy="7921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defTabSz="694944">
              <a:defRPr sz="1800"/>
            </a:pPr>
            <a:r>
              <a:rPr sz="3343"/>
              <a:t/>
            </a:r>
            <a:br>
              <a:rPr sz="3343"/>
            </a:br>
            <a:r>
              <a:rPr sz="1520">
                <a:solidFill>
                  <a:srgbClr val="FF9900"/>
                </a:solidFill>
              </a:rPr>
              <a:t>ORGANIZACIÓN TÁCTICA CONJUNTA</a:t>
            </a:r>
          </a:p>
        </p:txBody>
      </p:sp>
      <p:sp>
        <p:nvSpPr>
          <p:cNvPr id="101" name="Shape 101"/>
          <p:cNvSpPr>
            <a:spLocks noGrp="1"/>
          </p:cNvSpPr>
          <p:nvPr>
            <p:ph type="body" idx="4294967295"/>
          </p:nvPr>
        </p:nvSpPr>
        <p:spPr>
          <a:xfrm>
            <a:off x="304071" y="975518"/>
            <a:ext cx="8229601" cy="4906964"/>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marL="6350" lvl="0" indent="-6350" algn="ctr">
              <a:spcBef>
                <a:spcPts val="500"/>
              </a:spcBef>
              <a:buSzTx/>
              <a:buNone/>
              <a:defRPr sz="1800"/>
            </a:pPr>
            <a:r>
              <a:rPr sz="2400">
                <a:solidFill>
                  <a:srgbClr val="FFFFFF"/>
                </a:solidFill>
              </a:rPr>
              <a:t>EN ATAQUE</a:t>
            </a:r>
          </a:p>
          <a:p>
            <a:pPr marL="6350" lvl="0" indent="-6350" algn="ctr">
              <a:buSzTx/>
              <a:buNone/>
              <a:defRPr sz="1800"/>
            </a:pPr>
            <a:r>
              <a:rPr sz="3200">
                <a:solidFill>
                  <a:srgbClr val="FFFFFF"/>
                </a:solidFill>
                <a:latin typeface="Arial Bold"/>
                <a:ea typeface="Arial Bold"/>
                <a:cs typeface="Arial Bold"/>
                <a:sym typeface="Arial Bold"/>
              </a:rPr>
              <a:t>3-1-2</a:t>
            </a:r>
            <a:r>
              <a:rPr sz="3200">
                <a:solidFill>
                  <a:srgbClr val="FFFFFF"/>
                </a:solidFill>
              </a:rPr>
              <a:t> </a:t>
            </a:r>
          </a:p>
          <a:p>
            <a:pPr marL="6350" lvl="0" indent="-6350" algn="ctr">
              <a:buSzTx/>
              <a:buNone/>
              <a:defRPr sz="1800"/>
            </a:pPr>
            <a:endParaRPr sz="3200">
              <a:solidFill>
                <a:srgbClr val="FFFFFF"/>
              </a:solidFill>
            </a:endParaRPr>
          </a:p>
          <a:p>
            <a:pPr marL="6350" lvl="0" indent="-6350" algn="just">
              <a:spcBef>
                <a:spcPts val="500"/>
              </a:spcBef>
              <a:buSzTx/>
              <a:buNone/>
              <a:defRPr sz="1800"/>
            </a:pPr>
            <a:r>
              <a:rPr sz="2400">
                <a:solidFill>
                  <a:srgbClr val="FFFFFF"/>
                </a:solidFill>
              </a:rPr>
              <a:t>Prácticamente se mantiene la posición del W defensivo. Todos los jugadores se adelantan un poco, excepto el colocador. Este sistema permite una rápida ayuda  en los bloqueos.</a:t>
            </a:r>
          </a:p>
        </p:txBody>
      </p:sp>
      <p:pic>
        <p:nvPicPr>
          <p:cNvPr id="102" name="logodefinitivo.png" descr="logodefinitivo"/>
          <p:cNvPicPr/>
          <p:nvPr/>
        </p:nvPicPr>
        <p:blipFill>
          <a:blip r:embed="rId2" cstate="print">
            <a:extLst/>
          </a:blip>
          <a:stretch>
            <a:fillRect/>
          </a:stretch>
        </p:blipFill>
        <p:spPr>
          <a:xfrm>
            <a:off x="8205787" y="6172200"/>
            <a:ext cx="785813" cy="593725"/>
          </a:xfrm>
          <a:prstGeom prst="rect">
            <a:avLst/>
          </a:prstGeom>
          <a:ln w="34925">
            <a:solidFill>
              <a:srgbClr val="FFFFFF"/>
            </a:solidFill>
            <a:round/>
          </a:ln>
          <a:effectLst>
            <a:outerShdw blurRad="63500" rotWithShape="0">
              <a:srgbClr val="000000">
                <a:alpha val="42999"/>
              </a:srgbClr>
            </a:outerShdw>
          </a:effectLst>
        </p:spPr>
      </p:pic>
      <p:pic>
        <p:nvPicPr>
          <p:cNvPr id="103" name="312.jpg"/>
          <p:cNvPicPr/>
          <p:nvPr/>
        </p:nvPicPr>
        <p:blipFill>
          <a:blip r:embed="rId3" cstate="print">
            <a:extLst/>
          </a:blip>
          <a:stretch>
            <a:fillRect/>
          </a:stretch>
        </p:blipFill>
        <p:spPr>
          <a:xfrm>
            <a:off x="2860954" y="4226718"/>
            <a:ext cx="2912635" cy="2263757"/>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a:spLocks noGrp="1"/>
          </p:cNvSpPr>
          <p:nvPr>
            <p:ph type="title" idx="4294967295"/>
          </p:nvPr>
        </p:nvSpPr>
        <p:spPr>
          <a:xfrm>
            <a:off x="457200" y="274637"/>
            <a:ext cx="8229600" cy="5635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defTabSz="466344">
              <a:defRPr sz="1800"/>
            </a:pPr>
            <a:r>
              <a:rPr sz="2243"/>
              <a:t/>
            </a:r>
            <a:br>
              <a:rPr sz="2243"/>
            </a:br>
            <a:r>
              <a:rPr sz="1020">
                <a:solidFill>
                  <a:srgbClr val="FF9900"/>
                </a:solidFill>
              </a:rPr>
              <a:t>EL JUEGO Y LA TOMA DE DECISIONES</a:t>
            </a:r>
          </a:p>
        </p:txBody>
      </p:sp>
      <p:sp>
        <p:nvSpPr>
          <p:cNvPr id="106" name="Shape 106"/>
          <p:cNvSpPr>
            <a:spLocks noGrp="1"/>
          </p:cNvSpPr>
          <p:nvPr>
            <p:ph type="body" idx="4294967295"/>
          </p:nvPr>
        </p:nvSpPr>
        <p:spPr>
          <a:xfrm>
            <a:off x="457200" y="1127125"/>
            <a:ext cx="8229600" cy="48307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a:spcBef>
                <a:spcPts val="500"/>
              </a:spcBef>
              <a:buSzTx/>
              <a:buNone/>
              <a:defRPr sz="2400">
                <a:solidFill>
                  <a:srgbClr val="FFFFFF"/>
                </a:solidFill>
              </a:defRPr>
            </a:lvl1pPr>
          </a:lstStyle>
          <a:p>
            <a:pPr lvl="0">
              <a:defRPr sz="1800">
                <a:solidFill>
                  <a:srgbClr val="000000"/>
                </a:solidFill>
              </a:defRPr>
            </a:pPr>
            <a:r>
              <a:rPr sz="2400">
                <a:solidFill>
                  <a:srgbClr val="FFFFFF"/>
                </a:solidFill>
              </a:rPr>
              <a:t>A) la posesión del balón es del equipo contrario :</a:t>
            </a:r>
          </a:p>
        </p:txBody>
      </p:sp>
      <p:sp>
        <p:nvSpPr>
          <p:cNvPr id="107" name="Shape 107"/>
          <p:cNvSpPr/>
          <p:nvPr/>
        </p:nvSpPr>
        <p:spPr>
          <a:xfrm>
            <a:off x="457200" y="1981200"/>
            <a:ext cx="3978275" cy="3712156"/>
          </a:xfrm>
          <a:prstGeom prst="rect">
            <a:avLst/>
          </a:prstGeom>
          <a:ln>
            <a:solidFill/>
            <a:round/>
          </a:ln>
          <a:extLst>
            <a:ext uri="{C572A759-6A51-4108-AA02-DFA0A04FC94B}">
              <ma14:wrappingTextBoxFlag xmlns="" xmlns:ma14="http://schemas.microsoft.com/office/mac/drawingml/2011/main" val="1"/>
            </a:ext>
          </a:extLst>
        </p:spPr>
        <p:txBody>
          <a:bodyPr lIns="0" tIns="0" rIns="0" bIns="0">
            <a:spAutoFit/>
          </a:bodyPr>
          <a:lstStyle/>
          <a:p>
            <a:pPr lvl="0"/>
            <a:r>
              <a:rPr sz="2200">
                <a:solidFill>
                  <a:srgbClr val="FFFFFF"/>
                </a:solidFill>
                <a:latin typeface="Arial Bold"/>
                <a:ea typeface="Arial Bold"/>
                <a:cs typeface="Arial Bold"/>
                <a:sym typeface="Arial Bold"/>
              </a:rPr>
              <a:t>Posibilidad 1: </a:t>
            </a:r>
          </a:p>
          <a:p>
            <a:pPr lvl="0"/>
            <a:r>
              <a:rPr sz="2200">
                <a:solidFill>
                  <a:srgbClr val="FFFFFF"/>
                </a:solidFill>
                <a:latin typeface="Arial Bold"/>
                <a:ea typeface="Arial Bold"/>
                <a:cs typeface="Arial Bold"/>
                <a:sym typeface="Arial Bold"/>
              </a:rPr>
              <a:t>Recepcionar el saque</a:t>
            </a:r>
          </a:p>
          <a:p>
            <a:pPr lvl="0"/>
            <a:endParaRPr sz="2200">
              <a:solidFill>
                <a:srgbClr val="FFFFFF"/>
              </a:solidFill>
            </a:endParaRPr>
          </a:p>
          <a:p>
            <a:pPr lvl="0">
              <a:buClr>
                <a:srgbClr val="FFFFFF"/>
              </a:buClr>
              <a:buSzPct val="100000"/>
              <a:buChar char="-"/>
            </a:pPr>
            <a:r>
              <a:rPr sz="2000">
                <a:solidFill>
                  <a:srgbClr val="FFFFFF"/>
                </a:solidFill>
              </a:rPr>
              <a:t>Ocupar espacios, individualmente y como equipo.</a:t>
            </a:r>
          </a:p>
          <a:p>
            <a:pPr lvl="0">
              <a:buClr>
                <a:srgbClr val="FFFFFF"/>
              </a:buClr>
              <a:buSzPct val="100000"/>
              <a:buChar char="-"/>
            </a:pPr>
            <a:r>
              <a:rPr sz="2000">
                <a:solidFill>
                  <a:srgbClr val="FFFFFF"/>
                </a:solidFill>
              </a:rPr>
              <a:t> Comunicarnos con nuestros compañeros: hablarnos, observar.</a:t>
            </a:r>
          </a:p>
          <a:p>
            <a:pPr lvl="0">
              <a:buClr>
                <a:srgbClr val="FFFFFF"/>
              </a:buClr>
              <a:buSzPct val="100000"/>
              <a:buChar char="-"/>
            </a:pPr>
            <a:r>
              <a:rPr sz="2000">
                <a:solidFill>
                  <a:srgbClr val="FFFFFF"/>
                </a:solidFill>
              </a:rPr>
              <a:t> Desplazarnos, si es necesario.</a:t>
            </a:r>
          </a:p>
          <a:p>
            <a:pPr lvl="0">
              <a:buClr>
                <a:srgbClr val="FFFFFF"/>
              </a:buClr>
              <a:buSzPct val="100000"/>
              <a:buChar char="-"/>
            </a:pPr>
            <a:r>
              <a:rPr sz="2000">
                <a:solidFill>
                  <a:srgbClr val="FFFFFF"/>
                </a:solidFill>
              </a:rPr>
              <a:t> Recibir en buenas condiciones.</a:t>
            </a:r>
          </a:p>
          <a:p>
            <a:pPr lvl="0">
              <a:buClr>
                <a:srgbClr val="FFFFFF"/>
              </a:buClr>
              <a:buSzPct val="100000"/>
              <a:buChar char="-"/>
            </a:pPr>
            <a:endParaRPr sz="2000">
              <a:solidFill>
                <a:srgbClr val="FFFFFF"/>
              </a:solidFill>
            </a:endParaRPr>
          </a:p>
          <a:p>
            <a:pPr lvl="0">
              <a:buClr>
                <a:srgbClr val="FFFFFF"/>
              </a:buClr>
              <a:buSzPct val="100000"/>
              <a:buChar char="-"/>
            </a:pPr>
            <a:endParaRPr sz="2000">
              <a:solidFill>
                <a:srgbClr val="FFFFFF"/>
              </a:solidFill>
            </a:endParaRPr>
          </a:p>
        </p:txBody>
      </p:sp>
      <p:sp>
        <p:nvSpPr>
          <p:cNvPr id="108" name="Shape 108"/>
          <p:cNvSpPr/>
          <p:nvPr/>
        </p:nvSpPr>
        <p:spPr>
          <a:xfrm>
            <a:off x="4800600" y="1981200"/>
            <a:ext cx="4038600" cy="4004256"/>
          </a:xfrm>
          <a:prstGeom prst="rect">
            <a:avLst/>
          </a:prstGeom>
          <a:ln>
            <a:solidFill/>
            <a:round/>
          </a:ln>
          <a:extLst>
            <a:ext uri="{C572A759-6A51-4108-AA02-DFA0A04FC94B}">
              <ma14:wrappingTextBoxFlag xmlns="" xmlns:ma14="http://schemas.microsoft.com/office/mac/drawingml/2011/main" val="1"/>
            </a:ext>
          </a:extLst>
        </p:spPr>
        <p:txBody>
          <a:bodyPr lIns="0" tIns="0" rIns="0" bIns="0">
            <a:spAutoFit/>
          </a:bodyPr>
          <a:lstStyle/>
          <a:p>
            <a:pPr lvl="0"/>
            <a:r>
              <a:rPr sz="2200">
                <a:solidFill>
                  <a:srgbClr val="FFFFFF"/>
                </a:solidFill>
                <a:latin typeface="Arial Bold"/>
                <a:ea typeface="Arial Bold"/>
                <a:cs typeface="Arial Bold"/>
                <a:sym typeface="Arial Bold"/>
              </a:rPr>
              <a:t>Posibilidad 2</a:t>
            </a:r>
            <a:r>
              <a:rPr sz="2200">
                <a:solidFill>
                  <a:srgbClr val="FFFFFF"/>
                </a:solidFill>
              </a:rPr>
              <a:t>:</a:t>
            </a:r>
          </a:p>
          <a:p>
            <a:pPr lvl="0"/>
            <a:r>
              <a:rPr sz="2200">
                <a:solidFill>
                  <a:srgbClr val="FFFFFF"/>
                </a:solidFill>
                <a:latin typeface="Arial Bold"/>
                <a:ea typeface="Arial Bold"/>
                <a:cs typeface="Arial Bold"/>
                <a:sym typeface="Arial Bold"/>
              </a:rPr>
              <a:t>Defensa de un ataque. </a:t>
            </a:r>
          </a:p>
          <a:p>
            <a:pPr lvl="0"/>
            <a:r>
              <a:rPr sz="2200">
                <a:solidFill>
                  <a:srgbClr val="FFFFFF"/>
                </a:solidFill>
              </a:rPr>
              <a:t> </a:t>
            </a:r>
          </a:p>
          <a:p>
            <a:pPr lvl="0">
              <a:buClr>
                <a:srgbClr val="FFFFFF"/>
              </a:buClr>
              <a:buSzPct val="100000"/>
              <a:buChar char="-"/>
            </a:pPr>
            <a:r>
              <a:rPr sz="2000">
                <a:solidFill>
                  <a:srgbClr val="FFFFFF"/>
                </a:solidFill>
              </a:rPr>
              <a:t>Ocupar el mayor espacio posible como equipo.</a:t>
            </a:r>
          </a:p>
          <a:p>
            <a:pPr lvl="0">
              <a:buClr>
                <a:srgbClr val="FFFFFF"/>
              </a:buClr>
              <a:buSzPct val="100000"/>
              <a:buChar char="-"/>
            </a:pPr>
            <a:r>
              <a:rPr sz="2000">
                <a:solidFill>
                  <a:srgbClr val="FFFFFF"/>
                </a:solidFill>
              </a:rPr>
              <a:t> Bloquear.</a:t>
            </a:r>
          </a:p>
          <a:p>
            <a:pPr lvl="0">
              <a:buClr>
                <a:srgbClr val="FFFFFF"/>
              </a:buClr>
              <a:buSzPct val="100000"/>
              <a:buChar char="-"/>
            </a:pPr>
            <a:r>
              <a:rPr sz="2000">
                <a:solidFill>
                  <a:srgbClr val="FFFFFF"/>
                </a:solidFill>
              </a:rPr>
              <a:t> Defender ante el golpeo (posiblemente remate) del equipo contrario. </a:t>
            </a:r>
          </a:p>
          <a:p>
            <a:pPr lvl="0">
              <a:buClr>
                <a:srgbClr val="FFFFFF"/>
              </a:buClr>
              <a:buSzPct val="100000"/>
              <a:buChar char="-"/>
            </a:pPr>
            <a:r>
              <a:rPr sz="2000">
                <a:solidFill>
                  <a:srgbClr val="FFFFFF"/>
                </a:solidFill>
              </a:rPr>
              <a:t> Ayudar a los jugadores o jugador que intenta bloquear el balón situándonos en las zonas oportunas.</a:t>
            </a:r>
            <a:r>
              <a:rPr sz="1600">
                <a:solidFill>
                  <a:srgbClr val="FFFFFF"/>
                </a:solidFill>
              </a:rPr>
              <a:t> </a:t>
            </a:r>
          </a:p>
        </p:txBody>
      </p:sp>
      <p:pic>
        <p:nvPicPr>
          <p:cNvPr id="109" name="logodefinitivo.png" descr="logodefinitivo"/>
          <p:cNvPicPr/>
          <p:nvPr/>
        </p:nvPicPr>
        <p:blipFill>
          <a:blip r:embed="rId2" cstate="print">
            <a:extLst/>
          </a:blip>
          <a:stretch>
            <a:fillRect/>
          </a:stretch>
        </p:blipFill>
        <p:spPr>
          <a:xfrm>
            <a:off x="8205787" y="6264275"/>
            <a:ext cx="785813" cy="593725"/>
          </a:xfrm>
          <a:prstGeom prst="rect">
            <a:avLst/>
          </a:prstGeom>
          <a:ln w="34925">
            <a:solidFill>
              <a:srgbClr val="FFFFFF"/>
            </a:solidFill>
            <a:round/>
          </a:ln>
          <a:effectLst>
            <a:outerShdw blurRad="63500" rotWithShape="0">
              <a:srgbClr val="000000">
                <a:alpha val="42999"/>
              </a:srgbClr>
            </a:outerShdw>
          </a:effectLst>
        </p:spPr>
      </p:pic>
      <p:pic>
        <p:nvPicPr>
          <p:cNvPr id="110" name="25.png"/>
          <p:cNvPicPr/>
          <p:nvPr/>
        </p:nvPicPr>
        <p:blipFill>
          <a:blip r:embed="rId3" cstate="print">
            <a:alphaModFix amt="26016"/>
            <a:extLst/>
          </a:blip>
          <a:stretch>
            <a:fillRect/>
          </a:stretch>
        </p:blipFill>
        <p:spPr>
          <a:xfrm>
            <a:off x="-144197" y="-108695"/>
            <a:ext cx="8776756" cy="68580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107"/>
                                        </p:tgtEl>
                                        <p:attrNameLst>
                                          <p:attrName>style.visibility</p:attrName>
                                        </p:attrNameLst>
                                      </p:cBhvr>
                                      <p:to>
                                        <p:strVal val="visible"/>
                                      </p:to>
                                    </p:set>
                                    <p:animEffect transition="in" filter="blinds(horizontal)">
                                      <p:cBhvr>
                                        <p:cTn id="7" dur="5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2" nodeType="clickEffect">
                                  <p:stCondLst>
                                    <p:cond delay="0"/>
                                  </p:stCondLst>
                                  <p:iterate>
                                    <p:tmAbs val="0"/>
                                  </p:iterate>
                                  <p:childTnLst>
                                    <p:set>
                                      <p:cBhvr>
                                        <p:cTn id="11" fill="hold"/>
                                        <p:tgtEl>
                                          <p:spTgt spid="108"/>
                                        </p:tgtEl>
                                        <p:attrNameLst>
                                          <p:attrName>style.visibility</p:attrName>
                                        </p:attrNameLst>
                                      </p:cBhvr>
                                      <p:to>
                                        <p:strVal val="visible"/>
                                      </p:to>
                                    </p:set>
                                    <p:animEffect transition="in" filter="blinds(horizontal)">
                                      <p:cBhvr>
                                        <p:cTn id="12"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1" animBg="1" advAuto="0"/>
      <p:bldP spid="108" grpId="2"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title" idx="4294967295"/>
          </p:nvPr>
        </p:nvSpPr>
        <p:spPr>
          <a:xfrm>
            <a:off x="457200" y="274637"/>
            <a:ext cx="8229600" cy="4873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defTabSz="374904">
              <a:defRPr sz="1800"/>
            </a:pPr>
            <a:r>
              <a:rPr sz="1803"/>
              <a:t/>
            </a:r>
            <a:br>
              <a:rPr sz="1803"/>
            </a:br>
            <a:r>
              <a:rPr sz="820">
                <a:solidFill>
                  <a:srgbClr val="FF9900"/>
                </a:solidFill>
              </a:rPr>
              <a:t>EL JUEGO Y LA TOMA DE DECISIONES</a:t>
            </a:r>
          </a:p>
        </p:txBody>
      </p:sp>
      <p:sp>
        <p:nvSpPr>
          <p:cNvPr id="113" name="Shape 113"/>
          <p:cNvSpPr>
            <a:spLocks noGrp="1"/>
          </p:cNvSpPr>
          <p:nvPr>
            <p:ph type="body" idx="4294967295"/>
          </p:nvPr>
        </p:nvSpPr>
        <p:spPr>
          <a:xfrm>
            <a:off x="457200" y="1066800"/>
            <a:ext cx="8229600" cy="50593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lvl="0">
              <a:buSzTx/>
              <a:buNone/>
              <a:defRPr sz="1800"/>
            </a:pPr>
            <a:r>
              <a:rPr sz="2400">
                <a:solidFill>
                  <a:srgbClr val="FFFFFF"/>
                </a:solidFill>
              </a:rPr>
              <a:t>B) la posesión del balón es de nuestro equipo</a:t>
            </a:r>
            <a:r>
              <a:rPr sz="3200">
                <a:solidFill>
                  <a:srgbClr val="FFFFFF"/>
                </a:solidFill>
              </a:rPr>
              <a:t> </a:t>
            </a:r>
          </a:p>
        </p:txBody>
      </p:sp>
      <p:sp>
        <p:nvSpPr>
          <p:cNvPr id="114" name="Shape 114"/>
          <p:cNvSpPr/>
          <p:nvPr/>
        </p:nvSpPr>
        <p:spPr>
          <a:xfrm>
            <a:off x="304800" y="2133600"/>
            <a:ext cx="3657600" cy="3127956"/>
          </a:xfrm>
          <a:prstGeom prst="rect">
            <a:avLst/>
          </a:prstGeom>
          <a:ln>
            <a:solidFill/>
            <a:round/>
          </a:ln>
          <a:extLst>
            <a:ext uri="{C572A759-6A51-4108-AA02-DFA0A04FC94B}">
              <ma14:wrappingTextBoxFlag xmlns="" xmlns:ma14="http://schemas.microsoft.com/office/mac/drawingml/2011/main" val="1"/>
            </a:ext>
          </a:extLst>
        </p:spPr>
        <p:txBody>
          <a:bodyPr lIns="0" tIns="0" rIns="0" bIns="0">
            <a:spAutoFit/>
          </a:bodyPr>
          <a:lstStyle/>
          <a:p>
            <a:pPr lvl="0"/>
            <a:r>
              <a:rPr sz="2200">
                <a:solidFill>
                  <a:srgbClr val="FFFFFF"/>
                </a:solidFill>
                <a:latin typeface="Arial Bold"/>
                <a:ea typeface="Arial Bold"/>
                <a:cs typeface="Arial Bold"/>
                <a:sym typeface="Arial Bold"/>
              </a:rPr>
              <a:t>Posibilidad 1: </a:t>
            </a:r>
          </a:p>
          <a:p>
            <a:pPr lvl="0"/>
            <a:r>
              <a:rPr sz="2200">
                <a:solidFill>
                  <a:srgbClr val="FFFFFF"/>
                </a:solidFill>
                <a:latin typeface="Arial Bold"/>
                <a:ea typeface="Arial Bold"/>
                <a:cs typeface="Arial Bold"/>
                <a:sym typeface="Arial Bold"/>
              </a:rPr>
              <a:t>Realizar un saque</a:t>
            </a:r>
          </a:p>
          <a:p>
            <a:pPr lvl="0"/>
            <a:endParaRPr sz="2200">
              <a:solidFill>
                <a:srgbClr val="FFFFFF"/>
              </a:solidFill>
            </a:endParaRPr>
          </a:p>
          <a:p>
            <a:pPr lvl="0">
              <a:buClr>
                <a:srgbClr val="FFFFFF"/>
              </a:buClr>
              <a:buSzPct val="100000"/>
              <a:buChar char="-"/>
            </a:pPr>
            <a:r>
              <a:rPr sz="2000">
                <a:solidFill>
                  <a:srgbClr val="FFFFFF"/>
                </a:solidFill>
              </a:rPr>
              <a:t>Observar los espacios libres.</a:t>
            </a:r>
          </a:p>
          <a:p>
            <a:pPr lvl="0">
              <a:buClr>
                <a:srgbClr val="FFFFFF"/>
              </a:buClr>
              <a:buSzPct val="100000"/>
              <a:buChar char="-"/>
            </a:pPr>
            <a:r>
              <a:rPr sz="2000">
                <a:solidFill>
                  <a:srgbClr val="FFFFFF"/>
                </a:solidFill>
              </a:rPr>
              <a:t> Decidir qué tipo de saque utilizar.</a:t>
            </a:r>
          </a:p>
          <a:p>
            <a:pPr lvl="0">
              <a:buClr>
                <a:srgbClr val="FFFFFF"/>
              </a:buClr>
              <a:buSzPct val="100000"/>
              <a:buChar char="-"/>
            </a:pPr>
            <a:r>
              <a:rPr sz="2000">
                <a:solidFill>
                  <a:srgbClr val="FFFFFF"/>
                </a:solidFill>
              </a:rPr>
              <a:t> Realizar el saque con precisión.</a:t>
            </a:r>
          </a:p>
          <a:p>
            <a:pPr lvl="0">
              <a:buClr>
                <a:srgbClr val="FFFFFF"/>
              </a:buClr>
              <a:buSzPct val="100000"/>
              <a:buChar char="-"/>
            </a:pPr>
            <a:r>
              <a:rPr sz="2000">
                <a:solidFill>
                  <a:srgbClr val="FFFFFF"/>
                </a:solidFill>
              </a:rPr>
              <a:t> Incorporarse rápidamente al juego</a:t>
            </a:r>
          </a:p>
        </p:txBody>
      </p:sp>
      <p:sp>
        <p:nvSpPr>
          <p:cNvPr id="115" name="Shape 115"/>
          <p:cNvSpPr/>
          <p:nvPr/>
        </p:nvSpPr>
        <p:spPr>
          <a:xfrm>
            <a:off x="4191000" y="2133600"/>
            <a:ext cx="4572001" cy="3127956"/>
          </a:xfrm>
          <a:prstGeom prst="rect">
            <a:avLst/>
          </a:prstGeom>
          <a:ln>
            <a:solidFill/>
            <a:round/>
          </a:ln>
          <a:extLst>
            <a:ext uri="{C572A759-6A51-4108-AA02-DFA0A04FC94B}">
              <ma14:wrappingTextBoxFlag xmlns="" xmlns:ma14="http://schemas.microsoft.com/office/mac/drawingml/2011/main" val="1"/>
            </a:ext>
          </a:extLst>
        </p:spPr>
        <p:txBody>
          <a:bodyPr lIns="0" tIns="0" rIns="0" bIns="0">
            <a:spAutoFit/>
          </a:bodyPr>
          <a:lstStyle/>
          <a:p>
            <a:pPr lvl="0"/>
            <a:r>
              <a:rPr sz="2200">
                <a:solidFill>
                  <a:srgbClr val="FFFFFF"/>
                </a:solidFill>
                <a:latin typeface="Arial Bold"/>
                <a:ea typeface="Arial Bold"/>
                <a:cs typeface="Arial Bold"/>
                <a:sym typeface="Arial Bold"/>
              </a:rPr>
              <a:t>Posibilidad 2</a:t>
            </a:r>
            <a:r>
              <a:rPr sz="2200">
                <a:solidFill>
                  <a:srgbClr val="FFFFFF"/>
                </a:solidFill>
              </a:rPr>
              <a:t>: </a:t>
            </a:r>
          </a:p>
          <a:p>
            <a:pPr lvl="0"/>
            <a:r>
              <a:rPr sz="2200">
                <a:solidFill>
                  <a:srgbClr val="FFFFFF"/>
                </a:solidFill>
              </a:rPr>
              <a:t>C</a:t>
            </a:r>
            <a:r>
              <a:rPr sz="2200">
                <a:solidFill>
                  <a:srgbClr val="FFFFFF"/>
                </a:solidFill>
                <a:latin typeface="Arial Bold"/>
                <a:ea typeface="Arial Bold"/>
                <a:cs typeface="Arial Bold"/>
                <a:sym typeface="Arial Bold"/>
              </a:rPr>
              <a:t>onstrucción de un</a:t>
            </a:r>
            <a:r>
              <a:rPr sz="2200">
                <a:latin typeface="Arial Bold"/>
                <a:ea typeface="Arial Bold"/>
                <a:cs typeface="Arial Bold"/>
                <a:sym typeface="Arial Bold"/>
              </a:rPr>
              <a:t> </a:t>
            </a:r>
            <a:r>
              <a:rPr sz="2200">
                <a:solidFill>
                  <a:srgbClr val="FFFFFF"/>
                </a:solidFill>
                <a:latin typeface="Arial Bold"/>
                <a:ea typeface="Arial Bold"/>
                <a:cs typeface="Arial Bold"/>
                <a:sym typeface="Arial Bold"/>
              </a:rPr>
              <a:t>ataque</a:t>
            </a:r>
          </a:p>
          <a:p>
            <a:pPr lvl="0"/>
            <a:endParaRPr sz="2200">
              <a:solidFill>
                <a:srgbClr val="FFFFFF"/>
              </a:solidFill>
            </a:endParaRPr>
          </a:p>
          <a:p>
            <a:pPr lvl="0">
              <a:buClr>
                <a:srgbClr val="FFFFFF"/>
              </a:buClr>
              <a:buSzPct val="100000"/>
              <a:buChar char="-"/>
            </a:pPr>
            <a:r>
              <a:rPr sz="2000">
                <a:solidFill>
                  <a:srgbClr val="FFFFFF"/>
                </a:solidFill>
              </a:rPr>
              <a:t>Observar los espacios libres en el campo contrario.</a:t>
            </a:r>
          </a:p>
          <a:p>
            <a:pPr lvl="0">
              <a:buClr>
                <a:srgbClr val="FFFFFF"/>
              </a:buClr>
              <a:buSzPct val="100000"/>
              <a:buChar char="-"/>
            </a:pPr>
            <a:r>
              <a:rPr sz="2000">
                <a:solidFill>
                  <a:srgbClr val="FFFFFF"/>
                </a:solidFill>
              </a:rPr>
              <a:t> Comunicarse con sus compañeros.</a:t>
            </a:r>
          </a:p>
          <a:p>
            <a:pPr lvl="0">
              <a:buClr>
                <a:srgbClr val="FFFFFF"/>
              </a:buClr>
              <a:buSzPct val="100000"/>
              <a:buChar char="-"/>
            </a:pPr>
            <a:r>
              <a:rPr sz="2000">
                <a:solidFill>
                  <a:srgbClr val="FFFFFF"/>
                </a:solidFill>
              </a:rPr>
              <a:t> Ejecutar una combinación de ataque.</a:t>
            </a:r>
          </a:p>
          <a:p>
            <a:pPr lvl="0">
              <a:buClr>
                <a:srgbClr val="FFFFFF"/>
              </a:buClr>
              <a:buSzPct val="100000"/>
              <a:buChar char="-"/>
            </a:pPr>
            <a:r>
              <a:rPr sz="2000">
                <a:solidFill>
                  <a:srgbClr val="FFFFFF"/>
                </a:solidFill>
              </a:rPr>
              <a:t> Apoyar al remate o golpeo utilizado por el jugador que ha enviado el balón al campo contrario.</a:t>
            </a:r>
          </a:p>
        </p:txBody>
      </p:sp>
      <p:pic>
        <p:nvPicPr>
          <p:cNvPr id="116" name="logodefinitivo.png" descr="logodefinitivo"/>
          <p:cNvPicPr/>
          <p:nvPr/>
        </p:nvPicPr>
        <p:blipFill>
          <a:blip r:embed="rId2" cstate="print">
            <a:extLst/>
          </a:blip>
          <a:stretch>
            <a:fillRect/>
          </a:stretch>
        </p:blipFill>
        <p:spPr>
          <a:xfrm>
            <a:off x="8205787" y="6172200"/>
            <a:ext cx="785813" cy="593725"/>
          </a:xfrm>
          <a:prstGeom prst="rect">
            <a:avLst/>
          </a:prstGeom>
          <a:ln w="34925">
            <a:solidFill>
              <a:srgbClr val="FFFFFF"/>
            </a:solidFill>
            <a:round/>
          </a:ln>
          <a:effectLst>
            <a:outerShdw blurRad="63500" rotWithShape="0">
              <a:srgbClr val="000000">
                <a:alpha val="42999"/>
              </a:srgbClr>
            </a:outerShdw>
          </a:effectLst>
        </p:spPr>
      </p:pic>
      <p:pic>
        <p:nvPicPr>
          <p:cNvPr id="117" name="p295 4.jpg"/>
          <p:cNvPicPr/>
          <p:nvPr/>
        </p:nvPicPr>
        <p:blipFill>
          <a:blip r:embed="rId3" cstate="print">
            <a:alphaModFix amt="17288"/>
            <a:extLst/>
          </a:blip>
          <a:stretch>
            <a:fillRect/>
          </a:stretch>
        </p:blipFill>
        <p:spPr>
          <a:xfrm>
            <a:off x="1386935" y="270867"/>
            <a:ext cx="6085174" cy="68580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114"/>
                                        </p:tgtEl>
                                        <p:attrNameLst>
                                          <p:attrName>style.visibility</p:attrName>
                                        </p:attrNameLst>
                                      </p:cBhvr>
                                      <p:to>
                                        <p:strVal val="visible"/>
                                      </p:to>
                                    </p:set>
                                    <p:animEffect transition="in" filter="blinds(horizontal)">
                                      <p:cBhvr>
                                        <p:cTn id="7" dur="5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2" nodeType="clickEffect">
                                  <p:stCondLst>
                                    <p:cond delay="0"/>
                                  </p:stCondLst>
                                  <p:iterate>
                                    <p:tmAbs val="0"/>
                                  </p:iterate>
                                  <p:childTnLst>
                                    <p:set>
                                      <p:cBhvr>
                                        <p:cTn id="11" fill="hold"/>
                                        <p:tgtEl>
                                          <p:spTgt spid="115"/>
                                        </p:tgtEl>
                                        <p:attrNameLst>
                                          <p:attrName>style.visibility</p:attrName>
                                        </p:attrNameLst>
                                      </p:cBhvr>
                                      <p:to>
                                        <p:strVal val="visible"/>
                                      </p:to>
                                    </p:set>
                                    <p:animEffect transition="in" filter="blinds(horizontal)">
                                      <p:cBhvr>
                                        <p:cTn id="12"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1" animBg="1" advAuto="0"/>
      <p:bldP spid="115" grpId="2" animBg="1" advAuto="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9" name="Shape 119"/>
          <p:cNvSpPr/>
          <p:nvPr/>
        </p:nvSpPr>
        <p:spPr>
          <a:xfrm>
            <a:off x="214312" y="457200"/>
            <a:ext cx="8786813"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a:solidFill>
                  <a:srgbClr val="FFFF66"/>
                </a:solidFill>
              </a:defRPr>
            </a:lvl1pPr>
          </a:lstStyle>
          <a:p>
            <a:pPr lvl="0">
              <a:defRPr>
                <a:solidFill>
                  <a:srgbClr val="000000"/>
                </a:solidFill>
              </a:defRPr>
            </a:pPr>
            <a:r>
              <a:rPr dirty="0">
                <a:solidFill>
                  <a:srgbClr val="FFFF66"/>
                </a:solidFill>
              </a:rPr>
              <a:t>¿</a:t>
            </a:r>
            <a:r>
              <a:rPr dirty="0" err="1">
                <a:solidFill>
                  <a:srgbClr val="FFFF66"/>
                </a:solidFill>
              </a:rPr>
              <a:t>Podrías</a:t>
            </a:r>
            <a:r>
              <a:rPr dirty="0">
                <a:solidFill>
                  <a:srgbClr val="FFFF66"/>
                </a:solidFill>
              </a:rPr>
              <a:t> </a:t>
            </a:r>
            <a:r>
              <a:rPr dirty="0" err="1">
                <a:solidFill>
                  <a:srgbClr val="FFFF66"/>
                </a:solidFill>
              </a:rPr>
              <a:t>identificar</a:t>
            </a:r>
            <a:r>
              <a:rPr dirty="0">
                <a:solidFill>
                  <a:srgbClr val="FFFF66"/>
                </a:solidFill>
              </a:rPr>
              <a:t> y </a:t>
            </a:r>
            <a:r>
              <a:rPr dirty="0" err="1">
                <a:solidFill>
                  <a:srgbClr val="FFFF66"/>
                </a:solidFill>
              </a:rPr>
              <a:t>describir</a:t>
            </a:r>
            <a:r>
              <a:rPr dirty="0">
                <a:solidFill>
                  <a:srgbClr val="FFFF66"/>
                </a:solidFill>
              </a:rPr>
              <a:t> </a:t>
            </a:r>
            <a:r>
              <a:rPr dirty="0" err="1">
                <a:solidFill>
                  <a:srgbClr val="FFFF66"/>
                </a:solidFill>
              </a:rPr>
              <a:t>qué</a:t>
            </a:r>
            <a:r>
              <a:rPr dirty="0">
                <a:solidFill>
                  <a:srgbClr val="FFFF66"/>
                </a:solidFill>
              </a:rPr>
              <a:t> </a:t>
            </a:r>
            <a:r>
              <a:rPr dirty="0" err="1" smtClean="0">
                <a:solidFill>
                  <a:srgbClr val="FFFF66"/>
                </a:solidFill>
              </a:rPr>
              <a:t>recurso-táctico</a:t>
            </a:r>
            <a:r>
              <a:rPr lang="es-ES" smtClean="0">
                <a:solidFill>
                  <a:srgbClr val="FFFF66"/>
                </a:solidFill>
              </a:rPr>
              <a:t> que </a:t>
            </a:r>
            <a:r>
              <a:rPr smtClean="0">
                <a:solidFill>
                  <a:srgbClr val="FFFF66"/>
                </a:solidFill>
              </a:rPr>
              <a:t>está</a:t>
            </a:r>
            <a:r>
              <a:rPr dirty="0" smtClean="0">
                <a:solidFill>
                  <a:srgbClr val="FFFF66"/>
                </a:solidFill>
              </a:rPr>
              <a:t> </a:t>
            </a:r>
            <a:r>
              <a:rPr dirty="0" err="1">
                <a:solidFill>
                  <a:srgbClr val="FFFF66"/>
                </a:solidFill>
              </a:rPr>
              <a:t>realizando</a:t>
            </a:r>
            <a:r>
              <a:rPr dirty="0">
                <a:solidFill>
                  <a:srgbClr val="FFFF66"/>
                </a:solidFill>
              </a:rPr>
              <a:t> </a:t>
            </a:r>
            <a:r>
              <a:rPr dirty="0" err="1">
                <a:solidFill>
                  <a:srgbClr val="FFFF66"/>
                </a:solidFill>
              </a:rPr>
              <a:t>cada</a:t>
            </a:r>
            <a:r>
              <a:rPr dirty="0">
                <a:solidFill>
                  <a:srgbClr val="FFFF66"/>
                </a:solidFill>
              </a:rPr>
              <a:t> </a:t>
            </a:r>
            <a:r>
              <a:rPr dirty="0" err="1">
                <a:solidFill>
                  <a:srgbClr val="FFFF66"/>
                </a:solidFill>
              </a:rPr>
              <a:t>jugador</a:t>
            </a:r>
            <a:r>
              <a:rPr dirty="0">
                <a:solidFill>
                  <a:srgbClr val="FFFF66"/>
                </a:solidFill>
              </a:rPr>
              <a:t>?</a:t>
            </a:r>
          </a:p>
        </p:txBody>
      </p:sp>
      <p:pic>
        <p:nvPicPr>
          <p:cNvPr id="122" name="logodefinitivo.png" descr="logodefinitivo"/>
          <p:cNvPicPr/>
          <p:nvPr/>
        </p:nvPicPr>
        <p:blipFill>
          <a:blip r:embed="rId2" cstate="print">
            <a:extLst/>
          </a:blip>
          <a:stretch>
            <a:fillRect/>
          </a:stretch>
        </p:blipFill>
        <p:spPr>
          <a:xfrm>
            <a:off x="8205787" y="6172200"/>
            <a:ext cx="785813" cy="593725"/>
          </a:xfrm>
          <a:prstGeom prst="rect">
            <a:avLst/>
          </a:prstGeom>
          <a:ln w="34925">
            <a:solidFill>
              <a:srgbClr val="FFFFFF"/>
            </a:solidFill>
            <a:round/>
          </a:ln>
          <a:effectLst>
            <a:outerShdw blurRad="63500" rotWithShape="0">
              <a:srgbClr val="000000">
                <a:alpha val="42999"/>
              </a:srgbClr>
            </a:outerShdw>
          </a:effectLst>
        </p:spPr>
      </p:pic>
      <p:pic>
        <p:nvPicPr>
          <p:cNvPr id="6" name="p296 7 copiab.jpg"/>
          <p:cNvPicPr/>
          <p:nvPr/>
        </p:nvPicPr>
        <p:blipFill>
          <a:blip r:embed="rId3" cstate="print">
            <a:extLst/>
          </a:blip>
          <a:stretch>
            <a:fillRect/>
          </a:stretch>
        </p:blipFill>
        <p:spPr>
          <a:xfrm>
            <a:off x="683568" y="3789040"/>
            <a:ext cx="1806846" cy="1503363"/>
          </a:xfrm>
          <a:prstGeom prst="rect">
            <a:avLst/>
          </a:prstGeom>
          <a:ln w="12700">
            <a:miter lim="400000"/>
          </a:ln>
        </p:spPr>
      </p:pic>
      <p:pic>
        <p:nvPicPr>
          <p:cNvPr id="7" name="27 copia.jpg"/>
          <p:cNvPicPr/>
          <p:nvPr/>
        </p:nvPicPr>
        <p:blipFill>
          <a:blip r:embed="rId4" cstate="print">
            <a:extLst/>
          </a:blip>
          <a:stretch>
            <a:fillRect/>
          </a:stretch>
        </p:blipFill>
        <p:spPr>
          <a:xfrm>
            <a:off x="3779912" y="5229200"/>
            <a:ext cx="1565607" cy="1295401"/>
          </a:xfrm>
          <a:prstGeom prst="rect">
            <a:avLst/>
          </a:prstGeom>
          <a:ln w="12700">
            <a:miter lim="400000"/>
          </a:ln>
        </p:spPr>
      </p:pic>
      <p:pic>
        <p:nvPicPr>
          <p:cNvPr id="8" name="p296 7 copia.jpg"/>
          <p:cNvPicPr/>
          <p:nvPr/>
        </p:nvPicPr>
        <p:blipFill>
          <a:blip r:embed="rId5" cstate="print">
            <a:extLst/>
          </a:blip>
          <a:stretch>
            <a:fillRect/>
          </a:stretch>
        </p:blipFill>
        <p:spPr>
          <a:xfrm>
            <a:off x="899592" y="1268760"/>
            <a:ext cx="1584176" cy="1584176"/>
          </a:xfrm>
          <a:prstGeom prst="rect">
            <a:avLst/>
          </a:prstGeom>
          <a:ln w="12700">
            <a:miter lim="400000"/>
          </a:ln>
        </p:spPr>
      </p:pic>
      <p:pic>
        <p:nvPicPr>
          <p:cNvPr id="9" name="voleibol 5.jpg"/>
          <p:cNvPicPr/>
          <p:nvPr/>
        </p:nvPicPr>
        <p:blipFill>
          <a:blip r:embed="rId6" cstate="print">
            <a:extLst/>
          </a:blip>
          <a:stretch>
            <a:fillRect/>
          </a:stretch>
        </p:blipFill>
        <p:spPr>
          <a:xfrm>
            <a:off x="3491880" y="1484784"/>
            <a:ext cx="1800904" cy="1503363"/>
          </a:xfrm>
          <a:prstGeom prst="rect">
            <a:avLst/>
          </a:prstGeom>
          <a:ln w="12700">
            <a:miter lim="400000"/>
          </a:ln>
        </p:spPr>
      </p:pic>
      <p:pic>
        <p:nvPicPr>
          <p:cNvPr id="10" name="voleibol 4.jpg"/>
          <p:cNvPicPr/>
          <p:nvPr/>
        </p:nvPicPr>
        <p:blipFill>
          <a:blip r:embed="rId7" cstate="print">
            <a:extLst/>
          </a:blip>
          <a:stretch>
            <a:fillRect/>
          </a:stretch>
        </p:blipFill>
        <p:spPr>
          <a:xfrm>
            <a:off x="3419872" y="3861048"/>
            <a:ext cx="3056159" cy="951792"/>
          </a:xfrm>
          <a:prstGeom prst="rect">
            <a:avLst/>
          </a:prstGeom>
          <a:ln w="12700">
            <a:miter lim="400000"/>
          </a:ln>
        </p:spPr>
      </p:pic>
      <p:pic>
        <p:nvPicPr>
          <p:cNvPr id="11" name="7 copia copia.jpg"/>
          <p:cNvPicPr/>
          <p:nvPr/>
        </p:nvPicPr>
        <p:blipFill>
          <a:blip r:embed="rId8" cstate="print">
            <a:extLst/>
          </a:blip>
          <a:stretch>
            <a:fillRect/>
          </a:stretch>
        </p:blipFill>
        <p:spPr>
          <a:xfrm>
            <a:off x="6228184" y="1628800"/>
            <a:ext cx="2251712" cy="1524000"/>
          </a:xfrm>
          <a:prstGeom prst="rect">
            <a:avLst/>
          </a:prstGeom>
          <a:ln w="12700">
            <a:miter lim="400000"/>
          </a:ln>
        </p:spPr>
      </p:pic>
      <p:pic>
        <p:nvPicPr>
          <p:cNvPr id="12" name="p296 1b.jpg"/>
          <p:cNvPicPr/>
          <p:nvPr/>
        </p:nvPicPr>
        <p:blipFill>
          <a:blip r:embed="rId9" cstate="print">
            <a:extLst/>
          </a:blip>
          <a:stretch>
            <a:fillRect/>
          </a:stretch>
        </p:blipFill>
        <p:spPr>
          <a:xfrm>
            <a:off x="7020272" y="4005064"/>
            <a:ext cx="1143001" cy="1867408"/>
          </a:xfrm>
          <a:prstGeom prst="rect">
            <a:avLst/>
          </a:prstGeom>
          <a:ln w="12700">
            <a:miter lim="400000"/>
          </a:ln>
        </p:spPr>
      </p:pic>
    </p:spTree>
  </p:cSld>
  <p:clrMapOvr>
    <a:masterClrMapping/>
  </p:clrMapOvr>
  <p:transition spd="med"/>
  <p:timing>
    <p:tnLst>
      <p:par>
        <p:cTn id="1" dur="indefinite" restart="never" fill="hold"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idx="4294967295"/>
          </p:nvPr>
        </p:nvSpPr>
        <p:spPr>
          <a:xfrm>
            <a:off x="457200" y="274637"/>
            <a:ext cx="8229600" cy="8683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pPr>
            <a:r>
              <a:rPr sz="2400">
                <a:solidFill>
                  <a:srgbClr val="FFFFFF"/>
                </a:solidFill>
              </a:rPr>
              <a:t>Si has leído bien , contestarás sin problema a las siguientes cuestiones:</a:t>
            </a:r>
            <a:r>
              <a:rPr sz="2000"/>
              <a:t>.</a:t>
            </a:r>
          </a:p>
        </p:txBody>
      </p:sp>
      <p:sp>
        <p:nvSpPr>
          <p:cNvPr id="125" name="Shape 125"/>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marL="192881" lvl="0" indent="-192881">
              <a:lnSpc>
                <a:spcPct val="80000"/>
              </a:lnSpc>
              <a:spcBef>
                <a:spcPts val="400"/>
              </a:spcBef>
              <a:buClr>
                <a:srgbClr val="FFFFFF"/>
              </a:buClr>
              <a:buChar char="-"/>
              <a:defRPr sz="1800"/>
            </a:pPr>
            <a:r>
              <a:rPr>
                <a:solidFill>
                  <a:srgbClr val="FFFFFF"/>
                </a:solidFill>
              </a:rPr>
              <a:t>Describe los golpeos de dedos y remate </a:t>
            </a:r>
          </a:p>
          <a:p>
            <a:pPr lvl="0">
              <a:lnSpc>
                <a:spcPct val="80000"/>
              </a:lnSpc>
              <a:buClr>
                <a:srgbClr val="FFFFFF"/>
              </a:buClr>
              <a:buChar char="-"/>
              <a:defRPr sz="1800"/>
            </a:pPr>
            <a:endParaRPr>
              <a:solidFill>
                <a:srgbClr val="FFFFFF"/>
              </a:solidFill>
            </a:endParaRPr>
          </a:p>
          <a:p>
            <a:pPr marL="192881" lvl="0" indent="-192881">
              <a:lnSpc>
                <a:spcPct val="80000"/>
              </a:lnSpc>
              <a:spcBef>
                <a:spcPts val="400"/>
              </a:spcBef>
              <a:buClr>
                <a:srgbClr val="FFFFFF"/>
              </a:buClr>
              <a:buChar char="-"/>
              <a:defRPr sz="1800"/>
            </a:pPr>
            <a:r>
              <a:rPr>
                <a:solidFill>
                  <a:srgbClr val="FFFFFF"/>
                </a:solidFill>
              </a:rPr>
              <a:t>Comenta qué decisiones puedes tomar cuando un compañero o compañera ha recepcionado el saque del equipo contrario y tú estas colocado en la zona número 3.</a:t>
            </a:r>
          </a:p>
          <a:p>
            <a:pPr lvl="0">
              <a:lnSpc>
                <a:spcPct val="80000"/>
              </a:lnSpc>
              <a:buClr>
                <a:srgbClr val="FFFFFF"/>
              </a:buClr>
              <a:buChar char="-"/>
              <a:defRPr sz="1800"/>
            </a:pPr>
            <a:endParaRPr>
              <a:solidFill>
                <a:srgbClr val="FFFFFF"/>
              </a:solidFill>
            </a:endParaRPr>
          </a:p>
          <a:p>
            <a:pPr marL="192881" lvl="0" indent="-192881">
              <a:lnSpc>
                <a:spcPct val="80000"/>
              </a:lnSpc>
              <a:spcBef>
                <a:spcPts val="400"/>
              </a:spcBef>
              <a:buClr>
                <a:srgbClr val="FFFFFF"/>
              </a:buClr>
              <a:buChar char="-"/>
              <a:defRPr sz="1800"/>
            </a:pPr>
            <a:r>
              <a:rPr>
                <a:solidFill>
                  <a:srgbClr val="FFFFFF"/>
                </a:solidFill>
              </a:rPr>
              <a:t>Comenta el sistema </a:t>
            </a:r>
            <a:r>
              <a:rPr>
                <a:solidFill>
                  <a:srgbClr val="FFFFFF"/>
                </a:solidFill>
                <a:latin typeface="Arial Bold"/>
                <a:ea typeface="Arial Bold"/>
                <a:cs typeface="Arial Bold"/>
                <a:sym typeface="Arial Bold"/>
              </a:rPr>
              <a:t>W.</a:t>
            </a:r>
          </a:p>
          <a:p>
            <a:pPr lvl="0">
              <a:lnSpc>
                <a:spcPct val="80000"/>
              </a:lnSpc>
              <a:buClr>
                <a:srgbClr val="FFFFFF"/>
              </a:buClr>
              <a:buChar char="-"/>
              <a:defRPr sz="1800"/>
            </a:pPr>
            <a:endParaRPr>
              <a:solidFill>
                <a:srgbClr val="FFFFFF"/>
              </a:solidFill>
              <a:latin typeface="Arial Bold"/>
              <a:ea typeface="Arial Bold"/>
              <a:cs typeface="Arial Bold"/>
              <a:sym typeface="Arial Bold"/>
            </a:endParaRPr>
          </a:p>
          <a:p>
            <a:pPr marL="192881" lvl="0" indent="-192881">
              <a:lnSpc>
                <a:spcPct val="80000"/>
              </a:lnSpc>
              <a:spcBef>
                <a:spcPts val="400"/>
              </a:spcBef>
              <a:buClr>
                <a:srgbClr val="FFFFFF"/>
              </a:buClr>
              <a:buChar char="-"/>
              <a:defRPr sz="1800"/>
            </a:pPr>
            <a:r>
              <a:rPr>
                <a:solidFill>
                  <a:srgbClr val="FFFFFF"/>
                </a:solidFill>
              </a:rPr>
              <a:t>Qué entendemos por rotación. </a:t>
            </a:r>
          </a:p>
          <a:p>
            <a:pPr lvl="0">
              <a:lnSpc>
                <a:spcPct val="80000"/>
              </a:lnSpc>
              <a:buClr>
                <a:srgbClr val="FFFFFF"/>
              </a:buClr>
              <a:buChar char="-"/>
              <a:defRPr sz="1800"/>
            </a:pPr>
            <a:endParaRPr>
              <a:solidFill>
                <a:srgbClr val="FFFFFF"/>
              </a:solidFill>
            </a:endParaRPr>
          </a:p>
          <a:p>
            <a:pPr lvl="0">
              <a:lnSpc>
                <a:spcPct val="80000"/>
              </a:lnSpc>
              <a:spcBef>
                <a:spcPts val="400"/>
              </a:spcBef>
              <a:buSzTx/>
              <a:buNone/>
              <a:defRPr sz="1800"/>
            </a:pPr>
            <a:r>
              <a:rPr>
                <a:solidFill>
                  <a:srgbClr val="FFFFFF"/>
                </a:solidFill>
              </a:rPr>
              <a:t>-    Para la próxima semana, asiste (en directo o televisión) a un partido de voleibol y haz un pequeño resumen sobre uno de los equipos. (qué golpeos han utilizado, cuántos cambios se han realizado, qué actitud tuvieron los jugadores, cómo ocupaban los espacios, han hablado entre ellos durante el partido, cuándo, qué crees que se decían,…)  </a:t>
            </a:r>
          </a:p>
        </p:txBody>
      </p:sp>
      <p:pic>
        <p:nvPicPr>
          <p:cNvPr id="126" name="logodefinitivo.png" descr="logodefinitivo"/>
          <p:cNvPicPr/>
          <p:nvPr/>
        </p:nvPicPr>
        <p:blipFill>
          <a:blip r:embed="rId2" cstate="print">
            <a:extLst/>
          </a:blip>
          <a:stretch>
            <a:fillRect/>
          </a:stretch>
        </p:blipFill>
        <p:spPr>
          <a:xfrm>
            <a:off x="8205787" y="6172200"/>
            <a:ext cx="785813" cy="593725"/>
          </a:xfrm>
          <a:prstGeom prst="rect">
            <a:avLst/>
          </a:prstGeom>
          <a:ln w="34925">
            <a:solidFill>
              <a:srgbClr val="FFFFFF"/>
            </a:solidFill>
            <a:round/>
          </a:ln>
          <a:effectLst>
            <a:outerShdw blurRad="63500" rotWithShape="0">
              <a:srgbClr val="000000">
                <a:alpha val="42999"/>
              </a:srgbClr>
            </a:outerShdw>
          </a:effectLst>
        </p:spPr>
      </p:pic>
      <p:pic>
        <p:nvPicPr>
          <p:cNvPr id="127" name="voleibol 4.jpg"/>
          <p:cNvPicPr/>
          <p:nvPr/>
        </p:nvPicPr>
        <p:blipFill>
          <a:blip r:embed="rId3" cstate="print">
            <a:alphaModFix amt="16072"/>
            <a:extLst/>
          </a:blip>
          <a:stretch>
            <a:fillRect/>
          </a:stretch>
        </p:blipFill>
        <p:spPr>
          <a:xfrm>
            <a:off x="260151" y="2463823"/>
            <a:ext cx="8507979" cy="1847827"/>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25">
                                            <p:bg/>
                                          </p:spTgt>
                                        </p:tgtEl>
                                        <p:attrNameLst>
                                          <p:attrName>style.visibility</p:attrName>
                                        </p:attrNameLst>
                                      </p:cBhvr>
                                      <p:to>
                                        <p:strVal val="visible"/>
                                      </p:to>
                                    </p:set>
                                    <p:anim calcmode="lin" valueType="num">
                                      <p:cBhvr>
                                        <p:cTn id="7" dur="500" fill="hold"/>
                                        <p:tgtEl>
                                          <p:spTgt spid="125">
                                            <p:bg/>
                                          </p:spTgt>
                                        </p:tgtEl>
                                        <p:attrNameLst>
                                          <p:attrName>ppt_x</p:attrName>
                                        </p:attrNameLst>
                                      </p:cBhvr>
                                      <p:tavLst>
                                        <p:tav tm="0">
                                          <p:val>
                                            <p:strVal val="#ppt_x"/>
                                          </p:val>
                                        </p:tav>
                                        <p:tav tm="100000">
                                          <p:val>
                                            <p:strVal val="#ppt_x"/>
                                          </p:val>
                                        </p:tav>
                                      </p:tavLst>
                                    </p:anim>
                                    <p:anim calcmode="lin" valueType="num">
                                      <p:cBhvr>
                                        <p:cTn id="8" dur="500" fill="hold"/>
                                        <p:tgtEl>
                                          <p:spTgt spid="125">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p:stCondLst>
                                    <p:cond delay="0"/>
                                  </p:stCondLst>
                                  <p:iterate>
                                    <p:tmAbs val="0"/>
                                  </p:iterate>
                                  <p:childTnLst>
                                    <p:set>
                                      <p:cBhvr>
                                        <p:cTn id="10" fill="hold"/>
                                        <p:tgtEl>
                                          <p:spTgt spid="125">
                                            <p:txEl>
                                              <p:pRg st="0" end="0"/>
                                            </p:txEl>
                                          </p:spTgt>
                                        </p:tgtEl>
                                        <p:attrNameLst>
                                          <p:attrName>style.visibility</p:attrName>
                                        </p:attrNameLst>
                                      </p:cBhvr>
                                      <p:to>
                                        <p:strVal val="visible"/>
                                      </p:to>
                                    </p:set>
                                    <p:anim calcmode="lin" valueType="num">
                                      <p:cBhvr>
                                        <p:cTn id="11" dur="500" fill="hold"/>
                                        <p:tgtEl>
                                          <p:spTgt spid="125">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2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1" nodeType="afterEffect">
                                  <p:stCondLst>
                                    <p:cond delay="0"/>
                                  </p:stCondLst>
                                  <p:iterate>
                                    <p:tmAbs val="0"/>
                                  </p:iterate>
                                  <p:childTnLst>
                                    <p:set>
                                      <p:cBhvr>
                                        <p:cTn id="15" fill="hold"/>
                                        <p:tgtEl>
                                          <p:spTgt spid="125">
                                            <p:txEl>
                                              <p:pRg st="1" end="1"/>
                                            </p:txEl>
                                          </p:spTgt>
                                        </p:tgtEl>
                                        <p:attrNameLst>
                                          <p:attrName>style.visibility</p:attrName>
                                        </p:attrNameLst>
                                      </p:cBhvr>
                                      <p:to>
                                        <p:strVal val="visible"/>
                                      </p:to>
                                    </p:set>
                                    <p:anim calcmode="lin" valueType="num">
                                      <p:cBhvr>
                                        <p:cTn id="16" dur="500" fill="hold"/>
                                        <p:tgtEl>
                                          <p:spTgt spid="125">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1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1" nodeType="clickEffect">
                                  <p:stCondLst>
                                    <p:cond delay="0"/>
                                  </p:stCondLst>
                                  <p:iterate>
                                    <p:tmAbs val="0"/>
                                  </p:iterate>
                                  <p:childTnLst>
                                    <p:set>
                                      <p:cBhvr>
                                        <p:cTn id="21" fill="hold"/>
                                        <p:tgtEl>
                                          <p:spTgt spid="125">
                                            <p:txEl>
                                              <p:pRg st="2" end="2"/>
                                            </p:txEl>
                                          </p:spTgt>
                                        </p:tgtEl>
                                        <p:attrNameLst>
                                          <p:attrName>style.visibility</p:attrName>
                                        </p:attrNameLst>
                                      </p:cBhvr>
                                      <p:to>
                                        <p:strVal val="visible"/>
                                      </p:to>
                                    </p:set>
                                    <p:anim calcmode="lin" valueType="num">
                                      <p:cBhvr>
                                        <p:cTn id="22" dur="500" fill="hold"/>
                                        <p:tgtEl>
                                          <p:spTgt spid="125">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2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4" fill="hold" grpId="1" nodeType="afterEffect">
                                  <p:stCondLst>
                                    <p:cond delay="0"/>
                                  </p:stCondLst>
                                  <p:iterate>
                                    <p:tmAbs val="0"/>
                                  </p:iterate>
                                  <p:childTnLst>
                                    <p:set>
                                      <p:cBhvr>
                                        <p:cTn id="26" fill="hold"/>
                                        <p:tgtEl>
                                          <p:spTgt spid="125">
                                            <p:txEl>
                                              <p:pRg st="3" end="3"/>
                                            </p:txEl>
                                          </p:spTgt>
                                        </p:tgtEl>
                                        <p:attrNameLst>
                                          <p:attrName>style.visibility</p:attrName>
                                        </p:attrNameLst>
                                      </p:cBhvr>
                                      <p:to>
                                        <p:strVal val="visible"/>
                                      </p:to>
                                    </p:set>
                                    <p:anim calcmode="lin" valueType="num">
                                      <p:cBhvr>
                                        <p:cTn id="27" dur="500" fill="hold"/>
                                        <p:tgtEl>
                                          <p:spTgt spid="12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2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1" nodeType="clickEffect">
                                  <p:stCondLst>
                                    <p:cond delay="0"/>
                                  </p:stCondLst>
                                  <p:iterate>
                                    <p:tmAbs val="0"/>
                                  </p:iterate>
                                  <p:childTnLst>
                                    <p:set>
                                      <p:cBhvr>
                                        <p:cTn id="32" fill="hold"/>
                                        <p:tgtEl>
                                          <p:spTgt spid="125">
                                            <p:txEl>
                                              <p:pRg st="4" end="4"/>
                                            </p:txEl>
                                          </p:spTgt>
                                        </p:tgtEl>
                                        <p:attrNameLst>
                                          <p:attrName>style.visibility</p:attrName>
                                        </p:attrNameLst>
                                      </p:cBhvr>
                                      <p:to>
                                        <p:strVal val="visible"/>
                                      </p:to>
                                    </p:set>
                                    <p:anim calcmode="lin" valueType="num">
                                      <p:cBhvr>
                                        <p:cTn id="33" dur="500" fill="hold"/>
                                        <p:tgtEl>
                                          <p:spTgt spid="125">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125">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2" presetClass="entr" presetSubtype="4" fill="hold" grpId="1" nodeType="afterEffect">
                                  <p:stCondLst>
                                    <p:cond delay="0"/>
                                  </p:stCondLst>
                                  <p:iterate>
                                    <p:tmAbs val="0"/>
                                  </p:iterate>
                                  <p:childTnLst>
                                    <p:set>
                                      <p:cBhvr>
                                        <p:cTn id="37" fill="hold"/>
                                        <p:tgtEl>
                                          <p:spTgt spid="125">
                                            <p:txEl>
                                              <p:pRg st="5" end="5"/>
                                            </p:txEl>
                                          </p:spTgt>
                                        </p:tgtEl>
                                        <p:attrNameLst>
                                          <p:attrName>style.visibility</p:attrName>
                                        </p:attrNameLst>
                                      </p:cBhvr>
                                      <p:to>
                                        <p:strVal val="visible"/>
                                      </p:to>
                                    </p:set>
                                    <p:anim calcmode="lin" valueType="num">
                                      <p:cBhvr>
                                        <p:cTn id="38" dur="500" fill="hold"/>
                                        <p:tgtEl>
                                          <p:spTgt spid="125">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12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1" nodeType="clickEffect">
                                  <p:stCondLst>
                                    <p:cond delay="0"/>
                                  </p:stCondLst>
                                  <p:iterate>
                                    <p:tmAbs val="0"/>
                                  </p:iterate>
                                  <p:childTnLst>
                                    <p:set>
                                      <p:cBhvr>
                                        <p:cTn id="43" fill="hold"/>
                                        <p:tgtEl>
                                          <p:spTgt spid="125">
                                            <p:txEl>
                                              <p:pRg st="6" end="6"/>
                                            </p:txEl>
                                          </p:spTgt>
                                        </p:tgtEl>
                                        <p:attrNameLst>
                                          <p:attrName>style.visibility</p:attrName>
                                        </p:attrNameLst>
                                      </p:cBhvr>
                                      <p:to>
                                        <p:strVal val="visible"/>
                                      </p:to>
                                    </p:set>
                                    <p:anim calcmode="lin" valueType="num">
                                      <p:cBhvr>
                                        <p:cTn id="44" dur="500" fill="hold"/>
                                        <p:tgtEl>
                                          <p:spTgt spid="125">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125">
                                            <p:txEl>
                                              <p:pRg st="6" end="6"/>
                                            </p:txEl>
                                          </p:spTgt>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2" presetClass="entr" presetSubtype="4" fill="hold" grpId="1" nodeType="afterEffect">
                                  <p:stCondLst>
                                    <p:cond delay="0"/>
                                  </p:stCondLst>
                                  <p:iterate>
                                    <p:tmAbs val="0"/>
                                  </p:iterate>
                                  <p:childTnLst>
                                    <p:set>
                                      <p:cBhvr>
                                        <p:cTn id="48" fill="hold"/>
                                        <p:tgtEl>
                                          <p:spTgt spid="125">
                                            <p:txEl>
                                              <p:pRg st="7" end="7"/>
                                            </p:txEl>
                                          </p:spTgt>
                                        </p:tgtEl>
                                        <p:attrNameLst>
                                          <p:attrName>style.visibility</p:attrName>
                                        </p:attrNameLst>
                                      </p:cBhvr>
                                      <p:to>
                                        <p:strVal val="visible"/>
                                      </p:to>
                                    </p:set>
                                    <p:anim calcmode="lin" valueType="num">
                                      <p:cBhvr>
                                        <p:cTn id="49" dur="500" fill="hold"/>
                                        <p:tgtEl>
                                          <p:spTgt spid="125">
                                            <p:txEl>
                                              <p:pRg st="7" end="7"/>
                                            </p:txEl>
                                          </p:spTgt>
                                        </p:tgtEl>
                                        <p:attrNameLst>
                                          <p:attrName>ppt_x</p:attrName>
                                        </p:attrNameLst>
                                      </p:cBhvr>
                                      <p:tavLst>
                                        <p:tav tm="0">
                                          <p:val>
                                            <p:strVal val="#ppt_x"/>
                                          </p:val>
                                        </p:tav>
                                        <p:tav tm="100000">
                                          <p:val>
                                            <p:strVal val="#ppt_x"/>
                                          </p:val>
                                        </p:tav>
                                      </p:tavLst>
                                    </p:anim>
                                    <p:anim calcmode="lin" valueType="num">
                                      <p:cBhvr>
                                        <p:cTn id="50" dur="500" fill="hold"/>
                                        <p:tgtEl>
                                          <p:spTgt spid="12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1" nodeType="clickEffect">
                                  <p:stCondLst>
                                    <p:cond delay="0"/>
                                  </p:stCondLst>
                                  <p:iterate>
                                    <p:tmAbs val="0"/>
                                  </p:iterate>
                                  <p:childTnLst>
                                    <p:set>
                                      <p:cBhvr>
                                        <p:cTn id="54" fill="hold"/>
                                        <p:tgtEl>
                                          <p:spTgt spid="125">
                                            <p:txEl>
                                              <p:pRg st="8" end="8"/>
                                            </p:txEl>
                                          </p:spTgt>
                                        </p:tgtEl>
                                        <p:attrNameLst>
                                          <p:attrName>style.visibility</p:attrName>
                                        </p:attrNameLst>
                                      </p:cBhvr>
                                      <p:to>
                                        <p:strVal val="visible"/>
                                      </p:to>
                                    </p:set>
                                    <p:anim calcmode="lin" valueType="num">
                                      <p:cBhvr>
                                        <p:cTn id="55" dur="500" fill="hold"/>
                                        <p:tgtEl>
                                          <p:spTgt spid="125">
                                            <p:txEl>
                                              <p:pRg st="8" end="8"/>
                                            </p:txEl>
                                          </p:spTgt>
                                        </p:tgtEl>
                                        <p:attrNameLst>
                                          <p:attrName>ppt_x</p:attrName>
                                        </p:attrNameLst>
                                      </p:cBhvr>
                                      <p:tavLst>
                                        <p:tav tm="0">
                                          <p:val>
                                            <p:strVal val="#ppt_x"/>
                                          </p:val>
                                        </p:tav>
                                        <p:tav tm="100000">
                                          <p:val>
                                            <p:strVal val="#ppt_x"/>
                                          </p:val>
                                        </p:tav>
                                      </p:tavLst>
                                    </p:anim>
                                    <p:anim calcmode="lin" valueType="num">
                                      <p:cBhvr>
                                        <p:cTn id="56" dur="500" fill="hold"/>
                                        <p:tgtEl>
                                          <p:spTgt spid="12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1" build="p"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15"/>
          <p:cNvSpPr>
            <a:spLocks noGrp="1"/>
          </p:cNvSpPr>
          <p:nvPr>
            <p:ph type="title" idx="4294967295"/>
          </p:nvPr>
        </p:nvSpPr>
        <p:spPr>
          <a:xfrm>
            <a:off x="457200" y="274637"/>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pPr>
            <a:r>
              <a:rPr sz="3200">
                <a:solidFill>
                  <a:srgbClr val="FFFFFF"/>
                </a:solidFill>
              </a:rPr>
              <a:t>EL VOLEIBOL</a:t>
            </a:r>
            <a:r>
              <a:rPr sz="3200"/>
              <a:t>  </a:t>
            </a:r>
          </a:p>
        </p:txBody>
      </p:sp>
      <p:sp>
        <p:nvSpPr>
          <p:cNvPr id="16" name="Shape 16"/>
          <p:cNvSpPr>
            <a:spLocks noGrp="1"/>
          </p:cNvSpPr>
          <p:nvPr>
            <p:ph type="body" idx="4294967295"/>
          </p:nvPr>
        </p:nvSpPr>
        <p:spPr>
          <a:xfrm>
            <a:off x="4191000" y="2971800"/>
            <a:ext cx="4572001" cy="25908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marL="211534" lvl="0" indent="-184546">
              <a:lnSpc>
                <a:spcPct val="90000"/>
              </a:lnSpc>
              <a:spcBef>
                <a:spcPts val="500"/>
              </a:spcBef>
              <a:buClr>
                <a:srgbClr val="FF9900"/>
              </a:buClr>
              <a:buChar char="•"/>
              <a:defRPr sz="1800"/>
            </a:pPr>
            <a:r>
              <a:rPr sz="2400">
                <a:solidFill>
                  <a:srgbClr val="FF9900"/>
                </a:solidFill>
              </a:rPr>
              <a:t>Objetivos</a:t>
            </a:r>
          </a:p>
          <a:p>
            <a:pPr marL="211534" lvl="0" indent="-184546">
              <a:lnSpc>
                <a:spcPct val="90000"/>
              </a:lnSpc>
              <a:spcBef>
                <a:spcPts val="500"/>
              </a:spcBef>
              <a:buClr>
                <a:srgbClr val="FF9900"/>
              </a:buClr>
              <a:buChar char="•"/>
              <a:defRPr sz="1800"/>
            </a:pPr>
            <a:r>
              <a:rPr sz="2400">
                <a:solidFill>
                  <a:srgbClr val="FF9900"/>
                </a:solidFill>
              </a:rPr>
              <a:t>Orígenes</a:t>
            </a:r>
          </a:p>
          <a:p>
            <a:pPr marL="211534" lvl="0" indent="-184546">
              <a:lnSpc>
                <a:spcPct val="90000"/>
              </a:lnSpc>
              <a:spcBef>
                <a:spcPts val="500"/>
              </a:spcBef>
              <a:buClr>
                <a:srgbClr val="FF9900"/>
              </a:buClr>
              <a:buChar char="•"/>
              <a:defRPr sz="1800"/>
            </a:pPr>
            <a:r>
              <a:rPr sz="2400">
                <a:solidFill>
                  <a:srgbClr val="FF9900"/>
                </a:solidFill>
              </a:rPr>
              <a:t>Reglamentación, instalaciones y material</a:t>
            </a:r>
          </a:p>
          <a:p>
            <a:pPr marL="211534" lvl="0" indent="-184546">
              <a:lnSpc>
                <a:spcPct val="90000"/>
              </a:lnSpc>
              <a:spcBef>
                <a:spcPts val="500"/>
              </a:spcBef>
              <a:buClr>
                <a:srgbClr val="FF9900"/>
              </a:buClr>
              <a:buChar char="•"/>
              <a:defRPr sz="1800"/>
            </a:pPr>
            <a:r>
              <a:rPr sz="2400">
                <a:solidFill>
                  <a:srgbClr val="FF9900"/>
                </a:solidFill>
              </a:rPr>
              <a:t>Recursos técnico-tácticos básicos.</a:t>
            </a:r>
          </a:p>
        </p:txBody>
      </p:sp>
      <p:pic>
        <p:nvPicPr>
          <p:cNvPr id="17" name="logodefinitivo.png" descr="logodefinitivo"/>
          <p:cNvPicPr/>
          <p:nvPr/>
        </p:nvPicPr>
        <p:blipFill>
          <a:blip r:embed="rId2" cstate="print">
            <a:extLst/>
          </a:blip>
          <a:stretch>
            <a:fillRect/>
          </a:stretch>
        </p:blipFill>
        <p:spPr>
          <a:xfrm>
            <a:off x="8143875" y="6129337"/>
            <a:ext cx="785813" cy="593726"/>
          </a:xfrm>
          <a:prstGeom prst="rect">
            <a:avLst/>
          </a:prstGeom>
          <a:ln w="34925">
            <a:solidFill>
              <a:srgbClr val="FFFFFF"/>
            </a:solidFill>
            <a:round/>
          </a:ln>
          <a:effectLst>
            <a:outerShdw blurRad="63500" rotWithShape="0">
              <a:srgbClr val="000000">
                <a:alpha val="42999"/>
              </a:srgbClr>
            </a:outerShdw>
          </a:effectLst>
        </p:spPr>
      </p:pic>
      <p:pic>
        <p:nvPicPr>
          <p:cNvPr id="18" name="1x1.jpg"/>
          <p:cNvPicPr/>
          <p:nvPr/>
        </p:nvPicPr>
        <p:blipFill>
          <a:blip r:embed="rId3" cstate="print">
            <a:extLst/>
          </a:blip>
          <a:stretch>
            <a:fillRect/>
          </a:stretch>
        </p:blipFill>
        <p:spPr>
          <a:xfrm>
            <a:off x="82996" y="2428230"/>
            <a:ext cx="3456350" cy="2590801"/>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20"/>
          <p:cNvSpPr>
            <a:spLocks noGrp="1"/>
          </p:cNvSpPr>
          <p:nvPr>
            <p:ph type="title" idx="4294967295"/>
          </p:nvPr>
        </p:nvSpPr>
        <p:spPr>
          <a:xfrm>
            <a:off x="457200" y="274637"/>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pPr>
            <a:r>
              <a:rPr sz="2800">
                <a:solidFill>
                  <a:srgbClr val="FF9900"/>
                </a:solidFill>
              </a:rPr>
              <a:t>OBJETIVOS </a:t>
            </a:r>
            <a:r>
              <a:rPr sz="3200">
                <a:solidFill>
                  <a:srgbClr val="FF9900"/>
                </a:solidFill>
              </a:rPr>
              <a:t>		</a:t>
            </a:r>
          </a:p>
        </p:txBody>
      </p:sp>
      <p:sp>
        <p:nvSpPr>
          <p:cNvPr id="21" name="Shape 21"/>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marL="6350" lvl="0" indent="-6350" algn="just">
              <a:spcBef>
                <a:spcPts val="500"/>
              </a:spcBef>
              <a:buSzTx/>
              <a:buNone/>
              <a:defRPr sz="1800"/>
            </a:pPr>
            <a:r>
              <a:rPr sz="2400">
                <a:solidFill>
                  <a:srgbClr val="FFFFFF"/>
                </a:solidFill>
              </a:rPr>
              <a:t>Con este tema se pretende que conozcáis los recursos  técnico-tácticos y reglamentarios básicos del Voleibol, comprendiendo su aplicación en situaciones de juego real y colaborando con tus compañeros en la elaboración y puesta en práctica de las actividades.</a:t>
            </a:r>
            <a:r>
              <a:rPr sz="2400"/>
              <a:t> </a:t>
            </a:r>
          </a:p>
        </p:txBody>
      </p:sp>
      <p:pic>
        <p:nvPicPr>
          <p:cNvPr id="22" name="logodefinitivo.png" descr="logodefinitivo"/>
          <p:cNvPicPr/>
          <p:nvPr/>
        </p:nvPicPr>
        <p:blipFill>
          <a:blip r:embed="rId2" cstate="print">
            <a:extLst/>
          </a:blip>
          <a:stretch>
            <a:fillRect/>
          </a:stretch>
        </p:blipFill>
        <p:spPr>
          <a:xfrm>
            <a:off x="8143875" y="6129337"/>
            <a:ext cx="785813" cy="593726"/>
          </a:xfrm>
          <a:prstGeom prst="rect">
            <a:avLst/>
          </a:prstGeom>
          <a:ln w="34925">
            <a:solidFill>
              <a:srgbClr val="FFFFFF"/>
            </a:solidFill>
            <a:round/>
          </a:ln>
          <a:effectLst>
            <a:outerShdw blurRad="63500" rotWithShape="0">
              <a:srgbClr val="000000">
                <a:alpha val="42999"/>
              </a:srgbClr>
            </a:outerShdw>
          </a:effectLst>
        </p:spPr>
      </p:pic>
      <p:pic>
        <p:nvPicPr>
          <p:cNvPr id="23" name="voleibol 5.jpg"/>
          <p:cNvPicPr/>
          <p:nvPr/>
        </p:nvPicPr>
        <p:blipFill>
          <a:blip r:embed="rId3" cstate="print">
            <a:extLst/>
          </a:blip>
          <a:stretch>
            <a:fillRect/>
          </a:stretch>
        </p:blipFill>
        <p:spPr>
          <a:xfrm>
            <a:off x="2992328" y="3880732"/>
            <a:ext cx="3447664" cy="2878050"/>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25"/>
          <p:cNvSpPr>
            <a:spLocks noGrp="1"/>
          </p:cNvSpPr>
          <p:nvPr>
            <p:ph type="body" idx="4294967295"/>
          </p:nvPr>
        </p:nvSpPr>
        <p:spPr>
          <a:xfrm>
            <a:off x="457200" y="4191000"/>
            <a:ext cx="8229600" cy="2057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6350" indent="-6350" algn="just">
              <a:lnSpc>
                <a:spcPct val="80000"/>
              </a:lnSpc>
              <a:spcBef>
                <a:spcPts val="400"/>
              </a:spcBef>
              <a:buSzTx/>
              <a:buNone/>
              <a:defRPr sz="2000">
                <a:solidFill>
                  <a:srgbClr val="FFFFFF"/>
                </a:solidFill>
              </a:defRPr>
            </a:lvl1pPr>
          </a:lstStyle>
          <a:p>
            <a:pPr lvl="0">
              <a:defRPr sz="1800">
                <a:solidFill>
                  <a:srgbClr val="000000"/>
                </a:solidFill>
              </a:defRPr>
            </a:pPr>
            <a:r>
              <a:rPr sz="2000">
                <a:solidFill>
                  <a:srgbClr val="FFFFFF"/>
                </a:solidFill>
              </a:rPr>
              <a:t>El juego del Voleibol nació en Estados Unidos a finales del siglo XIX como una alternativa al Baloncesto. El profesor Willian Morgan descubrió la forma de jugar sin que existiese contacto físico y  reduciendo el riesgo de lesiones. Rápidamente se extendió por todo EEUU y Canadá, así como por Japón. En España empezó a funcionar la Federación Española de Voleibol en 1960, la selección está entre las 10 primeras del mundo y en el año 2007 se proclamó campeona de Europa</a:t>
            </a:r>
          </a:p>
        </p:txBody>
      </p:sp>
      <p:pic>
        <p:nvPicPr>
          <p:cNvPr id="26" name="logodefinitivo.png" descr="logodefinitivo"/>
          <p:cNvPicPr/>
          <p:nvPr/>
        </p:nvPicPr>
        <p:blipFill>
          <a:blip r:embed="rId2" cstate="print">
            <a:extLst/>
          </a:blip>
          <a:stretch>
            <a:fillRect/>
          </a:stretch>
        </p:blipFill>
        <p:spPr>
          <a:xfrm>
            <a:off x="8205787" y="6172200"/>
            <a:ext cx="785813" cy="593725"/>
          </a:xfrm>
          <a:prstGeom prst="rect">
            <a:avLst/>
          </a:prstGeom>
          <a:ln w="34925">
            <a:solidFill>
              <a:srgbClr val="FFFFFF"/>
            </a:solidFill>
            <a:round/>
          </a:ln>
          <a:effectLst>
            <a:outerShdw blurRad="63500" rotWithShape="0">
              <a:srgbClr val="000000">
                <a:alpha val="42999"/>
              </a:srgbClr>
            </a:outerShdw>
          </a:effectLst>
        </p:spPr>
      </p:pic>
      <p:sp>
        <p:nvSpPr>
          <p:cNvPr id="27" name="Shape 27"/>
          <p:cNvSpPr/>
          <p:nvPr/>
        </p:nvSpPr>
        <p:spPr>
          <a:xfrm>
            <a:off x="3124200" y="533400"/>
            <a:ext cx="2011720" cy="609883"/>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marL="246062" indent="-219075">
              <a:lnSpc>
                <a:spcPct val="90000"/>
              </a:lnSpc>
              <a:defRPr sz="3600">
                <a:solidFill>
                  <a:srgbClr val="FF9900"/>
                </a:solidFill>
              </a:defRPr>
            </a:lvl1pPr>
          </a:lstStyle>
          <a:p>
            <a:pPr lvl="0">
              <a:defRPr sz="1800">
                <a:solidFill>
                  <a:srgbClr val="000000"/>
                </a:solidFill>
              </a:defRPr>
            </a:pPr>
            <a:r>
              <a:rPr sz="3600">
                <a:solidFill>
                  <a:srgbClr val="FF9900"/>
                </a:solidFill>
              </a:rPr>
              <a:t>Orígenes</a:t>
            </a:r>
          </a:p>
        </p:txBody>
      </p:sp>
      <p:pic>
        <p:nvPicPr>
          <p:cNvPr id="28" name="3x3.jpg"/>
          <p:cNvPicPr/>
          <p:nvPr/>
        </p:nvPicPr>
        <p:blipFill>
          <a:blip r:embed="rId3" cstate="print">
            <a:extLst/>
          </a:blip>
          <a:stretch>
            <a:fillRect/>
          </a:stretch>
        </p:blipFill>
        <p:spPr>
          <a:xfrm>
            <a:off x="2386770" y="1260324"/>
            <a:ext cx="3753631" cy="2813635"/>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0"/>
          <p:cNvSpPr>
            <a:spLocks noGrp="1"/>
          </p:cNvSpPr>
          <p:nvPr>
            <p:ph type="title" idx="4294967295"/>
          </p:nvPr>
        </p:nvSpPr>
        <p:spPr>
          <a:xfrm>
            <a:off x="457200" y="274637"/>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defRPr sz="2800">
                <a:solidFill>
                  <a:srgbClr val="FF9900"/>
                </a:solidFill>
              </a:defRPr>
            </a:lvl1pPr>
          </a:lstStyle>
          <a:p>
            <a:pPr lvl="0">
              <a:defRPr sz="1800">
                <a:solidFill>
                  <a:srgbClr val="000000"/>
                </a:solidFill>
              </a:defRPr>
            </a:pPr>
            <a:r>
              <a:rPr sz="2800">
                <a:solidFill>
                  <a:srgbClr val="FF9900"/>
                </a:solidFill>
              </a:rPr>
              <a:t>REGLAMENTACIÓN</a:t>
            </a:r>
          </a:p>
        </p:txBody>
      </p:sp>
      <p:sp>
        <p:nvSpPr>
          <p:cNvPr id="31" name="Shape 31"/>
          <p:cNvSpPr>
            <a:spLocks noGrp="1"/>
          </p:cNvSpPr>
          <p:nvPr>
            <p:ph type="body" idx="4294967295"/>
          </p:nvPr>
        </p:nvSpPr>
        <p:spPr>
          <a:xfrm>
            <a:off x="457200" y="2057400"/>
            <a:ext cx="8229600" cy="40687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6350" indent="-6350" algn="just">
              <a:lnSpc>
                <a:spcPct val="80000"/>
              </a:lnSpc>
              <a:spcBef>
                <a:spcPts val="500"/>
              </a:spcBef>
              <a:buSzTx/>
              <a:buNone/>
              <a:defRPr sz="2400">
                <a:solidFill>
                  <a:srgbClr val="FFFFFF"/>
                </a:solidFill>
              </a:defRPr>
            </a:lvl1pPr>
          </a:lstStyle>
          <a:p>
            <a:pPr lvl="0">
              <a:defRPr sz="1800">
                <a:solidFill>
                  <a:srgbClr val="000000"/>
                </a:solidFill>
              </a:defRPr>
            </a:pPr>
            <a:r>
              <a:rPr sz="2400">
                <a:solidFill>
                  <a:srgbClr val="FFFFFF"/>
                </a:solidFill>
              </a:rPr>
              <a:t>El juego del voleibol consiste en enfrentarse dos equipos de 6 jugadores golpeando el balón con las manos y  pasándolo al campo del equipo contrario por encima de una red con la intención de que toque el suelo con un máximo de  tres golpeos por equipo.</a:t>
            </a:r>
          </a:p>
        </p:txBody>
      </p:sp>
      <p:pic>
        <p:nvPicPr>
          <p:cNvPr id="32" name="logodefinitivo.png" descr="logodefinitivo"/>
          <p:cNvPicPr/>
          <p:nvPr/>
        </p:nvPicPr>
        <p:blipFill>
          <a:blip r:embed="rId2" cstate="print">
            <a:extLst/>
          </a:blip>
          <a:stretch>
            <a:fillRect/>
          </a:stretch>
        </p:blipFill>
        <p:spPr>
          <a:xfrm>
            <a:off x="8205787" y="6172200"/>
            <a:ext cx="785813" cy="593725"/>
          </a:xfrm>
          <a:prstGeom prst="rect">
            <a:avLst/>
          </a:prstGeom>
          <a:ln w="34925">
            <a:solidFill>
              <a:srgbClr val="FFFFFF"/>
            </a:solidFill>
            <a:round/>
          </a:ln>
          <a:effectLst>
            <a:outerShdw blurRad="63500" rotWithShape="0">
              <a:srgbClr val="000000">
                <a:alpha val="42999"/>
              </a:srgbClr>
            </a:outerShdw>
          </a:effectLst>
        </p:spPr>
      </p:pic>
      <p:pic>
        <p:nvPicPr>
          <p:cNvPr id="33" name="2x2.jpg"/>
          <p:cNvPicPr/>
          <p:nvPr/>
        </p:nvPicPr>
        <p:blipFill>
          <a:blip r:embed="rId3" cstate="print">
            <a:extLst/>
          </a:blip>
          <a:stretch>
            <a:fillRect/>
          </a:stretch>
        </p:blipFill>
        <p:spPr>
          <a:xfrm>
            <a:off x="3350480" y="3890615"/>
            <a:ext cx="3364695" cy="2522098"/>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title" idx="4294967295"/>
          </p:nvPr>
        </p:nvSpPr>
        <p:spPr>
          <a:xfrm>
            <a:off x="457200" y="274637"/>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defRPr sz="2800">
                <a:solidFill>
                  <a:srgbClr val="FF9900"/>
                </a:solidFill>
              </a:defRPr>
            </a:lvl1pPr>
          </a:lstStyle>
          <a:p>
            <a:pPr lvl="0">
              <a:defRPr sz="1800">
                <a:solidFill>
                  <a:srgbClr val="000000"/>
                </a:solidFill>
              </a:defRPr>
            </a:pPr>
            <a:r>
              <a:rPr sz="2800">
                <a:solidFill>
                  <a:srgbClr val="FF9900"/>
                </a:solidFill>
              </a:rPr>
              <a:t>REGLAMENTACIÓN</a:t>
            </a:r>
          </a:p>
        </p:txBody>
      </p:sp>
      <p:sp>
        <p:nvSpPr>
          <p:cNvPr id="36" name="Shape 36"/>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lvl="0">
              <a:lnSpc>
                <a:spcPct val="80000"/>
              </a:lnSpc>
              <a:spcBef>
                <a:spcPts val="600"/>
              </a:spcBef>
              <a:buSzTx/>
              <a:buNone/>
              <a:defRPr sz="1800"/>
            </a:pPr>
            <a:r>
              <a:rPr sz="2600">
                <a:solidFill>
                  <a:srgbClr val="FFFFFF"/>
                </a:solidFill>
              </a:rPr>
              <a:t>Puntuación:</a:t>
            </a:r>
          </a:p>
          <a:p>
            <a:pPr lvl="0">
              <a:lnSpc>
                <a:spcPct val="80000"/>
              </a:lnSpc>
              <a:buSzTx/>
              <a:buNone/>
              <a:defRPr sz="1800"/>
            </a:pPr>
            <a:endParaRPr sz="2600">
              <a:solidFill>
                <a:srgbClr val="FFFFFF"/>
              </a:solidFill>
            </a:endParaRPr>
          </a:p>
          <a:p>
            <a:pPr marL="214312" lvl="0" indent="-214312" algn="just">
              <a:lnSpc>
                <a:spcPct val="80000"/>
              </a:lnSpc>
              <a:spcBef>
                <a:spcPts val="400"/>
              </a:spcBef>
              <a:buClr>
                <a:srgbClr val="FFFFFF"/>
              </a:buClr>
              <a:buChar char="•"/>
              <a:defRPr sz="1800"/>
            </a:pPr>
            <a:r>
              <a:rPr sz="2000">
                <a:solidFill>
                  <a:srgbClr val="FFFFFF"/>
                </a:solidFill>
              </a:rPr>
              <a:t>Nos anotaremos un punto cuando consigamos pasar el balón al campo contrario y toque el suelo. Cuando el equipo contrario no logre pasar el balón a nuestro campo también nos anotaremos un punto.</a:t>
            </a:r>
          </a:p>
          <a:p>
            <a:pPr lvl="0" algn="just">
              <a:lnSpc>
                <a:spcPct val="80000"/>
              </a:lnSpc>
              <a:buClr>
                <a:srgbClr val="FFFFFF"/>
              </a:buClr>
              <a:buChar char="•"/>
              <a:defRPr sz="1800"/>
            </a:pPr>
            <a:endParaRPr sz="2000">
              <a:solidFill>
                <a:srgbClr val="FFFFFF"/>
              </a:solidFill>
            </a:endParaRPr>
          </a:p>
          <a:p>
            <a:pPr marL="214312" lvl="0" indent="-214312" algn="just">
              <a:lnSpc>
                <a:spcPct val="80000"/>
              </a:lnSpc>
              <a:spcBef>
                <a:spcPts val="400"/>
              </a:spcBef>
              <a:buClr>
                <a:srgbClr val="FFFFFF"/>
              </a:buClr>
              <a:buChar char="•"/>
              <a:defRPr sz="1800"/>
            </a:pPr>
            <a:r>
              <a:rPr sz="2000">
                <a:solidFill>
                  <a:srgbClr val="FFFFFF"/>
                </a:solidFill>
              </a:rPr>
              <a:t>Para ganar un set será necesario conseguir 25 puntos, con una ventaja mínima de 2 puntos sobre la puntuación del otro equipo. En caso de empate 24-24 se continuará el juego hasta lograr la ventaja de 2 puntos.</a:t>
            </a:r>
          </a:p>
          <a:p>
            <a:pPr lvl="0" algn="just">
              <a:lnSpc>
                <a:spcPct val="80000"/>
              </a:lnSpc>
              <a:buClr>
                <a:srgbClr val="FFFFFF"/>
              </a:buClr>
              <a:buChar char="•"/>
              <a:defRPr sz="1800"/>
            </a:pPr>
            <a:endParaRPr sz="2000">
              <a:solidFill>
                <a:srgbClr val="FFFFFF"/>
              </a:solidFill>
            </a:endParaRPr>
          </a:p>
          <a:p>
            <a:pPr marL="214312" lvl="0" indent="-214312" algn="just">
              <a:lnSpc>
                <a:spcPct val="80000"/>
              </a:lnSpc>
              <a:spcBef>
                <a:spcPts val="400"/>
              </a:spcBef>
              <a:buClr>
                <a:srgbClr val="FFFFFF"/>
              </a:buClr>
              <a:buChar char="•"/>
              <a:defRPr sz="1800"/>
            </a:pPr>
            <a:r>
              <a:rPr sz="2000">
                <a:solidFill>
                  <a:srgbClr val="FFFFFF"/>
                </a:solidFill>
              </a:rPr>
              <a:t>Para ganar un partido es necesario ganar tres sets. En caso de empate 2-2, se jugará un decisivo 5º set a 15 puntos con una ventaja mínima de 2 puntos.</a:t>
            </a:r>
          </a:p>
        </p:txBody>
      </p:sp>
      <p:pic>
        <p:nvPicPr>
          <p:cNvPr id="37" name="logodefinitivo.png" descr="logodefinitivo"/>
          <p:cNvPicPr/>
          <p:nvPr/>
        </p:nvPicPr>
        <p:blipFill>
          <a:blip r:embed="rId2" cstate="print">
            <a:extLst/>
          </a:blip>
          <a:stretch>
            <a:fillRect/>
          </a:stretch>
        </p:blipFill>
        <p:spPr>
          <a:xfrm>
            <a:off x="8205787" y="6172200"/>
            <a:ext cx="785813" cy="593725"/>
          </a:xfrm>
          <a:prstGeom prst="rect">
            <a:avLst/>
          </a:prstGeom>
          <a:ln w="34925">
            <a:solidFill>
              <a:srgbClr val="FFFFFF"/>
            </a:solidFill>
            <a:round/>
          </a:ln>
          <a:effectLst>
            <a:outerShdw blurRad="63500" rotWithShape="0">
              <a:srgbClr val="000000">
                <a:alpha val="42999"/>
              </a:srgbClr>
            </a:outerShdw>
          </a:effectLst>
        </p:spPr>
      </p:pic>
      <p:pic>
        <p:nvPicPr>
          <p:cNvPr id="38" name="p295 4.jpg"/>
          <p:cNvPicPr/>
          <p:nvPr/>
        </p:nvPicPr>
        <p:blipFill>
          <a:blip r:embed="rId3" cstate="print">
            <a:alphaModFix amt="26477"/>
            <a:extLst/>
          </a:blip>
          <a:stretch>
            <a:fillRect/>
          </a:stretch>
        </p:blipFill>
        <p:spPr>
          <a:xfrm>
            <a:off x="1307808" y="434181"/>
            <a:ext cx="6085174" cy="68580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36">
                                            <p:txEl>
                                              <p:pRg st="2" end="2"/>
                                            </p:txEl>
                                          </p:spTgt>
                                        </p:tgtEl>
                                        <p:attrNameLst>
                                          <p:attrName>style.visibility</p:attrName>
                                        </p:attrNameLst>
                                      </p:cBhvr>
                                      <p:to>
                                        <p:strVal val="visible"/>
                                      </p:to>
                                    </p:set>
                                    <p:animEffect transition="in" filter="blinds(horizontal)">
                                      <p:cBhvr>
                                        <p:cTn id="7" dur="500"/>
                                        <p:tgtEl>
                                          <p:spTgt spid="36">
                                            <p:txEl>
                                              <p:pRg st="2" end="2"/>
                                            </p:txEl>
                                          </p:spTgt>
                                        </p:tgtEl>
                                      </p:cBhvr>
                                    </p:animEffect>
                                  </p:childTnLst>
                                </p:cTn>
                              </p:par>
                            </p:childTnLst>
                          </p:cTn>
                        </p:par>
                        <p:par>
                          <p:cTn id="8" fill="hold">
                            <p:stCondLst>
                              <p:cond delay="500"/>
                            </p:stCondLst>
                            <p:childTnLst>
                              <p:par>
                                <p:cTn id="9" presetID="3" presetClass="entr" presetSubtype="10" fill="hold" grpId="1" nodeType="afterEffect">
                                  <p:stCondLst>
                                    <p:cond delay="0"/>
                                  </p:stCondLst>
                                  <p:iterate>
                                    <p:tmAbs val="0"/>
                                  </p:iterate>
                                  <p:childTnLst>
                                    <p:set>
                                      <p:cBhvr>
                                        <p:cTn id="10" fill="hold"/>
                                        <p:tgtEl>
                                          <p:spTgt spid="36">
                                            <p:txEl>
                                              <p:pRg st="3" end="3"/>
                                            </p:txEl>
                                          </p:spTgt>
                                        </p:tgtEl>
                                        <p:attrNameLst>
                                          <p:attrName>style.visibility</p:attrName>
                                        </p:attrNameLst>
                                      </p:cBhvr>
                                      <p:to>
                                        <p:strVal val="visible"/>
                                      </p:to>
                                    </p:set>
                                    <p:animEffect transition="in" filter="blinds(horizontal)">
                                      <p:cBhvr>
                                        <p:cTn id="11" dur="500"/>
                                        <p:tgtEl>
                                          <p:spTgt spid="36">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1" nodeType="clickEffect">
                                  <p:stCondLst>
                                    <p:cond delay="0"/>
                                  </p:stCondLst>
                                  <p:iterate>
                                    <p:tmAbs val="0"/>
                                  </p:iterate>
                                  <p:childTnLst>
                                    <p:set>
                                      <p:cBhvr>
                                        <p:cTn id="15" fill="hold"/>
                                        <p:tgtEl>
                                          <p:spTgt spid="36">
                                            <p:txEl>
                                              <p:pRg st="4" end="4"/>
                                            </p:txEl>
                                          </p:spTgt>
                                        </p:tgtEl>
                                        <p:attrNameLst>
                                          <p:attrName>style.visibility</p:attrName>
                                        </p:attrNameLst>
                                      </p:cBhvr>
                                      <p:to>
                                        <p:strVal val="visible"/>
                                      </p:to>
                                    </p:set>
                                    <p:animEffect transition="in" filter="blinds(horizontal)">
                                      <p:cBhvr>
                                        <p:cTn id="16" dur="500"/>
                                        <p:tgtEl>
                                          <p:spTgt spid="36">
                                            <p:txEl>
                                              <p:pRg st="4" end="4"/>
                                            </p:txEl>
                                          </p:spTgt>
                                        </p:tgtEl>
                                      </p:cBhvr>
                                    </p:animEffect>
                                  </p:childTnLst>
                                </p:cTn>
                              </p:par>
                            </p:childTnLst>
                          </p:cTn>
                        </p:par>
                        <p:par>
                          <p:cTn id="17" fill="hold">
                            <p:stCondLst>
                              <p:cond delay="500"/>
                            </p:stCondLst>
                            <p:childTnLst>
                              <p:par>
                                <p:cTn id="18" presetID="3" presetClass="entr" presetSubtype="10" fill="hold" grpId="1" nodeType="afterEffect">
                                  <p:stCondLst>
                                    <p:cond delay="0"/>
                                  </p:stCondLst>
                                  <p:iterate>
                                    <p:tmAbs val="0"/>
                                  </p:iterate>
                                  <p:childTnLst>
                                    <p:set>
                                      <p:cBhvr>
                                        <p:cTn id="19" fill="hold"/>
                                        <p:tgtEl>
                                          <p:spTgt spid="36">
                                            <p:txEl>
                                              <p:pRg st="5" end="5"/>
                                            </p:txEl>
                                          </p:spTgt>
                                        </p:tgtEl>
                                        <p:attrNameLst>
                                          <p:attrName>style.visibility</p:attrName>
                                        </p:attrNameLst>
                                      </p:cBhvr>
                                      <p:to>
                                        <p:strVal val="visible"/>
                                      </p:to>
                                    </p:set>
                                    <p:animEffect transition="in" filter="blinds(horizontal)">
                                      <p:cBhvr>
                                        <p:cTn id="20" dur="500"/>
                                        <p:tgtEl>
                                          <p:spTgt spid="36">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1" nodeType="clickEffect">
                                  <p:stCondLst>
                                    <p:cond delay="0"/>
                                  </p:stCondLst>
                                  <p:iterate>
                                    <p:tmAbs val="0"/>
                                  </p:iterate>
                                  <p:childTnLst>
                                    <p:set>
                                      <p:cBhvr>
                                        <p:cTn id="24" fill="hold"/>
                                        <p:tgtEl>
                                          <p:spTgt spid="36">
                                            <p:txEl>
                                              <p:pRg st="6" end="6"/>
                                            </p:txEl>
                                          </p:spTgt>
                                        </p:tgtEl>
                                        <p:attrNameLst>
                                          <p:attrName>style.visibility</p:attrName>
                                        </p:attrNameLst>
                                      </p:cBhvr>
                                      <p:to>
                                        <p:strVal val="visible"/>
                                      </p:to>
                                    </p:set>
                                    <p:animEffect transition="in" filter="blinds(horizontal)">
                                      <p:cBhvr>
                                        <p:cTn id="25" dur="500"/>
                                        <p:tgtEl>
                                          <p:spTgt spid="3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a:spLocks noGrp="1"/>
          </p:cNvSpPr>
          <p:nvPr>
            <p:ph type="title" idx="4294967295"/>
          </p:nvPr>
        </p:nvSpPr>
        <p:spPr>
          <a:xfrm>
            <a:off x="457200" y="274637"/>
            <a:ext cx="8229600" cy="5635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defRPr sz="2800">
                <a:solidFill>
                  <a:srgbClr val="FF9900"/>
                </a:solidFill>
              </a:defRPr>
            </a:lvl1pPr>
          </a:lstStyle>
          <a:p>
            <a:pPr lvl="0">
              <a:defRPr sz="1800">
                <a:solidFill>
                  <a:srgbClr val="000000"/>
                </a:solidFill>
              </a:defRPr>
            </a:pPr>
            <a:r>
              <a:rPr sz="2800">
                <a:solidFill>
                  <a:srgbClr val="FF9900"/>
                </a:solidFill>
              </a:rPr>
              <a:t>REGLAMENTACIÓN</a:t>
            </a:r>
          </a:p>
        </p:txBody>
      </p:sp>
      <p:sp>
        <p:nvSpPr>
          <p:cNvPr id="41" name="Shape 41"/>
          <p:cNvSpPr>
            <a:spLocks noGrp="1"/>
          </p:cNvSpPr>
          <p:nvPr>
            <p:ph type="body" idx="4294967295"/>
          </p:nvPr>
        </p:nvSpPr>
        <p:spPr>
          <a:xfrm>
            <a:off x="457200" y="914400"/>
            <a:ext cx="8229600" cy="52578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marL="164687" lvl="0" indent="-164687" defTabSz="832104">
              <a:lnSpc>
                <a:spcPct val="80000"/>
              </a:lnSpc>
              <a:spcBef>
                <a:spcPts val="500"/>
              </a:spcBef>
              <a:buSzTx/>
              <a:buNone/>
              <a:defRPr sz="1800"/>
            </a:pPr>
            <a:r>
              <a:rPr sz="2184">
                <a:solidFill>
                  <a:srgbClr val="FFFFFF"/>
                </a:solidFill>
                <a:latin typeface="Arial Bold"/>
                <a:ea typeface="Arial Bold"/>
                <a:cs typeface="Arial Bold"/>
                <a:sym typeface="Arial Bold"/>
              </a:rPr>
              <a:t>Juego:</a:t>
            </a:r>
          </a:p>
          <a:p>
            <a:pPr marL="164687" lvl="0" indent="-164687" defTabSz="832104">
              <a:lnSpc>
                <a:spcPct val="80000"/>
              </a:lnSpc>
              <a:spcBef>
                <a:spcPts val="600"/>
              </a:spcBef>
              <a:buSzTx/>
              <a:buNone/>
              <a:defRPr sz="1800"/>
            </a:pPr>
            <a:endParaRPr sz="2184">
              <a:solidFill>
                <a:srgbClr val="FFFFFF"/>
              </a:solidFill>
            </a:endParaRPr>
          </a:p>
          <a:p>
            <a:pPr marL="92636" lvl="0" indent="-92636" defTabSz="832104">
              <a:lnSpc>
                <a:spcPct val="80000"/>
              </a:lnSpc>
              <a:spcBef>
                <a:spcPts val="300"/>
              </a:spcBef>
              <a:buClr>
                <a:srgbClr val="FFFFFF"/>
              </a:buClr>
              <a:buChar char="-"/>
              <a:defRPr sz="1800"/>
            </a:pPr>
            <a:r>
              <a:rPr sz="1638">
                <a:solidFill>
                  <a:srgbClr val="FFFFFF"/>
                </a:solidFill>
              </a:rPr>
              <a:t>El máximo número de toques por equipo antes de pasar el balón al otro campo es de tres.</a:t>
            </a:r>
          </a:p>
          <a:p>
            <a:pPr marL="164687" lvl="0" indent="-164687" defTabSz="832104">
              <a:lnSpc>
                <a:spcPct val="80000"/>
              </a:lnSpc>
              <a:spcBef>
                <a:spcPts val="600"/>
              </a:spcBef>
              <a:buClr>
                <a:srgbClr val="FFFFFF"/>
              </a:buClr>
              <a:buChar char="-"/>
              <a:defRPr sz="1800"/>
            </a:pPr>
            <a:endParaRPr sz="1638">
              <a:solidFill>
                <a:srgbClr val="FFFFFF"/>
              </a:solidFill>
            </a:endParaRPr>
          </a:p>
          <a:p>
            <a:pPr marL="92636" lvl="0" indent="-92636" defTabSz="832104">
              <a:lnSpc>
                <a:spcPct val="80000"/>
              </a:lnSpc>
              <a:spcBef>
                <a:spcPts val="300"/>
              </a:spcBef>
              <a:buClr>
                <a:srgbClr val="FFFFFF"/>
              </a:buClr>
              <a:buChar char="-"/>
              <a:defRPr sz="1800"/>
            </a:pPr>
            <a:r>
              <a:rPr sz="1638">
                <a:solidFill>
                  <a:srgbClr val="FFFFFF"/>
                </a:solidFill>
              </a:rPr>
              <a:t>Un jugador no puede golpear dos veces consecutivas el balón.</a:t>
            </a:r>
          </a:p>
          <a:p>
            <a:pPr marL="164687" lvl="0" indent="-164687" defTabSz="832104">
              <a:lnSpc>
                <a:spcPct val="80000"/>
              </a:lnSpc>
              <a:spcBef>
                <a:spcPts val="600"/>
              </a:spcBef>
              <a:buClr>
                <a:srgbClr val="FFFFFF"/>
              </a:buClr>
              <a:buChar char="-"/>
              <a:defRPr sz="1800"/>
            </a:pPr>
            <a:endParaRPr sz="1638">
              <a:solidFill>
                <a:srgbClr val="FFFFFF"/>
              </a:solidFill>
            </a:endParaRPr>
          </a:p>
          <a:p>
            <a:pPr marL="92636" lvl="0" indent="-92636" defTabSz="832104">
              <a:lnSpc>
                <a:spcPct val="80000"/>
              </a:lnSpc>
              <a:spcBef>
                <a:spcPts val="300"/>
              </a:spcBef>
              <a:buClr>
                <a:srgbClr val="FFFFFF"/>
              </a:buClr>
              <a:buChar char="-"/>
              <a:defRPr sz="1800"/>
            </a:pPr>
            <a:r>
              <a:rPr sz="1638">
                <a:solidFill>
                  <a:srgbClr val="FFFFFF"/>
                </a:solidFill>
              </a:rPr>
              <a:t>Cada vez que se consigue un punto, adquirimos el derecho de realizar el saque.</a:t>
            </a:r>
          </a:p>
          <a:p>
            <a:pPr marL="164687" lvl="0" indent="-164687" defTabSz="832104">
              <a:lnSpc>
                <a:spcPct val="80000"/>
              </a:lnSpc>
              <a:spcBef>
                <a:spcPts val="600"/>
              </a:spcBef>
              <a:buClr>
                <a:srgbClr val="FFFFFF"/>
              </a:buClr>
              <a:buChar char="-"/>
              <a:defRPr sz="1800"/>
            </a:pPr>
            <a:endParaRPr sz="1638">
              <a:solidFill>
                <a:srgbClr val="FFFFFF"/>
              </a:solidFill>
            </a:endParaRPr>
          </a:p>
          <a:p>
            <a:pPr marL="92636" lvl="0" indent="-92636" defTabSz="832104">
              <a:lnSpc>
                <a:spcPct val="80000"/>
              </a:lnSpc>
              <a:spcBef>
                <a:spcPts val="300"/>
              </a:spcBef>
              <a:buClr>
                <a:srgbClr val="FFFFFF"/>
              </a:buClr>
              <a:buChar char="-"/>
              <a:defRPr sz="1800"/>
            </a:pPr>
            <a:r>
              <a:rPr sz="1638">
                <a:solidFill>
                  <a:srgbClr val="FFFFFF"/>
                </a:solidFill>
              </a:rPr>
              <a:t>En el cambio de saque, el equipo que va a sacar, sus jugadores tienen que rotar una posición en el sentido de las agujas del reloj.</a:t>
            </a:r>
          </a:p>
          <a:p>
            <a:pPr marL="164687" lvl="0" indent="-164687" defTabSz="832104">
              <a:lnSpc>
                <a:spcPct val="80000"/>
              </a:lnSpc>
              <a:spcBef>
                <a:spcPts val="600"/>
              </a:spcBef>
              <a:buClr>
                <a:srgbClr val="FFFFFF"/>
              </a:buClr>
              <a:buChar char="-"/>
              <a:defRPr sz="1800"/>
            </a:pPr>
            <a:endParaRPr sz="1638">
              <a:solidFill>
                <a:srgbClr val="FFFFFF"/>
              </a:solidFill>
            </a:endParaRPr>
          </a:p>
          <a:p>
            <a:pPr marL="92636" lvl="0" indent="-92636" defTabSz="832104">
              <a:lnSpc>
                <a:spcPct val="80000"/>
              </a:lnSpc>
              <a:spcBef>
                <a:spcPts val="300"/>
              </a:spcBef>
              <a:buClr>
                <a:srgbClr val="FFFFFF"/>
              </a:buClr>
              <a:buChar char="-"/>
              <a:defRPr sz="1800"/>
            </a:pPr>
            <a:r>
              <a:rPr sz="1638">
                <a:solidFill>
                  <a:srgbClr val="FFFFFF"/>
                </a:solidFill>
              </a:rPr>
              <a:t>El máximo número de jugadores en el terreno de juego es de seis.</a:t>
            </a:r>
          </a:p>
          <a:p>
            <a:pPr marL="164687" lvl="0" indent="-164687" defTabSz="832104">
              <a:lnSpc>
                <a:spcPct val="80000"/>
              </a:lnSpc>
              <a:spcBef>
                <a:spcPts val="600"/>
              </a:spcBef>
              <a:buClr>
                <a:srgbClr val="FFFFFF"/>
              </a:buClr>
              <a:buChar char="-"/>
              <a:defRPr sz="1800"/>
            </a:pPr>
            <a:endParaRPr sz="1638">
              <a:solidFill>
                <a:srgbClr val="FFFFFF"/>
              </a:solidFill>
            </a:endParaRPr>
          </a:p>
          <a:p>
            <a:pPr marL="92636" lvl="0" indent="-92636" defTabSz="832104">
              <a:lnSpc>
                <a:spcPct val="80000"/>
              </a:lnSpc>
              <a:spcBef>
                <a:spcPts val="300"/>
              </a:spcBef>
              <a:buClr>
                <a:srgbClr val="FFFFFF"/>
              </a:buClr>
              <a:buChar char="-"/>
              <a:defRPr sz="1800"/>
            </a:pPr>
            <a:r>
              <a:rPr sz="1638">
                <a:solidFill>
                  <a:srgbClr val="FFFFFF"/>
                </a:solidFill>
              </a:rPr>
              <a:t>Se puede golpear el balón con cualquier parte del cuerpo.</a:t>
            </a:r>
          </a:p>
          <a:p>
            <a:pPr marL="164687" lvl="0" indent="-164687" defTabSz="832104">
              <a:lnSpc>
                <a:spcPct val="80000"/>
              </a:lnSpc>
              <a:spcBef>
                <a:spcPts val="600"/>
              </a:spcBef>
              <a:buClr>
                <a:srgbClr val="FFFFFF"/>
              </a:buClr>
              <a:buChar char="-"/>
              <a:defRPr sz="1800"/>
            </a:pPr>
            <a:endParaRPr sz="1638">
              <a:solidFill>
                <a:srgbClr val="FFFFFF"/>
              </a:solidFill>
            </a:endParaRPr>
          </a:p>
          <a:p>
            <a:pPr marL="92636" lvl="0" indent="-92636" defTabSz="832104">
              <a:lnSpc>
                <a:spcPct val="80000"/>
              </a:lnSpc>
              <a:spcBef>
                <a:spcPts val="300"/>
              </a:spcBef>
              <a:buClr>
                <a:srgbClr val="FFFFFF"/>
              </a:buClr>
              <a:buChar char="-"/>
              <a:defRPr sz="1800"/>
            </a:pPr>
            <a:r>
              <a:rPr sz="1638">
                <a:solidFill>
                  <a:srgbClr val="FFFFFF"/>
                </a:solidFill>
              </a:rPr>
              <a:t>La red no se puede tocar.  </a:t>
            </a:r>
          </a:p>
          <a:p>
            <a:pPr marL="164687" lvl="0" indent="-164687" defTabSz="832104">
              <a:lnSpc>
                <a:spcPct val="80000"/>
              </a:lnSpc>
              <a:spcBef>
                <a:spcPts val="600"/>
              </a:spcBef>
              <a:buClr>
                <a:srgbClr val="FFFFFF"/>
              </a:buClr>
              <a:buChar char="-"/>
              <a:defRPr sz="1800"/>
            </a:pPr>
            <a:endParaRPr sz="1638">
              <a:solidFill>
                <a:srgbClr val="FFFFFF"/>
              </a:solidFill>
            </a:endParaRPr>
          </a:p>
          <a:p>
            <a:pPr marL="92636" lvl="0" indent="-92636" defTabSz="832104">
              <a:lnSpc>
                <a:spcPct val="80000"/>
              </a:lnSpc>
              <a:spcBef>
                <a:spcPts val="300"/>
              </a:spcBef>
              <a:buClr>
                <a:srgbClr val="FFFFFF"/>
              </a:buClr>
              <a:buChar char="-"/>
              <a:defRPr sz="1800"/>
            </a:pPr>
            <a:r>
              <a:rPr sz="1638">
                <a:solidFill>
                  <a:srgbClr val="FFFFFF"/>
                </a:solidFill>
              </a:rPr>
              <a:t>El saque se realizará desde detrás de la línea de fondo.</a:t>
            </a:r>
          </a:p>
        </p:txBody>
      </p:sp>
      <p:pic>
        <p:nvPicPr>
          <p:cNvPr id="42" name="logodefinitivo.png" descr="logodefinitivo"/>
          <p:cNvPicPr/>
          <p:nvPr/>
        </p:nvPicPr>
        <p:blipFill>
          <a:blip r:embed="rId2" cstate="print">
            <a:extLst/>
          </a:blip>
          <a:stretch>
            <a:fillRect/>
          </a:stretch>
        </p:blipFill>
        <p:spPr>
          <a:xfrm>
            <a:off x="8205787" y="6172200"/>
            <a:ext cx="785813" cy="593725"/>
          </a:xfrm>
          <a:prstGeom prst="rect">
            <a:avLst/>
          </a:prstGeom>
          <a:ln w="34925">
            <a:solidFill>
              <a:srgbClr val="FFFFFF"/>
            </a:solidFill>
            <a:round/>
          </a:ln>
          <a:effectLst>
            <a:outerShdw blurRad="63500" rotWithShape="0">
              <a:srgbClr val="000000">
                <a:alpha val="42999"/>
              </a:srgbClr>
            </a:outerShdw>
          </a:effectLst>
        </p:spPr>
      </p:pic>
      <p:pic>
        <p:nvPicPr>
          <p:cNvPr id="43" name="p296.jpg"/>
          <p:cNvPicPr/>
          <p:nvPr/>
        </p:nvPicPr>
        <p:blipFill>
          <a:blip r:embed="rId3" cstate="print">
            <a:alphaModFix amt="20651"/>
            <a:extLst/>
          </a:blip>
          <a:stretch>
            <a:fillRect/>
          </a:stretch>
        </p:blipFill>
        <p:spPr>
          <a:xfrm>
            <a:off x="1467488" y="333920"/>
            <a:ext cx="5193817" cy="68580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41">
                                            <p:txEl>
                                              <p:pRg st="2" end="2"/>
                                            </p:txEl>
                                          </p:spTgt>
                                        </p:tgtEl>
                                        <p:attrNameLst>
                                          <p:attrName>style.visibility</p:attrName>
                                        </p:attrNameLst>
                                      </p:cBhvr>
                                      <p:to>
                                        <p:strVal val="visible"/>
                                      </p:to>
                                    </p:set>
                                    <p:animEffect transition="in" filter="blinds(horizontal)">
                                      <p:cBhvr>
                                        <p:cTn id="7" dur="500"/>
                                        <p:tgtEl>
                                          <p:spTgt spid="41">
                                            <p:txEl>
                                              <p:pRg st="2" end="2"/>
                                            </p:txEl>
                                          </p:spTgt>
                                        </p:tgtEl>
                                      </p:cBhvr>
                                    </p:animEffect>
                                  </p:childTnLst>
                                </p:cTn>
                              </p:par>
                            </p:childTnLst>
                          </p:cTn>
                        </p:par>
                        <p:par>
                          <p:cTn id="8" fill="hold">
                            <p:stCondLst>
                              <p:cond delay="500"/>
                            </p:stCondLst>
                            <p:childTnLst>
                              <p:par>
                                <p:cTn id="9" presetID="3" presetClass="entr" presetSubtype="10" fill="hold" grpId="1" nodeType="afterEffect">
                                  <p:stCondLst>
                                    <p:cond delay="0"/>
                                  </p:stCondLst>
                                  <p:iterate>
                                    <p:tmAbs val="0"/>
                                  </p:iterate>
                                  <p:childTnLst>
                                    <p:set>
                                      <p:cBhvr>
                                        <p:cTn id="10" fill="hold"/>
                                        <p:tgtEl>
                                          <p:spTgt spid="41">
                                            <p:txEl>
                                              <p:pRg st="3" end="3"/>
                                            </p:txEl>
                                          </p:spTgt>
                                        </p:tgtEl>
                                        <p:attrNameLst>
                                          <p:attrName>style.visibility</p:attrName>
                                        </p:attrNameLst>
                                      </p:cBhvr>
                                      <p:to>
                                        <p:strVal val="visible"/>
                                      </p:to>
                                    </p:set>
                                    <p:animEffect transition="in" filter="blinds(horizontal)">
                                      <p:cBhvr>
                                        <p:cTn id="11" dur="500"/>
                                        <p:tgtEl>
                                          <p:spTgt spid="41">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1" nodeType="clickEffect">
                                  <p:stCondLst>
                                    <p:cond delay="0"/>
                                  </p:stCondLst>
                                  <p:iterate>
                                    <p:tmAbs val="0"/>
                                  </p:iterate>
                                  <p:childTnLst>
                                    <p:set>
                                      <p:cBhvr>
                                        <p:cTn id="15" fill="hold"/>
                                        <p:tgtEl>
                                          <p:spTgt spid="41">
                                            <p:txEl>
                                              <p:pRg st="4" end="4"/>
                                            </p:txEl>
                                          </p:spTgt>
                                        </p:tgtEl>
                                        <p:attrNameLst>
                                          <p:attrName>style.visibility</p:attrName>
                                        </p:attrNameLst>
                                      </p:cBhvr>
                                      <p:to>
                                        <p:strVal val="visible"/>
                                      </p:to>
                                    </p:set>
                                    <p:animEffect transition="in" filter="blinds(horizontal)">
                                      <p:cBhvr>
                                        <p:cTn id="16" dur="500"/>
                                        <p:tgtEl>
                                          <p:spTgt spid="41">
                                            <p:txEl>
                                              <p:pRg st="4" end="4"/>
                                            </p:txEl>
                                          </p:spTgt>
                                        </p:tgtEl>
                                      </p:cBhvr>
                                    </p:animEffect>
                                  </p:childTnLst>
                                </p:cTn>
                              </p:par>
                            </p:childTnLst>
                          </p:cTn>
                        </p:par>
                        <p:par>
                          <p:cTn id="17" fill="hold">
                            <p:stCondLst>
                              <p:cond delay="500"/>
                            </p:stCondLst>
                            <p:childTnLst>
                              <p:par>
                                <p:cTn id="18" presetID="3" presetClass="entr" presetSubtype="10" fill="hold" grpId="1" nodeType="afterEffect">
                                  <p:stCondLst>
                                    <p:cond delay="0"/>
                                  </p:stCondLst>
                                  <p:iterate>
                                    <p:tmAbs val="0"/>
                                  </p:iterate>
                                  <p:childTnLst>
                                    <p:set>
                                      <p:cBhvr>
                                        <p:cTn id="19" fill="hold"/>
                                        <p:tgtEl>
                                          <p:spTgt spid="41">
                                            <p:txEl>
                                              <p:pRg st="5" end="5"/>
                                            </p:txEl>
                                          </p:spTgt>
                                        </p:tgtEl>
                                        <p:attrNameLst>
                                          <p:attrName>style.visibility</p:attrName>
                                        </p:attrNameLst>
                                      </p:cBhvr>
                                      <p:to>
                                        <p:strVal val="visible"/>
                                      </p:to>
                                    </p:set>
                                    <p:animEffect transition="in" filter="blinds(horizontal)">
                                      <p:cBhvr>
                                        <p:cTn id="20" dur="500"/>
                                        <p:tgtEl>
                                          <p:spTgt spid="41">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1" nodeType="clickEffect">
                                  <p:stCondLst>
                                    <p:cond delay="0"/>
                                  </p:stCondLst>
                                  <p:iterate>
                                    <p:tmAbs val="0"/>
                                  </p:iterate>
                                  <p:childTnLst>
                                    <p:set>
                                      <p:cBhvr>
                                        <p:cTn id="24" fill="hold"/>
                                        <p:tgtEl>
                                          <p:spTgt spid="41">
                                            <p:txEl>
                                              <p:pRg st="6" end="6"/>
                                            </p:txEl>
                                          </p:spTgt>
                                        </p:tgtEl>
                                        <p:attrNameLst>
                                          <p:attrName>style.visibility</p:attrName>
                                        </p:attrNameLst>
                                      </p:cBhvr>
                                      <p:to>
                                        <p:strVal val="visible"/>
                                      </p:to>
                                    </p:set>
                                    <p:animEffect transition="in" filter="blinds(horizontal)">
                                      <p:cBhvr>
                                        <p:cTn id="25" dur="500"/>
                                        <p:tgtEl>
                                          <p:spTgt spid="41">
                                            <p:txEl>
                                              <p:pRg st="6" end="6"/>
                                            </p:txEl>
                                          </p:spTgt>
                                        </p:tgtEl>
                                      </p:cBhvr>
                                    </p:animEffect>
                                  </p:childTnLst>
                                </p:cTn>
                              </p:par>
                            </p:childTnLst>
                          </p:cTn>
                        </p:par>
                        <p:par>
                          <p:cTn id="26" fill="hold">
                            <p:stCondLst>
                              <p:cond delay="500"/>
                            </p:stCondLst>
                            <p:childTnLst>
                              <p:par>
                                <p:cTn id="27" presetID="3" presetClass="entr" presetSubtype="10" fill="hold" grpId="1" nodeType="afterEffect">
                                  <p:stCondLst>
                                    <p:cond delay="0"/>
                                  </p:stCondLst>
                                  <p:iterate>
                                    <p:tmAbs val="0"/>
                                  </p:iterate>
                                  <p:childTnLst>
                                    <p:set>
                                      <p:cBhvr>
                                        <p:cTn id="28" fill="hold"/>
                                        <p:tgtEl>
                                          <p:spTgt spid="41">
                                            <p:txEl>
                                              <p:pRg st="7" end="7"/>
                                            </p:txEl>
                                          </p:spTgt>
                                        </p:tgtEl>
                                        <p:attrNameLst>
                                          <p:attrName>style.visibility</p:attrName>
                                        </p:attrNameLst>
                                      </p:cBhvr>
                                      <p:to>
                                        <p:strVal val="visible"/>
                                      </p:to>
                                    </p:set>
                                    <p:animEffect transition="in" filter="blinds(horizontal)">
                                      <p:cBhvr>
                                        <p:cTn id="29" dur="500"/>
                                        <p:tgtEl>
                                          <p:spTgt spid="41">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1" nodeType="clickEffect">
                                  <p:stCondLst>
                                    <p:cond delay="0"/>
                                  </p:stCondLst>
                                  <p:iterate>
                                    <p:tmAbs val="0"/>
                                  </p:iterate>
                                  <p:childTnLst>
                                    <p:set>
                                      <p:cBhvr>
                                        <p:cTn id="33" fill="hold"/>
                                        <p:tgtEl>
                                          <p:spTgt spid="41">
                                            <p:txEl>
                                              <p:pRg st="8" end="8"/>
                                            </p:txEl>
                                          </p:spTgt>
                                        </p:tgtEl>
                                        <p:attrNameLst>
                                          <p:attrName>style.visibility</p:attrName>
                                        </p:attrNameLst>
                                      </p:cBhvr>
                                      <p:to>
                                        <p:strVal val="visible"/>
                                      </p:to>
                                    </p:set>
                                    <p:animEffect transition="in" filter="blinds(horizontal)">
                                      <p:cBhvr>
                                        <p:cTn id="34" dur="500"/>
                                        <p:tgtEl>
                                          <p:spTgt spid="41">
                                            <p:txEl>
                                              <p:pRg st="8" end="8"/>
                                            </p:txEl>
                                          </p:spTgt>
                                        </p:tgtEl>
                                      </p:cBhvr>
                                    </p:animEffect>
                                  </p:childTnLst>
                                </p:cTn>
                              </p:par>
                            </p:childTnLst>
                          </p:cTn>
                        </p:par>
                        <p:par>
                          <p:cTn id="35" fill="hold">
                            <p:stCondLst>
                              <p:cond delay="500"/>
                            </p:stCondLst>
                            <p:childTnLst>
                              <p:par>
                                <p:cTn id="36" presetID="3" presetClass="entr" presetSubtype="10" fill="hold" grpId="1" nodeType="afterEffect">
                                  <p:stCondLst>
                                    <p:cond delay="0"/>
                                  </p:stCondLst>
                                  <p:iterate>
                                    <p:tmAbs val="0"/>
                                  </p:iterate>
                                  <p:childTnLst>
                                    <p:set>
                                      <p:cBhvr>
                                        <p:cTn id="37" fill="hold"/>
                                        <p:tgtEl>
                                          <p:spTgt spid="41">
                                            <p:txEl>
                                              <p:pRg st="9" end="9"/>
                                            </p:txEl>
                                          </p:spTgt>
                                        </p:tgtEl>
                                        <p:attrNameLst>
                                          <p:attrName>style.visibility</p:attrName>
                                        </p:attrNameLst>
                                      </p:cBhvr>
                                      <p:to>
                                        <p:strVal val="visible"/>
                                      </p:to>
                                    </p:set>
                                    <p:animEffect transition="in" filter="blinds(horizontal)">
                                      <p:cBhvr>
                                        <p:cTn id="38" dur="500"/>
                                        <p:tgtEl>
                                          <p:spTgt spid="41">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1" nodeType="clickEffect">
                                  <p:stCondLst>
                                    <p:cond delay="0"/>
                                  </p:stCondLst>
                                  <p:iterate>
                                    <p:tmAbs val="0"/>
                                  </p:iterate>
                                  <p:childTnLst>
                                    <p:set>
                                      <p:cBhvr>
                                        <p:cTn id="42" fill="hold"/>
                                        <p:tgtEl>
                                          <p:spTgt spid="41">
                                            <p:txEl>
                                              <p:pRg st="10" end="10"/>
                                            </p:txEl>
                                          </p:spTgt>
                                        </p:tgtEl>
                                        <p:attrNameLst>
                                          <p:attrName>style.visibility</p:attrName>
                                        </p:attrNameLst>
                                      </p:cBhvr>
                                      <p:to>
                                        <p:strVal val="visible"/>
                                      </p:to>
                                    </p:set>
                                    <p:animEffect transition="in" filter="blinds(horizontal)">
                                      <p:cBhvr>
                                        <p:cTn id="43" dur="500"/>
                                        <p:tgtEl>
                                          <p:spTgt spid="41">
                                            <p:txEl>
                                              <p:pRg st="10" end="10"/>
                                            </p:txEl>
                                          </p:spTgt>
                                        </p:tgtEl>
                                      </p:cBhvr>
                                    </p:animEffect>
                                  </p:childTnLst>
                                </p:cTn>
                              </p:par>
                            </p:childTnLst>
                          </p:cTn>
                        </p:par>
                        <p:par>
                          <p:cTn id="44" fill="hold">
                            <p:stCondLst>
                              <p:cond delay="500"/>
                            </p:stCondLst>
                            <p:childTnLst>
                              <p:par>
                                <p:cTn id="45" presetID="3" presetClass="entr" presetSubtype="10" fill="hold" grpId="1" nodeType="afterEffect">
                                  <p:stCondLst>
                                    <p:cond delay="0"/>
                                  </p:stCondLst>
                                  <p:iterate>
                                    <p:tmAbs val="0"/>
                                  </p:iterate>
                                  <p:childTnLst>
                                    <p:set>
                                      <p:cBhvr>
                                        <p:cTn id="46" fill="hold"/>
                                        <p:tgtEl>
                                          <p:spTgt spid="41">
                                            <p:txEl>
                                              <p:pRg st="11" end="11"/>
                                            </p:txEl>
                                          </p:spTgt>
                                        </p:tgtEl>
                                        <p:attrNameLst>
                                          <p:attrName>style.visibility</p:attrName>
                                        </p:attrNameLst>
                                      </p:cBhvr>
                                      <p:to>
                                        <p:strVal val="visible"/>
                                      </p:to>
                                    </p:set>
                                    <p:animEffect transition="in" filter="blinds(horizontal)">
                                      <p:cBhvr>
                                        <p:cTn id="47" dur="500"/>
                                        <p:tgtEl>
                                          <p:spTgt spid="41">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1" nodeType="clickEffect">
                                  <p:stCondLst>
                                    <p:cond delay="0"/>
                                  </p:stCondLst>
                                  <p:iterate>
                                    <p:tmAbs val="0"/>
                                  </p:iterate>
                                  <p:childTnLst>
                                    <p:set>
                                      <p:cBhvr>
                                        <p:cTn id="51" fill="hold"/>
                                        <p:tgtEl>
                                          <p:spTgt spid="41">
                                            <p:txEl>
                                              <p:pRg st="12" end="12"/>
                                            </p:txEl>
                                          </p:spTgt>
                                        </p:tgtEl>
                                        <p:attrNameLst>
                                          <p:attrName>style.visibility</p:attrName>
                                        </p:attrNameLst>
                                      </p:cBhvr>
                                      <p:to>
                                        <p:strVal val="visible"/>
                                      </p:to>
                                    </p:set>
                                    <p:animEffect transition="in" filter="blinds(horizontal)">
                                      <p:cBhvr>
                                        <p:cTn id="52" dur="500"/>
                                        <p:tgtEl>
                                          <p:spTgt spid="41">
                                            <p:txEl>
                                              <p:pRg st="12" end="12"/>
                                            </p:txEl>
                                          </p:spTgt>
                                        </p:tgtEl>
                                      </p:cBhvr>
                                    </p:animEffect>
                                  </p:childTnLst>
                                </p:cTn>
                              </p:par>
                            </p:childTnLst>
                          </p:cTn>
                        </p:par>
                        <p:par>
                          <p:cTn id="53" fill="hold">
                            <p:stCondLst>
                              <p:cond delay="500"/>
                            </p:stCondLst>
                            <p:childTnLst>
                              <p:par>
                                <p:cTn id="54" presetID="3" presetClass="entr" presetSubtype="10" fill="hold" grpId="1" nodeType="afterEffect">
                                  <p:stCondLst>
                                    <p:cond delay="0"/>
                                  </p:stCondLst>
                                  <p:iterate>
                                    <p:tmAbs val="0"/>
                                  </p:iterate>
                                  <p:childTnLst>
                                    <p:set>
                                      <p:cBhvr>
                                        <p:cTn id="55" fill="hold"/>
                                        <p:tgtEl>
                                          <p:spTgt spid="41">
                                            <p:txEl>
                                              <p:pRg st="13" end="13"/>
                                            </p:txEl>
                                          </p:spTgt>
                                        </p:tgtEl>
                                        <p:attrNameLst>
                                          <p:attrName>style.visibility</p:attrName>
                                        </p:attrNameLst>
                                      </p:cBhvr>
                                      <p:to>
                                        <p:strVal val="visible"/>
                                      </p:to>
                                    </p:set>
                                    <p:animEffect transition="in" filter="blinds(horizontal)">
                                      <p:cBhvr>
                                        <p:cTn id="56" dur="500"/>
                                        <p:tgtEl>
                                          <p:spTgt spid="41">
                                            <p:txEl>
                                              <p:pRg st="13" end="13"/>
                                            </p:txEl>
                                          </p:spTgt>
                                        </p:tgtEl>
                                      </p:cBhvr>
                                    </p:animEffect>
                                  </p:childTnLst>
                                </p:cTn>
                              </p:par>
                            </p:childTnLst>
                          </p:cTn>
                        </p:par>
                        <p:par>
                          <p:cTn id="57" fill="hold">
                            <p:stCondLst>
                              <p:cond delay="1000"/>
                            </p:stCondLst>
                            <p:childTnLst>
                              <p:par>
                                <p:cTn id="58" presetID="3" presetClass="entr" presetSubtype="10" fill="hold" grpId="1" nodeType="afterEffect">
                                  <p:stCondLst>
                                    <p:cond delay="0"/>
                                  </p:stCondLst>
                                  <p:iterate>
                                    <p:tmAbs val="0"/>
                                  </p:iterate>
                                  <p:childTnLst>
                                    <p:set>
                                      <p:cBhvr>
                                        <p:cTn id="59" fill="hold"/>
                                        <p:tgtEl>
                                          <p:spTgt spid="41">
                                            <p:txEl>
                                              <p:pRg st="14" end="14"/>
                                            </p:txEl>
                                          </p:spTgt>
                                        </p:tgtEl>
                                        <p:attrNameLst>
                                          <p:attrName>style.visibility</p:attrName>
                                        </p:attrNameLst>
                                      </p:cBhvr>
                                      <p:to>
                                        <p:strVal val="visible"/>
                                      </p:to>
                                    </p:set>
                                    <p:animEffect transition="in" filter="blinds(horizontal)">
                                      <p:cBhvr>
                                        <p:cTn id="60" dur="500"/>
                                        <p:tgtEl>
                                          <p:spTgt spid="41">
                                            <p:txEl>
                                              <p:pRg st="14" end="14"/>
                                            </p:txEl>
                                          </p:spTgt>
                                        </p:tgtEl>
                                      </p:cBhvr>
                                    </p:animEffect>
                                  </p:childTnLst>
                                </p:cTn>
                              </p:par>
                            </p:childTnLst>
                          </p:cTn>
                        </p:par>
                        <p:par>
                          <p:cTn id="61" fill="hold">
                            <p:stCondLst>
                              <p:cond delay="1500"/>
                            </p:stCondLst>
                            <p:childTnLst>
                              <p:par>
                                <p:cTn id="62" presetID="3" presetClass="entr" presetSubtype="10" fill="hold" grpId="1" nodeType="afterEffect">
                                  <p:stCondLst>
                                    <p:cond delay="0"/>
                                  </p:stCondLst>
                                  <p:iterate>
                                    <p:tmAbs val="0"/>
                                  </p:iterate>
                                  <p:childTnLst>
                                    <p:set>
                                      <p:cBhvr>
                                        <p:cTn id="63" fill="hold"/>
                                        <p:tgtEl>
                                          <p:spTgt spid="41">
                                            <p:txEl>
                                              <p:pRg st="15" end="15"/>
                                            </p:txEl>
                                          </p:spTgt>
                                        </p:tgtEl>
                                        <p:attrNameLst>
                                          <p:attrName>style.visibility</p:attrName>
                                        </p:attrNameLst>
                                      </p:cBhvr>
                                      <p:to>
                                        <p:strVal val="visible"/>
                                      </p:to>
                                    </p:set>
                                    <p:animEffect transition="in" filter="blinds(horizontal)">
                                      <p:cBhvr>
                                        <p:cTn id="64" dur="500"/>
                                        <p:tgtEl>
                                          <p:spTgt spid="41">
                                            <p:txEl>
                                              <p:pRg st="15" end="15"/>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1" nodeType="clickEffect">
                                  <p:stCondLst>
                                    <p:cond delay="0"/>
                                  </p:stCondLst>
                                  <p:iterate>
                                    <p:tmAbs val="0"/>
                                  </p:iterate>
                                  <p:childTnLst>
                                    <p:set>
                                      <p:cBhvr>
                                        <p:cTn id="68" fill="hold"/>
                                        <p:tgtEl>
                                          <p:spTgt spid="41">
                                            <p:txEl>
                                              <p:pRg st="16" end="16"/>
                                            </p:txEl>
                                          </p:spTgt>
                                        </p:tgtEl>
                                        <p:attrNameLst>
                                          <p:attrName>style.visibility</p:attrName>
                                        </p:attrNameLst>
                                      </p:cBhvr>
                                      <p:to>
                                        <p:strVal val="visible"/>
                                      </p:to>
                                    </p:set>
                                    <p:animEffect transition="in" filter="blinds(horizontal)">
                                      <p:cBhvr>
                                        <p:cTn id="69" dur="500"/>
                                        <p:tgtEl>
                                          <p:spTgt spid="41">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a:spLocks noGrp="1"/>
          </p:cNvSpPr>
          <p:nvPr>
            <p:ph type="title" idx="4294967295"/>
          </p:nvPr>
        </p:nvSpPr>
        <p:spPr>
          <a:xfrm>
            <a:off x="457200" y="274637"/>
            <a:ext cx="8229600" cy="7159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defRPr sz="2800">
                <a:solidFill>
                  <a:srgbClr val="FF9900"/>
                </a:solidFill>
              </a:defRPr>
            </a:lvl1pPr>
          </a:lstStyle>
          <a:p>
            <a:pPr lvl="0">
              <a:defRPr sz="1800">
                <a:solidFill>
                  <a:srgbClr val="000000"/>
                </a:solidFill>
              </a:defRPr>
            </a:pPr>
            <a:r>
              <a:rPr sz="2800">
                <a:solidFill>
                  <a:srgbClr val="FF9900"/>
                </a:solidFill>
              </a:rPr>
              <a:t>REGLAMENTACIÓN</a:t>
            </a:r>
          </a:p>
        </p:txBody>
      </p:sp>
      <p:sp>
        <p:nvSpPr>
          <p:cNvPr id="46" name="Shape 46"/>
          <p:cNvSpPr>
            <a:spLocks noGrp="1"/>
          </p:cNvSpPr>
          <p:nvPr>
            <p:ph type="body" idx="4294967295"/>
          </p:nvPr>
        </p:nvSpPr>
        <p:spPr>
          <a:xfrm>
            <a:off x="457200" y="1371600"/>
            <a:ext cx="8229600" cy="533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a:spcBef>
                <a:spcPts val="500"/>
              </a:spcBef>
              <a:buSzTx/>
              <a:buNone/>
              <a:defRPr sz="2400">
                <a:solidFill>
                  <a:srgbClr val="FFFFFF"/>
                </a:solidFill>
              </a:defRPr>
            </a:lvl1pPr>
          </a:lstStyle>
          <a:p>
            <a:pPr lvl="0">
              <a:defRPr sz="1800">
                <a:solidFill>
                  <a:srgbClr val="000000"/>
                </a:solidFill>
              </a:defRPr>
            </a:pPr>
            <a:r>
              <a:rPr sz="2400">
                <a:solidFill>
                  <a:srgbClr val="FFFFFF"/>
                </a:solidFill>
              </a:rPr>
              <a:t>Material e instalación:</a:t>
            </a:r>
          </a:p>
        </p:txBody>
      </p:sp>
      <p:pic>
        <p:nvPicPr>
          <p:cNvPr id="47" name="logodefinitivo.png" descr="logodefinitivo"/>
          <p:cNvPicPr/>
          <p:nvPr/>
        </p:nvPicPr>
        <p:blipFill>
          <a:blip r:embed="rId2" cstate="print">
            <a:extLst/>
          </a:blip>
          <a:stretch>
            <a:fillRect/>
          </a:stretch>
        </p:blipFill>
        <p:spPr>
          <a:xfrm>
            <a:off x="8205787" y="6172200"/>
            <a:ext cx="785813" cy="593725"/>
          </a:xfrm>
          <a:prstGeom prst="rect">
            <a:avLst/>
          </a:prstGeom>
          <a:ln w="34925">
            <a:solidFill>
              <a:srgbClr val="FFFFFF"/>
            </a:solidFill>
            <a:round/>
          </a:ln>
          <a:effectLst>
            <a:outerShdw blurRad="63500" rotWithShape="0">
              <a:srgbClr val="000000">
                <a:alpha val="42999"/>
              </a:srgbClr>
            </a:outerShdw>
          </a:effectLst>
        </p:spPr>
      </p:pic>
      <p:pic>
        <p:nvPicPr>
          <p:cNvPr id="48" name="campo voley.jpg"/>
          <p:cNvPicPr/>
          <p:nvPr/>
        </p:nvPicPr>
        <p:blipFill>
          <a:blip r:embed="rId3" cstate="print">
            <a:extLst/>
          </a:blip>
          <a:stretch>
            <a:fillRect/>
          </a:stretch>
        </p:blipFill>
        <p:spPr>
          <a:xfrm>
            <a:off x="910854" y="2652688"/>
            <a:ext cx="7322292" cy="3594581"/>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a:spLocks noGrp="1"/>
          </p:cNvSpPr>
          <p:nvPr>
            <p:ph type="title" idx="4294967295"/>
          </p:nvPr>
        </p:nvSpPr>
        <p:spPr>
          <a:xfrm>
            <a:off x="457200" y="274637"/>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defRPr sz="2000">
                <a:solidFill>
                  <a:srgbClr val="FF9900"/>
                </a:solidFill>
              </a:defRPr>
            </a:lvl1pPr>
          </a:lstStyle>
          <a:p>
            <a:pPr lvl="0">
              <a:defRPr sz="1800">
                <a:solidFill>
                  <a:srgbClr val="000000"/>
                </a:solidFill>
              </a:defRPr>
            </a:pPr>
            <a:r>
              <a:rPr sz="2000">
                <a:solidFill>
                  <a:srgbClr val="FF9900"/>
                </a:solidFill>
              </a:rPr>
              <a:t>RECURSOS TÉCNICO-TÁCTICOS BÁSICOS</a:t>
            </a:r>
          </a:p>
        </p:txBody>
      </p:sp>
      <p:sp>
        <p:nvSpPr>
          <p:cNvPr id="51" name="Shape 51"/>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marL="0" lvl="0" indent="0" algn="just">
              <a:lnSpc>
                <a:spcPct val="90000"/>
              </a:lnSpc>
              <a:spcBef>
                <a:spcPts val="500"/>
              </a:spcBef>
              <a:buSzTx/>
              <a:buNone/>
              <a:defRPr sz="1800"/>
            </a:pPr>
            <a:r>
              <a:rPr sz="2400">
                <a:solidFill>
                  <a:srgbClr val="FFFFFF"/>
                </a:solidFill>
              </a:rPr>
              <a:t>El juego del Voleibol es muy rápido por lo que requiere que toméis decisiones sobre: </a:t>
            </a:r>
            <a:r>
              <a:rPr sz="2400">
                <a:solidFill>
                  <a:srgbClr val="FFFFFF"/>
                </a:solidFill>
                <a:latin typeface="Arial Bold"/>
                <a:ea typeface="Arial Bold"/>
                <a:cs typeface="Arial Bold"/>
                <a:sym typeface="Arial Bold"/>
              </a:rPr>
              <a:t>qué golpeo utilizar</a:t>
            </a:r>
            <a:r>
              <a:rPr sz="2400">
                <a:solidFill>
                  <a:srgbClr val="FFFFFF"/>
                </a:solidFill>
              </a:rPr>
              <a:t>, </a:t>
            </a:r>
            <a:r>
              <a:rPr sz="2400">
                <a:solidFill>
                  <a:srgbClr val="FFFFFF"/>
                </a:solidFill>
                <a:latin typeface="Arial Bold"/>
                <a:ea typeface="Arial Bold"/>
                <a:cs typeface="Arial Bold"/>
                <a:sym typeface="Arial Bold"/>
              </a:rPr>
              <a:t>cómo poder realizar</a:t>
            </a:r>
            <a:r>
              <a:rPr sz="2400">
                <a:solidFill>
                  <a:srgbClr val="FFFFFF"/>
                </a:solidFill>
              </a:rPr>
              <a:t> dicho golpeo, </a:t>
            </a:r>
            <a:r>
              <a:rPr sz="2400">
                <a:solidFill>
                  <a:srgbClr val="FFFFFF"/>
                </a:solidFill>
                <a:latin typeface="Arial Bold"/>
                <a:ea typeface="Arial Bold"/>
                <a:cs typeface="Arial Bold"/>
                <a:sym typeface="Arial Bold"/>
              </a:rPr>
              <a:t>cuál es</a:t>
            </a:r>
            <a:r>
              <a:rPr sz="2400">
                <a:solidFill>
                  <a:srgbClr val="FFFFFF"/>
                </a:solidFill>
              </a:rPr>
              <a:t> el golpeo, desplazamiento o acción más adecuada para ayudar al equipo, etc. y unas acciones conjuntas que como equipo deberéis coordinar. </a:t>
            </a:r>
          </a:p>
          <a:p>
            <a:pPr marL="0" lvl="0" indent="0" algn="just">
              <a:lnSpc>
                <a:spcPct val="90000"/>
              </a:lnSpc>
              <a:buSzTx/>
              <a:buNone/>
              <a:defRPr sz="1800"/>
            </a:pPr>
            <a:endParaRPr sz="2400">
              <a:solidFill>
                <a:srgbClr val="FFFFFF"/>
              </a:solidFill>
            </a:endParaRPr>
          </a:p>
          <a:p>
            <a:pPr marL="0" lvl="0" indent="0" algn="just">
              <a:lnSpc>
                <a:spcPct val="90000"/>
              </a:lnSpc>
              <a:spcBef>
                <a:spcPts val="500"/>
              </a:spcBef>
              <a:buSzTx/>
              <a:buNone/>
              <a:defRPr sz="1800"/>
            </a:pPr>
            <a:r>
              <a:rPr sz="2400">
                <a:solidFill>
                  <a:srgbClr val="FFFFFF"/>
                </a:solidFill>
              </a:rPr>
              <a:t>Las referencias son:</a:t>
            </a:r>
          </a:p>
          <a:p>
            <a:pPr marL="0" lvl="0" indent="0" algn="just">
              <a:lnSpc>
                <a:spcPct val="90000"/>
              </a:lnSpc>
              <a:spcBef>
                <a:spcPts val="500"/>
              </a:spcBef>
              <a:buSzTx/>
              <a:buNone/>
              <a:defRPr sz="1800"/>
            </a:pPr>
            <a:r>
              <a:rPr sz="2400">
                <a:solidFill>
                  <a:srgbClr val="FFFFFF"/>
                </a:solidFill>
              </a:rPr>
              <a:t>Mis características, los espacios y las características de los jugadores del otro equipo.</a:t>
            </a:r>
          </a:p>
        </p:txBody>
      </p:sp>
      <p:pic>
        <p:nvPicPr>
          <p:cNvPr id="52" name="logodefinitivo.png" descr="logodefinitivo"/>
          <p:cNvPicPr/>
          <p:nvPr/>
        </p:nvPicPr>
        <p:blipFill>
          <a:blip r:embed="rId2" cstate="print">
            <a:extLst/>
          </a:blip>
          <a:stretch>
            <a:fillRect/>
          </a:stretch>
        </p:blipFill>
        <p:spPr>
          <a:xfrm>
            <a:off x="8205787" y="6172200"/>
            <a:ext cx="785813" cy="593725"/>
          </a:xfrm>
          <a:prstGeom prst="rect">
            <a:avLst/>
          </a:prstGeom>
          <a:ln w="34925">
            <a:solidFill>
              <a:srgbClr val="FFFFFF"/>
            </a:solidFill>
            <a:round/>
          </a:ln>
          <a:effectLst>
            <a:outerShdw blurRad="63500" rotWithShape="0">
              <a:srgbClr val="000000">
                <a:alpha val="42999"/>
              </a:srgbClr>
            </a:outerShdw>
          </a:effectLst>
        </p:spPr>
      </p:pic>
      <p:pic>
        <p:nvPicPr>
          <p:cNvPr id="53" name="por4.jpg"/>
          <p:cNvPicPr/>
          <p:nvPr/>
        </p:nvPicPr>
        <p:blipFill>
          <a:blip r:embed="rId3" cstate="print">
            <a:alphaModFix amt="26554"/>
            <a:extLst/>
          </a:blip>
          <a:stretch>
            <a:fillRect/>
          </a:stretch>
        </p:blipFill>
        <p:spPr>
          <a:xfrm>
            <a:off x="781050" y="586283"/>
            <a:ext cx="7581900" cy="5880101"/>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53</TotalTime>
  <Words>959</Words>
  <Application>Microsoft Office PowerPoint</Application>
  <PresentationFormat>Presentación en pantalla (4:3)</PresentationFormat>
  <Paragraphs>115</Paragraphs>
  <Slides>18</Slides>
  <Notes>0</Notes>
  <HiddenSlides>1</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Default</vt:lpstr>
      <vt:lpstr>Diapositiva 1</vt:lpstr>
      <vt:lpstr>EL VOLEIBOL  </vt:lpstr>
      <vt:lpstr>OBJETIVOS   </vt:lpstr>
      <vt:lpstr>Diapositiva 4</vt:lpstr>
      <vt:lpstr>REGLAMENTACIÓN</vt:lpstr>
      <vt:lpstr>REGLAMENTACIÓN</vt:lpstr>
      <vt:lpstr>REGLAMENTACIÓN</vt:lpstr>
      <vt:lpstr>REGLAMENTACIÓN</vt:lpstr>
      <vt:lpstr>RECURSOS TÉCNICO-TÁCTICOS BÁSICOS</vt:lpstr>
      <vt:lpstr>RECURSOS TÉCNICO-TÁCTICOS BÁSICOS</vt:lpstr>
      <vt:lpstr>RECURSOS TÉCNICO-TÁCTICOS BÁSICOS</vt:lpstr>
      <vt:lpstr> ORGANIZACIÓN TÁCTICA CONJUNTA</vt:lpstr>
      <vt:lpstr> ORGANIZACIÓN TÁCTICA CONJUNTA</vt:lpstr>
      <vt:lpstr> ORGANIZACIÓN TÁCTICA CONJUNTA</vt:lpstr>
      <vt:lpstr> EL JUEGO Y LA TOMA DE DECISIONES</vt:lpstr>
      <vt:lpstr> EL JUEGO Y LA TOMA DE DECISIONES</vt:lpstr>
      <vt:lpstr>Diapositiva 17</vt:lpstr>
      <vt:lpstr>Si has leído bien , contestarás sin problema a las siguientes cuestiones:.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cp:lastModifiedBy>zapepo</cp:lastModifiedBy>
  <cp:revision>8</cp:revision>
  <dcterms:modified xsi:type="dcterms:W3CDTF">2015-10-04T19:34:12Z</dcterms:modified>
</cp:coreProperties>
</file>