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5.jpeg"/><Relationship Id="rId5"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8064500"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Gimnasia Artística Deportiva</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35000">
              <a:srgbClr val="FFFFFF"/>
            </a:gs>
            <a:gs pos="100000">
              <a:srgbClr val="FFFFFF"/>
            </a:gs>
          </a:gsLst>
          <a:lin ang="16200000" scaled="0"/>
        </a:gradFill>
      </p:bgPr>
    </p:bg>
    <p:spTree>
      <p:nvGrpSpPr>
        <p:cNvPr id="1" name=""/>
        <p:cNvGrpSpPr/>
        <p:nvPr/>
      </p:nvGrpSpPr>
      <p:grpSpPr>
        <a:xfrm>
          <a:off x="0" y="0"/>
          <a:ext cx="0" cy="0"/>
          <a:chOff x="0" y="0"/>
          <a:chExt cx="0" cy="0"/>
        </a:xfrm>
      </p:grpSpPr>
      <p:sp>
        <p:nvSpPr>
          <p:cNvPr id="87" name="Shape 87"/>
          <p:cNvSpPr/>
          <p:nvPr>
            <p:ph type="title" idx="4294967295"/>
          </p:nvPr>
        </p:nvSpPr>
        <p:spPr>
          <a:xfrm>
            <a:off x="457200" y="274637"/>
            <a:ext cx="8229600" cy="796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spcBef>
                <a:spcPts val="1400"/>
              </a:spcBef>
              <a:defRPr sz="2400"/>
            </a:lvl1pPr>
          </a:lstStyle>
          <a:p>
            <a:pPr lvl="0">
              <a:defRPr sz="1800"/>
            </a:pPr>
            <a:r>
              <a:rPr sz="2400"/>
              <a:t>RECURSOS TÉCNICOS</a:t>
            </a:r>
          </a:p>
        </p:txBody>
      </p:sp>
      <p:grpSp>
        <p:nvGrpSpPr>
          <p:cNvPr id="90" name="Group 90"/>
          <p:cNvGrpSpPr/>
          <p:nvPr/>
        </p:nvGrpSpPr>
        <p:grpSpPr>
          <a:xfrm>
            <a:off x="530225" y="1482725"/>
            <a:ext cx="2500313" cy="857250"/>
            <a:chOff x="0" y="0"/>
            <a:chExt cx="2500312" cy="857250"/>
          </a:xfrm>
        </p:grpSpPr>
        <p:sp>
          <p:nvSpPr>
            <p:cNvPr id="88" name="Shape 88"/>
            <p:cNvSpPr/>
            <p:nvPr/>
          </p:nvSpPr>
          <p:spPr>
            <a:xfrm>
              <a:off x="0" y="0"/>
              <a:ext cx="2500313" cy="857250"/>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89" name="Shape 89"/>
            <p:cNvSpPr/>
            <p:nvPr/>
          </p:nvSpPr>
          <p:spPr>
            <a:xfrm>
              <a:off x="0" y="253294"/>
              <a:ext cx="250031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RUEDA LATERAL</a:t>
              </a:r>
            </a:p>
          </p:txBody>
        </p:sp>
      </p:grpSp>
      <p:grpSp>
        <p:nvGrpSpPr>
          <p:cNvPr id="93" name="Group 93"/>
          <p:cNvGrpSpPr/>
          <p:nvPr/>
        </p:nvGrpSpPr>
        <p:grpSpPr>
          <a:xfrm>
            <a:off x="5292725" y="476250"/>
            <a:ext cx="2376488" cy="660400"/>
            <a:chOff x="0" y="0"/>
            <a:chExt cx="2376487" cy="660400"/>
          </a:xfrm>
        </p:grpSpPr>
        <p:sp>
          <p:nvSpPr>
            <p:cNvPr id="91" name="Shape 91"/>
            <p:cNvSpPr/>
            <p:nvPr/>
          </p:nvSpPr>
          <p:spPr>
            <a:xfrm>
              <a:off x="0" y="0"/>
              <a:ext cx="2376488" cy="660400"/>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92" name="Shape 92"/>
            <p:cNvSpPr/>
            <p:nvPr/>
          </p:nvSpPr>
          <p:spPr>
            <a:xfrm>
              <a:off x="748681" y="154869"/>
              <a:ext cx="87912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SUELO</a:t>
              </a:r>
            </a:p>
          </p:txBody>
        </p:sp>
      </p:grpSp>
      <p:grpSp>
        <p:nvGrpSpPr>
          <p:cNvPr id="96" name="Group 96"/>
          <p:cNvGrpSpPr/>
          <p:nvPr/>
        </p:nvGrpSpPr>
        <p:grpSpPr>
          <a:xfrm>
            <a:off x="530225" y="3197225"/>
            <a:ext cx="2500313" cy="714375"/>
            <a:chOff x="0" y="0"/>
            <a:chExt cx="2500312" cy="714375"/>
          </a:xfrm>
        </p:grpSpPr>
        <p:sp>
          <p:nvSpPr>
            <p:cNvPr id="94" name="Shape 94"/>
            <p:cNvSpPr/>
            <p:nvPr/>
          </p:nvSpPr>
          <p:spPr>
            <a:xfrm>
              <a:off x="0" y="0"/>
              <a:ext cx="2500313" cy="714375"/>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95" name="Shape 95"/>
            <p:cNvSpPr/>
            <p:nvPr/>
          </p:nvSpPr>
          <p:spPr>
            <a:xfrm>
              <a:off x="0" y="181856"/>
              <a:ext cx="2500313"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RONDADA</a:t>
              </a:r>
            </a:p>
          </p:txBody>
        </p:sp>
      </p:grpSp>
      <p:grpSp>
        <p:nvGrpSpPr>
          <p:cNvPr id="99" name="Group 99"/>
          <p:cNvGrpSpPr/>
          <p:nvPr/>
        </p:nvGrpSpPr>
        <p:grpSpPr>
          <a:xfrm>
            <a:off x="530225" y="4768849"/>
            <a:ext cx="2500313" cy="1143002"/>
            <a:chOff x="0" y="0"/>
            <a:chExt cx="2500312" cy="1143000"/>
          </a:xfrm>
        </p:grpSpPr>
        <p:sp>
          <p:nvSpPr>
            <p:cNvPr id="97" name="Shape 97"/>
            <p:cNvSpPr/>
            <p:nvPr/>
          </p:nvSpPr>
          <p:spPr>
            <a:xfrm>
              <a:off x="0" y="-1"/>
              <a:ext cx="2500313" cy="1143002"/>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98" name="Shape 98"/>
            <p:cNvSpPr/>
            <p:nvPr/>
          </p:nvSpPr>
          <p:spPr>
            <a:xfrm>
              <a:off x="0" y="262819"/>
              <a:ext cx="2500313"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EQUILIBRIO DE MANOS Y RODAR</a:t>
              </a:r>
            </a:p>
          </p:txBody>
        </p:sp>
      </p:grpSp>
      <p:pic>
        <p:nvPicPr>
          <p:cNvPr id="100" name="logodefinitivo.png" descr="logodefinitivo"/>
          <p:cNvPicPr/>
          <p:nvPr/>
        </p:nvPicPr>
        <p:blipFill>
          <a:blip r:embed="rId2">
            <a:extLst/>
          </a:blip>
          <a:stretch>
            <a:fillRect/>
          </a:stretch>
        </p:blipFill>
        <p:spPr>
          <a:xfrm>
            <a:off x="80756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01" name="pasted-image.pdf"/>
          <p:cNvPicPr/>
          <p:nvPr/>
        </p:nvPicPr>
        <p:blipFill>
          <a:blip r:embed="rId3">
            <a:extLst/>
          </a:blip>
          <a:stretch>
            <a:fillRect/>
          </a:stretch>
        </p:blipFill>
        <p:spPr>
          <a:xfrm>
            <a:off x="4186343" y="1187019"/>
            <a:ext cx="3910335" cy="1031149"/>
          </a:xfrm>
          <a:prstGeom prst="rect">
            <a:avLst/>
          </a:prstGeom>
          <a:ln w="12700">
            <a:miter lim="400000"/>
          </a:ln>
        </p:spPr>
      </p:pic>
      <p:pic>
        <p:nvPicPr>
          <p:cNvPr id="102" name="pasted-image.pdf"/>
          <p:cNvPicPr/>
          <p:nvPr/>
        </p:nvPicPr>
        <p:blipFill>
          <a:blip r:embed="rId4">
            <a:extLst/>
          </a:blip>
          <a:stretch>
            <a:fillRect/>
          </a:stretch>
        </p:blipFill>
        <p:spPr>
          <a:xfrm>
            <a:off x="3932995" y="2832701"/>
            <a:ext cx="4417031" cy="1192598"/>
          </a:xfrm>
          <a:prstGeom prst="rect">
            <a:avLst/>
          </a:prstGeom>
          <a:ln w="12700">
            <a:miter lim="400000"/>
          </a:ln>
        </p:spPr>
      </p:pic>
      <p:pic>
        <p:nvPicPr>
          <p:cNvPr id="103" name="pasted-image.pdf"/>
          <p:cNvPicPr/>
          <p:nvPr/>
        </p:nvPicPr>
        <p:blipFill>
          <a:blip r:embed="rId5">
            <a:extLst/>
          </a:blip>
          <a:stretch>
            <a:fillRect/>
          </a:stretch>
        </p:blipFill>
        <p:spPr>
          <a:xfrm>
            <a:off x="3691016" y="4677469"/>
            <a:ext cx="4900989" cy="132576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100000">
                                          <p:val>
                                            <p:strVal val="#ppt_x"/>
                                          </p:val>
                                        </p:tav>
                                      </p:tavLst>
                                    </p:anim>
                                    <p:anim calcmode="lin" valueType="num">
                                      <p:cBhvr>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96"/>
                                        </p:tgtEl>
                                        <p:attrNameLst>
                                          <p:attrName>style.visibility</p:attrName>
                                        </p:attrNameLst>
                                      </p:cBhvr>
                                      <p:to>
                                        <p:strVal val="visible"/>
                                      </p:to>
                                    </p:set>
                                    <p:anim calcmode="lin" valueType="num">
                                      <p:cBhvr>
                                        <p:cTn id="13" dur="500" fill="hold"/>
                                        <p:tgtEl>
                                          <p:spTgt spid="96"/>
                                        </p:tgtEl>
                                        <p:attrNameLst>
                                          <p:attrName>ppt_x</p:attrName>
                                        </p:attrNameLst>
                                      </p:cBhvr>
                                      <p:tavLst>
                                        <p:tav tm="0">
                                          <p:val>
                                            <p:strVal val="#ppt_x"/>
                                          </p:val>
                                        </p:tav>
                                        <p:tav tm="100000">
                                          <p:val>
                                            <p:strVal val="#ppt_x"/>
                                          </p:val>
                                        </p:tav>
                                      </p:tavLst>
                                    </p:anim>
                                    <p:anim calcmode="lin" valueType="num">
                                      <p:cBhvr>
                                        <p:cTn id="1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99"/>
                                        </p:tgtEl>
                                        <p:attrNameLst>
                                          <p:attrName>style.visibility</p:attrName>
                                        </p:attrNameLst>
                                      </p:cBhvr>
                                      <p:to>
                                        <p:strVal val="visible"/>
                                      </p:to>
                                    </p:set>
                                    <p:anim calcmode="lin" valueType="num">
                                      <p:cBhvr>
                                        <p:cTn id="19" dur="500" fill="hold"/>
                                        <p:tgtEl>
                                          <p:spTgt spid="99"/>
                                        </p:tgtEl>
                                        <p:attrNameLst>
                                          <p:attrName>ppt_x</p:attrName>
                                        </p:attrNameLst>
                                      </p:cBhvr>
                                      <p:tavLst>
                                        <p:tav tm="0">
                                          <p:val>
                                            <p:strVal val="#ppt_x"/>
                                          </p:val>
                                        </p:tav>
                                        <p:tav tm="100000">
                                          <p:val>
                                            <p:strVal val="#ppt_x"/>
                                          </p:val>
                                        </p:tav>
                                      </p:tavLst>
                                    </p:anim>
                                    <p:anim calcmode="lin" valueType="num">
                                      <p:cBhvr>
                                        <p:cTn id="2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P build="whole" bldLvl="1" animBg="1" rev="0" advAuto="0" spid="99" grpId="3"/>
      <p:bldP build="whole" bldLvl="1" animBg="1" rev="0" advAuto="0" spid="96"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35000">
              <a:srgbClr val="FFFFFF"/>
            </a:gs>
            <a:gs pos="100000">
              <a:srgbClr val="FFFFFF"/>
            </a:gs>
          </a:gsLst>
          <a:lin ang="16200000" scaled="0"/>
        </a:gradFill>
      </p:bgPr>
    </p:bg>
    <p:spTree>
      <p:nvGrpSpPr>
        <p:cNvPr id="1" name=""/>
        <p:cNvGrpSpPr/>
        <p:nvPr/>
      </p:nvGrpSpPr>
      <p:grpSpPr>
        <a:xfrm>
          <a:off x="0" y="0"/>
          <a:ext cx="0" cy="0"/>
          <a:chOff x="0" y="0"/>
          <a:chExt cx="0" cy="0"/>
        </a:xfrm>
      </p:grpSpPr>
      <p:sp>
        <p:nvSpPr>
          <p:cNvPr id="105" name="Shape 105"/>
          <p:cNvSpPr/>
          <p:nvPr>
            <p:ph type="title" idx="4294967295"/>
          </p:nvPr>
        </p:nvSpPr>
        <p:spPr>
          <a:xfrm>
            <a:off x="457200" y="274637"/>
            <a:ext cx="8229600" cy="796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spcBef>
                <a:spcPts val="1400"/>
              </a:spcBef>
              <a:defRPr sz="2400"/>
            </a:lvl1pPr>
          </a:lstStyle>
          <a:p>
            <a:pPr lvl="0">
              <a:defRPr sz="1800"/>
            </a:pPr>
            <a:r>
              <a:rPr sz="2400"/>
              <a:t>RECURSOS TÉCNICOS</a:t>
            </a:r>
          </a:p>
        </p:txBody>
      </p:sp>
      <p:grpSp>
        <p:nvGrpSpPr>
          <p:cNvPr id="108" name="Group 108"/>
          <p:cNvGrpSpPr/>
          <p:nvPr/>
        </p:nvGrpSpPr>
        <p:grpSpPr>
          <a:xfrm>
            <a:off x="604837" y="1482725"/>
            <a:ext cx="2500313" cy="857250"/>
            <a:chOff x="0" y="0"/>
            <a:chExt cx="2500312" cy="857250"/>
          </a:xfrm>
        </p:grpSpPr>
        <p:sp>
          <p:nvSpPr>
            <p:cNvPr id="106" name="Shape 106"/>
            <p:cNvSpPr/>
            <p:nvPr/>
          </p:nvSpPr>
          <p:spPr>
            <a:xfrm>
              <a:off x="0" y="0"/>
              <a:ext cx="2500313" cy="857250"/>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07" name="Shape 107"/>
            <p:cNvSpPr/>
            <p:nvPr/>
          </p:nvSpPr>
          <p:spPr>
            <a:xfrm>
              <a:off x="0" y="119944"/>
              <a:ext cx="2500313"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SALTO EXTERIOR O PÍDOLA</a:t>
              </a:r>
            </a:p>
          </p:txBody>
        </p:sp>
      </p:grpSp>
      <p:grpSp>
        <p:nvGrpSpPr>
          <p:cNvPr id="111" name="Group 111"/>
          <p:cNvGrpSpPr/>
          <p:nvPr/>
        </p:nvGrpSpPr>
        <p:grpSpPr>
          <a:xfrm>
            <a:off x="5435600" y="476250"/>
            <a:ext cx="2376488" cy="660400"/>
            <a:chOff x="0" y="0"/>
            <a:chExt cx="2376487" cy="660400"/>
          </a:xfrm>
        </p:grpSpPr>
        <p:sp>
          <p:nvSpPr>
            <p:cNvPr id="109" name="Shape 109"/>
            <p:cNvSpPr/>
            <p:nvPr/>
          </p:nvSpPr>
          <p:spPr>
            <a:xfrm>
              <a:off x="0" y="0"/>
              <a:ext cx="2376488" cy="660400"/>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110" name="Shape 110"/>
            <p:cNvSpPr/>
            <p:nvPr/>
          </p:nvSpPr>
          <p:spPr>
            <a:xfrm>
              <a:off x="695716" y="154869"/>
              <a:ext cx="98505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SALTOS</a:t>
              </a:r>
            </a:p>
          </p:txBody>
        </p:sp>
      </p:grpSp>
      <p:grpSp>
        <p:nvGrpSpPr>
          <p:cNvPr id="114" name="Group 114"/>
          <p:cNvGrpSpPr/>
          <p:nvPr/>
        </p:nvGrpSpPr>
        <p:grpSpPr>
          <a:xfrm>
            <a:off x="604837" y="2964656"/>
            <a:ext cx="2500313" cy="928688"/>
            <a:chOff x="0" y="0"/>
            <a:chExt cx="2500312" cy="928687"/>
          </a:xfrm>
        </p:grpSpPr>
        <p:sp>
          <p:nvSpPr>
            <p:cNvPr id="112" name="Shape 112"/>
            <p:cNvSpPr/>
            <p:nvPr/>
          </p:nvSpPr>
          <p:spPr>
            <a:xfrm>
              <a:off x="0" y="0"/>
              <a:ext cx="2500313" cy="928688"/>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13" name="Shape 113"/>
            <p:cNvSpPr/>
            <p:nvPr/>
          </p:nvSpPr>
          <p:spPr>
            <a:xfrm>
              <a:off x="0" y="22313"/>
              <a:ext cx="2500313"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INTERIOR CON PIERNAS FLEXIONADAS</a:t>
              </a:r>
            </a:p>
          </p:txBody>
        </p:sp>
      </p:grpSp>
      <p:grpSp>
        <p:nvGrpSpPr>
          <p:cNvPr id="117" name="Group 117"/>
          <p:cNvGrpSpPr/>
          <p:nvPr/>
        </p:nvGrpSpPr>
        <p:grpSpPr>
          <a:xfrm>
            <a:off x="604837" y="4764969"/>
            <a:ext cx="2500313" cy="1150762"/>
            <a:chOff x="0" y="0"/>
            <a:chExt cx="2500312" cy="1150761"/>
          </a:xfrm>
        </p:grpSpPr>
        <p:sp>
          <p:nvSpPr>
            <p:cNvPr id="115" name="Shape 115"/>
            <p:cNvSpPr/>
            <p:nvPr/>
          </p:nvSpPr>
          <p:spPr>
            <a:xfrm>
              <a:off x="0" y="3880"/>
              <a:ext cx="2500313" cy="1143001"/>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16" name="Shape 116"/>
            <p:cNvSpPr/>
            <p:nvPr/>
          </p:nvSpPr>
          <p:spPr>
            <a:xfrm>
              <a:off x="0" y="-1"/>
              <a:ext cx="2500313" cy="11507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RONDADA SOBRE EL APARATO (EJECUCIÓN AVANZADA)</a:t>
              </a:r>
            </a:p>
          </p:txBody>
        </p:sp>
      </p:grpSp>
      <p:pic>
        <p:nvPicPr>
          <p:cNvPr id="118" name="logodefinitivo.png" descr="logodefinitivo"/>
          <p:cNvPicPr/>
          <p:nvPr/>
        </p:nvPicPr>
        <p:blipFill>
          <a:blip r:embed="rId2">
            <a:extLst/>
          </a:blip>
          <a:stretch>
            <a:fillRect/>
          </a:stretch>
        </p:blipFill>
        <p:spPr>
          <a:xfrm>
            <a:off x="80756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19" name="pasted-image.pdf"/>
          <p:cNvPicPr/>
          <p:nvPr/>
        </p:nvPicPr>
        <p:blipFill>
          <a:blip r:embed="rId3">
            <a:extLst/>
          </a:blip>
          <a:stretch>
            <a:fillRect/>
          </a:stretch>
        </p:blipFill>
        <p:spPr>
          <a:xfrm>
            <a:off x="4114801" y="1093145"/>
            <a:ext cx="4422776" cy="1397369"/>
          </a:xfrm>
          <a:prstGeom prst="rect">
            <a:avLst/>
          </a:prstGeom>
          <a:ln w="12700">
            <a:miter lim="400000"/>
          </a:ln>
        </p:spPr>
      </p:pic>
      <p:pic>
        <p:nvPicPr>
          <p:cNvPr id="120" name="pasted-image.pdf"/>
          <p:cNvPicPr/>
          <p:nvPr/>
        </p:nvPicPr>
        <p:blipFill>
          <a:blip r:embed="rId4">
            <a:extLst/>
          </a:blip>
          <a:stretch>
            <a:fillRect/>
          </a:stretch>
        </p:blipFill>
        <p:spPr>
          <a:xfrm>
            <a:off x="3533775" y="2694664"/>
            <a:ext cx="5214938" cy="1225206"/>
          </a:xfrm>
          <a:prstGeom prst="rect">
            <a:avLst/>
          </a:prstGeom>
          <a:ln w="12700">
            <a:miter lim="400000"/>
          </a:ln>
        </p:spPr>
      </p:pic>
      <p:pic>
        <p:nvPicPr>
          <p:cNvPr id="121" name="pasted-image.pdf"/>
          <p:cNvPicPr/>
          <p:nvPr/>
        </p:nvPicPr>
        <p:blipFill>
          <a:blip r:embed="rId5">
            <a:extLst/>
          </a:blip>
          <a:stretch>
            <a:fillRect/>
          </a:stretch>
        </p:blipFill>
        <p:spPr>
          <a:xfrm>
            <a:off x="3657523" y="4197690"/>
            <a:ext cx="5337332" cy="159985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100000">
                                          <p:val>
                                            <p:strVal val="#ppt_x"/>
                                          </p:val>
                                        </p:tav>
                                      </p:tavLst>
                                    </p:anim>
                                    <p:anim calcmode="lin" valueType="num">
                                      <p:cBhvr>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14"/>
                                        </p:tgtEl>
                                        <p:attrNameLst>
                                          <p:attrName>style.visibility</p:attrName>
                                        </p:attrNameLst>
                                      </p:cBhvr>
                                      <p:to>
                                        <p:strVal val="visible"/>
                                      </p:to>
                                    </p:set>
                                    <p:anim calcmode="lin" valueType="num">
                                      <p:cBhvr>
                                        <p:cTn id="13" dur="500" fill="hold"/>
                                        <p:tgtEl>
                                          <p:spTgt spid="114"/>
                                        </p:tgtEl>
                                        <p:attrNameLst>
                                          <p:attrName>ppt_x</p:attrName>
                                        </p:attrNameLst>
                                      </p:cBhvr>
                                      <p:tavLst>
                                        <p:tav tm="0">
                                          <p:val>
                                            <p:strVal val="#ppt_x"/>
                                          </p:val>
                                        </p:tav>
                                        <p:tav tm="100000">
                                          <p:val>
                                            <p:strVal val="#ppt_x"/>
                                          </p:val>
                                        </p:tav>
                                      </p:tavLst>
                                    </p:anim>
                                    <p:anim calcmode="lin" valueType="num">
                                      <p:cBhvr>
                                        <p:cTn id="14"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117"/>
                                        </p:tgtEl>
                                        <p:attrNameLst>
                                          <p:attrName>style.visibility</p:attrName>
                                        </p:attrNameLst>
                                      </p:cBhvr>
                                      <p:to>
                                        <p:strVal val="visible"/>
                                      </p:to>
                                    </p:set>
                                    <p:anim calcmode="lin" valueType="num">
                                      <p:cBhvr>
                                        <p:cTn id="19" dur="500" fill="hold"/>
                                        <p:tgtEl>
                                          <p:spTgt spid="117"/>
                                        </p:tgtEl>
                                        <p:attrNameLst>
                                          <p:attrName>ppt_x</p:attrName>
                                        </p:attrNameLst>
                                      </p:cBhvr>
                                      <p:tavLst>
                                        <p:tav tm="0">
                                          <p:val>
                                            <p:strVal val="#ppt_x"/>
                                          </p:val>
                                        </p:tav>
                                        <p:tav tm="100000">
                                          <p:val>
                                            <p:strVal val="#ppt_x"/>
                                          </p:val>
                                        </p:tav>
                                      </p:tavLst>
                                    </p:anim>
                                    <p:anim calcmode="lin" valueType="num">
                                      <p:cBhvr>
                                        <p:cTn id="20"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P build="whole" bldLvl="1" animBg="1" rev="0" advAuto="0" spid="114" grpId="2"/>
      <p:bldP build="whole" bldLvl="1" animBg="1" rev="0" advAuto="0" spid="117"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idx="4294967295"/>
          </p:nvPr>
        </p:nvSpPr>
        <p:spPr>
          <a:xfrm>
            <a:off x="457200" y="274637"/>
            <a:ext cx="8229600" cy="796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spcBef>
                <a:spcPts val="1400"/>
              </a:spcBef>
              <a:defRPr sz="2400"/>
            </a:lvl1pPr>
          </a:lstStyle>
          <a:p>
            <a:pPr lvl="0">
              <a:defRPr sz="1800"/>
            </a:pPr>
            <a:r>
              <a:rPr sz="2400"/>
              <a:t>RECURSOS TÉCNICOS</a:t>
            </a:r>
          </a:p>
        </p:txBody>
      </p:sp>
      <p:grpSp>
        <p:nvGrpSpPr>
          <p:cNvPr id="126" name="Group 126"/>
          <p:cNvGrpSpPr/>
          <p:nvPr/>
        </p:nvGrpSpPr>
        <p:grpSpPr>
          <a:xfrm>
            <a:off x="539750" y="1346993"/>
            <a:ext cx="7929563" cy="1143001"/>
            <a:chOff x="0" y="0"/>
            <a:chExt cx="7929562" cy="1143000"/>
          </a:xfrm>
        </p:grpSpPr>
        <p:sp>
          <p:nvSpPr>
            <p:cNvPr id="124" name="Shape 124"/>
            <p:cNvSpPr/>
            <p:nvPr/>
          </p:nvSpPr>
          <p:spPr>
            <a:xfrm>
              <a:off x="0" y="-1"/>
              <a:ext cx="7929563" cy="1143002"/>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25" name="Shape 125"/>
            <p:cNvSpPr/>
            <p:nvPr/>
          </p:nvSpPr>
          <p:spPr>
            <a:xfrm>
              <a:off x="0" y="129469"/>
              <a:ext cx="7929563"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Combinaciones de figuras simples de equilibrio y desequilibrio con algunos movimientos gimnásticos nos dan como resultado prácticas espectaculares encuadradas dentro de lo que se denomina acrobacia o acrosport.</a:t>
              </a:r>
            </a:p>
          </p:txBody>
        </p:sp>
      </p:grpSp>
      <p:grpSp>
        <p:nvGrpSpPr>
          <p:cNvPr id="129" name="Group 129"/>
          <p:cNvGrpSpPr/>
          <p:nvPr/>
        </p:nvGrpSpPr>
        <p:grpSpPr>
          <a:xfrm>
            <a:off x="5940425" y="549275"/>
            <a:ext cx="2376488" cy="660400"/>
            <a:chOff x="0" y="0"/>
            <a:chExt cx="2376487" cy="660400"/>
          </a:xfrm>
        </p:grpSpPr>
        <p:sp>
          <p:nvSpPr>
            <p:cNvPr id="127" name="Shape 127"/>
            <p:cNvSpPr/>
            <p:nvPr/>
          </p:nvSpPr>
          <p:spPr>
            <a:xfrm>
              <a:off x="0" y="0"/>
              <a:ext cx="2376488" cy="660400"/>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128" name="Shape 128"/>
            <p:cNvSpPr/>
            <p:nvPr/>
          </p:nvSpPr>
          <p:spPr>
            <a:xfrm>
              <a:off x="414264" y="154869"/>
              <a:ext cx="154796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ACROSPORT</a:t>
              </a:r>
            </a:p>
          </p:txBody>
        </p:sp>
      </p:grpSp>
      <p:grpSp>
        <p:nvGrpSpPr>
          <p:cNvPr id="132" name="Group 132"/>
          <p:cNvGrpSpPr/>
          <p:nvPr/>
        </p:nvGrpSpPr>
        <p:grpSpPr>
          <a:xfrm>
            <a:off x="539750" y="2627312"/>
            <a:ext cx="7929563" cy="928688"/>
            <a:chOff x="0" y="0"/>
            <a:chExt cx="7929562" cy="928687"/>
          </a:xfrm>
        </p:grpSpPr>
        <p:sp>
          <p:nvSpPr>
            <p:cNvPr id="130" name="Shape 130"/>
            <p:cNvSpPr/>
            <p:nvPr/>
          </p:nvSpPr>
          <p:spPr>
            <a:xfrm>
              <a:off x="0" y="0"/>
              <a:ext cx="7929563" cy="928688"/>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31" name="Shape 131"/>
            <p:cNvSpPr/>
            <p:nvPr/>
          </p:nvSpPr>
          <p:spPr>
            <a:xfrm>
              <a:off x="0" y="22313"/>
              <a:ext cx="7929563"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Te presentamos algunas posibilidades como punto de referencia para que, basadas en ellas o no, las pongas en práctica o modifiques, creando nuevas y magníficas figuras corporales.</a:t>
              </a:r>
            </a:p>
          </p:txBody>
        </p:sp>
      </p:grpSp>
      <p:pic>
        <p:nvPicPr>
          <p:cNvPr id="133" name="logodefinitivo.png" descr="logodefinitivo"/>
          <p:cNvPicPr/>
          <p:nvPr/>
        </p:nvPicPr>
        <p:blipFill>
          <a:blip r:embed="rId2">
            <a:extLst/>
          </a:blip>
          <a:stretch>
            <a:fillRect/>
          </a:stretch>
        </p:blipFill>
        <p:spPr>
          <a:xfrm>
            <a:off x="80756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34" name="40.jpg"/>
          <p:cNvPicPr/>
          <p:nvPr/>
        </p:nvPicPr>
        <p:blipFill>
          <a:blip r:embed="rId3">
            <a:extLst/>
          </a:blip>
          <a:stretch>
            <a:fillRect/>
          </a:stretch>
        </p:blipFill>
        <p:spPr>
          <a:xfrm>
            <a:off x="620932" y="4710817"/>
            <a:ext cx="1126492" cy="1244406"/>
          </a:xfrm>
          <a:prstGeom prst="rect">
            <a:avLst/>
          </a:prstGeom>
          <a:ln w="12700">
            <a:miter lim="400000"/>
          </a:ln>
        </p:spPr>
      </p:pic>
      <p:pic>
        <p:nvPicPr>
          <p:cNvPr id="135" name="42.jpg"/>
          <p:cNvPicPr/>
          <p:nvPr/>
        </p:nvPicPr>
        <p:blipFill>
          <a:blip r:embed="rId4">
            <a:extLst/>
          </a:blip>
          <a:stretch>
            <a:fillRect/>
          </a:stretch>
        </p:blipFill>
        <p:spPr>
          <a:xfrm>
            <a:off x="1962553" y="4710817"/>
            <a:ext cx="1263648" cy="1244406"/>
          </a:xfrm>
          <a:prstGeom prst="rect">
            <a:avLst/>
          </a:prstGeom>
          <a:ln w="12700">
            <a:miter lim="400000"/>
          </a:ln>
        </p:spPr>
      </p:pic>
      <p:pic>
        <p:nvPicPr>
          <p:cNvPr id="136" name="39.jpg"/>
          <p:cNvPicPr/>
          <p:nvPr/>
        </p:nvPicPr>
        <p:blipFill>
          <a:blip r:embed="rId5">
            <a:extLst/>
          </a:blip>
          <a:stretch>
            <a:fillRect/>
          </a:stretch>
        </p:blipFill>
        <p:spPr>
          <a:xfrm>
            <a:off x="3441330" y="4701802"/>
            <a:ext cx="1142815" cy="1262436"/>
          </a:xfrm>
          <a:prstGeom prst="rect">
            <a:avLst/>
          </a:prstGeom>
          <a:ln w="12700">
            <a:miter lim="400000"/>
          </a:ln>
        </p:spPr>
      </p:pic>
      <p:pic>
        <p:nvPicPr>
          <p:cNvPr id="137" name="37.jpg"/>
          <p:cNvPicPr/>
          <p:nvPr/>
        </p:nvPicPr>
        <p:blipFill>
          <a:blip r:embed="rId6">
            <a:extLst/>
          </a:blip>
          <a:stretch>
            <a:fillRect/>
          </a:stretch>
        </p:blipFill>
        <p:spPr>
          <a:xfrm>
            <a:off x="4942374" y="4701802"/>
            <a:ext cx="1510324" cy="1262436"/>
          </a:xfrm>
          <a:prstGeom prst="rect">
            <a:avLst/>
          </a:prstGeom>
          <a:ln w="12700">
            <a:miter lim="400000"/>
          </a:ln>
        </p:spPr>
      </p:pic>
      <p:pic>
        <p:nvPicPr>
          <p:cNvPr id="138" name="34.jpg"/>
          <p:cNvPicPr/>
          <p:nvPr/>
        </p:nvPicPr>
        <p:blipFill>
          <a:blip r:embed="rId7">
            <a:extLst/>
          </a:blip>
          <a:stretch>
            <a:fillRect/>
          </a:stretch>
        </p:blipFill>
        <p:spPr>
          <a:xfrm>
            <a:off x="6709326" y="4701802"/>
            <a:ext cx="1747307" cy="126243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500" fill="hold"/>
                                        <p:tgtEl>
                                          <p:spTgt spid="126"/>
                                        </p:tgtEl>
                                        <p:attrNameLst>
                                          <p:attrName>ppt_x</p:attrName>
                                        </p:attrNameLst>
                                      </p:cBhvr>
                                      <p:tavLst>
                                        <p:tav tm="0">
                                          <p:val>
                                            <p:strVal val="#ppt_x"/>
                                          </p:val>
                                        </p:tav>
                                        <p:tav tm="100000">
                                          <p:val>
                                            <p:strVal val="#ppt_x"/>
                                          </p:val>
                                        </p:tav>
                                      </p:tavLst>
                                    </p:anim>
                                    <p:anim calcmode="lin" valueType="num">
                                      <p:cBhvr>
                                        <p:cTn id="8"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32"/>
                                        </p:tgtEl>
                                        <p:attrNameLst>
                                          <p:attrName>style.visibility</p:attrName>
                                        </p:attrNameLst>
                                      </p:cBhvr>
                                      <p:to>
                                        <p:strVal val="visible"/>
                                      </p:to>
                                    </p:set>
                                    <p:anim calcmode="lin" valueType="num">
                                      <p:cBhvr>
                                        <p:cTn id="13" dur="500" fill="hold"/>
                                        <p:tgtEl>
                                          <p:spTgt spid="132"/>
                                        </p:tgtEl>
                                        <p:attrNameLst>
                                          <p:attrName>ppt_x</p:attrName>
                                        </p:attrNameLst>
                                      </p:cBhvr>
                                      <p:tavLst>
                                        <p:tav tm="0">
                                          <p:val>
                                            <p:strVal val="#ppt_x"/>
                                          </p:val>
                                        </p:tav>
                                        <p:tav tm="100000">
                                          <p:val>
                                            <p:strVal val="#ppt_x"/>
                                          </p:val>
                                        </p:tav>
                                      </p:tavLst>
                                    </p:anim>
                                    <p:anim calcmode="lin" valueType="num">
                                      <p:cBhvr>
                                        <p:cTn id="1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P build="whole" bldLvl="1" animBg="1" rev="0" advAuto="0" spid="132"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repasado este capítulo, contestarás sin problema a las siguientes cuestiones.</a:t>
            </a:r>
          </a:p>
        </p:txBody>
      </p:sp>
      <p:sp>
        <p:nvSpPr>
          <p:cNvPr id="141" name="Shape 141"/>
          <p:cNvSpPr/>
          <p:nvPr>
            <p:ph type="body" idx="4294967295"/>
          </p:nvPr>
        </p:nvSpPr>
        <p:spPr>
          <a:xfrm rot="21329451">
            <a:off x="225425" y="1555750"/>
            <a:ext cx="8697913"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spcBef>
                <a:spcPts val="400"/>
              </a:spcBef>
              <a:buSzTx/>
              <a:buNone/>
              <a:defRPr sz="1800"/>
            </a:lvl1pPr>
          </a:lstStyle>
          <a:p>
            <a:pPr lvl="0"/>
            <a:r>
              <a:t>¿Qué diferencias existen entre los ejercicios de suelos de las chicas y los chicos?</a:t>
            </a:r>
          </a:p>
        </p:txBody>
      </p:sp>
      <p:sp>
        <p:nvSpPr>
          <p:cNvPr id="142" name="Shape 142"/>
          <p:cNvSpPr/>
          <p:nvPr/>
        </p:nvSpPr>
        <p:spPr>
          <a:xfrm rot="20844450">
            <a:off x="2772854" y="3130781"/>
            <a:ext cx="59404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¿Te mantienes en equilibrio de manos sin apoyo?</a:t>
            </a:r>
          </a:p>
        </p:txBody>
      </p:sp>
      <p:sp>
        <p:nvSpPr>
          <p:cNvPr id="143" name="Shape 143"/>
          <p:cNvSpPr/>
          <p:nvPr/>
        </p:nvSpPr>
        <p:spPr>
          <a:xfrm rot="20396199">
            <a:off x="79524" y="2826285"/>
            <a:ext cx="64293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¿Puedes hacer una voltereta atrás agrupada?</a:t>
            </a:r>
          </a:p>
        </p:txBody>
      </p:sp>
      <p:sp>
        <p:nvSpPr>
          <p:cNvPr id="144" name="Shape 144"/>
          <p:cNvSpPr/>
          <p:nvPr/>
        </p:nvSpPr>
        <p:spPr>
          <a:xfrm>
            <a:off x="2643187" y="4487862"/>
            <a:ext cx="62499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¿Cual es el origen de la G. Deportiva?</a:t>
            </a:r>
          </a:p>
        </p:txBody>
      </p:sp>
      <p:sp>
        <p:nvSpPr>
          <p:cNvPr id="145" name="Shape 145"/>
          <p:cNvSpPr/>
          <p:nvPr/>
        </p:nvSpPr>
        <p:spPr>
          <a:xfrm>
            <a:off x="571500" y="5286375"/>
            <a:ext cx="785812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Comenta a tu compañero o compañera las dificultades que has encontrado en los ejercicios realizados en clase, así como los medios utilizados para superarlos </a:t>
            </a:r>
          </a:p>
        </p:txBody>
      </p:sp>
      <p:pic>
        <p:nvPicPr>
          <p:cNvPr id="146" name="logodefinitivo.png" descr="logodefinitivo"/>
          <p:cNvPicPr/>
          <p:nvPr/>
        </p:nvPicPr>
        <p:blipFill>
          <a:blip r:embed="rId2">
            <a:extLst/>
          </a:blip>
          <a:stretch>
            <a:fillRect/>
          </a:stretch>
        </p:blipFill>
        <p:spPr>
          <a:xfrm>
            <a:off x="80756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47" name="gimnasia 121 copia45.jpg"/>
          <p:cNvPicPr/>
          <p:nvPr/>
        </p:nvPicPr>
        <p:blipFill>
          <a:blip r:embed="rId3">
            <a:alphaModFix amt="40261"/>
            <a:extLst/>
          </a:blip>
          <a:stretch>
            <a:fillRect/>
          </a:stretch>
        </p:blipFill>
        <p:spPr>
          <a:xfrm>
            <a:off x="500062" y="1480150"/>
            <a:ext cx="7455414" cy="48091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anim calcmode="lin" valueType="num">
                                      <p:cBhvr>
                                        <p:cTn id="7" dur="500" fill="hold"/>
                                        <p:tgtEl>
                                          <p:spTgt spid="141">
                                            <p:bg/>
                                          </p:spTgt>
                                        </p:tgtEl>
                                        <p:attrNameLst>
                                          <p:attrName>ppt_x</p:attrName>
                                        </p:attrNameLst>
                                      </p:cBhvr>
                                      <p:tavLst>
                                        <p:tav tm="0">
                                          <p:val>
                                            <p:strVal val="#ppt_x"/>
                                          </p:val>
                                        </p:tav>
                                        <p:tav tm="100000">
                                          <p:val>
                                            <p:strVal val="#ppt_x"/>
                                          </p:val>
                                        </p:tav>
                                      </p:tavLst>
                                    </p:anim>
                                    <p:anim calcmode="lin" valueType="num">
                                      <p:cBhvr>
                                        <p:cTn id="8" dur="500" fill="hold"/>
                                        <p:tgtEl>
                                          <p:spTgt spid="141">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41">
                                            <p:txEl>
                                              <p:pRg st="0" end="0"/>
                                            </p:txEl>
                                          </p:spTgt>
                                        </p:tgtEl>
                                        <p:attrNameLst>
                                          <p:attrName>style.visibility</p:attrName>
                                        </p:attrNameLst>
                                      </p:cBhvr>
                                      <p:to>
                                        <p:strVal val="visible"/>
                                      </p:to>
                                    </p:set>
                                    <p:anim calcmode="lin" valueType="num">
                                      <p:cBhvr>
                                        <p:cTn id="11" dur="5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2" fill="hold">
                                  <p:stCondLst>
                                    <p:cond delay="0"/>
                                  </p:stCondLst>
                                  <p:iterate type="el" backwards="0">
                                    <p:tmAbs val="0"/>
                                  </p:iterate>
                                  <p:childTnLst>
                                    <p:set>
                                      <p:cBhvr>
                                        <p:cTn id="16" fill="hold"/>
                                        <p:tgtEl>
                                          <p:spTgt spid="142"/>
                                        </p:tgtEl>
                                        <p:attrNameLst>
                                          <p:attrName>style.visibility</p:attrName>
                                        </p:attrNameLst>
                                      </p:cBhvr>
                                      <p:to>
                                        <p:strVal val="visible"/>
                                      </p:to>
                                    </p:set>
                                    <p:anim calcmode="lin" valueType="num">
                                      <p:cBhvr>
                                        <p:cTn id="17" dur="500" fill="hold"/>
                                        <p:tgtEl>
                                          <p:spTgt spid="142"/>
                                        </p:tgtEl>
                                        <p:attrNameLst>
                                          <p:attrName>ppt_x</p:attrName>
                                        </p:attrNameLst>
                                      </p:cBhvr>
                                      <p:tavLst>
                                        <p:tav tm="0">
                                          <p:val>
                                            <p:strVal val="#ppt_x"/>
                                          </p:val>
                                        </p:tav>
                                        <p:tav tm="100000">
                                          <p:val>
                                            <p:strVal val="#ppt_x"/>
                                          </p:val>
                                        </p:tav>
                                      </p:tavLst>
                                    </p:anim>
                                    <p:anim calcmode="lin" valueType="num">
                                      <p:cBhvr>
                                        <p:cTn id="1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3" fill="hold">
                                  <p:stCondLst>
                                    <p:cond delay="0"/>
                                  </p:stCondLst>
                                  <p:iterate type="el" backwards="0">
                                    <p:tmAbs val="0"/>
                                  </p:iterate>
                                  <p:childTnLst>
                                    <p:set>
                                      <p:cBhvr>
                                        <p:cTn id="22" fill="hold"/>
                                        <p:tgtEl>
                                          <p:spTgt spid="143"/>
                                        </p:tgtEl>
                                        <p:attrNameLst>
                                          <p:attrName>style.visibility</p:attrName>
                                        </p:attrNameLst>
                                      </p:cBhvr>
                                      <p:to>
                                        <p:strVal val="visible"/>
                                      </p:to>
                                    </p:set>
                                    <p:anim calcmode="lin" valueType="num">
                                      <p:cBhvr>
                                        <p:cTn id="23" dur="500" fill="hold"/>
                                        <p:tgtEl>
                                          <p:spTgt spid="143"/>
                                        </p:tgtEl>
                                        <p:attrNameLst>
                                          <p:attrName>ppt_x</p:attrName>
                                        </p:attrNameLst>
                                      </p:cBhvr>
                                      <p:tavLst>
                                        <p:tav tm="0">
                                          <p:val>
                                            <p:strVal val="#ppt_x"/>
                                          </p:val>
                                        </p:tav>
                                        <p:tav tm="100000">
                                          <p:val>
                                            <p:strVal val="#ppt_x"/>
                                          </p:val>
                                        </p:tav>
                                      </p:tavLst>
                                    </p:anim>
                                    <p:anim calcmode="lin" valueType="num">
                                      <p:cBhvr>
                                        <p:cTn id="2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4" fill="hold">
                                  <p:stCondLst>
                                    <p:cond delay="0"/>
                                  </p:stCondLst>
                                  <p:iterate type="el" backwards="0">
                                    <p:tmAbs val="0"/>
                                  </p:iterate>
                                  <p:childTnLst>
                                    <p:set>
                                      <p:cBhvr>
                                        <p:cTn id="28" fill="hold"/>
                                        <p:tgtEl>
                                          <p:spTgt spid="144"/>
                                        </p:tgtEl>
                                        <p:attrNameLst>
                                          <p:attrName>style.visibility</p:attrName>
                                        </p:attrNameLst>
                                      </p:cBhvr>
                                      <p:to>
                                        <p:strVal val="visible"/>
                                      </p:to>
                                    </p:set>
                                    <p:anim calcmode="lin" valueType="num">
                                      <p:cBhvr>
                                        <p:cTn id="29" dur="500" fill="hold"/>
                                        <p:tgtEl>
                                          <p:spTgt spid="144"/>
                                        </p:tgtEl>
                                        <p:attrNameLst>
                                          <p:attrName>ppt_x</p:attrName>
                                        </p:attrNameLst>
                                      </p:cBhvr>
                                      <p:tavLst>
                                        <p:tav tm="0">
                                          <p:val>
                                            <p:strVal val="#ppt_x"/>
                                          </p:val>
                                        </p:tav>
                                        <p:tav tm="100000">
                                          <p:val>
                                            <p:strVal val="#ppt_x"/>
                                          </p:val>
                                        </p:tav>
                                      </p:tavLst>
                                    </p:anim>
                                    <p:anim calcmode="lin" valueType="num">
                                      <p:cBhvr>
                                        <p:cTn id="30"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5" fill="hold">
                                  <p:stCondLst>
                                    <p:cond delay="0"/>
                                  </p:stCondLst>
                                  <p:iterate type="el" backwards="0">
                                    <p:tmAbs val="0"/>
                                  </p:iterate>
                                  <p:childTnLst>
                                    <p:set>
                                      <p:cBhvr>
                                        <p:cTn id="34" fill="hold"/>
                                        <p:tgtEl>
                                          <p:spTgt spid="145"/>
                                        </p:tgtEl>
                                        <p:attrNameLst>
                                          <p:attrName>style.visibility</p:attrName>
                                        </p:attrNameLst>
                                      </p:cBhvr>
                                      <p:to>
                                        <p:strVal val="visible"/>
                                      </p:to>
                                    </p:set>
                                    <p:anim calcmode="lin" valueType="num">
                                      <p:cBhvr>
                                        <p:cTn id="35" dur="500" fill="hold"/>
                                        <p:tgtEl>
                                          <p:spTgt spid="145"/>
                                        </p:tgtEl>
                                        <p:attrNameLst>
                                          <p:attrName>ppt_x</p:attrName>
                                        </p:attrNameLst>
                                      </p:cBhvr>
                                      <p:tavLst>
                                        <p:tav tm="0">
                                          <p:val>
                                            <p:strVal val="#ppt_x"/>
                                          </p:val>
                                        </p:tav>
                                        <p:tav tm="100000">
                                          <p:val>
                                            <p:strVal val="#ppt_x"/>
                                          </p:val>
                                        </p:tav>
                                      </p:tavLst>
                                    </p:anim>
                                    <p:anim calcmode="lin" valueType="num">
                                      <p:cBhvr>
                                        <p:cTn id="36"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whole" bldLvl="1" animBg="1" rev="0" advAuto="0" spid="144" grpId="4"/>
      <p:bldP build="whole" bldLvl="1" animBg="1" rev="0" advAuto="0" spid="145" grpId="5"/>
      <p:bldP build="whole" bldLvl="1" animBg="1" rev="0" advAuto="0" spid="143" grpId="3"/>
      <p:bldP build="p" bldLvl="1" animBg="1" rev="0" advAuto="0" spid="14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989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30936">
              <a:defRPr sz="1800"/>
            </a:pPr>
            <a:r>
              <a:rPr sz="3036"/>
              <a:t>Índice</a:t>
            </a:r>
            <a:br>
              <a:rPr sz="3036"/>
            </a:br>
          </a:p>
        </p:txBody>
      </p:sp>
      <p:sp>
        <p:nvSpPr>
          <p:cNvPr id="16" name="Shape 16"/>
          <p:cNvSpPr/>
          <p:nvPr>
            <p:ph type="body" idx="4294967295"/>
          </p:nvPr>
        </p:nvSpPr>
        <p:spPr>
          <a:xfrm>
            <a:off x="468312" y="1484312"/>
            <a:ext cx="5000626" cy="36020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Material e instalaciones</a:t>
            </a:r>
            <a:endParaRPr sz="2400"/>
          </a:p>
          <a:p>
            <a:pPr lvl="0" marL="257175" indent="-257175">
              <a:spcBef>
                <a:spcPts val="1400"/>
              </a:spcBef>
              <a:buChar char="•"/>
              <a:defRPr sz="1800"/>
            </a:pPr>
            <a:r>
              <a:rPr sz="2400"/>
              <a:t>Técnicas de los ejercicios básicos</a:t>
            </a:r>
            <a:endParaRPr sz="2400"/>
          </a:p>
          <a:p>
            <a:pPr lvl="0" marL="257175" indent="-257175">
              <a:spcBef>
                <a:spcPts val="1400"/>
              </a:spcBef>
              <a:buChar char="•"/>
              <a:defRPr sz="1800"/>
            </a:pPr>
            <a:r>
              <a:rPr sz="2400"/>
              <a:t>Acrosport</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p241 6ht copiab.jpg"/>
          <p:cNvPicPr/>
          <p:nvPr/>
        </p:nvPicPr>
        <p:blipFill>
          <a:blip r:embed="rId3">
            <a:extLst/>
          </a:blip>
          <a:stretch>
            <a:fillRect/>
          </a:stretch>
        </p:blipFill>
        <p:spPr>
          <a:xfrm>
            <a:off x="5457029" y="1697302"/>
            <a:ext cx="2947551" cy="3176059"/>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21" name="Shape 21"/>
          <p:cNvSpPr/>
          <p:nvPr>
            <p:ph type="body" idx="4294967295"/>
          </p:nvPr>
        </p:nvSpPr>
        <p:spPr>
          <a:xfrm>
            <a:off x="468312" y="1268412"/>
            <a:ext cx="8229601" cy="28368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lgn="just">
              <a:spcBef>
                <a:spcPts val="500"/>
              </a:spcBef>
              <a:buChar char="•"/>
              <a:defRPr sz="1800"/>
            </a:pPr>
            <a:r>
              <a:rPr sz="2400"/>
              <a:t>Conocer la gimnasia artística deportiva como deporte reglado, atendiendo a los ejercicios básicos que la componen y a sus aspectos reglamentarios.</a:t>
            </a:r>
            <a:endParaRPr sz="2400"/>
          </a:p>
          <a:p>
            <a:pPr lvl="0" marL="257175" indent="-257175" algn="just">
              <a:spcBef>
                <a:spcPts val="500"/>
              </a:spcBef>
              <a:buChar char="•"/>
              <a:defRPr sz="1800"/>
            </a:pPr>
            <a:r>
              <a:rPr sz="2400"/>
              <a:t>Comprender las posibilidades de aplicar los diferentes movimientos gimnásticos, teniendo en cuenta las características personales y participando en el aprendizaje de otros compañeros de clase.</a:t>
            </a:r>
          </a:p>
        </p:txBody>
      </p:sp>
      <p:pic>
        <p:nvPicPr>
          <p:cNvPr id="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gimansia 4.jpg"/>
          <p:cNvPicPr/>
          <p:nvPr/>
        </p:nvPicPr>
        <p:blipFill>
          <a:blip r:embed="rId3">
            <a:extLst/>
          </a:blip>
          <a:stretch>
            <a:fillRect/>
          </a:stretch>
        </p:blipFill>
        <p:spPr>
          <a:xfrm>
            <a:off x="2503586" y="4072303"/>
            <a:ext cx="2373350" cy="271887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6" name="Shape 26"/>
          <p:cNvSpPr/>
          <p:nvPr/>
        </p:nvSpPr>
        <p:spPr>
          <a:xfrm>
            <a:off x="855662" y="3698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ORÍGENES</a:t>
            </a:r>
          </a:p>
        </p:txBody>
      </p:sp>
      <p:sp>
        <p:nvSpPr>
          <p:cNvPr id="27" name="Shape 27"/>
          <p:cNvSpPr/>
          <p:nvPr/>
        </p:nvSpPr>
        <p:spPr>
          <a:xfrm>
            <a:off x="1517649" y="984250"/>
            <a:ext cx="5819777" cy="5417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A principios del S. XIX en Alemania, se realizaban unos ejercicios al aire libre, en los parques y bosques, que requerían de unos aparatos especiales y de una gran condición física. Eran ejercicios de espíritu militar y conocidos comoTURNKUNST. </a:t>
            </a:r>
          </a:p>
          <a:p>
            <a:pPr lvl="0" algn="just"/>
            <a:r>
              <a:t>Años más tarde el creador de este sistema F. Jahn, modificó su programa al proliferar las instalaciones cubiertas (Gimnasios) centrándolo en ejercicios gimnásticos, con y sin aparatos, exclusivamente. Estos ejercicios pasaron a llamarse ejercicios TURNLAZT. </a:t>
            </a:r>
          </a:p>
          <a:p>
            <a:pPr lvl="0" algn="just"/>
            <a:r>
              <a:t>A mediados del S. XIX se introduce su sistema en la enseñanza y de la mano de R. Spiess comienzan los albores de lo que será la gimnasia artística o deportiva. Toda Alemania y parte de Europa utiliza este tipo de ejercicios y comienzan las exhibiciones. A finales del S. XIX empiezan las competiciones internacionales, por ejemplo en la I Olimpiada de Atenas 1896 se realizan ejercicios de trepa de cuerda. A partir de 1936 en las Olimpiadas de Berlín donde la Gimnasia deportiva toma cuerpo definitivo.</a:t>
            </a:r>
          </a:p>
        </p:txBody>
      </p:sp>
      <p:pic>
        <p:nvPicPr>
          <p:cNvPr id="28" name="gimnasia 125.jpg"/>
          <p:cNvPicPr/>
          <p:nvPr/>
        </p:nvPicPr>
        <p:blipFill>
          <a:blip r:embed="rId3">
            <a:alphaModFix amt="37543"/>
            <a:extLst/>
          </a:blip>
          <a:stretch>
            <a:fillRect/>
          </a:stretch>
        </p:blipFill>
        <p:spPr>
          <a:xfrm>
            <a:off x="1042176" y="1026307"/>
            <a:ext cx="6704730" cy="541796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31" name="Shape 31"/>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REGLAMENTO BÁSICO</a:t>
            </a:r>
          </a:p>
        </p:txBody>
      </p:sp>
      <p:pic>
        <p:nvPicPr>
          <p:cNvPr id="3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3" name="Shape 33"/>
          <p:cNvSpPr/>
          <p:nvPr/>
        </p:nvSpPr>
        <p:spPr>
          <a:xfrm>
            <a:off x="395287" y="908050"/>
            <a:ext cx="8424863" cy="5151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Para los cursos de Secundaria centraremos las actividades en dos aparatos  y que son comunes a los chicos y chicas, estamos hablando del suelo y de los saltos.</a:t>
            </a:r>
          </a:p>
          <a:p>
            <a:pPr lvl="0"/>
          </a:p>
          <a:p>
            <a:pPr lvl="0"/>
            <a:r>
              <a:t>Los ejercicios en estos aparatos, y en este caso también en el resto, tienen dos modalidades:</a:t>
            </a:r>
          </a:p>
          <a:p>
            <a:pPr lvl="0"/>
            <a:r>
              <a:t>Ejercicios libres. Se procura hacer una ejecución difícil y arriesgada para obtener una puntuación máxima.</a:t>
            </a:r>
          </a:p>
          <a:p>
            <a:pPr lvl="0"/>
            <a:r>
              <a:t>Ejercicios obligatorios. Que los indica la FIG y que todos deben realizar en la competición por igual.</a:t>
            </a:r>
          </a:p>
          <a:p>
            <a:pPr lvl="0"/>
            <a:r>
              <a:t>Los ejercicios duran  1’ con un margen de cortesía de  unos  10” </a:t>
            </a:r>
          </a:p>
          <a:p>
            <a:pPr lvl="0"/>
            <a:r>
              <a:t>Las puntuaciones en gimnasia se basan entres factores:</a:t>
            </a:r>
          </a:p>
          <a:p>
            <a:pPr lvl="0"/>
            <a:r>
              <a:t>1. Dificultad del ejercicio</a:t>
            </a:r>
          </a:p>
          <a:p>
            <a:pPr lvl="0"/>
            <a:r>
              <a:t>2. Continuidad, genialidad y arte en los movimientos</a:t>
            </a:r>
          </a:p>
          <a:p>
            <a:pPr lvl="0"/>
            <a:r>
              <a:t>3. Ejecución técnica de cada uno de ellos.</a:t>
            </a:r>
          </a:p>
          <a:p>
            <a:pPr lvl="0"/>
            <a:r>
              <a:t>Los jueces, partiendo de la puntuación de 10 puntos irán restando puntos, ½ puntos  o décimas de punto según vaya cada gimnasta realizando fallos. La puntuación final saldrá de la media obtenida entre las puntuaciones otorgadas por todos los jueces.</a:t>
            </a:r>
          </a:p>
        </p:txBody>
      </p:sp>
      <p:pic>
        <p:nvPicPr>
          <p:cNvPr id="34" name="caballo2.jpg"/>
          <p:cNvPicPr/>
          <p:nvPr/>
        </p:nvPicPr>
        <p:blipFill>
          <a:blip r:embed="rId3">
            <a:alphaModFix amt="28037"/>
            <a:extLst/>
          </a:blip>
          <a:stretch>
            <a:fillRect/>
          </a:stretch>
        </p:blipFill>
        <p:spPr>
          <a:xfrm>
            <a:off x="1376114" y="435680"/>
            <a:ext cx="56515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3">
                                            <p:txEl>
                                              <p:pRg st="3" end="3"/>
                                            </p:txEl>
                                          </p:spTgt>
                                        </p:tgtEl>
                                        <p:attrNameLst>
                                          <p:attrName>style.visibility</p:attrName>
                                        </p:attrNameLst>
                                      </p:cBhvr>
                                      <p:to>
                                        <p:strVal val="visible"/>
                                      </p:to>
                                    </p:set>
                                    <p:animEffect filter="blinds(horizontal)" transition="in">
                                      <p:cBhvr>
                                        <p:cTn id="7" dur="500"/>
                                        <p:tgtEl>
                                          <p:spTgt spid="33">
                                            <p:txEl>
                                              <p:pRg st="3" end="3"/>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33">
                                            <p:txEl>
                                              <p:pRg st="4" end="4"/>
                                            </p:txEl>
                                          </p:spTgt>
                                        </p:tgtEl>
                                        <p:attrNameLst>
                                          <p:attrName>style.visibility</p:attrName>
                                        </p:attrNameLst>
                                      </p:cBhvr>
                                      <p:to>
                                        <p:strVal val="visible"/>
                                      </p:to>
                                    </p:set>
                                    <p:animEffect filter="blinds(horizontal)" transition="in">
                                      <p:cBhvr>
                                        <p:cTn id="11" dur="500"/>
                                        <p:tgtEl>
                                          <p:spTgt spid="3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0" presetID="3" grpId="1" fill="hold">
                                  <p:stCondLst>
                                    <p:cond delay="0"/>
                                  </p:stCondLst>
                                  <p:iterate type="el" backwards="0">
                                    <p:tmAbs val="0"/>
                                  </p:iterate>
                                  <p:childTnLst>
                                    <p:set>
                                      <p:cBhvr>
                                        <p:cTn id="15" fill="hold"/>
                                        <p:tgtEl>
                                          <p:spTgt spid="33">
                                            <p:txEl>
                                              <p:pRg st="5" end="5"/>
                                            </p:txEl>
                                          </p:spTgt>
                                        </p:tgtEl>
                                        <p:attrNameLst>
                                          <p:attrName>style.visibility</p:attrName>
                                        </p:attrNameLst>
                                      </p:cBhvr>
                                      <p:to>
                                        <p:strVal val="visible"/>
                                      </p:to>
                                    </p:set>
                                    <p:animEffect filter="blinds(horizontal)" transition="in">
                                      <p:cBhvr>
                                        <p:cTn id="16" dur="500"/>
                                        <p:tgtEl>
                                          <p:spTgt spid="33">
                                            <p:txEl>
                                              <p:pRg st="5" end="5"/>
                                            </p:txEl>
                                          </p:spTgt>
                                        </p:tgtEl>
                                      </p:cBhvr>
                                    </p:animEffect>
                                  </p:childTnLst>
                                </p:cTn>
                              </p:par>
                            </p:childTnLst>
                          </p:cTn>
                        </p:par>
                        <p:par>
                          <p:cTn id="17" fill="hold">
                            <p:stCondLst>
                              <p:cond delay="500"/>
                            </p:stCondLst>
                            <p:childTnLst>
                              <p:par>
                                <p:cTn id="18" nodeType="afterEffect" presetClass="entr" presetSubtype="10" presetID="3" grpId="1" fill="hold">
                                  <p:stCondLst>
                                    <p:cond delay="0"/>
                                  </p:stCondLst>
                                  <p:iterate type="el" backwards="0">
                                    <p:tmAbs val="0"/>
                                  </p:iterate>
                                  <p:childTnLst>
                                    <p:set>
                                      <p:cBhvr>
                                        <p:cTn id="19" fill="hold"/>
                                        <p:tgtEl>
                                          <p:spTgt spid="33">
                                            <p:txEl>
                                              <p:pRg st="6" end="6"/>
                                            </p:txEl>
                                          </p:spTgt>
                                        </p:tgtEl>
                                        <p:attrNameLst>
                                          <p:attrName>style.visibility</p:attrName>
                                        </p:attrNameLst>
                                      </p:cBhvr>
                                      <p:to>
                                        <p:strVal val="visible"/>
                                      </p:to>
                                    </p:set>
                                    <p:animEffect filter="blinds(horizontal)" transition="in">
                                      <p:cBhvr>
                                        <p:cTn id="20" dur="500"/>
                                        <p:tgtEl>
                                          <p:spTgt spid="33">
                                            <p:txEl>
                                              <p:pRg st="6" end="6"/>
                                            </p:txEl>
                                          </p:spTgt>
                                        </p:tgtEl>
                                      </p:cBhvr>
                                    </p:animEffect>
                                  </p:childTnLst>
                                </p:cTn>
                              </p:par>
                            </p:childTnLst>
                          </p:cTn>
                        </p:par>
                        <p:par>
                          <p:cTn id="21" fill="hold">
                            <p:stCondLst>
                              <p:cond delay="1000"/>
                            </p:stCondLst>
                            <p:childTnLst>
                              <p:par>
                                <p:cTn id="22" nodeType="afterEffect" presetClass="entr" presetSubtype="10" presetID="3" grpId="1" fill="hold">
                                  <p:stCondLst>
                                    <p:cond delay="0"/>
                                  </p:stCondLst>
                                  <p:iterate type="el" backwards="0">
                                    <p:tmAbs val="0"/>
                                  </p:iterate>
                                  <p:childTnLst>
                                    <p:set>
                                      <p:cBhvr>
                                        <p:cTn id="23" fill="hold"/>
                                        <p:tgtEl>
                                          <p:spTgt spid="33">
                                            <p:txEl>
                                              <p:pRg st="7" end="7"/>
                                            </p:txEl>
                                          </p:spTgt>
                                        </p:tgtEl>
                                        <p:attrNameLst>
                                          <p:attrName>style.visibility</p:attrName>
                                        </p:attrNameLst>
                                      </p:cBhvr>
                                      <p:to>
                                        <p:strVal val="visible"/>
                                      </p:to>
                                    </p:set>
                                    <p:animEffect filter="blinds(horizontal)" transition="in">
                                      <p:cBhvr>
                                        <p:cTn id="24" dur="500"/>
                                        <p:tgtEl>
                                          <p:spTgt spid="33">
                                            <p:txEl>
                                              <p:pRg st="7" end="7"/>
                                            </p:txEl>
                                          </p:spTgt>
                                        </p:tgtEl>
                                      </p:cBhvr>
                                    </p:animEffect>
                                  </p:childTnLst>
                                </p:cTn>
                              </p:par>
                            </p:childTnLst>
                          </p:cTn>
                        </p:par>
                        <p:par>
                          <p:cTn id="25" fill="hold">
                            <p:stCondLst>
                              <p:cond delay="1500"/>
                            </p:stCondLst>
                            <p:childTnLst>
                              <p:par>
                                <p:cTn id="26" nodeType="afterEffect" presetClass="entr" presetSubtype="10" presetID="3" grpId="1" fill="hold">
                                  <p:stCondLst>
                                    <p:cond delay="0"/>
                                  </p:stCondLst>
                                  <p:iterate type="el" backwards="0">
                                    <p:tmAbs val="0"/>
                                  </p:iterate>
                                  <p:childTnLst>
                                    <p:set>
                                      <p:cBhvr>
                                        <p:cTn id="27" fill="hold"/>
                                        <p:tgtEl>
                                          <p:spTgt spid="33">
                                            <p:txEl>
                                              <p:pRg st="8" end="8"/>
                                            </p:txEl>
                                          </p:spTgt>
                                        </p:tgtEl>
                                        <p:attrNameLst>
                                          <p:attrName>style.visibility</p:attrName>
                                        </p:attrNameLst>
                                      </p:cBhvr>
                                      <p:to>
                                        <p:strVal val="visible"/>
                                      </p:to>
                                    </p:set>
                                    <p:animEffect filter="blinds(horizontal)" transition="in">
                                      <p:cBhvr>
                                        <p:cTn id="28" dur="500"/>
                                        <p:tgtEl>
                                          <p:spTgt spid="33">
                                            <p:txEl>
                                              <p:pRg st="8" end="8"/>
                                            </p:txEl>
                                          </p:spTgt>
                                        </p:tgtEl>
                                      </p:cBhvr>
                                    </p:animEffect>
                                  </p:childTnLst>
                                </p:cTn>
                              </p:par>
                            </p:childTnLst>
                          </p:cTn>
                        </p:par>
                        <p:par>
                          <p:cTn id="29" fill="hold">
                            <p:stCondLst>
                              <p:cond delay="2000"/>
                            </p:stCondLst>
                            <p:childTnLst>
                              <p:par>
                                <p:cTn id="30" nodeType="afterEffect" presetClass="entr" presetSubtype="10" presetID="3" grpId="1" fill="hold">
                                  <p:stCondLst>
                                    <p:cond delay="0"/>
                                  </p:stCondLst>
                                  <p:iterate type="el" backwards="0">
                                    <p:tmAbs val="0"/>
                                  </p:iterate>
                                  <p:childTnLst>
                                    <p:set>
                                      <p:cBhvr>
                                        <p:cTn id="31" fill="hold"/>
                                        <p:tgtEl>
                                          <p:spTgt spid="33">
                                            <p:txEl>
                                              <p:pRg st="9" end="9"/>
                                            </p:txEl>
                                          </p:spTgt>
                                        </p:tgtEl>
                                        <p:attrNameLst>
                                          <p:attrName>style.visibility</p:attrName>
                                        </p:attrNameLst>
                                      </p:cBhvr>
                                      <p:to>
                                        <p:strVal val="visible"/>
                                      </p:to>
                                    </p:set>
                                    <p:animEffect filter="blinds(horizontal)" transition="in">
                                      <p:cBhvr>
                                        <p:cTn id="32" dur="500"/>
                                        <p:tgtEl>
                                          <p:spTgt spid="33">
                                            <p:txEl>
                                              <p:pRg st="9" end="9"/>
                                            </p:txEl>
                                          </p:spTgt>
                                        </p:tgtEl>
                                      </p:cBhvr>
                                    </p:animEffect>
                                  </p:childTnLst>
                                </p:cTn>
                              </p:par>
                            </p:childTnLst>
                          </p:cTn>
                        </p:par>
                        <p:par>
                          <p:cTn id="33" fill="hold">
                            <p:stCondLst>
                              <p:cond delay="2500"/>
                            </p:stCondLst>
                            <p:childTnLst>
                              <p:par>
                                <p:cTn id="34" nodeType="afterEffect" presetClass="entr" presetSubtype="10" presetID="3" grpId="1" fill="hold">
                                  <p:stCondLst>
                                    <p:cond delay="0"/>
                                  </p:stCondLst>
                                  <p:iterate type="el" backwards="0">
                                    <p:tmAbs val="0"/>
                                  </p:iterate>
                                  <p:childTnLst>
                                    <p:set>
                                      <p:cBhvr>
                                        <p:cTn id="35" fill="hold"/>
                                        <p:tgtEl>
                                          <p:spTgt spid="33">
                                            <p:txEl>
                                              <p:pRg st="10" end="10"/>
                                            </p:txEl>
                                          </p:spTgt>
                                        </p:tgtEl>
                                        <p:attrNameLst>
                                          <p:attrName>style.visibility</p:attrName>
                                        </p:attrNameLst>
                                      </p:cBhvr>
                                      <p:to>
                                        <p:strVal val="visible"/>
                                      </p:to>
                                    </p:set>
                                    <p:animEffect filter="blinds(horizontal)" transition="in">
                                      <p:cBhvr>
                                        <p:cTn id="36" dur="500"/>
                                        <p:tgtEl>
                                          <p:spTgt spid="33">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logodefinitivo.png" descr="logodefinitivo"/>
          <p:cNvPicPr/>
          <p:nvPr/>
        </p:nvPicPr>
        <p:blipFill>
          <a:blip r:embed="rId2">
            <a:extLst/>
          </a:blip>
          <a:stretch>
            <a:fillRect/>
          </a:stretch>
        </p:blipFill>
        <p:spPr>
          <a:xfrm>
            <a:off x="7786687" y="5929312"/>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7" name="Shape 37"/>
          <p:cNvSpPr/>
          <p:nvPr/>
        </p:nvSpPr>
        <p:spPr>
          <a:xfrm>
            <a:off x="500062" y="785812"/>
            <a:ext cx="7993063" cy="1417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Se desarrolla en instalaciones cubiertas donde se colocan repartidos todos los aparatos por donde pasarán a lo largo de la competición.</a:t>
            </a:r>
          </a:p>
          <a:p>
            <a:pPr lvl="0" algn="just"/>
            <a:r>
              <a:t>SUELO. Se realizan sobre un tapiz cuadrado, cubierto con una moqueta y ligeramente flexible. Sobre este suelo se realizan los ejercicios recorriéndolo de lado a lado y de esquina a esquina.</a:t>
            </a:r>
          </a:p>
        </p:txBody>
      </p:sp>
      <p:sp>
        <p:nvSpPr>
          <p:cNvPr id="38" name="Shape 38"/>
          <p:cNvSpPr/>
          <p:nvPr/>
        </p:nvSpPr>
        <p:spPr>
          <a:xfrm>
            <a:off x="500062" y="357187"/>
            <a:ext cx="824865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pPr>
            <a:r>
              <a:rPr sz="2400"/>
              <a:t>INSTALACIONES</a:t>
            </a:r>
            <a:r>
              <a:t> </a:t>
            </a:r>
          </a:p>
        </p:txBody>
      </p:sp>
      <p:sp>
        <p:nvSpPr>
          <p:cNvPr id="39" name="Shape 39"/>
          <p:cNvSpPr/>
          <p:nvPr/>
        </p:nvSpPr>
        <p:spPr>
          <a:xfrm>
            <a:off x="571500" y="2214562"/>
            <a:ext cx="7993063" cy="1684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stStyle>
          <a:p>
            <a:pPr lvl="0"/>
            <a:r>
              <a:t>SALTOS. Se realizan con una carrera previa no superior a 20m e impulsando sobre un trampolín de origen alemán denominado Reuther. Las dimensiones del caballo son distintas para los chicos que para las chicas, además de situarlo para el salto de forma diferente. La altura del aparato en chicos es de 1.35m y para las chicas es de 1.20m. Su longitud es la misma para los dos 1.63m</a:t>
            </a:r>
          </a:p>
        </p:txBody>
      </p:sp>
      <p:pic>
        <p:nvPicPr>
          <p:cNvPr id="40" name="22 copia.jpg"/>
          <p:cNvPicPr/>
          <p:nvPr/>
        </p:nvPicPr>
        <p:blipFill>
          <a:blip r:embed="rId3">
            <a:extLst/>
          </a:blip>
          <a:stretch>
            <a:fillRect/>
          </a:stretch>
        </p:blipFill>
        <p:spPr>
          <a:xfrm>
            <a:off x="1727993" y="3800504"/>
            <a:ext cx="4694455" cy="279838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100000">
                                          <p:val>
                                            <p:strVal val="#ppt_x"/>
                                          </p:val>
                                        </p:tav>
                                      </p:tavLst>
                                    </p:anim>
                                    <p:anim calcmode="lin" valueType="num">
                                      <p:cBhvr>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39"/>
                                        </p:tgtEl>
                                        <p:attrNameLst>
                                          <p:attrName>style.visibility</p:attrName>
                                        </p:attrNameLst>
                                      </p:cBhvr>
                                      <p:to>
                                        <p:strVal val="visible"/>
                                      </p:to>
                                    </p:se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2"/>
      <p:bldP build="whole" bldLvl="1" animBg="1" rev="0" advAuto="0" spid="3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logodefinitivo.png" descr="logodefinitivo"/>
          <p:cNvPicPr/>
          <p:nvPr/>
        </p:nvPicPr>
        <p:blipFill>
          <a:blip r:embed="rId2">
            <a:extLst/>
          </a:blip>
          <a:stretch>
            <a:fillRect/>
          </a:stretch>
        </p:blipFill>
        <p:spPr>
          <a:xfrm>
            <a:off x="80756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43" name="Shape 43"/>
          <p:cNvSpPr/>
          <p:nvPr/>
        </p:nvSpPr>
        <p:spPr>
          <a:xfrm>
            <a:off x="347662" y="293687"/>
            <a:ext cx="824865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MATERIAL</a:t>
            </a:r>
          </a:p>
        </p:txBody>
      </p:sp>
      <p:sp>
        <p:nvSpPr>
          <p:cNvPr id="44" name="Shape 44"/>
          <p:cNvSpPr/>
          <p:nvPr/>
        </p:nvSpPr>
        <p:spPr>
          <a:xfrm>
            <a:off x="539750" y="3933825"/>
            <a:ext cx="18002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Caballo escolar</a:t>
            </a:r>
          </a:p>
        </p:txBody>
      </p:sp>
      <p:sp>
        <p:nvSpPr>
          <p:cNvPr id="45" name="Shape 45"/>
          <p:cNvSpPr/>
          <p:nvPr/>
        </p:nvSpPr>
        <p:spPr>
          <a:xfrm>
            <a:off x="3143250" y="5286375"/>
            <a:ext cx="180022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Caballo competición actual</a:t>
            </a:r>
          </a:p>
        </p:txBody>
      </p:sp>
      <p:sp>
        <p:nvSpPr>
          <p:cNvPr id="46" name="Shape 46"/>
          <p:cNvSpPr/>
          <p:nvPr/>
        </p:nvSpPr>
        <p:spPr>
          <a:xfrm>
            <a:off x="6400800" y="4214812"/>
            <a:ext cx="198755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Plinto escolar</a:t>
            </a:r>
          </a:p>
        </p:txBody>
      </p:sp>
      <p:pic>
        <p:nvPicPr>
          <p:cNvPr id="47" name="caballo.jpg"/>
          <p:cNvPicPr/>
          <p:nvPr/>
        </p:nvPicPr>
        <p:blipFill>
          <a:blip r:embed="rId3">
            <a:extLst/>
          </a:blip>
          <a:stretch>
            <a:fillRect/>
          </a:stretch>
        </p:blipFill>
        <p:spPr>
          <a:xfrm>
            <a:off x="2986632" y="2295161"/>
            <a:ext cx="2113461" cy="2279297"/>
          </a:xfrm>
          <a:prstGeom prst="rect">
            <a:avLst/>
          </a:prstGeom>
          <a:ln w="12700">
            <a:miter lim="400000"/>
          </a:ln>
        </p:spPr>
      </p:pic>
      <p:pic>
        <p:nvPicPr>
          <p:cNvPr id="48" name="caballo2.jpg"/>
          <p:cNvPicPr/>
          <p:nvPr/>
        </p:nvPicPr>
        <p:blipFill>
          <a:blip r:embed="rId4">
            <a:extLst/>
          </a:blip>
          <a:stretch>
            <a:fillRect/>
          </a:stretch>
        </p:blipFill>
        <p:spPr>
          <a:xfrm>
            <a:off x="430162" y="1668952"/>
            <a:ext cx="1800226" cy="1941817"/>
          </a:xfrm>
          <a:prstGeom prst="rect">
            <a:avLst/>
          </a:prstGeom>
          <a:ln w="12700">
            <a:miter lim="400000"/>
          </a:ln>
        </p:spPr>
      </p:pic>
      <p:pic>
        <p:nvPicPr>
          <p:cNvPr id="49" name="gimnasia 123.jpg"/>
          <p:cNvPicPr/>
          <p:nvPr/>
        </p:nvPicPr>
        <p:blipFill>
          <a:blip r:embed="rId5">
            <a:extLst/>
          </a:blip>
          <a:stretch>
            <a:fillRect/>
          </a:stretch>
        </p:blipFill>
        <p:spPr>
          <a:xfrm>
            <a:off x="6047193" y="1537944"/>
            <a:ext cx="1987551" cy="2073966"/>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35000">
              <a:srgbClr val="FFFFFF"/>
            </a:gs>
            <a:gs pos="100000">
              <a:srgbClr val="FFFFFF"/>
            </a:gs>
          </a:gsLst>
          <a:lin ang="16200000" scaled="0"/>
        </a:gradFill>
      </p:bgPr>
    </p:bg>
    <p:spTree>
      <p:nvGrpSpPr>
        <p:cNvPr id="1" name=""/>
        <p:cNvGrpSpPr/>
        <p:nvPr/>
      </p:nvGrpSpPr>
      <p:grpSpPr>
        <a:xfrm>
          <a:off x="0" y="0"/>
          <a:ext cx="0" cy="0"/>
          <a:chOff x="0" y="0"/>
          <a:chExt cx="0" cy="0"/>
        </a:xfrm>
      </p:grpSpPr>
      <p:sp>
        <p:nvSpPr>
          <p:cNvPr id="51" name="Shape 51"/>
          <p:cNvSpPr/>
          <p:nvPr/>
        </p:nvSpPr>
        <p:spPr>
          <a:xfrm>
            <a:off x="357187" y="285750"/>
            <a:ext cx="7858126"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 RECURSOS TÉCNICOS</a:t>
            </a:r>
          </a:p>
        </p:txBody>
      </p:sp>
      <p:pic>
        <p:nvPicPr>
          <p:cNvPr id="52" name="logodefinitivo.png" descr="logodefinitivo"/>
          <p:cNvPicPr/>
          <p:nvPr/>
        </p:nvPicPr>
        <p:blipFill>
          <a:blip r:embed="rId2">
            <a:extLst/>
          </a:blip>
          <a:stretch>
            <a:fillRect/>
          </a:stretch>
        </p:blipFill>
        <p:spPr>
          <a:xfrm>
            <a:off x="8243887" y="6219825"/>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grpSp>
        <p:nvGrpSpPr>
          <p:cNvPr id="55" name="Group 55"/>
          <p:cNvGrpSpPr/>
          <p:nvPr/>
        </p:nvGrpSpPr>
        <p:grpSpPr>
          <a:xfrm>
            <a:off x="4859337" y="692150"/>
            <a:ext cx="2376488" cy="660400"/>
            <a:chOff x="0" y="0"/>
            <a:chExt cx="2376487" cy="660400"/>
          </a:xfrm>
        </p:grpSpPr>
        <p:sp>
          <p:nvSpPr>
            <p:cNvPr id="53" name="Shape 53"/>
            <p:cNvSpPr/>
            <p:nvPr/>
          </p:nvSpPr>
          <p:spPr>
            <a:xfrm>
              <a:off x="0" y="0"/>
              <a:ext cx="2376488" cy="660400"/>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54" name="Shape 54"/>
            <p:cNvSpPr/>
            <p:nvPr/>
          </p:nvSpPr>
          <p:spPr>
            <a:xfrm>
              <a:off x="748681" y="154869"/>
              <a:ext cx="87912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SUELO</a:t>
              </a:r>
            </a:p>
          </p:txBody>
        </p:sp>
      </p:grpSp>
      <p:grpSp>
        <p:nvGrpSpPr>
          <p:cNvPr id="58" name="Group 58"/>
          <p:cNvGrpSpPr/>
          <p:nvPr/>
        </p:nvGrpSpPr>
        <p:grpSpPr>
          <a:xfrm>
            <a:off x="281286" y="1914525"/>
            <a:ext cx="3009303" cy="1143001"/>
            <a:chOff x="0" y="0"/>
            <a:chExt cx="3009302" cy="1143000"/>
          </a:xfrm>
        </p:grpSpPr>
        <p:sp>
          <p:nvSpPr>
            <p:cNvPr id="56" name="Shape 56"/>
            <p:cNvSpPr/>
            <p:nvPr/>
          </p:nvSpPr>
          <p:spPr>
            <a:xfrm>
              <a:off x="4463" y="0"/>
              <a:ext cx="3000376" cy="1143001"/>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57" name="Shape 57"/>
            <p:cNvSpPr/>
            <p:nvPr/>
          </p:nvSpPr>
          <p:spPr>
            <a:xfrm>
              <a:off x="0" y="262819"/>
              <a:ext cx="3009303"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t>VOLTERETA  ADELANTE Y</a:t>
              </a:r>
            </a:p>
            <a:p>
              <a:pPr lvl="0" algn="ctr"/>
              <a:r>
                <a:t> ATRÁS AGRUPADAS</a:t>
              </a:r>
            </a:p>
          </p:txBody>
        </p:sp>
      </p:grpSp>
      <p:grpSp>
        <p:nvGrpSpPr>
          <p:cNvPr id="61" name="Group 61"/>
          <p:cNvGrpSpPr/>
          <p:nvPr/>
        </p:nvGrpSpPr>
        <p:grpSpPr>
          <a:xfrm>
            <a:off x="357187" y="3557587"/>
            <a:ext cx="2857501" cy="790576"/>
            <a:chOff x="0" y="0"/>
            <a:chExt cx="2857500" cy="790575"/>
          </a:xfrm>
        </p:grpSpPr>
        <p:sp>
          <p:nvSpPr>
            <p:cNvPr id="59" name="Shape 59"/>
            <p:cNvSpPr/>
            <p:nvPr/>
          </p:nvSpPr>
          <p:spPr>
            <a:xfrm>
              <a:off x="0" y="0"/>
              <a:ext cx="2857500" cy="790575"/>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60" name="Shape 60"/>
            <p:cNvSpPr/>
            <p:nvPr/>
          </p:nvSpPr>
          <p:spPr>
            <a:xfrm>
              <a:off x="161405" y="219956"/>
              <a:ext cx="2534690"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VOLTERETA LANZADA</a:t>
              </a:r>
            </a:p>
          </p:txBody>
        </p:sp>
      </p:grpSp>
      <p:grpSp>
        <p:nvGrpSpPr>
          <p:cNvPr id="64" name="Group 64"/>
          <p:cNvGrpSpPr/>
          <p:nvPr/>
        </p:nvGrpSpPr>
        <p:grpSpPr>
          <a:xfrm>
            <a:off x="285750" y="4843462"/>
            <a:ext cx="3000375" cy="1004888"/>
            <a:chOff x="0" y="0"/>
            <a:chExt cx="3000375" cy="1004887"/>
          </a:xfrm>
        </p:grpSpPr>
        <p:sp>
          <p:nvSpPr>
            <p:cNvPr id="62" name="Shape 62"/>
            <p:cNvSpPr/>
            <p:nvPr/>
          </p:nvSpPr>
          <p:spPr>
            <a:xfrm>
              <a:off x="0" y="0"/>
              <a:ext cx="3000375" cy="1004888"/>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63" name="Shape 63"/>
            <p:cNvSpPr/>
            <p:nvPr/>
          </p:nvSpPr>
          <p:spPr>
            <a:xfrm>
              <a:off x="131156" y="60413"/>
              <a:ext cx="2738063"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t>VOLTERETA ADELANTE</a:t>
              </a:r>
            </a:p>
            <a:p>
              <a:pPr lvl="0" algn="ctr"/>
              <a:r>
                <a:t>PIERNAS EXTENDIDAS</a:t>
              </a:r>
            </a:p>
            <a:p>
              <a:pPr lvl="0" algn="ctr"/>
              <a:r>
                <a:t>Y JUNTAS</a:t>
              </a:r>
            </a:p>
          </p:txBody>
        </p:sp>
      </p:grpSp>
      <p:pic>
        <p:nvPicPr>
          <p:cNvPr id="65" name="pasted-image.pdf"/>
          <p:cNvPicPr/>
          <p:nvPr/>
        </p:nvPicPr>
        <p:blipFill>
          <a:blip r:embed="rId3">
            <a:extLst/>
          </a:blip>
          <a:stretch>
            <a:fillRect/>
          </a:stretch>
        </p:blipFill>
        <p:spPr>
          <a:xfrm>
            <a:off x="4166470" y="1816368"/>
            <a:ext cx="4108409" cy="1004889"/>
          </a:xfrm>
          <a:prstGeom prst="rect">
            <a:avLst/>
          </a:prstGeom>
          <a:ln w="12700">
            <a:miter lim="400000"/>
          </a:ln>
        </p:spPr>
      </p:pic>
      <p:pic>
        <p:nvPicPr>
          <p:cNvPr id="66" name="pasted-image.pdf"/>
          <p:cNvPicPr/>
          <p:nvPr/>
        </p:nvPicPr>
        <p:blipFill>
          <a:blip r:embed="rId4">
            <a:extLst/>
          </a:blip>
          <a:stretch>
            <a:fillRect/>
          </a:stretch>
        </p:blipFill>
        <p:spPr>
          <a:xfrm>
            <a:off x="3963584" y="2976513"/>
            <a:ext cx="4288644" cy="1332385"/>
          </a:xfrm>
          <a:prstGeom prst="rect">
            <a:avLst/>
          </a:prstGeom>
          <a:ln w="12700">
            <a:miter lim="400000"/>
          </a:ln>
        </p:spPr>
      </p:pic>
      <p:pic>
        <p:nvPicPr>
          <p:cNvPr id="67" name="pasted-image.pdf"/>
          <p:cNvPicPr/>
          <p:nvPr/>
        </p:nvPicPr>
        <p:blipFill>
          <a:blip r:embed="rId5">
            <a:extLst/>
          </a:blip>
          <a:stretch>
            <a:fillRect/>
          </a:stretch>
        </p:blipFill>
        <p:spPr>
          <a:xfrm>
            <a:off x="3638675" y="4684129"/>
            <a:ext cx="5163999" cy="114300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100000">
                                          <p:val>
                                            <p:strVal val="#ppt_x"/>
                                          </p:val>
                                        </p:tav>
                                      </p:tavLst>
                                    </p:anim>
                                    <p:anim calcmode="lin" valueType="num">
                                      <p:cBhvr>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61"/>
                                        </p:tgtEl>
                                        <p:attrNameLst>
                                          <p:attrName>style.visibility</p:attrName>
                                        </p:attrNameLst>
                                      </p:cBhvr>
                                      <p:to>
                                        <p:strVal val="visible"/>
                                      </p:to>
                                    </p:se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64"/>
                                        </p:tgtEl>
                                        <p:attrNameLst>
                                          <p:attrName>style.visibility</p:attrName>
                                        </p:attrNameLst>
                                      </p:cBhvr>
                                      <p:to>
                                        <p:strVal val="visible"/>
                                      </p:to>
                                    </p:set>
                                    <p:anim calcmode="lin" valueType="num">
                                      <p:cBhvr>
                                        <p:cTn id="19" dur="500" fill="hold"/>
                                        <p:tgtEl>
                                          <p:spTgt spid="64"/>
                                        </p:tgtEl>
                                        <p:attrNameLst>
                                          <p:attrName>ppt_x</p:attrName>
                                        </p:attrNameLst>
                                      </p:cBhvr>
                                      <p:tavLst>
                                        <p:tav tm="0">
                                          <p:val>
                                            <p:strVal val="#ppt_x"/>
                                          </p:val>
                                        </p:tav>
                                        <p:tav tm="100000">
                                          <p:val>
                                            <p:strVal val="#ppt_x"/>
                                          </p:val>
                                        </p:tav>
                                      </p:tavLst>
                                    </p:anim>
                                    <p:anim calcmode="lin" valueType="num">
                                      <p:cBhvr>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 grpId="3"/>
      <p:bldP build="whole" bldLvl="1" animBg="1" rev="0" advAuto="0" spid="58" grpId="1"/>
      <p:bldP build="whole" bldLvl="1" animBg="1" rev="0" advAuto="0" spid="61"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35000">
              <a:srgbClr val="FFFFFF"/>
            </a:gs>
            <a:gs pos="100000">
              <a:srgbClr val="FFFFFF"/>
            </a:gs>
          </a:gsLst>
          <a:lin ang="16200000" scaled="0"/>
        </a:gradFill>
      </p:bgPr>
    </p:bg>
    <p:spTree>
      <p:nvGrpSpPr>
        <p:cNvPr id="1" name=""/>
        <p:cNvGrpSpPr/>
        <p:nvPr/>
      </p:nvGrpSpPr>
      <p:grpSpPr>
        <a:xfrm>
          <a:off x="0" y="0"/>
          <a:ext cx="0" cy="0"/>
          <a:chOff x="0" y="0"/>
          <a:chExt cx="0" cy="0"/>
        </a:xfrm>
      </p:grpSpPr>
      <p:sp>
        <p:nvSpPr>
          <p:cNvPr id="69" name="Shape 69"/>
          <p:cNvSpPr/>
          <p:nvPr>
            <p:ph type="title" idx="4294967295"/>
          </p:nvPr>
        </p:nvSpPr>
        <p:spPr>
          <a:xfrm>
            <a:off x="457200" y="274637"/>
            <a:ext cx="8229600" cy="5826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spcBef>
                <a:spcPts val="1400"/>
              </a:spcBef>
              <a:defRPr sz="2400"/>
            </a:lvl1pPr>
          </a:lstStyle>
          <a:p>
            <a:pPr lvl="0">
              <a:defRPr sz="1800"/>
            </a:pPr>
            <a:r>
              <a:rPr sz="2400"/>
              <a:t>RECURSOS TÉCNICOS</a:t>
            </a:r>
          </a:p>
        </p:txBody>
      </p:sp>
      <p:grpSp>
        <p:nvGrpSpPr>
          <p:cNvPr id="72" name="Group 72"/>
          <p:cNvGrpSpPr/>
          <p:nvPr/>
        </p:nvGrpSpPr>
        <p:grpSpPr>
          <a:xfrm>
            <a:off x="285750" y="1766181"/>
            <a:ext cx="2500313" cy="1150763"/>
            <a:chOff x="0" y="0"/>
            <a:chExt cx="2500312" cy="1150761"/>
          </a:xfrm>
        </p:grpSpPr>
        <p:sp>
          <p:nvSpPr>
            <p:cNvPr id="70" name="Shape 70"/>
            <p:cNvSpPr/>
            <p:nvPr/>
          </p:nvSpPr>
          <p:spPr>
            <a:xfrm>
              <a:off x="0" y="3880"/>
              <a:ext cx="2500313" cy="1143001"/>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71" name="Shape 71"/>
            <p:cNvSpPr/>
            <p:nvPr/>
          </p:nvSpPr>
          <p:spPr>
            <a:xfrm>
              <a:off x="0" y="-1"/>
              <a:ext cx="2500313" cy="11507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VOLTERETA ADELANTE PIERNAS ABIERTAS Y EXTENDIDAS</a:t>
              </a:r>
            </a:p>
          </p:txBody>
        </p:sp>
      </p:grpSp>
      <p:grpSp>
        <p:nvGrpSpPr>
          <p:cNvPr id="75" name="Group 75"/>
          <p:cNvGrpSpPr/>
          <p:nvPr/>
        </p:nvGrpSpPr>
        <p:grpSpPr>
          <a:xfrm>
            <a:off x="5580062" y="476250"/>
            <a:ext cx="2376488" cy="804863"/>
            <a:chOff x="0" y="0"/>
            <a:chExt cx="2376487" cy="804862"/>
          </a:xfrm>
        </p:grpSpPr>
        <p:sp>
          <p:nvSpPr>
            <p:cNvPr id="73" name="Shape 73"/>
            <p:cNvSpPr/>
            <p:nvPr/>
          </p:nvSpPr>
          <p:spPr>
            <a:xfrm>
              <a:off x="0" y="0"/>
              <a:ext cx="2376488" cy="80486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74" name="Shape 74"/>
            <p:cNvSpPr/>
            <p:nvPr/>
          </p:nvSpPr>
          <p:spPr>
            <a:xfrm>
              <a:off x="748681" y="227100"/>
              <a:ext cx="87912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SUELO</a:t>
              </a:r>
            </a:p>
          </p:txBody>
        </p:sp>
      </p:grpSp>
      <p:grpSp>
        <p:nvGrpSpPr>
          <p:cNvPr id="78" name="Group 78"/>
          <p:cNvGrpSpPr/>
          <p:nvPr/>
        </p:nvGrpSpPr>
        <p:grpSpPr>
          <a:xfrm>
            <a:off x="285750" y="4491919"/>
            <a:ext cx="2500313" cy="1150762"/>
            <a:chOff x="0" y="0"/>
            <a:chExt cx="2500312" cy="1150761"/>
          </a:xfrm>
        </p:grpSpPr>
        <p:sp>
          <p:nvSpPr>
            <p:cNvPr id="76" name="Shape 76"/>
            <p:cNvSpPr/>
            <p:nvPr/>
          </p:nvSpPr>
          <p:spPr>
            <a:xfrm>
              <a:off x="0" y="3880"/>
              <a:ext cx="2500313" cy="1143001"/>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77" name="Shape 77"/>
            <p:cNvSpPr/>
            <p:nvPr/>
          </p:nvSpPr>
          <p:spPr>
            <a:xfrm>
              <a:off x="0" y="-1"/>
              <a:ext cx="2500313" cy="11507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VOLTERETA ATRÁS PIERNAS EXTENDIDAS Y JUNTAS</a:t>
              </a:r>
            </a:p>
          </p:txBody>
        </p:sp>
      </p:grpSp>
      <p:grpSp>
        <p:nvGrpSpPr>
          <p:cNvPr id="81" name="Group 81"/>
          <p:cNvGrpSpPr/>
          <p:nvPr/>
        </p:nvGrpSpPr>
        <p:grpSpPr>
          <a:xfrm>
            <a:off x="285750" y="3068637"/>
            <a:ext cx="2500313" cy="1143001"/>
            <a:chOff x="0" y="0"/>
            <a:chExt cx="2500312" cy="1143000"/>
          </a:xfrm>
        </p:grpSpPr>
        <p:sp>
          <p:nvSpPr>
            <p:cNvPr id="79" name="Shape 79"/>
            <p:cNvSpPr/>
            <p:nvPr/>
          </p:nvSpPr>
          <p:spPr>
            <a:xfrm>
              <a:off x="0" y="-1"/>
              <a:ext cx="2500313" cy="1143002"/>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80" name="Shape 80"/>
            <p:cNvSpPr/>
            <p:nvPr/>
          </p:nvSpPr>
          <p:spPr>
            <a:xfrm>
              <a:off x="0" y="129469"/>
              <a:ext cx="2500313"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VOLTERETA ATRÁS PIERNAS ABIERTAS Y EXTENDIDAS</a:t>
              </a:r>
            </a:p>
          </p:txBody>
        </p:sp>
      </p:grpSp>
      <p:pic>
        <p:nvPicPr>
          <p:cNvPr id="82" name="logodefinitivo.png" descr="logodefinitivo"/>
          <p:cNvPicPr/>
          <p:nvPr/>
        </p:nvPicPr>
        <p:blipFill>
          <a:blip r:embed="rId2">
            <a:extLst/>
          </a:blip>
          <a:stretch>
            <a:fillRect/>
          </a:stretch>
        </p:blipFill>
        <p:spPr>
          <a:xfrm>
            <a:off x="80756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83" name="pasted-image.pdf"/>
          <p:cNvPicPr/>
          <p:nvPr/>
        </p:nvPicPr>
        <p:blipFill>
          <a:blip r:embed="rId3">
            <a:extLst/>
          </a:blip>
          <a:stretch>
            <a:fillRect/>
          </a:stretch>
        </p:blipFill>
        <p:spPr>
          <a:xfrm>
            <a:off x="3924300" y="1448196"/>
            <a:ext cx="4866340" cy="1226345"/>
          </a:xfrm>
          <a:prstGeom prst="rect">
            <a:avLst/>
          </a:prstGeom>
          <a:ln w="12700">
            <a:miter lim="400000"/>
          </a:ln>
        </p:spPr>
      </p:pic>
      <p:pic>
        <p:nvPicPr>
          <p:cNvPr id="84" name="pasted-image.pdf"/>
          <p:cNvPicPr/>
          <p:nvPr/>
        </p:nvPicPr>
        <p:blipFill>
          <a:blip r:embed="rId4">
            <a:extLst/>
          </a:blip>
          <a:stretch>
            <a:fillRect/>
          </a:stretch>
        </p:blipFill>
        <p:spPr>
          <a:xfrm>
            <a:off x="3759200" y="4514453"/>
            <a:ext cx="4866340" cy="1294908"/>
          </a:xfrm>
          <a:prstGeom prst="rect">
            <a:avLst/>
          </a:prstGeom>
          <a:ln w="12700">
            <a:miter lim="400000"/>
          </a:ln>
        </p:spPr>
      </p:pic>
      <p:pic>
        <p:nvPicPr>
          <p:cNvPr id="85" name="pasted-image.pdf"/>
          <p:cNvPicPr/>
          <p:nvPr/>
        </p:nvPicPr>
        <p:blipFill>
          <a:blip r:embed="rId5">
            <a:extLst/>
          </a:blip>
          <a:stretch>
            <a:fillRect/>
          </a:stretch>
        </p:blipFill>
        <p:spPr>
          <a:xfrm>
            <a:off x="3668938" y="3022996"/>
            <a:ext cx="5046863" cy="1143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ppt_x"/>
                                          </p:val>
                                        </p:tav>
                                        <p:tav tm="100000">
                                          <p:val>
                                            <p:strVal val="#ppt_x"/>
                                          </p:val>
                                        </p:tav>
                                      </p:tavLst>
                                    </p:anim>
                                    <p:anim calcmode="lin" valueType="num">
                                      <p:cBhvr>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81"/>
                                        </p:tgtEl>
                                        <p:attrNameLst>
                                          <p:attrName>style.visibility</p:attrName>
                                        </p:attrNameLst>
                                      </p:cBhvr>
                                      <p:to>
                                        <p:strVal val="visible"/>
                                      </p:to>
                                    </p:set>
                                    <p:anim calcmode="lin" valueType="num">
                                      <p:cBhvr>
                                        <p:cTn id="13" dur="500" fill="hold"/>
                                        <p:tgtEl>
                                          <p:spTgt spid="81"/>
                                        </p:tgtEl>
                                        <p:attrNameLst>
                                          <p:attrName>ppt_x</p:attrName>
                                        </p:attrNameLst>
                                      </p:cBhvr>
                                      <p:tavLst>
                                        <p:tav tm="0">
                                          <p:val>
                                            <p:strVal val="#ppt_x"/>
                                          </p:val>
                                        </p:tav>
                                        <p:tav tm="100000">
                                          <p:val>
                                            <p:strVal val="#ppt_x"/>
                                          </p:val>
                                        </p:tav>
                                      </p:tavLst>
                                    </p:anim>
                                    <p:anim calcmode="lin" valueType="num">
                                      <p:cBhvr>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78"/>
                                        </p:tgtEl>
                                        <p:attrNameLst>
                                          <p:attrName>style.visibility</p:attrName>
                                        </p:attrNameLst>
                                      </p:cBhvr>
                                      <p:to>
                                        <p:strVal val="visible"/>
                                      </p:to>
                                    </p:set>
                                    <p:anim calcmode="lin" valueType="num">
                                      <p:cBhvr>
                                        <p:cTn id="19" dur="500" fill="hold"/>
                                        <p:tgtEl>
                                          <p:spTgt spid="78"/>
                                        </p:tgtEl>
                                        <p:attrNameLst>
                                          <p:attrName>ppt_x</p:attrName>
                                        </p:attrNameLst>
                                      </p:cBhvr>
                                      <p:tavLst>
                                        <p:tav tm="0">
                                          <p:val>
                                            <p:strVal val="#ppt_x"/>
                                          </p:val>
                                        </p:tav>
                                        <p:tav tm="100000">
                                          <p:val>
                                            <p:strVal val="#ppt_x"/>
                                          </p:val>
                                        </p:tav>
                                      </p:tavLst>
                                    </p:anim>
                                    <p:anim calcmode="lin" valueType="num">
                                      <p:cBhvr>
                                        <p:cTn id="2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3"/>
      <p:bldP build="whole" bldLvl="1" animBg="1" rev="0" advAuto="0" spid="81" grpId="2"/>
      <p:bldP build="whole" bldLvl="1" animBg="1" rev="0" advAuto="0" spid="72"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