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1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9" name="Shape 9"/>
          <p:cNvSpPr/>
          <p:nvPr/>
        </p:nvSpPr>
        <p:spPr>
          <a:xfrm>
            <a:off x="285750" y="5929312"/>
            <a:ext cx="53292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00"/>
                </a:solidFill>
              </a:rPr>
              <a:t>EL CALENTAMIENTO</a:t>
            </a:r>
          </a:p>
        </p:txBody>
      </p:sp>
      <p:pic>
        <p:nvPicPr>
          <p:cNvPr id="10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6550" y="6099175"/>
            <a:ext cx="1187450" cy="75882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00"/>
                </a:solidFill>
              </a:rPr>
              <a:t>Fundamentos para la ESO y el Bachillerato. Un aprendizaje comprensivo y vivencial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 idx="4294967295"/>
          </p:nvPr>
        </p:nvSpPr>
        <p:spPr>
          <a:xfrm>
            <a:off x="428625" y="500062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Fase de ejercicios de “velocidad”.</a:t>
            </a:r>
          </a:p>
        </p:txBody>
      </p:sp>
      <p:sp>
        <p:nvSpPr>
          <p:cNvPr id="49" name="Shape 49"/>
          <p:cNvSpPr/>
          <p:nvPr>
            <p:ph type="body" idx="4294967295"/>
          </p:nvPr>
        </p:nvSpPr>
        <p:spPr>
          <a:xfrm>
            <a:off x="642937" y="2928937"/>
            <a:ext cx="3686176" cy="26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44928" indent="-244928">
              <a:spcBef>
                <a:spcPts val="400"/>
              </a:spcBef>
              <a:buChar char="•"/>
              <a:defRPr sz="2000"/>
            </a:lvl1pPr>
          </a:lstStyle>
          <a:p>
            <a:pPr lvl="0">
              <a:defRPr sz="1800"/>
            </a:pPr>
            <a:r>
              <a:rPr sz="2000"/>
              <a:t>Esta fase siempre debe ser la última y en ella podremos incorporar ejercicios que implique algo más de intensidad como son los sprines, los cambios de dirección, el skiping, etc.</a:t>
            </a:r>
          </a:p>
        </p:txBody>
      </p:sp>
      <p:pic>
        <p:nvPicPr>
          <p:cNvPr id="50" name="flat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8718" y="2093833"/>
            <a:ext cx="2132454" cy="359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entado y flexion.jpg"/>
          <p:cNvPicPr/>
          <p:nvPr/>
        </p:nvPicPr>
        <p:blipFill>
          <a:blip r:embed="rId2">
            <a:alphaModFix amt="35079"/>
            <a:extLst/>
          </a:blip>
          <a:stretch>
            <a:fillRect/>
          </a:stretch>
        </p:blipFill>
        <p:spPr>
          <a:xfrm>
            <a:off x="138310" y="887130"/>
            <a:ext cx="8128001" cy="54102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539750" y="404812"/>
            <a:ext cx="6604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TIPOS  DE  CALENTAMIENTO</a:t>
            </a:r>
            <a:r>
              <a:t> </a:t>
            </a:r>
          </a:p>
        </p:txBody>
      </p:sp>
      <p:sp>
        <p:nvSpPr>
          <p:cNvPr id="54" name="Shape 54"/>
          <p:cNvSpPr/>
          <p:nvPr/>
        </p:nvSpPr>
        <p:spPr>
          <a:xfrm>
            <a:off x="1214437" y="1557337"/>
            <a:ext cx="6715126" cy="4466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CALENTAMIENTO GENERAL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b="1"/>
              <a:t>Debemos mover ordenadamente todos los segmentos corporales ya que tras él, las actividades a desarrollar no utilizarán de forma exclusiva una parte del cuerpo, sino que intervendrán todas en su conjunto </a:t>
            </a:r>
            <a:endParaRPr b="1"/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CALENTAMIENTO ESPECÍFICO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b="1"/>
              <a:t>Este tipo de calentamiento se dirigirá a las partes del cuerpo que luego intervendrán de forma prioritaria, incluso exclusiva</a:t>
            </a:r>
            <a:r>
              <a:rPr b="1">
                <a:solidFill>
                  <a:srgbClr val="6600FF"/>
                </a:solidFill>
              </a:rPr>
              <a:t>.</a:t>
            </a:r>
            <a:r>
              <a:rPr b="1"/>
              <a:t> 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1"/>
      <p:bldP build="whole" bldLvl="1" animBg="1" rev="0" advAuto="0" spid="5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calentamiento 1.jpg"/>
          <p:cNvPicPr/>
          <p:nvPr/>
        </p:nvPicPr>
        <p:blipFill>
          <a:blip r:embed="rId2">
            <a:alphaModFix amt="40002"/>
            <a:extLst/>
          </a:blip>
          <a:stretch>
            <a:fillRect/>
          </a:stretch>
        </p:blipFill>
        <p:spPr>
          <a:xfrm>
            <a:off x="5168205" y="381000"/>
            <a:ext cx="3644901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body" idx="4294967295"/>
          </p:nvPr>
        </p:nvSpPr>
        <p:spPr>
          <a:xfrm>
            <a:off x="457200" y="1643062"/>
            <a:ext cx="8186738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 algn="just">
              <a:spcBef>
                <a:spcPts val="1200"/>
              </a:spcBef>
              <a:buChar char="•"/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Calentamiento estático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>
              <a:spcBef>
                <a:spcPts val="1000"/>
              </a:spcBef>
              <a:buSzTx/>
              <a:buNone/>
              <a:defRPr sz="1800"/>
            </a:pPr>
            <a:r>
              <a:t>Ejercicios de estiramiento y de movilidad articular realizados en el mismo</a:t>
            </a:r>
          </a:p>
          <a:p>
            <a:pPr lvl="0" algn="just">
              <a:spcBef>
                <a:spcPts val="1000"/>
              </a:spcBef>
              <a:buSzTx/>
              <a:buNone/>
              <a:defRPr sz="1800"/>
            </a:pPr>
            <a:r>
              <a:t>lugar. </a:t>
            </a:r>
          </a:p>
          <a:p>
            <a:pPr lvl="0" marL="214312" indent="-214312" algn="just">
              <a:spcBef>
                <a:spcPts val="1200"/>
              </a:spcBef>
              <a:buChar char="•"/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Calentamiento dinámico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buSzTx/>
              <a:buNone/>
              <a:defRPr sz="1800"/>
            </a:pPr>
            <a:r>
              <a:t>A este tipo de calentamiento pertenecen todos los ejercicios que se realizan</a:t>
            </a:r>
          </a:p>
          <a:p>
            <a:pPr lvl="0">
              <a:spcBef>
                <a:spcPts val="1000"/>
              </a:spcBef>
              <a:buSzTx/>
              <a:buNone/>
              <a:defRPr sz="1800"/>
            </a:pPr>
            <a:r>
              <a:t>en desplazamientos por el terreno. </a:t>
            </a:r>
          </a:p>
          <a:p>
            <a:pPr lvl="0" marL="214312" indent="-214312" algn="just">
              <a:spcBef>
                <a:spcPts val="1200"/>
              </a:spcBef>
              <a:buChar char="•"/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Calentamiento mixto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>
              <a:spcBef>
                <a:spcPts val="1000"/>
              </a:spcBef>
              <a:buSzTx/>
              <a:buNone/>
              <a:defRPr sz="1800"/>
            </a:pPr>
            <a:r>
              <a:t>Es cuando el calentamiento  se realiza  de forma estática y dinámica. </a:t>
            </a:r>
          </a:p>
          <a:p>
            <a:pPr lvl="0" marL="214312" indent="-214312" algn="just">
              <a:spcBef>
                <a:spcPts val="1200"/>
              </a:spcBef>
              <a:buChar char="•"/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Calentamiento lúdico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>
              <a:spcBef>
                <a:spcPts val="1000"/>
              </a:spcBef>
              <a:buSzTx/>
              <a:buNone/>
              <a:defRPr sz="1800"/>
            </a:pPr>
            <a:r>
              <a:t>Es aquel que utiliza el juego para poner en funcionamiento todos los sistemas. </a:t>
            </a:r>
          </a:p>
        </p:txBody>
      </p:sp>
      <p:sp>
        <p:nvSpPr>
          <p:cNvPr id="58" name="Shape 58"/>
          <p:cNvSpPr/>
          <p:nvPr/>
        </p:nvSpPr>
        <p:spPr>
          <a:xfrm>
            <a:off x="1071562" y="428625"/>
            <a:ext cx="764381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ESTOS  CALENTAMIENTOS  SE  PUEDEN  DESARROLLAR  DE CUATRO  FORMAS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body" idx="4294967295"/>
          </p:nvPr>
        </p:nvSpPr>
        <p:spPr>
          <a:xfrm>
            <a:off x="500062" y="2000250"/>
            <a:ext cx="3571876" cy="314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buChar char="•"/>
              <a:defRPr sz="1800"/>
            </a:pPr>
            <a:r>
              <a:rPr sz="2000"/>
              <a:t>Entendemos como vuelta a la calma al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conjunto de ejercicios que nos ayudan a recuperar el aliento y a bajar progresivamente las pulsaciones hasta encontrarnos bien.</a:t>
            </a:r>
          </a:p>
        </p:txBody>
      </p:sp>
      <p:sp>
        <p:nvSpPr>
          <p:cNvPr id="61" name="Shape 61"/>
          <p:cNvSpPr/>
          <p:nvPr/>
        </p:nvSpPr>
        <p:spPr>
          <a:xfrm>
            <a:off x="2286000" y="714375"/>
            <a:ext cx="329843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VUELTA A LA CALMA</a:t>
            </a:r>
            <a:r>
              <a:rPr sz="2400"/>
              <a:t> </a:t>
            </a:r>
          </a:p>
        </p:txBody>
      </p:sp>
      <p:pic>
        <p:nvPicPr>
          <p:cNvPr id="62" name="nena q camina_295x48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1450" y="1704212"/>
            <a:ext cx="2120052" cy="3449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39750" y="1341437"/>
            <a:ext cx="4460875" cy="381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endParaRPr>
              <a:solidFill>
                <a:srgbClr val="6600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just"/>
            <a:r>
              <a:t>Para conseguir este objetivo utilizaremos ejercicios calmantes y relajantes, de forma que vayamos disminuyendo progresivamente la intensidad del trabajo. Como ejemplos de ejercicios para esta parte de la sesión tenemos:</a:t>
            </a:r>
          </a:p>
          <a:p>
            <a:pPr lvl="0" algn="just"/>
          </a:p>
          <a:p>
            <a:pPr lvl="0" algn="just"/>
            <a:r>
              <a:t>- Carrera suave, caminar, ejercicios respiratorios, estiramientos suaves o ejercicios específicos de alguna técnica de relajación entre otros</a:t>
            </a:r>
          </a:p>
          <a:p>
            <a:pPr lvl="0"/>
            <a:br/>
          </a:p>
        </p:txBody>
      </p:sp>
      <p:pic>
        <p:nvPicPr>
          <p:cNvPr id="65" name="respiracion 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942" y="4794704"/>
            <a:ext cx="3381859" cy="1680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leng.corp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9690" y="791616"/>
            <a:ext cx="2565753" cy="2884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-1" y="500062"/>
            <a:ext cx="914400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pPr lvl="0">
              <a:defRPr sz="1800"/>
            </a:pPr>
            <a:r>
              <a:rPr sz="2800"/>
              <a:t>¿Repasamos sin mirar?</a:t>
            </a:r>
          </a:p>
        </p:txBody>
      </p:sp>
      <p:sp>
        <p:nvSpPr>
          <p:cNvPr id="69" name="Shape 69"/>
          <p:cNvSpPr/>
          <p:nvPr/>
        </p:nvSpPr>
        <p:spPr>
          <a:xfrm>
            <a:off x="714375" y="1785937"/>
            <a:ext cx="7500938" cy="4351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¿Podemos calentar haciendo flexiones de brazos?. Razónalo</a:t>
            </a:r>
          </a:p>
          <a:p>
            <a:pPr lvl="0"/>
          </a:p>
          <a:p>
            <a:pPr lvl="0"/>
            <a:r>
              <a:t>¿Cuántas formas conoces de calentar?</a:t>
            </a:r>
          </a:p>
          <a:p>
            <a:pPr lvl="0"/>
          </a:p>
          <a:p>
            <a:pPr lvl="0"/>
            <a:r>
              <a:t>Sabrías explicar alguna fase del calentamiento?</a:t>
            </a:r>
          </a:p>
          <a:p>
            <a:pPr lvl="0"/>
          </a:p>
          <a:p>
            <a:pPr lvl="0"/>
            <a:r>
              <a:t>¿En qué consiste el calentamiento estático?</a:t>
            </a:r>
          </a:p>
          <a:p>
            <a:pPr lvl="0"/>
          </a:p>
          <a:p>
            <a:pPr lvl="0"/>
            <a:r>
              <a:t>Explica dos ejercicios de un calentamiento dinámico</a:t>
            </a:r>
          </a:p>
          <a:p>
            <a:pPr lvl="0"/>
          </a:p>
          <a:p>
            <a:pPr lvl="0"/>
            <a:r>
              <a:t>¿Cuál es la razón por la que debemos siempre calentar?</a:t>
            </a:r>
          </a:p>
          <a:p>
            <a:pPr lvl="0"/>
          </a:p>
          <a:p>
            <a:pPr lvl="0"/>
            <a:r>
              <a:t>¿Sabes cuántas veces debes repetir aproximadamente un ejercicio?</a:t>
            </a:r>
          </a:p>
          <a:p>
            <a:pPr lvl="0"/>
          </a:p>
          <a:p>
            <a:pPr lvl="0"/>
            <a:r>
              <a:t>¿Cómo se hace una vuelta a la calma?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body" idx="4294967295"/>
          </p:nvPr>
        </p:nvSpPr>
        <p:spPr>
          <a:xfrm>
            <a:off x="457200" y="2357437"/>
            <a:ext cx="8229600" cy="3768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1. Objetivos</a:t>
            </a: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2. Definición de calentamiento</a:t>
            </a: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3. Objetivos del calentamiento</a:t>
            </a: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4. Factores a tener en cuenta en el calentamiento</a:t>
            </a: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5. Actividades del calentamiento. Fases de ejecución		</a:t>
            </a: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6. Tipos de calentamiento</a:t>
            </a:r>
            <a:endParaRPr sz="1600"/>
          </a:p>
          <a:p>
            <a:pPr lvl="0">
              <a:spcBef>
                <a:spcPts val="300"/>
              </a:spcBef>
              <a:buSzTx/>
              <a:buNone/>
              <a:defRPr sz="1800"/>
            </a:pPr>
            <a:r>
              <a:rPr sz="1600"/>
              <a:t>             General</a:t>
            </a:r>
            <a:endParaRPr sz="1600"/>
          </a:p>
          <a:p>
            <a:pPr lvl="0">
              <a:spcBef>
                <a:spcPts val="300"/>
              </a:spcBef>
              <a:buSzTx/>
              <a:buNone/>
              <a:defRPr sz="1800"/>
            </a:pPr>
            <a:r>
              <a:rPr sz="1600"/>
              <a:t>              Específico</a:t>
            </a:r>
            <a:endParaRPr sz="1600"/>
          </a:p>
          <a:p>
            <a:pPr lvl="0" marL="171450" indent="-171450">
              <a:spcBef>
                <a:spcPts val="300"/>
              </a:spcBef>
              <a:buChar char="•"/>
              <a:defRPr sz="1800"/>
            </a:pPr>
            <a:r>
              <a:rPr sz="1600"/>
              <a:t>7. Vuelta a la calma</a:t>
            </a:r>
          </a:p>
        </p:txBody>
      </p:sp>
      <p:sp>
        <p:nvSpPr>
          <p:cNvPr id="14" name="Shape 14"/>
          <p:cNvSpPr/>
          <p:nvPr/>
        </p:nvSpPr>
        <p:spPr>
          <a:xfrm>
            <a:off x="1000125" y="428625"/>
            <a:ext cx="721518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EL CALENTAMIENTO</a:t>
            </a:r>
          </a:p>
        </p:txBody>
      </p:sp>
      <p:pic>
        <p:nvPicPr>
          <p:cNvPr id="15" name="res. 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6766" y="2631289"/>
            <a:ext cx="2676640" cy="2823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357187" y="2071687"/>
            <a:ext cx="4603751" cy="1935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  <a:buSzPct val="100000"/>
              <a:buChar char="•"/>
            </a:pPr>
            <a:r>
              <a:t> Preparar al individuo física, fisiológica y psicológicamente para un posterior esfuerzo más intenso.</a:t>
            </a:r>
          </a:p>
          <a:p>
            <a:pPr lvl="0">
              <a:lnSpc>
                <a:spcPct val="150000"/>
              </a:lnSpc>
            </a:pPr>
          </a:p>
          <a:p>
            <a:pPr lvl="0">
              <a:lnSpc>
                <a:spcPct val="150000"/>
              </a:lnSpc>
              <a:buSzPct val="100000"/>
              <a:buChar char="•"/>
            </a:pPr>
            <a:r>
              <a:t> Evitar el riesgo de lesiones.</a:t>
            </a:r>
          </a:p>
        </p:txBody>
      </p:sp>
      <p:sp>
        <p:nvSpPr>
          <p:cNvPr id="18" name="Shape 18"/>
          <p:cNvSpPr/>
          <p:nvPr/>
        </p:nvSpPr>
        <p:spPr>
          <a:xfrm>
            <a:off x="500062" y="1428750"/>
            <a:ext cx="33845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OBJETIVO</a:t>
            </a:r>
          </a:p>
        </p:txBody>
      </p:sp>
      <p:pic>
        <p:nvPicPr>
          <p:cNvPr id="19" name="respiracion copi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3986" y="1649561"/>
            <a:ext cx="3239063" cy="3350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3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" grpId="1"/>
      <p:bldP build="whole" bldLvl="1" animBg="1" rev="0" advAuto="0" spid="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5429250" y="1571625"/>
            <a:ext cx="3286125" cy="39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spcBef>
                <a:spcPts val="1000"/>
              </a:spcBef>
            </a:lvl1pPr>
          </a:lstStyle>
          <a:p>
            <a:pPr lvl="0"/>
            <a:r>
              <a:t>Entendemos por calentamiento, todas aquellas actividades o ejercicios anteriores a la actividad física principal, que realizamos de una forma general o específica aunque suave, para preparar nuestro cuerpo y nuestra mente hacia un posterior esfuerzo.</a:t>
            </a:r>
          </a:p>
        </p:txBody>
      </p:sp>
      <p:sp>
        <p:nvSpPr>
          <p:cNvPr id="22" name="Shape 22"/>
          <p:cNvSpPr/>
          <p:nvPr/>
        </p:nvSpPr>
        <p:spPr>
          <a:xfrm>
            <a:off x="5500687" y="714375"/>
            <a:ext cx="27146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CONCEPTO</a:t>
            </a:r>
          </a:p>
        </p:txBody>
      </p:sp>
      <p:pic>
        <p:nvPicPr>
          <p:cNvPr id="23" name="calentamiento 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694" y="2076130"/>
            <a:ext cx="4308811" cy="2908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642937" y="428625"/>
            <a:ext cx="77057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¿HAY QUE TENER EN CUENTA ALGÚN FACTOR BÁSICO A LA HORA DE ELABORAR UN CALENTAMIENTO?</a:t>
            </a:r>
          </a:p>
        </p:txBody>
      </p:sp>
      <p:sp>
        <p:nvSpPr>
          <p:cNvPr id="26" name="Shape 26"/>
          <p:cNvSpPr/>
          <p:nvPr/>
        </p:nvSpPr>
        <p:spPr>
          <a:xfrm>
            <a:off x="755650" y="1773237"/>
            <a:ext cx="72723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6600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00FF"/>
                </a:solidFill>
              </a:rPr>
              <a:t> </a:t>
            </a:r>
          </a:p>
        </p:txBody>
      </p:sp>
      <p:sp>
        <p:nvSpPr>
          <p:cNvPr id="27" name="Shape 27"/>
          <p:cNvSpPr/>
          <p:nvPr/>
        </p:nvSpPr>
        <p:spPr>
          <a:xfrm>
            <a:off x="428625" y="1285875"/>
            <a:ext cx="4818063" cy="461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Duración</a:t>
            </a:r>
            <a:r>
              <a:t>. Teniendo en cuenta nuestras clases, dedicaremos al calentamiento 10´/12`.</a:t>
            </a:r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Intensidad. (progresiva) </a:t>
            </a:r>
            <a:r>
              <a:t>Nuestro organismo aún no se ha "despertado", hemos de ir preparándolo poco a poco. 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Repeticiones. </a:t>
            </a:r>
            <a:r>
              <a:t>La actividad debe ser variada y  entretenida. Las repeticiones de los ejercicios pueden oscilar entre 8 y 10 aprox.</a:t>
            </a: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Orden.</a:t>
            </a:r>
            <a:r>
              <a:t> Es conveniente, sobretodo al principio, realizar los ejercicios del calentamiento con un orden de ejecución, es decir comenzar de arriba abajo o de abajo a arriba. </a:t>
            </a:r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Pausas.</a:t>
            </a:r>
            <a:r>
              <a:t>	Al estar realizando ejercicios de baja intensidad debemos evitarlas al máximo, o realizarlas de forma activa (caminar). </a:t>
            </a:r>
            <a:br/>
          </a:p>
        </p:txBody>
      </p:sp>
      <p:pic>
        <p:nvPicPr>
          <p:cNvPr id="28" name="flex 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0562" y="1740543"/>
            <a:ext cx="2201938" cy="370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" grpId="1"/>
      <p:bldP build="whole" bldLvl="1" animBg="1" rev="0" advAuto="0" spid="2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143000" y="1000125"/>
            <a:ext cx="7072313" cy="233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Debemos evitar todos los ejercicios que impliquen una gran exigencia en fuerza, resistencia y velocidad</a:t>
            </a:r>
            <a:r>
              <a:t> realizando tareas de carácter global utilizando y movilizando el mayor número de segmentos y músculos posibles de forma que activen primeramente el sistema circulatorio y respiratorio, para posteriormente activar el sistema muscular.</a:t>
            </a:r>
          </a:p>
        </p:txBody>
      </p:sp>
      <p:sp>
        <p:nvSpPr>
          <p:cNvPr id="31" name="Shape 31"/>
          <p:cNvSpPr/>
          <p:nvPr/>
        </p:nvSpPr>
        <p:spPr>
          <a:xfrm>
            <a:off x="684212" y="549275"/>
            <a:ext cx="79914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ACTIVIDADES A  REALIZAR EN UN CALENTAMIENTO</a:t>
            </a:r>
          </a:p>
        </p:txBody>
      </p:sp>
      <p:pic>
        <p:nvPicPr>
          <p:cNvPr id="32" name="flexion pierna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1136" y="3432528"/>
            <a:ext cx="2759277" cy="2794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" grpId="1"/>
      <p:bldP build="whole" bldLvl="1" animBg="1" rev="0" advAuto="0" spid="3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071562" y="3643312"/>
            <a:ext cx="335756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/>
          </a:lstStyle>
          <a:p>
            <a:pPr lvl="0"/>
            <a:r>
              <a:t>En la que realizaremos carreras suaves o juegos en los que la carrera sea la protagonista.</a:t>
            </a:r>
          </a:p>
        </p:txBody>
      </p:sp>
      <p:sp>
        <p:nvSpPr>
          <p:cNvPr id="35" name="Shape 35"/>
          <p:cNvSpPr/>
          <p:nvPr/>
        </p:nvSpPr>
        <p:spPr>
          <a:xfrm>
            <a:off x="684212" y="476250"/>
            <a:ext cx="80645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  FASES   A   DESARROLLAR   EN   UN   CALENTAMIENTO</a:t>
            </a:r>
          </a:p>
        </p:txBody>
      </p:sp>
      <p:sp>
        <p:nvSpPr>
          <p:cNvPr id="36" name="Shape 36"/>
          <p:cNvSpPr/>
          <p:nvPr>
            <p:ph type="title" idx="4294967295"/>
          </p:nvPr>
        </p:nvSpPr>
        <p:spPr>
          <a:xfrm>
            <a:off x="0" y="1714500"/>
            <a:ext cx="642937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600"/>
              <a:t>Fase de locomoción</a:t>
            </a:r>
          </a:p>
        </p:txBody>
      </p:sp>
      <p:pic>
        <p:nvPicPr>
          <p:cNvPr id="37" name="cordinacion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4726" y="3008907"/>
            <a:ext cx="3800067" cy="2648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1"/>
      <p:bldP build="whole" bldLvl="1" animBg="1" rev="0" advAuto="0"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Fase de movilidad articular</a:t>
            </a:r>
            <a:r>
              <a:rPr sz="3200"/>
              <a:t>.</a:t>
            </a:r>
          </a:p>
        </p:txBody>
      </p:sp>
      <p:sp>
        <p:nvSpPr>
          <p:cNvPr id="40" name="Shape 40"/>
          <p:cNvSpPr/>
          <p:nvPr/>
        </p:nvSpPr>
        <p:spPr>
          <a:xfrm>
            <a:off x="3429000" y="3357562"/>
            <a:ext cx="2928938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/>
          </a:lstStyle>
          <a:p>
            <a:pPr lvl="0"/>
            <a:r>
              <a:t>En la que deberemos movilizar las diferentes articulaciones, bien en el sitio bien corriendo. Por ejemplo flexiones de tronco adelante, giros de brazos atrás, etc.</a:t>
            </a:r>
          </a:p>
        </p:txBody>
      </p:sp>
      <p:pic>
        <p:nvPicPr>
          <p:cNvPr id="41" name="calentamiento 2_350x48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2262" y="2558305"/>
            <a:ext cx="2178320" cy="2987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cordinacion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20" y="2349946"/>
            <a:ext cx="2178320" cy="3121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Fase de estiramientos</a:t>
            </a:r>
          </a:p>
        </p:txBody>
      </p:sp>
      <p:sp>
        <p:nvSpPr>
          <p:cNvPr id="45" name="Shape 45"/>
          <p:cNvSpPr/>
          <p:nvPr/>
        </p:nvSpPr>
        <p:spPr>
          <a:xfrm>
            <a:off x="5429250" y="3071812"/>
            <a:ext cx="3143250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.</a:t>
            </a:r>
            <a:r>
              <a:t> En la que se procura que los músculos alcancen mayor longitud provocando o “forzando” posiciones. Como desde sentado en posición valla intentar alcanzar con las manos una u otra pierna</a:t>
            </a:r>
          </a:p>
        </p:txBody>
      </p:sp>
      <p:pic>
        <p:nvPicPr>
          <p:cNvPr id="46" name="flexion pierna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525" y="2415729"/>
            <a:ext cx="3007206" cy="3045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