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pic>
        <p:nvPicPr>
          <p:cNvPr id="8" name="sherrero4.jpeg" descr="sherrero4"/>
          <p:cNvPicPr/>
          <p:nvPr/>
        </p:nvPicPr>
        <p:blipFill>
          <a:blip r:embed="rId2">
            <a:extLst/>
          </a:blip>
          <a:stretch>
            <a:fillRect/>
          </a:stretch>
        </p:blipFill>
        <p:spPr>
          <a:xfrm>
            <a:off x="0" y="0"/>
            <a:ext cx="9144000" cy="6858000"/>
          </a:xfrm>
          <a:prstGeom prst="rect">
            <a:avLst/>
          </a:prstGeom>
          <a:ln w="50800">
            <a:solidFill>
              <a:srgbClr val="006600"/>
            </a:solidFill>
            <a:round/>
          </a:ln>
        </p:spPr>
      </p:pic>
      <p:sp>
        <p:nvSpPr>
          <p:cNvPr id="9" name="Shape 9"/>
          <p:cNvSpPr/>
          <p:nvPr/>
        </p:nvSpPr>
        <p:spPr>
          <a:xfrm>
            <a:off x="357187" y="5786437"/>
            <a:ext cx="5715001"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solidFill>
                  <a:srgbClr val="FFC000"/>
                </a:solidFill>
              </a:defRPr>
            </a:lvl1pPr>
          </a:lstStyle>
          <a:p>
            <a:pPr lvl="0">
              <a:defRPr sz="1800">
                <a:solidFill>
                  <a:srgbClr val="000000"/>
                </a:solidFill>
              </a:defRPr>
            </a:pPr>
            <a:r>
              <a:rPr sz="4400">
                <a:solidFill>
                  <a:srgbClr val="FFC000"/>
                </a:solidFill>
              </a:rPr>
              <a:t>La Velocidad</a:t>
            </a:r>
          </a:p>
        </p:txBody>
      </p:sp>
      <p:sp>
        <p:nvSpPr>
          <p:cNvPr id="10" name="Shape 10"/>
          <p:cNvSpPr/>
          <p:nvPr/>
        </p:nvSpPr>
        <p:spPr>
          <a:xfrm>
            <a:off x="-1" y="285750"/>
            <a:ext cx="9144002"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solidFill>
                  <a:srgbClr val="FFC000"/>
                </a:solidFill>
                <a:latin typeface="Papyrus"/>
                <a:ea typeface="Papyrus"/>
                <a:cs typeface="Papyrus"/>
                <a:sym typeface="Papyrus"/>
              </a:defRPr>
            </a:lvl1pPr>
          </a:lstStyle>
          <a:p>
            <a:pPr lvl="0">
              <a:defRPr>
                <a:solidFill>
                  <a:srgbClr val="000000"/>
                </a:solidFill>
              </a:defRPr>
            </a:pPr>
            <a:r>
              <a:rPr>
                <a:solidFill>
                  <a:srgbClr val="FFC000"/>
                </a:solidFill>
              </a:rPr>
              <a:t>Fundamentos para la ESO y el Bachillerato. Un aprendizaje comprensivo y vivencial</a:t>
            </a:r>
          </a:p>
        </p:txBody>
      </p:sp>
      <p:pic>
        <p:nvPicPr>
          <p:cNvPr id="11" name="logodefinitivo.png" descr="logodefinitivo"/>
          <p:cNvPicPr/>
          <p:nvPr/>
        </p:nvPicPr>
        <p:blipFill>
          <a:blip r:embed="rId3">
            <a:extLst/>
          </a:blip>
          <a:stretch>
            <a:fillRect/>
          </a:stretch>
        </p:blipFill>
        <p:spPr>
          <a:xfrm>
            <a:off x="8072437" y="6000750"/>
            <a:ext cx="785813" cy="590550"/>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13" name="Shape 1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Índice</a:t>
            </a:r>
          </a:p>
        </p:txBody>
      </p:sp>
      <p:sp>
        <p:nvSpPr>
          <p:cNvPr id="14" name="Shape 14"/>
          <p:cNvSpPr/>
          <p:nvPr>
            <p:ph type="body" idx="4294967295"/>
          </p:nvPr>
        </p:nvSpPr>
        <p:spPr>
          <a:xfrm>
            <a:off x="457200" y="1600200"/>
            <a:ext cx="4619625"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00"/>
              </a:spcBef>
              <a:buSzTx/>
              <a:buNone/>
              <a:defRPr sz="1800"/>
            </a:pPr>
            <a:r>
              <a:t>1. Objetivos</a:t>
            </a:r>
          </a:p>
          <a:p>
            <a:pPr lvl="0">
              <a:spcBef>
                <a:spcPts val="400"/>
              </a:spcBef>
              <a:buSzTx/>
              <a:buNone/>
              <a:defRPr sz="1800"/>
            </a:pPr>
            <a:r>
              <a:t>2. La Velocidad. Conceptos y clases.</a:t>
            </a:r>
          </a:p>
          <a:p>
            <a:pPr lvl="0">
              <a:spcBef>
                <a:spcPts val="400"/>
              </a:spcBef>
              <a:buSzTx/>
              <a:buNone/>
              <a:defRPr sz="1800"/>
            </a:pPr>
            <a:r>
              <a:t>3. Factores que determinan la Velocidad.</a:t>
            </a:r>
          </a:p>
          <a:p>
            <a:pPr lvl="0">
              <a:spcBef>
                <a:spcPts val="400"/>
              </a:spcBef>
              <a:buSzTx/>
              <a:buNone/>
              <a:defRPr sz="1800"/>
            </a:pPr>
            <a:r>
              <a:t>	Fisiológicos.</a:t>
            </a:r>
          </a:p>
          <a:p>
            <a:pPr lvl="0">
              <a:spcBef>
                <a:spcPts val="400"/>
              </a:spcBef>
              <a:buSzTx/>
              <a:buNone/>
              <a:defRPr sz="1800"/>
            </a:pPr>
            <a:r>
              <a:t>	Físicos.</a:t>
            </a:r>
          </a:p>
          <a:p>
            <a:pPr lvl="0">
              <a:spcBef>
                <a:spcPts val="400"/>
              </a:spcBef>
              <a:buSzTx/>
              <a:buNone/>
              <a:defRPr sz="1800"/>
            </a:pPr>
            <a:r>
              <a:t>4. Medición de la Velocidad.		</a:t>
            </a:r>
          </a:p>
          <a:p>
            <a:pPr lvl="0">
              <a:spcBef>
                <a:spcPts val="400"/>
              </a:spcBef>
              <a:buSzTx/>
              <a:buNone/>
              <a:defRPr sz="1800"/>
            </a:pPr>
            <a:r>
              <a:t>5. Desarrollo de la Velocidad. </a:t>
            </a:r>
          </a:p>
          <a:p>
            <a:pPr lvl="0">
              <a:spcBef>
                <a:spcPts val="400"/>
              </a:spcBef>
              <a:buSzTx/>
              <a:buNone/>
              <a:defRPr sz="1800"/>
            </a:pPr>
            <a:r>
              <a:t>	Velocidad de reacción.</a:t>
            </a:r>
          </a:p>
          <a:p>
            <a:pPr lvl="0">
              <a:spcBef>
                <a:spcPts val="400"/>
              </a:spcBef>
              <a:buSzTx/>
              <a:buNone/>
              <a:defRPr sz="1800"/>
            </a:pPr>
            <a:r>
              <a:t>	Aceleración.</a:t>
            </a:r>
          </a:p>
          <a:p>
            <a:pPr lvl="0">
              <a:spcBef>
                <a:spcPts val="400"/>
              </a:spcBef>
              <a:buSzTx/>
              <a:buNone/>
              <a:defRPr sz="1800"/>
            </a:pPr>
            <a:r>
              <a:t>	Velocidad lanzada.</a:t>
            </a:r>
          </a:p>
          <a:p>
            <a:pPr lvl="0">
              <a:spcBef>
                <a:spcPts val="400"/>
              </a:spcBef>
              <a:buSzTx/>
              <a:buNone/>
              <a:defRPr sz="1800"/>
            </a:pPr>
            <a:r>
              <a:t>	Resistencia-Velocidad.</a:t>
            </a:r>
          </a:p>
        </p:txBody>
      </p:sp>
      <p:pic>
        <p:nvPicPr>
          <p:cNvPr id="15" name="velocidad 4.jpg"/>
          <p:cNvPicPr/>
          <p:nvPr/>
        </p:nvPicPr>
        <p:blipFill>
          <a:blip r:embed="rId2">
            <a:extLst/>
          </a:blip>
          <a:stretch>
            <a:fillRect/>
          </a:stretch>
        </p:blipFill>
        <p:spPr>
          <a:xfrm>
            <a:off x="4976128" y="2699444"/>
            <a:ext cx="3551972" cy="3006961"/>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17" name="Shape 17"/>
          <p:cNvSpPr/>
          <p:nvPr>
            <p:ph type="title" idx="4294967295"/>
          </p:nvPr>
        </p:nvSpPr>
        <p:spPr>
          <a:xfrm>
            <a:off x="457200" y="274637"/>
            <a:ext cx="8229600" cy="7778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18" name="Shape 18"/>
          <p:cNvSpPr/>
          <p:nvPr>
            <p:ph type="body" idx="4294967295"/>
          </p:nvPr>
        </p:nvSpPr>
        <p:spPr>
          <a:xfrm>
            <a:off x="539750" y="1989137"/>
            <a:ext cx="8229600" cy="32686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lgn="just">
              <a:spcBef>
                <a:spcPts val="400"/>
              </a:spcBef>
              <a:buChar char="•"/>
              <a:defRPr sz="1800"/>
            </a:pPr>
            <a:r>
              <a:rPr sz="2000"/>
              <a:t>Conocer los nuevos términos relacionados con esta capacidad física y su incidencia en la condición física.</a:t>
            </a:r>
            <a:endParaRPr sz="2000"/>
          </a:p>
          <a:p>
            <a:pPr lvl="0" algn="just">
              <a:buSzTx/>
              <a:buNone/>
              <a:defRPr sz="1800"/>
            </a:pPr>
            <a:endParaRPr sz="2000"/>
          </a:p>
          <a:p>
            <a:pPr lvl="0" marL="214312" indent="-214312" algn="just">
              <a:spcBef>
                <a:spcPts val="400"/>
              </a:spcBef>
              <a:buChar char="•"/>
              <a:defRPr sz="1800"/>
            </a:pPr>
            <a:r>
              <a:rPr sz="2000"/>
              <a:t>Practicar diferentes sistemas que mejoran y potencian nuestra velocidad, así como la realización de pruebas que nos informen de su estado</a:t>
            </a:r>
            <a:endParaRPr sz="2000"/>
          </a:p>
          <a:p>
            <a:pPr lvl="0" algn="just">
              <a:buSzTx/>
              <a:buNone/>
              <a:defRPr sz="1800"/>
            </a:pPr>
            <a:endParaRPr sz="2000"/>
          </a:p>
          <a:p>
            <a:pPr lvl="0" marL="214312" indent="-214312" algn="just">
              <a:spcBef>
                <a:spcPts val="400"/>
              </a:spcBef>
              <a:buChar char="•"/>
              <a:defRPr sz="1800"/>
            </a:pPr>
            <a:r>
              <a:rPr sz="2000"/>
              <a:t>Saber desarrollar ejercicios sistematizados que favorezcan el desarrollo de nuestra condición física con un enfoque saludable</a:t>
            </a:r>
          </a:p>
        </p:txBody>
      </p:sp>
      <p:pic>
        <p:nvPicPr>
          <p:cNvPr id="19" name="eval 6.jpg"/>
          <p:cNvPicPr/>
          <p:nvPr/>
        </p:nvPicPr>
        <p:blipFill>
          <a:blip r:embed="rId2">
            <a:alphaModFix amt="26535"/>
            <a:extLst/>
          </a:blip>
          <a:stretch>
            <a:fillRect/>
          </a:stretch>
        </p:blipFill>
        <p:spPr>
          <a:xfrm>
            <a:off x="2698750" y="392791"/>
            <a:ext cx="3485980" cy="5830209"/>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21" name="Shape 21"/>
          <p:cNvSpPr/>
          <p:nvPr/>
        </p:nvSpPr>
        <p:spPr>
          <a:xfrm>
            <a:off x="4716462" y="3644900"/>
            <a:ext cx="4103688" cy="2834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spcBef>
                <a:spcPts val="1200"/>
              </a:spcBef>
              <a:defRPr sz="2000">
                <a:latin typeface="Segoe UI"/>
                <a:ea typeface="Segoe UI"/>
                <a:cs typeface="Segoe UI"/>
                <a:sym typeface="Segoe UI"/>
              </a:defRPr>
            </a:lvl1pPr>
          </a:lstStyle>
          <a:p>
            <a:pPr lvl="0">
              <a:defRPr sz="1800"/>
            </a:pPr>
            <a:r>
              <a:rPr sz="2000"/>
              <a:t>La velocidad es una capacidad física importante en la práctica de cualquier deporte. La rapidez de un movimiento en las actividades deportivas es primordial, ya que su efectividad depende en gran medida de la velocidad con que se ejecute.</a:t>
            </a:r>
          </a:p>
        </p:txBody>
      </p:sp>
      <p:sp>
        <p:nvSpPr>
          <p:cNvPr id="22" name="Shape 22"/>
          <p:cNvSpPr/>
          <p:nvPr/>
        </p:nvSpPr>
        <p:spPr>
          <a:xfrm>
            <a:off x="611187" y="1700212"/>
            <a:ext cx="7488238"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t>"la capacidad de desarrollar una respuesta verbal o motriz en el menor tiempo posible".</a:t>
            </a:r>
            <a:r>
              <a:t> </a:t>
            </a:r>
          </a:p>
        </p:txBody>
      </p:sp>
      <p:sp>
        <p:nvSpPr>
          <p:cNvPr id="23" name="Shape 23"/>
          <p:cNvSpPr/>
          <p:nvPr/>
        </p:nvSpPr>
        <p:spPr>
          <a:xfrm>
            <a:off x="755650" y="404812"/>
            <a:ext cx="7488238" cy="5480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3200"/>
            </a:lvl1pPr>
          </a:lstStyle>
          <a:p>
            <a:pPr lvl="0">
              <a:defRPr sz="1800"/>
            </a:pPr>
            <a:r>
              <a:rPr sz="3200"/>
              <a:t>Concepto</a:t>
            </a:r>
          </a:p>
        </p:txBody>
      </p:sp>
      <p:pic>
        <p:nvPicPr>
          <p:cNvPr id="24" name="velocidaD 5.jpg"/>
          <p:cNvPicPr/>
          <p:nvPr/>
        </p:nvPicPr>
        <p:blipFill>
          <a:blip r:embed="rId2">
            <a:extLst/>
          </a:blip>
          <a:stretch>
            <a:fillRect/>
          </a:stretch>
        </p:blipFill>
        <p:spPr>
          <a:xfrm>
            <a:off x="751433" y="3179639"/>
            <a:ext cx="3192773" cy="3010867"/>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26" name="Shape 26"/>
          <p:cNvSpPr/>
          <p:nvPr/>
        </p:nvSpPr>
        <p:spPr>
          <a:xfrm>
            <a:off x="611187" y="260350"/>
            <a:ext cx="7704138" cy="708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2600"/>
              </a:spcBef>
              <a:defRPr sz="4400"/>
            </a:lvl1pPr>
          </a:lstStyle>
          <a:p>
            <a:pPr lvl="0">
              <a:defRPr sz="1800"/>
            </a:pPr>
            <a:r>
              <a:rPr sz="4400"/>
              <a:t>Clases de velocidad</a:t>
            </a:r>
          </a:p>
        </p:txBody>
      </p:sp>
      <p:sp>
        <p:nvSpPr>
          <p:cNvPr id="27" name="Shape 27"/>
          <p:cNvSpPr/>
          <p:nvPr/>
        </p:nvSpPr>
        <p:spPr>
          <a:xfrm>
            <a:off x="1258887" y="2708275"/>
            <a:ext cx="338455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De traslación</a:t>
            </a:r>
          </a:p>
        </p:txBody>
      </p:sp>
      <p:sp>
        <p:nvSpPr>
          <p:cNvPr id="28" name="Shape 28"/>
          <p:cNvSpPr/>
          <p:nvPr/>
        </p:nvSpPr>
        <p:spPr>
          <a:xfrm>
            <a:off x="468312" y="3500437"/>
            <a:ext cx="338455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De reacción</a:t>
            </a:r>
          </a:p>
        </p:txBody>
      </p:sp>
      <p:sp>
        <p:nvSpPr>
          <p:cNvPr id="29" name="Shape 29"/>
          <p:cNvSpPr/>
          <p:nvPr/>
        </p:nvSpPr>
        <p:spPr>
          <a:xfrm>
            <a:off x="1619250" y="4437062"/>
            <a:ext cx="338455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gestual</a:t>
            </a:r>
          </a:p>
        </p:txBody>
      </p:sp>
      <p:sp>
        <p:nvSpPr>
          <p:cNvPr id="30" name="Shape 30"/>
          <p:cNvSpPr/>
          <p:nvPr/>
        </p:nvSpPr>
        <p:spPr>
          <a:xfrm>
            <a:off x="468312" y="5805487"/>
            <a:ext cx="338455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mental</a:t>
            </a:r>
          </a:p>
        </p:txBody>
      </p:sp>
      <p:sp>
        <p:nvSpPr>
          <p:cNvPr id="31" name="Shape 31"/>
          <p:cNvSpPr/>
          <p:nvPr/>
        </p:nvSpPr>
        <p:spPr>
          <a:xfrm>
            <a:off x="5292725" y="4437062"/>
            <a:ext cx="3024188" cy="9269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a:latin typeface="Tempus Sans ITC"/>
                <a:ea typeface="Tempus Sans ITC"/>
                <a:cs typeface="Tempus Sans ITC"/>
                <a:sym typeface="Tempus Sans ITC"/>
              </a:defRPr>
            </a:lvl1pPr>
          </a:lstStyle>
          <a:p>
            <a:pPr lvl="0">
              <a:defRPr sz="1800"/>
            </a:pPr>
            <a:r>
              <a:rPr sz="1400"/>
              <a:t>En la que recorremos un espacio en el menor tiempo posible. Por ejemplo, una carrera de 100 metros. </a:t>
            </a:r>
          </a:p>
        </p:txBody>
      </p:sp>
      <p:sp>
        <p:nvSpPr>
          <p:cNvPr id="32" name="Shape 32"/>
          <p:cNvSpPr/>
          <p:nvPr/>
        </p:nvSpPr>
        <p:spPr>
          <a:xfrm>
            <a:off x="4716462" y="1844675"/>
            <a:ext cx="3240089" cy="9269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800"/>
              </a:spcBef>
            </a:pPr>
            <a:r>
              <a:rPr sz="1400">
                <a:latin typeface="Tempus Sans ITC"/>
                <a:ea typeface="Tempus Sans ITC"/>
                <a:cs typeface="Tempus Sans ITC"/>
                <a:sym typeface="Tempus Sans ITC"/>
              </a:rPr>
              <a:t>Es la que responde con un movimiento, con un gesto generalmente técnico, a una determinada situación deportiva en el menor tiempo posible.</a:t>
            </a:r>
            <a:r>
              <a:rPr sz="1400">
                <a:latin typeface="Tempus Sans ITC"/>
                <a:ea typeface="Tempus Sans ITC"/>
                <a:cs typeface="Tempus Sans ITC"/>
                <a:sym typeface="Tempus Sans ITC"/>
              </a:rPr>
              <a:t> </a:t>
            </a:r>
          </a:p>
        </p:txBody>
      </p:sp>
      <p:sp>
        <p:nvSpPr>
          <p:cNvPr id="33" name="Shape 33"/>
          <p:cNvSpPr/>
          <p:nvPr/>
        </p:nvSpPr>
        <p:spPr>
          <a:xfrm>
            <a:off x="3635375" y="5734050"/>
            <a:ext cx="5257800" cy="9269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rPr sz="1400">
                <a:latin typeface="Tempus Sans ITC"/>
                <a:ea typeface="Tempus Sans ITC"/>
                <a:cs typeface="Tempus Sans ITC"/>
                <a:sym typeface="Tempus Sans ITC"/>
              </a:rPr>
              <a:t>Es el tiempo que tarda un individuo en dar una respuesta a un determinado estímulo. Este tiempo de reacción podemos determinarlo en función de estímulos luminosos, sonoros, etc….</a:t>
            </a:r>
            <a:r>
              <a:t> </a:t>
            </a:r>
          </a:p>
        </p:txBody>
      </p:sp>
      <p:sp>
        <p:nvSpPr>
          <p:cNvPr id="34" name="Shape 34"/>
          <p:cNvSpPr/>
          <p:nvPr/>
        </p:nvSpPr>
        <p:spPr>
          <a:xfrm>
            <a:off x="4427537" y="3141662"/>
            <a:ext cx="3384551" cy="6475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sz="1400">
                <a:latin typeface="Tempus Sans ITC"/>
                <a:ea typeface="Tempus Sans ITC"/>
                <a:cs typeface="Tempus Sans ITC"/>
                <a:sym typeface="Tempus Sans ITC"/>
              </a:defRPr>
            </a:lvl1pPr>
          </a:lstStyle>
          <a:p>
            <a:pPr lvl="0">
              <a:defRPr sz="1800"/>
            </a:pPr>
            <a:r>
              <a:rPr sz="1400"/>
              <a:t>Es la decisión que debes tomar frente a una determinada situación deportiva.</a:t>
            </a:r>
          </a:p>
        </p:txBody>
      </p:sp>
      <p:sp>
        <p:nvSpPr>
          <p:cNvPr id="35" name="Shape 35"/>
          <p:cNvSpPr/>
          <p:nvPr/>
        </p:nvSpPr>
        <p:spPr>
          <a:xfrm>
            <a:off x="2700337" y="2997199"/>
            <a:ext cx="2447926" cy="1800227"/>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6" name="Shape 36"/>
          <p:cNvSpPr/>
          <p:nvPr/>
        </p:nvSpPr>
        <p:spPr>
          <a:xfrm flipV="1">
            <a:off x="2484437" y="2133599"/>
            <a:ext cx="2232026" cy="2519364"/>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7" name="Shape 37"/>
          <p:cNvSpPr/>
          <p:nvPr/>
        </p:nvSpPr>
        <p:spPr>
          <a:xfrm flipV="1">
            <a:off x="1258887" y="3573462"/>
            <a:ext cx="3025776" cy="2447926"/>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38" name="Shape 38"/>
          <p:cNvSpPr/>
          <p:nvPr/>
        </p:nvSpPr>
        <p:spPr>
          <a:xfrm>
            <a:off x="1908174" y="3789362"/>
            <a:ext cx="1727202" cy="1871663"/>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pic>
        <p:nvPicPr>
          <p:cNvPr id="39" name="velocidad 3.jpg"/>
          <p:cNvPicPr/>
          <p:nvPr/>
        </p:nvPicPr>
        <p:blipFill>
          <a:blip r:embed="rId2">
            <a:alphaModFix amt="33528"/>
            <a:extLst/>
          </a:blip>
          <a:stretch>
            <a:fillRect/>
          </a:stretch>
        </p:blipFill>
        <p:spPr>
          <a:xfrm>
            <a:off x="-35528" y="2061931"/>
            <a:ext cx="3862396" cy="402158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6"/>
                                        </p:tgtEl>
                                        <p:attrNameLst>
                                          <p:attrName>style.visibility</p:attrName>
                                        </p:attrNameLst>
                                      </p:cBhvr>
                                      <p:to>
                                        <p:strVal val="visible"/>
                                      </p:to>
                                    </p:set>
                                    <p:animEffect filter="fade" transition="in">
                                      <p:cBhvr>
                                        <p:cTn id="7" dur="3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32" presetID="23" grpId="2" fill="hold">
                                  <p:stCondLst>
                                    <p:cond delay="0"/>
                                  </p:stCondLst>
                                  <p:iterate type="el" backwards="0">
                                    <p:tmAbs val="0"/>
                                  </p:iterate>
                                  <p:childTnLst>
                                    <p:set>
                                      <p:cBhvr>
                                        <p:cTn id="11" fill="hold"/>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32" presetID="23" grpId="3" fill="hold">
                                  <p:stCondLst>
                                    <p:cond delay="0"/>
                                  </p:stCondLst>
                                  <p:iterate type="el" backwards="0">
                                    <p:tmAbs val="0"/>
                                  </p:iterate>
                                  <p:childTnLst>
                                    <p:set>
                                      <p:cBhvr>
                                        <p:cTn id="17" fill="hold"/>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32" presetID="23" grpId="4" fill="hold">
                                  <p:stCondLst>
                                    <p:cond delay="0"/>
                                  </p:stCondLst>
                                  <p:iterate type="el" backwards="0">
                                    <p:tmAbs val="0"/>
                                  </p:iterate>
                                  <p:childTnLst>
                                    <p:set>
                                      <p:cBhvr>
                                        <p:cTn id="23" fill="hold"/>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 presetID="2" grpId="5" fill="hold">
                                  <p:stCondLst>
                                    <p:cond delay="0"/>
                                  </p:stCondLst>
                                  <p:iterate type="el" backwards="0">
                                    <p:tmAbs val="0"/>
                                  </p:iterate>
                                  <p:childTnLst>
                                    <p:set>
                                      <p:cBhvr>
                                        <p:cTn id="29" fill="hold"/>
                                        <p:tgtEl>
                                          <p:spTgt spid="28"/>
                                        </p:tgtEl>
                                        <p:attrNameLst>
                                          <p:attrName>style.visibility</p:attrName>
                                        </p:attrNameLst>
                                      </p:cBhvr>
                                      <p:to>
                                        <p:strVal val="visible"/>
                                      </p:to>
                                    </p:set>
                                    <p:anim calcmode="lin" valueType="num">
                                      <p:cBhvr>
                                        <p:cTn id="30" dur="80" fill="hold"/>
                                        <p:tgtEl>
                                          <p:spTgt spid="28"/>
                                        </p:tgtEl>
                                        <p:attrNameLst>
                                          <p:attrName>ppt_x</p:attrName>
                                        </p:attrNameLst>
                                      </p:cBhvr>
                                      <p:tavLst>
                                        <p:tav tm="0">
                                          <p:val>
                                            <p:strVal val="#ppt_x"/>
                                          </p:val>
                                        </p:tav>
                                        <p:tav tm="100000">
                                          <p:val>
                                            <p:strVal val="#ppt_x"/>
                                          </p:val>
                                        </p:tav>
                                      </p:tavLst>
                                    </p:anim>
                                    <p:anim calcmode="lin" valueType="num">
                                      <p:cBhvr>
                                        <p:cTn id="31" dur="8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1" presetID="2" grpId="6" fill="hold">
                                  <p:stCondLst>
                                    <p:cond delay="0"/>
                                  </p:stCondLst>
                                  <p:iterate type="el" backwards="0">
                                    <p:tmAbs val="0"/>
                                  </p:iterate>
                                  <p:childTnLst>
                                    <p:set>
                                      <p:cBhvr>
                                        <p:cTn id="35" fill="hold"/>
                                        <p:tgtEl>
                                          <p:spTgt spid="38"/>
                                        </p:tgtEl>
                                        <p:attrNameLst>
                                          <p:attrName>style.visibility</p:attrName>
                                        </p:attrNameLst>
                                      </p:cBhvr>
                                      <p:to>
                                        <p:strVal val="visible"/>
                                      </p:to>
                                    </p:set>
                                    <p:anim calcmode="lin" valueType="num">
                                      <p:cBhvr>
                                        <p:cTn id="36" dur="80" fill="hold"/>
                                        <p:tgtEl>
                                          <p:spTgt spid="38"/>
                                        </p:tgtEl>
                                        <p:attrNameLst>
                                          <p:attrName>ppt_x</p:attrName>
                                        </p:attrNameLst>
                                      </p:cBhvr>
                                      <p:tavLst>
                                        <p:tav tm="0">
                                          <p:val>
                                            <p:strVal val="#ppt_x"/>
                                          </p:val>
                                        </p:tav>
                                        <p:tav tm="100000">
                                          <p:val>
                                            <p:strVal val="#ppt_x"/>
                                          </p:val>
                                        </p:tav>
                                      </p:tavLst>
                                    </p:anim>
                                    <p:anim calcmode="lin" valueType="num">
                                      <p:cBhvr>
                                        <p:cTn id="37" dur="8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1" presetID="2" grpId="7" fill="hold">
                                  <p:stCondLst>
                                    <p:cond delay="0"/>
                                  </p:stCondLst>
                                  <p:iterate type="el" backwards="0">
                                    <p:tmAbs val="0"/>
                                  </p:iterate>
                                  <p:childTnLst>
                                    <p:set>
                                      <p:cBhvr>
                                        <p:cTn id="41" fill="hold"/>
                                        <p:tgtEl>
                                          <p:spTgt spid="33"/>
                                        </p:tgtEl>
                                        <p:attrNameLst>
                                          <p:attrName>style.visibility</p:attrName>
                                        </p:attrNameLst>
                                      </p:cBhvr>
                                      <p:to>
                                        <p:strVal val="visible"/>
                                      </p:to>
                                    </p:set>
                                    <p:anim calcmode="lin" valueType="num">
                                      <p:cBhvr>
                                        <p:cTn id="42" dur="80" fill="hold"/>
                                        <p:tgtEl>
                                          <p:spTgt spid="33"/>
                                        </p:tgtEl>
                                        <p:attrNameLst>
                                          <p:attrName>ppt_x</p:attrName>
                                        </p:attrNameLst>
                                      </p:cBhvr>
                                      <p:tavLst>
                                        <p:tav tm="0">
                                          <p:val>
                                            <p:strVal val="#ppt_x"/>
                                          </p:val>
                                        </p:tav>
                                        <p:tav tm="100000">
                                          <p:val>
                                            <p:strVal val="#ppt_x"/>
                                          </p:val>
                                        </p:tav>
                                      </p:tavLst>
                                    </p:anim>
                                    <p:anim calcmode="lin" valueType="num">
                                      <p:cBhvr>
                                        <p:cTn id="43" dur="8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32" presetID="23" grpId="8" fill="hold">
                                  <p:stCondLst>
                                    <p:cond delay="0"/>
                                  </p:stCondLst>
                                  <p:iterate type="el" backwards="0">
                                    <p:tmAbs val="0"/>
                                  </p:iterate>
                                  <p:childTnLst>
                                    <p:set>
                                      <p:cBhvr>
                                        <p:cTn id="47" fill="hold"/>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32" presetID="23" grpId="9" fill="hold">
                                  <p:stCondLst>
                                    <p:cond delay="0"/>
                                  </p:stCondLst>
                                  <p:iterate type="el" backwards="0">
                                    <p:tmAbs val="0"/>
                                  </p:iterate>
                                  <p:childTnLst>
                                    <p:set>
                                      <p:cBhvr>
                                        <p:cTn id="53" fill="hold"/>
                                        <p:tgtEl>
                                          <p:spTgt spid="36"/>
                                        </p:tgtEl>
                                        <p:attrNameLst>
                                          <p:attrName>style.visibility</p:attrName>
                                        </p:attrNameLst>
                                      </p:cBhvr>
                                      <p:to>
                                        <p:strVal val="visible"/>
                                      </p:to>
                                    </p:set>
                                    <p:anim calcmode="lin" valueType="num">
                                      <p:cBhvr>
                                        <p:cTn id="54" dur="1000" fill="hold"/>
                                        <p:tgtEl>
                                          <p:spTgt spid="36"/>
                                        </p:tgtEl>
                                        <p:attrNameLst>
                                          <p:attrName>ppt_w</p:attrName>
                                        </p:attrNameLst>
                                      </p:cBhvr>
                                      <p:tavLst>
                                        <p:tav tm="0">
                                          <p:val>
                                            <p:fltVal val="0"/>
                                          </p:val>
                                        </p:tav>
                                        <p:tav tm="100000">
                                          <p:val>
                                            <p:strVal val="#ppt_w"/>
                                          </p:val>
                                        </p:tav>
                                      </p:tavLst>
                                    </p:anim>
                                    <p:anim calcmode="lin" valueType="num">
                                      <p:cBhvr>
                                        <p:cTn id="55" dur="10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32" presetID="23" grpId="10" fill="hold">
                                  <p:stCondLst>
                                    <p:cond delay="0"/>
                                  </p:stCondLst>
                                  <p:iterate type="el" backwards="0">
                                    <p:tmAbs val="0"/>
                                  </p:iterate>
                                  <p:childTnLst>
                                    <p:set>
                                      <p:cBhvr>
                                        <p:cTn id="59" fill="hold"/>
                                        <p:tgtEl>
                                          <p:spTgt spid="32"/>
                                        </p:tgtEl>
                                        <p:attrNameLst>
                                          <p:attrName>style.visibility</p:attrName>
                                        </p:attrNameLst>
                                      </p:cBhvr>
                                      <p:to>
                                        <p:strVal val="visible"/>
                                      </p:to>
                                    </p:set>
                                    <p:anim calcmode="lin" valueType="num">
                                      <p:cBhvr>
                                        <p:cTn id="60" dur="1000" fill="hold"/>
                                        <p:tgtEl>
                                          <p:spTgt spid="32"/>
                                        </p:tgtEl>
                                        <p:attrNameLst>
                                          <p:attrName>ppt_w</p:attrName>
                                        </p:attrNameLst>
                                      </p:cBhvr>
                                      <p:tavLst>
                                        <p:tav tm="0">
                                          <p:val>
                                            <p:fltVal val="0"/>
                                          </p:val>
                                        </p:tav>
                                        <p:tav tm="100000">
                                          <p:val>
                                            <p:strVal val="#ppt_w"/>
                                          </p:val>
                                        </p:tav>
                                      </p:tavLst>
                                    </p:anim>
                                    <p:anim calcmode="lin" valueType="num">
                                      <p:cBhvr>
                                        <p:cTn id="61" dur="10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32" presetID="23" grpId="11" fill="hold">
                                  <p:stCondLst>
                                    <p:cond delay="0"/>
                                  </p:stCondLst>
                                  <p:iterate type="el" backwards="0">
                                    <p:tmAbs val="0"/>
                                  </p:iterate>
                                  <p:childTnLst>
                                    <p:set>
                                      <p:cBhvr>
                                        <p:cTn id="65" fill="hold"/>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32" presetID="23" grpId="12" fill="hold">
                                  <p:stCondLst>
                                    <p:cond delay="0"/>
                                  </p:stCondLst>
                                  <p:iterate type="el" backwards="0">
                                    <p:tmAbs val="0"/>
                                  </p:iterate>
                                  <p:childTnLst>
                                    <p:set>
                                      <p:cBhvr>
                                        <p:cTn id="71" fill="hold"/>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nodeType="clickEffect" presetClass="entr" presetSubtype="32" presetID="23" grpId="13" fill="hold">
                                  <p:stCondLst>
                                    <p:cond delay="0"/>
                                  </p:stCondLst>
                                  <p:iterate type="el" backwards="0">
                                    <p:tmAbs val="0"/>
                                  </p:iterate>
                                  <p:childTnLst>
                                    <p:set>
                                      <p:cBhvr>
                                        <p:cTn id="77" fill="hold"/>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3"/>
      <p:bldP build="whole" bldLvl="1" animBg="1" rev="0" advAuto="0" spid="36" grpId="9"/>
      <p:bldP build="whole" bldLvl="1" animBg="1" rev="0" advAuto="0" spid="37" grpId="12"/>
      <p:bldP build="whole" bldLvl="1" animBg="1" rev="0" advAuto="0" spid="32" grpId="10"/>
      <p:bldP build="whole" bldLvl="1" animBg="1" rev="0" advAuto="0" spid="27" grpId="2"/>
      <p:bldP build="whole" bldLvl="1" animBg="1" rev="0" advAuto="0" spid="31" grpId="4"/>
      <p:bldP build="whole" bldLvl="1" animBg="1" rev="0" advAuto="0" spid="33" grpId="7"/>
      <p:bldP build="whole" bldLvl="1" animBg="1" rev="0" advAuto="0" spid="26" grpId="1"/>
      <p:bldP build="whole" bldLvl="1" animBg="1" rev="0" advAuto="0" spid="38" grpId="6"/>
      <p:bldP build="whole" bldLvl="1" animBg="1" rev="0" advAuto="0" spid="28" grpId="5"/>
      <p:bldP build="whole" bldLvl="1" animBg="1" rev="0" advAuto="0" spid="30" grpId="11"/>
      <p:bldP build="whole" bldLvl="1" animBg="1" rev="0" advAuto="0" spid="29" grpId="8"/>
      <p:bldP build="whole" bldLvl="1" animBg="1" rev="0" advAuto="0" spid="34" grpId="1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41" name="Shape 41"/>
          <p:cNvSpPr/>
          <p:nvPr/>
        </p:nvSpPr>
        <p:spPr>
          <a:xfrm>
            <a:off x="996950" y="260096"/>
            <a:ext cx="6957973" cy="43707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400"/>
              <a:t>FACTORES QUE DETERMINAN LA VELOCIDAD</a:t>
            </a:r>
            <a:r>
              <a:rPr sz="2400"/>
              <a:t> </a:t>
            </a:r>
          </a:p>
        </p:txBody>
      </p:sp>
      <p:sp>
        <p:nvSpPr>
          <p:cNvPr id="42" name="Shape 42"/>
          <p:cNvSpPr/>
          <p:nvPr/>
        </p:nvSpPr>
        <p:spPr>
          <a:xfrm>
            <a:off x="2051050" y="2026665"/>
            <a:ext cx="1495171" cy="58217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sz="2400">
                <a:latin typeface="Tempus Sans ITC"/>
                <a:ea typeface="Tempus Sans ITC"/>
                <a:cs typeface="Tempus Sans ITC"/>
                <a:sym typeface="Tempus Sans ITC"/>
              </a:rPr>
              <a:t>Fisiológicos</a:t>
            </a:r>
            <a:r>
              <a:rPr sz="2400">
                <a:latin typeface="Tempus Sans ITC"/>
                <a:ea typeface="Tempus Sans ITC"/>
                <a:cs typeface="Tempus Sans ITC"/>
                <a:sym typeface="Tempus Sans ITC"/>
              </a:rPr>
              <a:t> </a:t>
            </a:r>
          </a:p>
        </p:txBody>
      </p:sp>
      <p:sp>
        <p:nvSpPr>
          <p:cNvPr id="43" name="Shape 43"/>
          <p:cNvSpPr/>
          <p:nvPr/>
        </p:nvSpPr>
        <p:spPr>
          <a:xfrm>
            <a:off x="2916237" y="5022278"/>
            <a:ext cx="905384" cy="58216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just">
              <a:tabLst>
                <a:tab pos="228600" algn="l"/>
              </a:tabLst>
              <a:defRPr sz="2400">
                <a:latin typeface="Tempus Sans ITC"/>
                <a:ea typeface="Tempus Sans ITC"/>
                <a:cs typeface="Tempus Sans ITC"/>
                <a:sym typeface="Tempus Sans ITC"/>
              </a:defRPr>
            </a:lvl1pPr>
          </a:lstStyle>
          <a:p>
            <a:pPr lvl="0">
              <a:defRPr sz="1800"/>
            </a:pPr>
            <a:r>
              <a:rPr sz="2400"/>
              <a:t>Físicos</a:t>
            </a:r>
          </a:p>
        </p:txBody>
      </p:sp>
      <p:sp>
        <p:nvSpPr>
          <p:cNvPr id="44" name="Shape 44"/>
          <p:cNvSpPr/>
          <p:nvPr/>
        </p:nvSpPr>
        <p:spPr>
          <a:xfrm>
            <a:off x="5292725" y="2592038"/>
            <a:ext cx="2997359" cy="4563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a:latin typeface="Tempus Sans ITC"/>
                <a:ea typeface="Tempus Sans ITC"/>
                <a:cs typeface="Tempus Sans ITC"/>
                <a:sym typeface="Tempus Sans ITC"/>
              </a:rPr>
              <a:t>la estructura de la fibra muscular,</a:t>
            </a:r>
            <a:r>
              <a:rPr>
                <a:latin typeface="Tempus Sans ITC"/>
                <a:ea typeface="Tempus Sans ITC"/>
                <a:cs typeface="Tempus Sans ITC"/>
                <a:sym typeface="Tempus Sans ITC"/>
              </a:rPr>
              <a:t> </a:t>
            </a:r>
          </a:p>
        </p:txBody>
      </p:sp>
      <p:sp>
        <p:nvSpPr>
          <p:cNvPr id="45" name="Shape 45"/>
          <p:cNvSpPr/>
          <p:nvPr/>
        </p:nvSpPr>
        <p:spPr>
          <a:xfrm>
            <a:off x="5292725" y="1944338"/>
            <a:ext cx="3444875" cy="45631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a:latin typeface="Tempus Sans ITC"/>
                <a:ea typeface="Tempus Sans ITC"/>
                <a:cs typeface="Tempus Sans ITC"/>
                <a:sym typeface="Tempus Sans ITC"/>
              </a:rPr>
              <a:t>la mayor o menor masa muscular</a:t>
            </a:r>
            <a:r>
              <a:t> </a:t>
            </a:r>
          </a:p>
        </p:txBody>
      </p:sp>
      <p:sp>
        <p:nvSpPr>
          <p:cNvPr id="46" name="Shape 46"/>
          <p:cNvSpPr/>
          <p:nvPr/>
        </p:nvSpPr>
        <p:spPr>
          <a:xfrm>
            <a:off x="5435600" y="1296638"/>
            <a:ext cx="1920443" cy="4563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a:latin typeface="Tempus Sans ITC"/>
                <a:ea typeface="Tempus Sans ITC"/>
                <a:cs typeface="Tempus Sans ITC"/>
                <a:sym typeface="Tempus Sans ITC"/>
              </a:rPr>
              <a:t>la longitud de la fibra</a:t>
            </a:r>
            <a:r>
              <a:t> </a:t>
            </a:r>
          </a:p>
        </p:txBody>
      </p:sp>
      <p:sp>
        <p:nvSpPr>
          <p:cNvPr id="47" name="Shape 47"/>
          <p:cNvSpPr/>
          <p:nvPr/>
        </p:nvSpPr>
        <p:spPr>
          <a:xfrm>
            <a:off x="5724525" y="4752625"/>
            <a:ext cx="2175332" cy="4563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a:latin typeface="Tempus Sans ITC"/>
                <a:ea typeface="Tempus Sans ITC"/>
                <a:cs typeface="Tempus Sans ITC"/>
                <a:sym typeface="Tempus Sans ITC"/>
              </a:rPr>
              <a:t>La amplitud de zancada</a:t>
            </a:r>
            <a:r>
              <a:t> </a:t>
            </a:r>
          </a:p>
        </p:txBody>
      </p:sp>
      <p:sp>
        <p:nvSpPr>
          <p:cNvPr id="48" name="Shape 48"/>
          <p:cNvSpPr/>
          <p:nvPr/>
        </p:nvSpPr>
        <p:spPr>
          <a:xfrm>
            <a:off x="5724525" y="5255863"/>
            <a:ext cx="1951876" cy="4563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a:latin typeface="Tempus Sans ITC"/>
                <a:ea typeface="Tempus Sans ITC"/>
                <a:cs typeface="Tempus Sans ITC"/>
                <a:sym typeface="Tempus Sans ITC"/>
              </a:rPr>
              <a:t>El número de apoyos</a:t>
            </a:r>
            <a:r>
              <a:t> </a:t>
            </a:r>
          </a:p>
        </p:txBody>
      </p:sp>
      <p:sp>
        <p:nvSpPr>
          <p:cNvPr id="49" name="Shape 49"/>
          <p:cNvSpPr/>
          <p:nvPr/>
        </p:nvSpPr>
        <p:spPr>
          <a:xfrm>
            <a:off x="5724525" y="5832125"/>
            <a:ext cx="1530319" cy="45631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a:latin typeface="Tempus Sans ITC"/>
                <a:ea typeface="Tempus Sans ITC"/>
                <a:cs typeface="Tempus Sans ITC"/>
                <a:sym typeface="Tempus Sans ITC"/>
              </a:rPr>
              <a:t>La coordinación</a:t>
            </a:r>
            <a:r>
              <a:rPr>
                <a:latin typeface="Tempus Sans ITC"/>
                <a:ea typeface="Tempus Sans ITC"/>
                <a:cs typeface="Tempus Sans ITC"/>
                <a:sym typeface="Tempus Sans ITC"/>
              </a:rPr>
              <a:t> </a:t>
            </a:r>
          </a:p>
        </p:txBody>
      </p:sp>
      <p:sp>
        <p:nvSpPr>
          <p:cNvPr id="50" name="Shape 50"/>
          <p:cNvSpPr/>
          <p:nvPr/>
        </p:nvSpPr>
        <p:spPr>
          <a:xfrm flipV="1">
            <a:off x="3708400" y="1557337"/>
            <a:ext cx="1800226" cy="792164"/>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51" name="Shape 51"/>
          <p:cNvSpPr/>
          <p:nvPr/>
        </p:nvSpPr>
        <p:spPr>
          <a:xfrm flipV="1">
            <a:off x="3708399" y="2133600"/>
            <a:ext cx="1584326" cy="215900"/>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52" name="Shape 52"/>
          <p:cNvSpPr/>
          <p:nvPr/>
        </p:nvSpPr>
        <p:spPr>
          <a:xfrm>
            <a:off x="3708400" y="2349499"/>
            <a:ext cx="1511301" cy="431802"/>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53" name="Shape 53"/>
          <p:cNvSpPr/>
          <p:nvPr/>
        </p:nvSpPr>
        <p:spPr>
          <a:xfrm flipV="1">
            <a:off x="4067175" y="5013324"/>
            <a:ext cx="1657351" cy="287339"/>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54" name="Shape 54"/>
          <p:cNvSpPr/>
          <p:nvPr/>
        </p:nvSpPr>
        <p:spPr>
          <a:xfrm>
            <a:off x="4067175" y="5300662"/>
            <a:ext cx="1584326" cy="144464"/>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55" name="Shape 55"/>
          <p:cNvSpPr/>
          <p:nvPr/>
        </p:nvSpPr>
        <p:spPr>
          <a:xfrm>
            <a:off x="4067175" y="5300662"/>
            <a:ext cx="1584325" cy="792164"/>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pic>
        <p:nvPicPr>
          <p:cNvPr id="56" name="9.jpg"/>
          <p:cNvPicPr/>
          <p:nvPr/>
        </p:nvPicPr>
        <p:blipFill>
          <a:blip r:embed="rId2">
            <a:extLst/>
          </a:blip>
          <a:stretch>
            <a:fillRect/>
          </a:stretch>
        </p:blipFill>
        <p:spPr>
          <a:xfrm>
            <a:off x="552043" y="2881686"/>
            <a:ext cx="3329049" cy="204864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41"/>
                                        </p:tgtEl>
                                        <p:attrNameLst>
                                          <p:attrName>style.visibility</p:attrName>
                                        </p:attrNameLst>
                                      </p:cBhvr>
                                      <p:to>
                                        <p:strVal val="visible"/>
                                      </p:to>
                                    </p:set>
                                    <p:anim calcmode="lin" valueType="num">
                                      <p:cBhvr>
                                        <p:cTn id="7" dur="1230" fill="hold"/>
                                        <p:tgtEl>
                                          <p:spTgt spid="41"/>
                                        </p:tgtEl>
                                        <p:attrNameLst>
                                          <p:attrName>ppt_w</p:attrName>
                                        </p:attrNameLst>
                                      </p:cBhvr>
                                      <p:tavLst>
                                        <p:tav tm="0">
                                          <p:val>
                                            <p:strVal val="4*#ppt_w"/>
                                          </p:val>
                                        </p:tav>
                                        <p:tav tm="100000">
                                          <p:val>
                                            <p:strVal val="#ppt_w"/>
                                          </p:val>
                                        </p:tav>
                                      </p:tavLst>
                                    </p:anim>
                                    <p:anim calcmode="lin" valueType="num">
                                      <p:cBhvr>
                                        <p:cTn id="8" dur="123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42"/>
                                        </p:tgtEl>
                                        <p:attrNameLst>
                                          <p:attrName>style.visibility</p:attrName>
                                        </p:attrNameLst>
                                      </p:cBhvr>
                                      <p:to>
                                        <p:strVal val="visible"/>
                                      </p:to>
                                    </p:set>
                                    <p:anim calcmode="lin" valueType="num">
                                      <p:cBhvr>
                                        <p:cTn id="13" dur="1230" fill="hold"/>
                                        <p:tgtEl>
                                          <p:spTgt spid="42"/>
                                        </p:tgtEl>
                                        <p:attrNameLst>
                                          <p:attrName>ppt_w</p:attrName>
                                        </p:attrNameLst>
                                      </p:cBhvr>
                                      <p:tavLst>
                                        <p:tav tm="0">
                                          <p:val>
                                            <p:strVal val="4*#ppt_w"/>
                                          </p:val>
                                        </p:tav>
                                        <p:tav tm="100000">
                                          <p:val>
                                            <p:strVal val="#ppt_w"/>
                                          </p:val>
                                        </p:tav>
                                      </p:tavLst>
                                    </p:anim>
                                    <p:anim calcmode="lin" valueType="num">
                                      <p:cBhvr>
                                        <p:cTn id="14" dur="1230" fill="hold"/>
                                        <p:tgtEl>
                                          <p:spTgt spid="42"/>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6" presetID="23" grpId="3" fill="hold">
                                  <p:stCondLst>
                                    <p:cond delay="0"/>
                                  </p:stCondLst>
                                  <p:iterate type="el" backwards="0">
                                    <p:tmAbs val="0"/>
                                  </p:iterate>
                                  <p:childTnLst>
                                    <p:set>
                                      <p:cBhvr>
                                        <p:cTn id="18" fill="hold"/>
                                        <p:tgtEl>
                                          <p:spTgt spid="43"/>
                                        </p:tgtEl>
                                        <p:attrNameLst>
                                          <p:attrName>style.visibility</p:attrName>
                                        </p:attrNameLst>
                                      </p:cBhvr>
                                      <p:to>
                                        <p:strVal val="visible"/>
                                      </p:to>
                                    </p:set>
                                    <p:anim calcmode="lin" valueType="num">
                                      <p:cBhvr>
                                        <p:cTn id="19" dur="1230" fill="hold"/>
                                        <p:tgtEl>
                                          <p:spTgt spid="43"/>
                                        </p:tgtEl>
                                        <p:attrNameLst>
                                          <p:attrName>ppt_w</p:attrName>
                                        </p:attrNameLst>
                                      </p:cBhvr>
                                      <p:tavLst>
                                        <p:tav tm="0">
                                          <p:val>
                                            <p:strVal val="4*#ppt_w"/>
                                          </p:val>
                                        </p:tav>
                                        <p:tav tm="100000">
                                          <p:val>
                                            <p:strVal val="#ppt_w"/>
                                          </p:val>
                                        </p:tav>
                                      </p:tavLst>
                                    </p:anim>
                                    <p:anim calcmode="lin" valueType="num">
                                      <p:cBhvr>
                                        <p:cTn id="20" dur="123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6" presetID="23" grpId="4" fill="hold">
                                  <p:stCondLst>
                                    <p:cond delay="0"/>
                                  </p:stCondLst>
                                  <p:iterate type="el" backwards="0">
                                    <p:tmAbs val="0"/>
                                  </p:iterate>
                                  <p:childTnLst>
                                    <p:set>
                                      <p:cBhvr>
                                        <p:cTn id="24" fill="hold"/>
                                        <p:tgtEl>
                                          <p:spTgt spid="50"/>
                                        </p:tgtEl>
                                        <p:attrNameLst>
                                          <p:attrName>style.visibility</p:attrName>
                                        </p:attrNameLst>
                                      </p:cBhvr>
                                      <p:to>
                                        <p:strVal val="visible"/>
                                      </p:to>
                                    </p:set>
                                    <p:anim calcmode="lin" valueType="num">
                                      <p:cBhvr>
                                        <p:cTn id="25" dur="1230" fill="hold"/>
                                        <p:tgtEl>
                                          <p:spTgt spid="50"/>
                                        </p:tgtEl>
                                        <p:attrNameLst>
                                          <p:attrName>ppt_w</p:attrName>
                                        </p:attrNameLst>
                                      </p:cBhvr>
                                      <p:tavLst>
                                        <p:tav tm="0">
                                          <p:val>
                                            <p:strVal val="4*#ppt_w"/>
                                          </p:val>
                                        </p:tav>
                                        <p:tav tm="100000">
                                          <p:val>
                                            <p:strVal val="#ppt_w"/>
                                          </p:val>
                                        </p:tav>
                                      </p:tavLst>
                                    </p:anim>
                                    <p:anim calcmode="lin" valueType="num">
                                      <p:cBhvr>
                                        <p:cTn id="26" dur="1230" fill="hold"/>
                                        <p:tgtEl>
                                          <p:spTgt spid="50"/>
                                        </p:tgtEl>
                                        <p:attrNameLst>
                                          <p:attrName>ppt_h</p:attrName>
                                        </p:attrNameLst>
                                      </p:cBhvr>
                                      <p:tavLst>
                                        <p:tav tm="0">
                                          <p:val>
                                            <p:strVal val="4*#ppt_h"/>
                                          </p:val>
                                        </p:tav>
                                        <p:tav tm="100000">
                                          <p:val>
                                            <p:strVal val="#ppt_h"/>
                                          </p:val>
                                        </p:tav>
                                      </p:tavLst>
                                    </p:anim>
                                  </p:childTnLst>
                                </p:cTn>
                              </p:par>
                            </p:childTnLst>
                          </p:cTn>
                        </p:par>
                        <p:par>
                          <p:cTn id="27" fill="hold">
                            <p:stCondLst>
                              <p:cond delay="1230"/>
                            </p:stCondLst>
                            <p:childTnLst>
                              <p:par>
                                <p:cTn id="28" nodeType="afterEffect" presetClass="entr" presetSubtype="16" presetID="23" grpId="5" fill="hold">
                                  <p:stCondLst>
                                    <p:cond delay="0"/>
                                  </p:stCondLst>
                                  <p:iterate type="el" backwards="0">
                                    <p:tmAbs val="0"/>
                                  </p:iterate>
                                  <p:childTnLst>
                                    <p:set>
                                      <p:cBhvr>
                                        <p:cTn id="29" fill="hold"/>
                                        <p:tgtEl>
                                          <p:spTgt spid="51"/>
                                        </p:tgtEl>
                                        <p:attrNameLst>
                                          <p:attrName>style.visibility</p:attrName>
                                        </p:attrNameLst>
                                      </p:cBhvr>
                                      <p:to>
                                        <p:strVal val="visible"/>
                                      </p:to>
                                    </p:set>
                                    <p:anim calcmode="lin" valueType="num">
                                      <p:cBhvr>
                                        <p:cTn id="30" dur="1230" fill="hold"/>
                                        <p:tgtEl>
                                          <p:spTgt spid="51"/>
                                        </p:tgtEl>
                                        <p:attrNameLst>
                                          <p:attrName>ppt_w</p:attrName>
                                        </p:attrNameLst>
                                      </p:cBhvr>
                                      <p:tavLst>
                                        <p:tav tm="0">
                                          <p:val>
                                            <p:strVal val="4*#ppt_w"/>
                                          </p:val>
                                        </p:tav>
                                        <p:tav tm="100000">
                                          <p:val>
                                            <p:strVal val="#ppt_w"/>
                                          </p:val>
                                        </p:tav>
                                      </p:tavLst>
                                    </p:anim>
                                    <p:anim calcmode="lin" valueType="num">
                                      <p:cBhvr>
                                        <p:cTn id="31" dur="1230" fill="hold"/>
                                        <p:tgtEl>
                                          <p:spTgt spid="51"/>
                                        </p:tgtEl>
                                        <p:attrNameLst>
                                          <p:attrName>ppt_h</p:attrName>
                                        </p:attrNameLst>
                                      </p:cBhvr>
                                      <p:tavLst>
                                        <p:tav tm="0">
                                          <p:val>
                                            <p:strVal val="4*#ppt_h"/>
                                          </p:val>
                                        </p:tav>
                                        <p:tav tm="100000">
                                          <p:val>
                                            <p:strVal val="#ppt_h"/>
                                          </p:val>
                                        </p:tav>
                                      </p:tavLst>
                                    </p:anim>
                                  </p:childTnLst>
                                </p:cTn>
                              </p:par>
                            </p:childTnLst>
                          </p:cTn>
                        </p:par>
                        <p:par>
                          <p:cTn id="32" fill="hold">
                            <p:stCondLst>
                              <p:cond delay="2460"/>
                            </p:stCondLst>
                            <p:childTnLst>
                              <p:par>
                                <p:cTn id="33" nodeType="afterEffect" presetClass="entr" presetSubtype="16" presetID="23" grpId="6" fill="hold">
                                  <p:stCondLst>
                                    <p:cond delay="0"/>
                                  </p:stCondLst>
                                  <p:iterate type="el" backwards="0">
                                    <p:tmAbs val="0"/>
                                  </p:iterate>
                                  <p:childTnLst>
                                    <p:set>
                                      <p:cBhvr>
                                        <p:cTn id="34" fill="hold"/>
                                        <p:tgtEl>
                                          <p:spTgt spid="52"/>
                                        </p:tgtEl>
                                        <p:attrNameLst>
                                          <p:attrName>style.visibility</p:attrName>
                                        </p:attrNameLst>
                                      </p:cBhvr>
                                      <p:to>
                                        <p:strVal val="visible"/>
                                      </p:to>
                                    </p:set>
                                    <p:anim calcmode="lin" valueType="num">
                                      <p:cBhvr>
                                        <p:cTn id="35" dur="1230" fill="hold"/>
                                        <p:tgtEl>
                                          <p:spTgt spid="52"/>
                                        </p:tgtEl>
                                        <p:attrNameLst>
                                          <p:attrName>ppt_w</p:attrName>
                                        </p:attrNameLst>
                                      </p:cBhvr>
                                      <p:tavLst>
                                        <p:tav tm="0">
                                          <p:val>
                                            <p:strVal val="4*#ppt_w"/>
                                          </p:val>
                                        </p:tav>
                                        <p:tav tm="100000">
                                          <p:val>
                                            <p:strVal val="#ppt_w"/>
                                          </p:val>
                                        </p:tav>
                                      </p:tavLst>
                                    </p:anim>
                                    <p:anim calcmode="lin" valueType="num">
                                      <p:cBhvr>
                                        <p:cTn id="36" dur="1230" fill="hold"/>
                                        <p:tgtEl>
                                          <p:spTgt spid="52"/>
                                        </p:tgtEl>
                                        <p:attrNameLst>
                                          <p:attrName>ppt_h</p:attrName>
                                        </p:attrNameLst>
                                      </p:cBhvr>
                                      <p:tavLst>
                                        <p:tav tm="0">
                                          <p:val>
                                            <p:strVal val="4*#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0" grpId="7" fill="hold">
                                  <p:stCondLst>
                                    <p:cond delay="0"/>
                                  </p:stCondLst>
                                  <p:iterate type="el" backwards="0">
                                    <p:tmAbs val="0"/>
                                  </p:iterate>
                                  <p:childTnLst>
                                    <p:set>
                                      <p:cBhvr>
                                        <p:cTn id="40" fill="hold"/>
                                        <p:tgtEl>
                                          <p:spTgt spid="46"/>
                                        </p:tgtEl>
                                        <p:attrNameLst>
                                          <p:attrName>style.visibility</p:attrName>
                                        </p:attrNameLst>
                                      </p:cBhvr>
                                      <p:to>
                                        <p:strVal val="visible"/>
                                      </p:to>
                                    </p:set>
                                    <p:animEffect filter="fade" transition="in">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10" grpId="8" fill="hold">
                                  <p:stCondLst>
                                    <p:cond delay="0"/>
                                  </p:stCondLst>
                                  <p:iterate type="el" backwards="0">
                                    <p:tmAbs val="0"/>
                                  </p:iterate>
                                  <p:childTnLst>
                                    <p:set>
                                      <p:cBhvr>
                                        <p:cTn id="45" fill="hold"/>
                                        <p:tgtEl>
                                          <p:spTgt spid="45"/>
                                        </p:tgtEl>
                                        <p:attrNameLst>
                                          <p:attrName>style.visibility</p:attrName>
                                        </p:attrNameLst>
                                      </p:cBhvr>
                                      <p:to>
                                        <p:strVal val="visible"/>
                                      </p:to>
                                    </p:set>
                                    <p:animEffect filter="fade" transition="i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0" grpId="9" fill="hold">
                                  <p:stCondLst>
                                    <p:cond delay="0"/>
                                  </p:stCondLst>
                                  <p:iterate type="el" backwards="0">
                                    <p:tmAbs val="0"/>
                                  </p:iterate>
                                  <p:childTnLst>
                                    <p:set>
                                      <p:cBhvr>
                                        <p:cTn id="50" fill="hold"/>
                                        <p:tgtEl>
                                          <p:spTgt spid="44"/>
                                        </p:tgtEl>
                                        <p:attrNameLst>
                                          <p:attrName>style.visibility</p:attrName>
                                        </p:attrNameLst>
                                      </p:cBhvr>
                                      <p:to>
                                        <p:strVal val="visible"/>
                                      </p:to>
                                    </p:set>
                                    <p:animEffect filter="fade" transition="in">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16" presetID="23" grpId="10" fill="hold">
                                  <p:stCondLst>
                                    <p:cond delay="0"/>
                                  </p:stCondLst>
                                  <p:iterate type="el" backwards="0">
                                    <p:tmAbs val="0"/>
                                  </p:iterate>
                                  <p:childTnLst>
                                    <p:set>
                                      <p:cBhvr>
                                        <p:cTn id="55" fill="hold"/>
                                        <p:tgtEl>
                                          <p:spTgt spid="53"/>
                                        </p:tgtEl>
                                        <p:attrNameLst>
                                          <p:attrName>style.visibility</p:attrName>
                                        </p:attrNameLst>
                                      </p:cBhvr>
                                      <p:to>
                                        <p:strVal val="visible"/>
                                      </p:to>
                                    </p:set>
                                    <p:anim calcmode="lin" valueType="num">
                                      <p:cBhvr>
                                        <p:cTn id="56" dur="1230" fill="hold"/>
                                        <p:tgtEl>
                                          <p:spTgt spid="53"/>
                                        </p:tgtEl>
                                        <p:attrNameLst>
                                          <p:attrName>ppt_w</p:attrName>
                                        </p:attrNameLst>
                                      </p:cBhvr>
                                      <p:tavLst>
                                        <p:tav tm="0">
                                          <p:val>
                                            <p:strVal val="4*#ppt_w"/>
                                          </p:val>
                                        </p:tav>
                                        <p:tav tm="100000">
                                          <p:val>
                                            <p:strVal val="#ppt_w"/>
                                          </p:val>
                                        </p:tav>
                                      </p:tavLst>
                                    </p:anim>
                                    <p:anim calcmode="lin" valueType="num">
                                      <p:cBhvr>
                                        <p:cTn id="57" dur="1230" fill="hold"/>
                                        <p:tgtEl>
                                          <p:spTgt spid="53"/>
                                        </p:tgtEl>
                                        <p:attrNameLst>
                                          <p:attrName>ppt_h</p:attrName>
                                        </p:attrNameLst>
                                      </p:cBhvr>
                                      <p:tavLst>
                                        <p:tav tm="0">
                                          <p:val>
                                            <p:strVal val="4*#ppt_h"/>
                                          </p:val>
                                        </p:tav>
                                        <p:tav tm="100000">
                                          <p:val>
                                            <p:strVal val="#ppt_h"/>
                                          </p:val>
                                        </p:tav>
                                      </p:tavLst>
                                    </p:anim>
                                  </p:childTnLst>
                                </p:cTn>
                              </p:par>
                            </p:childTnLst>
                          </p:cTn>
                        </p:par>
                        <p:par>
                          <p:cTn id="58" fill="hold">
                            <p:stCondLst>
                              <p:cond delay="1230"/>
                            </p:stCondLst>
                            <p:childTnLst>
                              <p:par>
                                <p:cTn id="59" nodeType="afterEffect" presetClass="entr" presetSubtype="16" presetID="23" grpId="11" fill="hold">
                                  <p:stCondLst>
                                    <p:cond delay="0"/>
                                  </p:stCondLst>
                                  <p:iterate type="el" backwards="0">
                                    <p:tmAbs val="0"/>
                                  </p:iterate>
                                  <p:childTnLst>
                                    <p:set>
                                      <p:cBhvr>
                                        <p:cTn id="60" fill="hold"/>
                                        <p:tgtEl>
                                          <p:spTgt spid="54"/>
                                        </p:tgtEl>
                                        <p:attrNameLst>
                                          <p:attrName>style.visibility</p:attrName>
                                        </p:attrNameLst>
                                      </p:cBhvr>
                                      <p:to>
                                        <p:strVal val="visible"/>
                                      </p:to>
                                    </p:set>
                                    <p:anim calcmode="lin" valueType="num">
                                      <p:cBhvr>
                                        <p:cTn id="61" dur="1230" fill="hold"/>
                                        <p:tgtEl>
                                          <p:spTgt spid="54"/>
                                        </p:tgtEl>
                                        <p:attrNameLst>
                                          <p:attrName>ppt_w</p:attrName>
                                        </p:attrNameLst>
                                      </p:cBhvr>
                                      <p:tavLst>
                                        <p:tav tm="0">
                                          <p:val>
                                            <p:strVal val="4*#ppt_w"/>
                                          </p:val>
                                        </p:tav>
                                        <p:tav tm="100000">
                                          <p:val>
                                            <p:strVal val="#ppt_w"/>
                                          </p:val>
                                        </p:tav>
                                      </p:tavLst>
                                    </p:anim>
                                    <p:anim calcmode="lin" valueType="num">
                                      <p:cBhvr>
                                        <p:cTn id="62" dur="1230" fill="hold"/>
                                        <p:tgtEl>
                                          <p:spTgt spid="54"/>
                                        </p:tgtEl>
                                        <p:attrNameLst>
                                          <p:attrName>ppt_h</p:attrName>
                                        </p:attrNameLst>
                                      </p:cBhvr>
                                      <p:tavLst>
                                        <p:tav tm="0">
                                          <p:val>
                                            <p:strVal val="4*#ppt_h"/>
                                          </p:val>
                                        </p:tav>
                                        <p:tav tm="100000">
                                          <p:val>
                                            <p:strVal val="#ppt_h"/>
                                          </p:val>
                                        </p:tav>
                                      </p:tavLst>
                                    </p:anim>
                                  </p:childTnLst>
                                </p:cTn>
                              </p:par>
                            </p:childTnLst>
                          </p:cTn>
                        </p:par>
                        <p:par>
                          <p:cTn id="63" fill="hold">
                            <p:stCondLst>
                              <p:cond delay="2460"/>
                            </p:stCondLst>
                            <p:childTnLst>
                              <p:par>
                                <p:cTn id="64" nodeType="afterEffect" presetClass="entr" presetSubtype="16" presetID="23" grpId="12" fill="hold">
                                  <p:stCondLst>
                                    <p:cond delay="0"/>
                                  </p:stCondLst>
                                  <p:iterate type="el" backwards="0">
                                    <p:tmAbs val="0"/>
                                  </p:iterate>
                                  <p:childTnLst>
                                    <p:set>
                                      <p:cBhvr>
                                        <p:cTn id="65" fill="hold"/>
                                        <p:tgtEl>
                                          <p:spTgt spid="55"/>
                                        </p:tgtEl>
                                        <p:attrNameLst>
                                          <p:attrName>style.visibility</p:attrName>
                                        </p:attrNameLst>
                                      </p:cBhvr>
                                      <p:to>
                                        <p:strVal val="visible"/>
                                      </p:to>
                                    </p:set>
                                    <p:anim calcmode="lin" valueType="num">
                                      <p:cBhvr>
                                        <p:cTn id="66" dur="1230" fill="hold"/>
                                        <p:tgtEl>
                                          <p:spTgt spid="55"/>
                                        </p:tgtEl>
                                        <p:attrNameLst>
                                          <p:attrName>ppt_w</p:attrName>
                                        </p:attrNameLst>
                                      </p:cBhvr>
                                      <p:tavLst>
                                        <p:tav tm="0">
                                          <p:val>
                                            <p:strVal val="4*#ppt_w"/>
                                          </p:val>
                                        </p:tav>
                                        <p:tav tm="100000">
                                          <p:val>
                                            <p:strVal val="#ppt_w"/>
                                          </p:val>
                                        </p:tav>
                                      </p:tavLst>
                                    </p:anim>
                                    <p:anim calcmode="lin" valueType="num">
                                      <p:cBhvr>
                                        <p:cTn id="67" dur="1230" fill="hold"/>
                                        <p:tgtEl>
                                          <p:spTgt spid="55"/>
                                        </p:tgtEl>
                                        <p:attrNameLst>
                                          <p:attrName>ppt_h</p:attrName>
                                        </p:attrNameLst>
                                      </p:cBhvr>
                                      <p:tavLst>
                                        <p:tav tm="0">
                                          <p:val>
                                            <p:strVal val="4*#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0" grpId="13" fill="hold">
                                  <p:stCondLst>
                                    <p:cond delay="0"/>
                                  </p:stCondLst>
                                  <p:iterate type="el" backwards="0">
                                    <p:tmAbs val="0"/>
                                  </p:iterate>
                                  <p:childTnLst>
                                    <p:set>
                                      <p:cBhvr>
                                        <p:cTn id="71" fill="hold"/>
                                        <p:tgtEl>
                                          <p:spTgt spid="47"/>
                                        </p:tgtEl>
                                        <p:attrNameLst>
                                          <p:attrName>style.visibility</p:attrName>
                                        </p:attrNameLst>
                                      </p:cBhvr>
                                      <p:to>
                                        <p:strVal val="visible"/>
                                      </p:to>
                                    </p:set>
                                    <p:animEffect filter="fade" transition="in">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nodeType="clickEffect" presetClass="entr" presetSubtype="0" presetID="10" grpId="14" fill="hold">
                                  <p:stCondLst>
                                    <p:cond delay="0"/>
                                  </p:stCondLst>
                                  <p:iterate type="el" backwards="0">
                                    <p:tmAbs val="0"/>
                                  </p:iterate>
                                  <p:childTnLst>
                                    <p:set>
                                      <p:cBhvr>
                                        <p:cTn id="76" fill="hold"/>
                                        <p:tgtEl>
                                          <p:spTgt spid="48"/>
                                        </p:tgtEl>
                                        <p:attrNameLst>
                                          <p:attrName>style.visibility</p:attrName>
                                        </p:attrNameLst>
                                      </p:cBhvr>
                                      <p:to>
                                        <p:strVal val="visible"/>
                                      </p:to>
                                    </p:set>
                                    <p:animEffect filter="fade" transition="in">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nodeType="clickEffect" presetClass="entr" presetSubtype="0" presetID="10" grpId="15" fill="hold">
                                  <p:stCondLst>
                                    <p:cond delay="0"/>
                                  </p:stCondLst>
                                  <p:iterate type="el" backwards="0">
                                    <p:tmAbs val="0"/>
                                  </p:iterate>
                                  <p:childTnLst>
                                    <p:set>
                                      <p:cBhvr>
                                        <p:cTn id="81" fill="hold"/>
                                        <p:tgtEl>
                                          <p:spTgt spid="49"/>
                                        </p:tgtEl>
                                        <p:attrNameLst>
                                          <p:attrName>style.visibility</p:attrName>
                                        </p:attrNameLst>
                                      </p:cBhvr>
                                      <p:to>
                                        <p:strVal val="visible"/>
                                      </p:to>
                                    </p:set>
                                    <p:animEffect filter="fade" transition="in">
                                      <p:cBhvr>
                                        <p:cTn id="82" dur="50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15"/>
      <p:bldP build="whole" bldLvl="1" animBg="1" rev="0" advAuto="0" spid="51" grpId="5"/>
      <p:bldP build="whole" bldLvl="1" animBg="1" rev="0" advAuto="0" spid="53" grpId="10"/>
      <p:bldP build="whole" bldLvl="1" animBg="1" rev="0" advAuto="0" spid="54" grpId="11"/>
      <p:bldP build="whole" bldLvl="1" animBg="1" rev="0" advAuto="0" spid="55" grpId="12"/>
      <p:bldP build="whole" bldLvl="1" animBg="1" rev="0" advAuto="0" spid="45" grpId="8"/>
      <p:bldP build="whole" bldLvl="1" animBg="1" rev="0" advAuto="0" spid="44" grpId="9"/>
      <p:bldP build="whole" bldLvl="1" animBg="1" rev="0" advAuto="0" spid="46" grpId="7"/>
      <p:bldP build="whole" bldLvl="1" animBg="1" rev="0" advAuto="0" spid="50" grpId="4"/>
      <p:bldP build="whole" bldLvl="1" animBg="1" rev="0" advAuto="0" spid="41" grpId="1"/>
      <p:bldP build="whole" bldLvl="1" animBg="1" rev="0" advAuto="0" spid="52" grpId="6"/>
      <p:bldP build="whole" bldLvl="1" animBg="1" rev="0" advAuto="0" spid="42" grpId="2"/>
      <p:bldP build="whole" bldLvl="1" animBg="1" rev="0" advAuto="0" spid="43" grpId="3"/>
      <p:bldP build="whole" bldLvl="1" animBg="1" rev="0" advAuto="0" spid="47" grpId="13"/>
      <p:bldP build="whole" bldLvl="1" animBg="1" rev="0" advAuto="0" spid="48" grpId="1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58" name="Shape 58"/>
          <p:cNvSpPr/>
          <p:nvPr/>
        </p:nvSpPr>
        <p:spPr>
          <a:xfrm>
            <a:off x="395287" y="1628775"/>
            <a:ext cx="3889376" cy="20666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rPr>
                <a:latin typeface="Tempus Sans ITC"/>
                <a:ea typeface="Tempus Sans ITC"/>
                <a:cs typeface="Tempus Sans ITC"/>
                <a:sym typeface="Tempus Sans ITC"/>
              </a:rPr>
              <a:t>La de traslación con l</a:t>
            </a:r>
            <a:r>
              <a:rPr>
                <a:latin typeface="Tempus Sans ITC"/>
                <a:ea typeface="Tempus Sans ITC"/>
                <a:cs typeface="Tempus Sans ITC"/>
                <a:sym typeface="Tempus Sans ITC"/>
              </a:rPr>
              <a:t>a carrera de 50 ó 100 metros y la carrera de los 40 metros lanzados, en la que se corren 60m y se cronometran los 40 últimos.</a:t>
            </a:r>
            <a:endParaRPr>
              <a:latin typeface="Tempus Sans ITC"/>
              <a:ea typeface="Tempus Sans ITC"/>
              <a:cs typeface="Tempus Sans ITC"/>
              <a:sym typeface="Tempus Sans ITC"/>
            </a:endParaRPr>
          </a:p>
        </p:txBody>
      </p:sp>
      <p:sp>
        <p:nvSpPr>
          <p:cNvPr id="59" name="Shape 59"/>
          <p:cNvSpPr/>
          <p:nvPr/>
        </p:nvSpPr>
        <p:spPr>
          <a:xfrm>
            <a:off x="539750" y="3716337"/>
            <a:ext cx="3889375" cy="16983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rPr>
                <a:latin typeface="Tempus Sans ITC"/>
                <a:ea typeface="Tempus Sans ITC"/>
                <a:cs typeface="Tempus Sans ITC"/>
                <a:sym typeface="Tempus Sans ITC"/>
              </a:rPr>
              <a:t>La de reacción con el</a:t>
            </a:r>
            <a:r>
              <a:rPr>
                <a:latin typeface="Tempus Sans ITC"/>
                <a:ea typeface="Tempus Sans ITC"/>
                <a:cs typeface="Tempus Sans ITC"/>
                <a:sym typeface="Tempus Sans ITC"/>
              </a:rPr>
              <a:t> test aconsejado por Letwin en su obra "Medidas y evaluaciones estadísticas aplicadas a la Educación Física"</a:t>
            </a:r>
            <a:r>
              <a:rPr>
                <a:latin typeface="Tempus Sans ITC"/>
                <a:ea typeface="Tempus Sans ITC"/>
                <a:cs typeface="Tempus Sans ITC"/>
                <a:sym typeface="Tempus Sans ITC"/>
              </a:rPr>
              <a:t> </a:t>
            </a:r>
            <a:endParaRPr>
              <a:latin typeface="Tempus Sans ITC"/>
              <a:ea typeface="Tempus Sans ITC"/>
              <a:cs typeface="Tempus Sans ITC"/>
              <a:sym typeface="Tempus Sans ITC"/>
            </a:endParaRPr>
          </a:p>
        </p:txBody>
      </p:sp>
      <p:sp>
        <p:nvSpPr>
          <p:cNvPr id="60" name="Shape 60"/>
          <p:cNvSpPr/>
          <p:nvPr/>
        </p:nvSpPr>
        <p:spPr>
          <a:xfrm>
            <a:off x="611187" y="5876925"/>
            <a:ext cx="3889376" cy="9617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rPr>
                <a:latin typeface="Tempus Sans ITC"/>
                <a:ea typeface="Tempus Sans ITC"/>
                <a:cs typeface="Tempus Sans ITC"/>
                <a:sym typeface="Tempus Sans ITC"/>
              </a:rPr>
              <a:t>La gestual con el test </a:t>
            </a:r>
            <a:r>
              <a:rPr>
                <a:latin typeface="Tempus Sans ITC"/>
                <a:ea typeface="Tempus Sans ITC"/>
                <a:cs typeface="Tempus Sans ITC"/>
                <a:sym typeface="Tempus Sans ITC"/>
              </a:rPr>
              <a:t>Plate tapping.</a:t>
            </a:r>
            <a:endParaRPr>
              <a:latin typeface="Tempus Sans ITC"/>
              <a:ea typeface="Tempus Sans ITC"/>
              <a:cs typeface="Tempus Sans ITC"/>
              <a:sym typeface="Tempus Sans ITC"/>
            </a:endParaRPr>
          </a:p>
        </p:txBody>
      </p:sp>
      <p:sp>
        <p:nvSpPr>
          <p:cNvPr id="61" name="Shape 61"/>
          <p:cNvSpPr/>
          <p:nvPr/>
        </p:nvSpPr>
        <p:spPr>
          <a:xfrm>
            <a:off x="250825" y="188912"/>
            <a:ext cx="8713788" cy="486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600"/>
              </a:spcBef>
            </a:pPr>
            <a:r>
              <a:rPr sz="2800"/>
              <a:t>¿</a:t>
            </a:r>
            <a:r>
              <a:rPr sz="2400"/>
              <a:t>CÓMO PODEMOS MEDIR LA VELOCIDAD?</a:t>
            </a:r>
          </a:p>
        </p:txBody>
      </p:sp>
      <p:pic>
        <p:nvPicPr>
          <p:cNvPr id="62" name="velocidad 13 copia.jpg"/>
          <p:cNvPicPr/>
          <p:nvPr/>
        </p:nvPicPr>
        <p:blipFill>
          <a:blip r:embed="rId2">
            <a:extLst/>
          </a:blip>
          <a:stretch>
            <a:fillRect/>
          </a:stretch>
        </p:blipFill>
        <p:spPr>
          <a:xfrm>
            <a:off x="4413255" y="4875960"/>
            <a:ext cx="1450177" cy="1836635"/>
          </a:xfrm>
          <a:prstGeom prst="rect">
            <a:avLst/>
          </a:prstGeom>
          <a:ln w="12700">
            <a:miter lim="400000"/>
          </a:ln>
        </p:spPr>
      </p:pic>
      <p:pic>
        <p:nvPicPr>
          <p:cNvPr id="63" name="flato.jpg"/>
          <p:cNvPicPr/>
          <p:nvPr/>
        </p:nvPicPr>
        <p:blipFill>
          <a:blip r:embed="rId3">
            <a:extLst/>
          </a:blip>
          <a:stretch>
            <a:fillRect/>
          </a:stretch>
        </p:blipFill>
        <p:spPr>
          <a:xfrm>
            <a:off x="4315624" y="1045380"/>
            <a:ext cx="1366039" cy="2300697"/>
          </a:xfrm>
          <a:prstGeom prst="rect">
            <a:avLst/>
          </a:prstGeom>
          <a:ln w="12700">
            <a:miter lim="400000"/>
          </a:ln>
        </p:spPr>
      </p:pic>
      <p:pic>
        <p:nvPicPr>
          <p:cNvPr id="64" name="Sin título-1 copia copia.jpg"/>
          <p:cNvPicPr/>
          <p:nvPr/>
        </p:nvPicPr>
        <p:blipFill>
          <a:blip r:embed="rId4">
            <a:extLst/>
          </a:blip>
          <a:stretch>
            <a:fillRect/>
          </a:stretch>
        </p:blipFill>
        <p:spPr>
          <a:xfrm>
            <a:off x="5900838" y="2648965"/>
            <a:ext cx="3106791" cy="194404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16" presetID="23" grpId="3" fill="hold">
                                  <p:stCondLst>
                                    <p:cond delay="0"/>
                                  </p:stCondLst>
                                  <p:iterate type="el" backwards="0">
                                    <p:tmAbs val="0"/>
                                  </p:iterate>
                                  <p:childTnLst>
                                    <p:set>
                                      <p:cBhvr>
                                        <p:cTn id="18" fill="hold"/>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6" presetID="23" grpId="4" fill="hold">
                                  <p:stCondLst>
                                    <p:cond delay="0"/>
                                  </p:stCondLst>
                                  <p:iterate type="el" backwards="0">
                                    <p:tmAbs val="0"/>
                                  </p:iterate>
                                  <p:childTnLst>
                                    <p:set>
                                      <p:cBhvr>
                                        <p:cTn id="24" fill="hold"/>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 grpId="2"/>
      <p:bldP build="whole" bldLvl="1" animBg="1" rev="0" advAuto="0" spid="61" grpId="1"/>
      <p:bldP build="whole" bldLvl="1" animBg="1" rev="0" advAuto="0" spid="59" grpId="3"/>
      <p:bldP build="whole" bldLvl="1" animBg="1" rev="0" advAuto="0" spid="60"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66" name="Shape 66"/>
          <p:cNvSpPr/>
          <p:nvPr/>
        </p:nvSpPr>
        <p:spPr>
          <a:xfrm>
            <a:off x="468312" y="765174"/>
            <a:ext cx="8424863" cy="15612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empus Sans ITC"/>
                <a:ea typeface="Tempus Sans ITC"/>
                <a:cs typeface="Tempus Sans ITC"/>
                <a:sym typeface="Tempus Sans ITC"/>
              </a:defRPr>
            </a:lvl1pPr>
          </a:lstStyle>
          <a:p>
            <a:pPr lvl="0"/>
            <a:r>
              <a:t>Vamos a  centrar nuestra exposición en el desarrollo de la velocidad de reacción y traslación, la velocidad gestual tiene un matiz claramente deportivo y se desarrolla con los gestos deportivos específicos al igual que la mental, aunque esta última admite ejercicios no relacionados con la actividad física</a:t>
            </a:r>
          </a:p>
        </p:txBody>
      </p:sp>
      <p:sp>
        <p:nvSpPr>
          <p:cNvPr id="67" name="Shape 67"/>
          <p:cNvSpPr/>
          <p:nvPr/>
        </p:nvSpPr>
        <p:spPr>
          <a:xfrm>
            <a:off x="827087" y="188912"/>
            <a:ext cx="76327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DESARROLLO DE LA VELOCIDAD</a:t>
            </a:r>
          </a:p>
        </p:txBody>
      </p:sp>
      <p:sp>
        <p:nvSpPr>
          <p:cNvPr id="68" name="Shape 68"/>
          <p:cNvSpPr/>
          <p:nvPr/>
        </p:nvSpPr>
        <p:spPr>
          <a:xfrm>
            <a:off x="539750" y="2852737"/>
            <a:ext cx="2952750"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empus Sans ITC"/>
                <a:ea typeface="Tempus Sans ITC"/>
                <a:cs typeface="Tempus Sans ITC"/>
                <a:sym typeface="Tempus Sans ITC"/>
              </a:defRPr>
            </a:lvl1pPr>
          </a:lstStyle>
          <a:p>
            <a:pPr lvl="0"/>
            <a:r>
              <a:t>Velocidad de  reacción</a:t>
            </a:r>
          </a:p>
        </p:txBody>
      </p:sp>
      <p:sp>
        <p:nvSpPr>
          <p:cNvPr id="69" name="Shape 69"/>
          <p:cNvSpPr/>
          <p:nvPr/>
        </p:nvSpPr>
        <p:spPr>
          <a:xfrm>
            <a:off x="395287" y="4967731"/>
            <a:ext cx="3168651" cy="1570738"/>
          </a:xfrm>
          <a:prstGeom prst="rect">
            <a:avLst/>
          </a:prstGeom>
          <a:ln>
            <a:solidFill/>
            <a:round/>
          </a:ln>
          <a:extLst>
            <a:ext uri="{C572A759-6A51-4108-AA02-DFA0A04FC94B}">
              <ma14:wrappingTextBoxFlag xmlns:ma14="http://schemas.microsoft.com/office/mac/drawingml/2011/main" val="1"/>
            </a:ext>
          </a:extLst>
        </p:spPr>
        <p:txBody>
          <a:bodyPr lIns="0" tIns="0" rIns="0" bIns="0" anchor="ctr">
            <a:spAutoFit/>
          </a:bodyPr>
          <a:lstStyle/>
          <a:p>
            <a:pPr lvl="0">
              <a:tabLst>
                <a:tab pos="228600" algn="l"/>
              </a:tabLst>
            </a:pPr>
            <a:r>
              <a:rPr>
                <a:latin typeface="Tempus Sans ITC"/>
                <a:ea typeface="Tempus Sans ITC"/>
                <a:cs typeface="Tempus Sans ITC"/>
                <a:sym typeface="Tempus Sans ITC"/>
              </a:rPr>
              <a:t>Ejercicios variados</a:t>
            </a:r>
            <a:endParaRPr>
              <a:latin typeface="Tempus Sans ITC"/>
              <a:ea typeface="Tempus Sans ITC"/>
              <a:cs typeface="Tempus Sans ITC"/>
              <a:sym typeface="Tempus Sans ITC"/>
            </a:endParaRPr>
          </a:p>
          <a:p>
            <a:pPr lvl="0">
              <a:tabLst>
                <a:tab pos="228600" algn="l"/>
              </a:tabLst>
            </a:pPr>
            <a:r>
              <a:rPr>
                <a:latin typeface="Tempus Sans ITC"/>
                <a:ea typeface="Tempus Sans ITC"/>
                <a:cs typeface="Tempus Sans ITC"/>
                <a:sym typeface="Tempus Sans ITC"/>
              </a:rPr>
              <a:t>Frente a señales acústicas.</a:t>
            </a:r>
            <a:endParaRPr>
              <a:latin typeface="Tempus Sans ITC"/>
              <a:ea typeface="Tempus Sans ITC"/>
              <a:cs typeface="Tempus Sans ITC"/>
              <a:sym typeface="Tempus Sans ITC"/>
            </a:endParaRPr>
          </a:p>
          <a:p>
            <a:pPr lvl="0">
              <a:tabLst>
                <a:tab pos="228600" algn="l"/>
              </a:tabLst>
            </a:pPr>
            <a:r>
              <a:rPr>
                <a:latin typeface="Tempus Sans ITC"/>
                <a:ea typeface="Tempus Sans ITC"/>
                <a:cs typeface="Tempus Sans ITC"/>
                <a:sym typeface="Tempus Sans ITC"/>
              </a:rPr>
              <a:t>Ante señales visuales.</a:t>
            </a:r>
            <a:endParaRPr>
              <a:latin typeface="Tempus Sans ITC"/>
              <a:ea typeface="Tempus Sans ITC"/>
              <a:cs typeface="Tempus Sans ITC"/>
              <a:sym typeface="Tempus Sans ITC"/>
            </a:endParaRPr>
          </a:p>
          <a:p>
            <a:pPr lvl="0">
              <a:tabLst>
                <a:tab pos="228600" algn="l"/>
              </a:tabLst>
            </a:pPr>
            <a:r>
              <a:rPr>
                <a:latin typeface="Tempus Sans ITC"/>
                <a:ea typeface="Tempus Sans ITC"/>
                <a:cs typeface="Tempus Sans ITC"/>
                <a:sym typeface="Tempus Sans ITC"/>
              </a:rPr>
              <a:t>Respuestas técnicas rápidas</a:t>
            </a:r>
            <a:r>
              <a:t> </a:t>
            </a:r>
          </a:p>
        </p:txBody>
      </p:sp>
      <p:sp>
        <p:nvSpPr>
          <p:cNvPr id="70" name="Shape 70"/>
          <p:cNvSpPr/>
          <p:nvPr/>
        </p:nvSpPr>
        <p:spPr>
          <a:xfrm>
            <a:off x="5292725" y="2133600"/>
            <a:ext cx="3097213"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empus Sans ITC"/>
                <a:ea typeface="Tempus Sans ITC"/>
                <a:cs typeface="Tempus Sans ITC"/>
                <a:sym typeface="Tempus Sans ITC"/>
              </a:defRPr>
            </a:lvl1pPr>
          </a:lstStyle>
          <a:p>
            <a:pPr lvl="0"/>
            <a:r>
              <a:t>Velocidad de  traslación</a:t>
            </a:r>
          </a:p>
        </p:txBody>
      </p:sp>
      <p:sp>
        <p:nvSpPr>
          <p:cNvPr id="71" name="Shape 71"/>
          <p:cNvSpPr/>
          <p:nvPr/>
        </p:nvSpPr>
        <p:spPr>
          <a:xfrm>
            <a:off x="4284662" y="3500437"/>
            <a:ext cx="1511301"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empus Sans ITC"/>
                <a:ea typeface="Tempus Sans ITC"/>
                <a:cs typeface="Tempus Sans ITC"/>
                <a:sym typeface="Tempus Sans ITC"/>
              </a:defRPr>
            </a:lvl1pPr>
          </a:lstStyle>
          <a:p>
            <a:pPr lvl="0"/>
            <a:r>
              <a:t>aceleración</a:t>
            </a:r>
          </a:p>
        </p:txBody>
      </p:sp>
      <p:sp>
        <p:nvSpPr>
          <p:cNvPr id="72" name="Shape 72"/>
          <p:cNvSpPr/>
          <p:nvPr/>
        </p:nvSpPr>
        <p:spPr>
          <a:xfrm>
            <a:off x="4211637" y="4797425"/>
            <a:ext cx="2376488"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empus Sans ITC"/>
                <a:ea typeface="Tempus Sans ITC"/>
                <a:cs typeface="Tempus Sans ITC"/>
                <a:sym typeface="Tempus Sans ITC"/>
              </a:defRPr>
            </a:lvl1pPr>
          </a:lstStyle>
          <a:p>
            <a:pPr lvl="0"/>
            <a:r>
              <a:t>Velocidad lanzada</a:t>
            </a:r>
          </a:p>
        </p:txBody>
      </p:sp>
      <p:sp>
        <p:nvSpPr>
          <p:cNvPr id="73" name="Shape 73"/>
          <p:cNvSpPr/>
          <p:nvPr/>
        </p:nvSpPr>
        <p:spPr>
          <a:xfrm>
            <a:off x="4211637" y="5876925"/>
            <a:ext cx="2447926" cy="4563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empus Sans ITC"/>
                <a:ea typeface="Tempus Sans ITC"/>
                <a:cs typeface="Tempus Sans ITC"/>
                <a:sym typeface="Tempus Sans ITC"/>
              </a:defRPr>
            </a:lvl1pPr>
          </a:lstStyle>
          <a:p>
            <a:pPr lvl="0"/>
            <a:r>
              <a:t>Resistencia-velocidad</a:t>
            </a:r>
          </a:p>
        </p:txBody>
      </p:sp>
      <p:sp>
        <p:nvSpPr>
          <p:cNvPr id="74" name="Shape 74"/>
          <p:cNvSpPr/>
          <p:nvPr/>
        </p:nvSpPr>
        <p:spPr>
          <a:xfrm flipH="1">
            <a:off x="4067175" y="2636837"/>
            <a:ext cx="1" cy="3960813"/>
          </a:xfrm>
          <a:prstGeom prst="line">
            <a:avLst/>
          </a:prstGeom>
          <a:ln w="28575">
            <a:solidFill/>
            <a:round/>
          </a:ln>
        </p:spPr>
        <p:txBody>
          <a:bodyPr lIns="0" tIns="0" rIns="0" bIns="0"/>
          <a:lstStyle/>
          <a:p>
            <a:pPr lvl="0" defTabSz="457200">
              <a:defRPr sz="1200">
                <a:latin typeface="+mj-lt"/>
                <a:ea typeface="+mj-ea"/>
                <a:cs typeface="+mj-cs"/>
                <a:sym typeface="Helvetica"/>
              </a:defRPr>
            </a:pPr>
          </a:p>
        </p:txBody>
      </p:sp>
      <p:sp>
        <p:nvSpPr>
          <p:cNvPr id="75" name="Shape 75"/>
          <p:cNvSpPr/>
          <p:nvPr/>
        </p:nvSpPr>
        <p:spPr>
          <a:xfrm>
            <a:off x="6156325" y="2708275"/>
            <a:ext cx="2736850" cy="1567012"/>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r>
              <a:rPr sz="1200">
                <a:latin typeface="Tempus Sans ITC"/>
                <a:ea typeface="Tempus Sans ITC"/>
                <a:cs typeface="Tempus Sans ITC"/>
                <a:sym typeface="Tempus Sans ITC"/>
              </a:rPr>
              <a:t>- Multisaltos en largos y cortos recorridos.</a:t>
            </a:r>
            <a:endParaRPr sz="1200">
              <a:latin typeface="Tempus Sans ITC"/>
              <a:ea typeface="Tempus Sans ITC"/>
              <a:cs typeface="Tempus Sans ITC"/>
              <a:sym typeface="Tempus Sans ITC"/>
            </a:endParaRPr>
          </a:p>
          <a:p>
            <a:pPr lvl="0"/>
            <a:r>
              <a:rPr sz="1200">
                <a:latin typeface="Tempus Sans ITC"/>
                <a:ea typeface="Tempus Sans ITC"/>
                <a:cs typeface="Tempus Sans ITC"/>
                <a:sym typeface="Tempus Sans ITC"/>
              </a:rPr>
              <a:t>- Elevación de rodillas y talones potenciando la velocidad gestual.</a:t>
            </a:r>
            <a:endParaRPr sz="1200">
              <a:latin typeface="Tempus Sans ITC"/>
              <a:ea typeface="Tempus Sans ITC"/>
              <a:cs typeface="Tempus Sans ITC"/>
              <a:sym typeface="Tempus Sans ITC"/>
            </a:endParaRPr>
          </a:p>
          <a:p>
            <a:pPr lvl="0"/>
            <a:r>
              <a:rPr sz="1200">
                <a:latin typeface="Tempus Sans ITC"/>
                <a:ea typeface="Tempus Sans ITC"/>
                <a:cs typeface="Tempus Sans ITC"/>
                <a:sym typeface="Tempus Sans ITC"/>
              </a:rPr>
              <a:t>- Zancadas con cargas ligeras.</a:t>
            </a:r>
            <a:endParaRPr sz="1200">
              <a:latin typeface="Tempus Sans ITC"/>
              <a:ea typeface="Tempus Sans ITC"/>
              <a:cs typeface="Tempus Sans ITC"/>
              <a:sym typeface="Tempus Sans ITC"/>
            </a:endParaRPr>
          </a:p>
          <a:p>
            <a:pPr lvl="0"/>
            <a:r>
              <a:rPr sz="1200">
                <a:latin typeface="Tempus Sans ITC"/>
                <a:ea typeface="Tempus Sans ITC"/>
                <a:cs typeface="Tempus Sans ITC"/>
                <a:sym typeface="Tempus Sans ITC"/>
              </a:rPr>
              <a:t>- Sentadillas con y sin salto.</a:t>
            </a:r>
            <a:endParaRPr sz="1200">
              <a:latin typeface="Tempus Sans ITC"/>
              <a:ea typeface="Tempus Sans ITC"/>
              <a:cs typeface="Tempus Sans ITC"/>
              <a:sym typeface="Tempus Sans ITC"/>
            </a:endParaRPr>
          </a:p>
          <a:p>
            <a:pPr lvl="0"/>
            <a:r>
              <a:rPr sz="1200">
                <a:latin typeface="Tempus Sans ITC"/>
                <a:ea typeface="Tempus Sans ITC"/>
                <a:cs typeface="Tempus Sans ITC"/>
                <a:sym typeface="Tempus Sans ITC"/>
              </a:rPr>
              <a:t>- Cuestas de  30 y 50 metros</a:t>
            </a:r>
            <a:r>
              <a:rPr>
                <a:latin typeface="Arial Bold"/>
                <a:ea typeface="Arial Bold"/>
                <a:cs typeface="Arial Bold"/>
                <a:sym typeface="Arial Bold"/>
              </a:rPr>
              <a:t> </a:t>
            </a:r>
          </a:p>
        </p:txBody>
      </p:sp>
      <p:sp>
        <p:nvSpPr>
          <p:cNvPr id="76" name="Shape 76"/>
          <p:cNvSpPr/>
          <p:nvPr/>
        </p:nvSpPr>
        <p:spPr>
          <a:xfrm>
            <a:off x="6659562" y="4437062"/>
            <a:ext cx="2087563" cy="1063880"/>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r>
              <a:rPr sz="1200">
                <a:latin typeface="Tempus Sans ITC"/>
                <a:ea typeface="Tempus Sans ITC"/>
                <a:cs typeface="Tempus Sans ITC"/>
                <a:sym typeface="Tempus Sans ITC"/>
              </a:rPr>
              <a:t>- salidas  cuesta abajo, con carrera de 20 metros.</a:t>
            </a:r>
            <a:endParaRPr sz="1200">
              <a:latin typeface="Tempus Sans ITC"/>
              <a:ea typeface="Tempus Sans ITC"/>
              <a:cs typeface="Tempus Sans ITC"/>
              <a:sym typeface="Tempus Sans ITC"/>
            </a:endParaRPr>
          </a:p>
          <a:p>
            <a:pPr lvl="0">
              <a:buSzPct val="100000"/>
              <a:buFont typeface="Noteworthy Light"/>
              <a:buChar char="-"/>
            </a:pPr>
            <a:r>
              <a:rPr sz="1200">
                <a:latin typeface="Tempus Sans ITC"/>
                <a:ea typeface="Tempus Sans ITC"/>
                <a:cs typeface="Tempus Sans ITC"/>
                <a:sym typeface="Tempus Sans ITC"/>
              </a:rPr>
              <a:t>Carrera con elástico</a:t>
            </a:r>
            <a:endParaRPr sz="1200">
              <a:latin typeface="Tempus Sans ITC"/>
              <a:ea typeface="Tempus Sans ITC"/>
              <a:cs typeface="Tempus Sans ITC"/>
              <a:sym typeface="Tempus Sans ITC"/>
            </a:endParaRPr>
          </a:p>
          <a:p>
            <a:pPr lvl="0">
              <a:buSzPct val="100000"/>
              <a:buFont typeface="Noteworthy Light"/>
              <a:buChar char="-"/>
            </a:pPr>
            <a:r>
              <a:rPr sz="1200">
                <a:latin typeface="Tempus Sans ITC"/>
                <a:ea typeface="Tempus Sans ITC"/>
                <a:cs typeface="Tempus Sans ITC"/>
                <a:sym typeface="Tempus Sans ITC"/>
              </a:rPr>
              <a:t>Ejercicios de pliometría.</a:t>
            </a:r>
          </a:p>
        </p:txBody>
      </p:sp>
      <p:sp>
        <p:nvSpPr>
          <p:cNvPr id="77" name="Shape 77"/>
          <p:cNvSpPr/>
          <p:nvPr/>
        </p:nvSpPr>
        <p:spPr>
          <a:xfrm>
            <a:off x="6659562" y="5516562"/>
            <a:ext cx="2303463" cy="1305180"/>
          </a:xfrm>
          <a:prstGeom prst="rect">
            <a:avLst/>
          </a:prstGeom>
          <a:ln>
            <a:solidFill/>
            <a:round/>
          </a:ln>
          <a:extLst>
            <a:ext uri="{C572A759-6A51-4108-AA02-DFA0A04FC94B}">
              <ma14:wrappingTextBoxFlag xmlns:ma14="http://schemas.microsoft.com/office/mac/drawingml/2011/main" val="1"/>
            </a:ext>
          </a:extLst>
        </p:spPr>
        <p:txBody>
          <a:bodyPr lIns="0" tIns="0" rIns="0" bIns="0">
            <a:spAutoFit/>
          </a:bodyPr>
          <a:lstStyle/>
          <a:p>
            <a:pPr lvl="0">
              <a:buSzPct val="100000"/>
              <a:buFont typeface="Noteworthy Light"/>
              <a:buChar char="-"/>
            </a:pPr>
            <a:r>
              <a:rPr sz="1200">
                <a:latin typeface="Tempus Sans ITC"/>
                <a:ea typeface="Tempus Sans ITC"/>
                <a:cs typeface="Tempus Sans ITC"/>
                <a:sym typeface="Tempus Sans ITC"/>
              </a:rPr>
              <a:t>Realizar series de interval </a:t>
            </a:r>
            <a:endParaRPr sz="1200">
              <a:latin typeface="Tempus Sans ITC"/>
              <a:ea typeface="Tempus Sans ITC"/>
              <a:cs typeface="Tempus Sans ITC"/>
              <a:sym typeface="Tempus Sans ITC"/>
            </a:endParaRPr>
          </a:p>
          <a:p>
            <a:pPr lvl="0">
              <a:buSzPct val="100000"/>
              <a:buFont typeface="Noteworthy Light"/>
              <a:buChar char="-"/>
            </a:pPr>
            <a:r>
              <a:rPr sz="1200">
                <a:latin typeface="Tempus Sans ITC"/>
                <a:ea typeface="Tempus Sans ITC"/>
                <a:cs typeface="Tempus Sans ITC"/>
                <a:sym typeface="Tempus Sans ITC"/>
              </a:rPr>
              <a:t>Repeticiones</a:t>
            </a:r>
            <a:endParaRPr sz="1200">
              <a:latin typeface="Tempus Sans ITC"/>
              <a:ea typeface="Tempus Sans ITC"/>
              <a:cs typeface="Tempus Sans ITC"/>
              <a:sym typeface="Tempus Sans ITC"/>
            </a:endParaRPr>
          </a:p>
          <a:p>
            <a:pPr lvl="0">
              <a:buSzPct val="100000"/>
              <a:buFont typeface="Noteworthy Light"/>
              <a:buChar char="-"/>
            </a:pPr>
            <a:r>
              <a:rPr sz="1200">
                <a:latin typeface="Tempus Sans ITC"/>
                <a:ea typeface="Tempus Sans ITC"/>
                <a:cs typeface="Tempus Sans ITC"/>
                <a:sym typeface="Tempus Sans ITC"/>
              </a:rPr>
              <a:t> Practicar series alternadas</a:t>
            </a:r>
            <a:endParaRPr sz="1200">
              <a:latin typeface="Tempus Sans ITC"/>
              <a:ea typeface="Tempus Sans ITC"/>
              <a:cs typeface="Tempus Sans ITC"/>
              <a:sym typeface="Tempus Sans ITC"/>
            </a:endParaRPr>
          </a:p>
          <a:p>
            <a:pPr lvl="0"/>
            <a:r>
              <a:rPr sz="1200">
                <a:latin typeface="Tempus Sans ITC"/>
                <a:ea typeface="Tempus Sans ITC"/>
                <a:cs typeface="Tempus Sans ITC"/>
                <a:sym typeface="Tempus Sans ITC"/>
              </a:rPr>
              <a:t>- Efectuar series progresivas y regresivas</a:t>
            </a:r>
          </a:p>
        </p:txBody>
      </p:sp>
      <p:sp>
        <p:nvSpPr>
          <p:cNvPr id="78" name="Shape 78"/>
          <p:cNvSpPr/>
          <p:nvPr/>
        </p:nvSpPr>
        <p:spPr>
          <a:xfrm flipH="1">
            <a:off x="1692275" y="3357562"/>
            <a:ext cx="287338" cy="1366839"/>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79" name="Shape 79"/>
          <p:cNvSpPr/>
          <p:nvPr/>
        </p:nvSpPr>
        <p:spPr>
          <a:xfrm flipH="1">
            <a:off x="4932362" y="2492374"/>
            <a:ext cx="792164" cy="1008064"/>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80" name="Shape 80"/>
          <p:cNvSpPr/>
          <p:nvPr/>
        </p:nvSpPr>
        <p:spPr>
          <a:xfrm flipH="1">
            <a:off x="5435600" y="2492374"/>
            <a:ext cx="288926" cy="2305052"/>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sp>
        <p:nvSpPr>
          <p:cNvPr id="81" name="Shape 81"/>
          <p:cNvSpPr/>
          <p:nvPr/>
        </p:nvSpPr>
        <p:spPr>
          <a:xfrm>
            <a:off x="5724525" y="2492375"/>
            <a:ext cx="215900" cy="3384550"/>
          </a:xfrm>
          <a:prstGeom prst="line">
            <a:avLst/>
          </a:prstGeom>
          <a:ln>
            <a:solidFill/>
            <a:round/>
            <a:tailEnd type="triangle"/>
          </a:ln>
        </p:spPr>
        <p:txBody>
          <a:bodyPr lIns="0" tIns="0" rIns="0" bIns="0"/>
          <a:lstStyle/>
          <a:p>
            <a:pPr lvl="0" defTabSz="457200">
              <a:defRPr sz="1200">
                <a:latin typeface="+mj-lt"/>
                <a:ea typeface="+mj-ea"/>
                <a:cs typeface="+mj-cs"/>
                <a:sym typeface="Helvetica"/>
              </a:defRPr>
            </a:pPr>
          </a:p>
        </p:txBody>
      </p:sp>
      <p:pic>
        <p:nvPicPr>
          <p:cNvPr id="82" name="velociad 2.jpg"/>
          <p:cNvPicPr/>
          <p:nvPr/>
        </p:nvPicPr>
        <p:blipFill>
          <a:blip r:embed="rId2">
            <a:alphaModFix amt="10787"/>
            <a:extLst/>
          </a:blip>
          <a:stretch>
            <a:fillRect/>
          </a:stretch>
        </p:blipFill>
        <p:spPr>
          <a:xfrm>
            <a:off x="946150" y="443781"/>
            <a:ext cx="7239000"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blinds(horizontal)" transition="in">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66"/>
                                        </p:tgtEl>
                                        <p:attrNameLst>
                                          <p:attrName>style.visibility</p:attrName>
                                        </p:attrNameLst>
                                      </p:cBhvr>
                                      <p:to>
                                        <p:strVal val="visible"/>
                                      </p:to>
                                    </p:set>
                                    <p:animEffect filter="blinds(horizontal)" transition="in">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 presetID="2" grpId="3" fill="hold">
                                  <p:stCondLst>
                                    <p:cond delay="0"/>
                                  </p:stCondLst>
                                  <p:iterate type="el" backwards="0">
                                    <p:tmAbs val="0"/>
                                  </p:iterate>
                                  <p:childTnLst>
                                    <p:set>
                                      <p:cBhvr>
                                        <p:cTn id="16" fill="hold"/>
                                        <p:tgtEl>
                                          <p:spTgt spid="68"/>
                                        </p:tgtEl>
                                        <p:attrNameLst>
                                          <p:attrName>style.visibility</p:attrName>
                                        </p:attrNameLst>
                                      </p:cBhvr>
                                      <p:to>
                                        <p:strVal val="visible"/>
                                      </p:to>
                                    </p:set>
                                    <p:anim calcmode="lin" valueType="num">
                                      <p:cBhvr>
                                        <p:cTn id="17" dur="80" fill="hold"/>
                                        <p:tgtEl>
                                          <p:spTgt spid="68"/>
                                        </p:tgtEl>
                                        <p:attrNameLst>
                                          <p:attrName>ppt_x</p:attrName>
                                        </p:attrNameLst>
                                      </p:cBhvr>
                                      <p:tavLst>
                                        <p:tav tm="0">
                                          <p:val>
                                            <p:strVal val="#ppt_x"/>
                                          </p:val>
                                        </p:tav>
                                        <p:tav tm="100000">
                                          <p:val>
                                            <p:strVal val="#ppt_x"/>
                                          </p:val>
                                        </p:tav>
                                      </p:tavLst>
                                    </p:anim>
                                    <p:anim calcmode="lin" valueType="num">
                                      <p:cBhvr>
                                        <p:cTn id="18" dur="80" fill="hold"/>
                                        <p:tgtEl>
                                          <p:spTgt spid="6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 presetID="2" grpId="4" fill="hold">
                                  <p:stCondLst>
                                    <p:cond delay="0"/>
                                  </p:stCondLst>
                                  <p:iterate type="el" backwards="0">
                                    <p:tmAbs val="0"/>
                                  </p:iterate>
                                  <p:childTnLst>
                                    <p:set>
                                      <p:cBhvr>
                                        <p:cTn id="22" fill="hold"/>
                                        <p:tgtEl>
                                          <p:spTgt spid="70"/>
                                        </p:tgtEl>
                                        <p:attrNameLst>
                                          <p:attrName>style.visibility</p:attrName>
                                        </p:attrNameLst>
                                      </p:cBhvr>
                                      <p:to>
                                        <p:strVal val="visible"/>
                                      </p:to>
                                    </p:set>
                                    <p:anim calcmode="lin" valueType="num">
                                      <p:cBhvr>
                                        <p:cTn id="23" dur="80" fill="hold"/>
                                        <p:tgtEl>
                                          <p:spTgt spid="70"/>
                                        </p:tgtEl>
                                        <p:attrNameLst>
                                          <p:attrName>ppt_x</p:attrName>
                                        </p:attrNameLst>
                                      </p:cBhvr>
                                      <p:tavLst>
                                        <p:tav tm="0">
                                          <p:val>
                                            <p:strVal val="#ppt_x"/>
                                          </p:val>
                                        </p:tav>
                                        <p:tav tm="100000">
                                          <p:val>
                                            <p:strVal val="#ppt_x"/>
                                          </p:val>
                                        </p:tav>
                                      </p:tavLst>
                                    </p:anim>
                                    <p:anim calcmode="lin" valueType="num">
                                      <p:cBhvr>
                                        <p:cTn id="24" dur="8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6" presetID="23" grpId="5" fill="hold">
                                  <p:stCondLst>
                                    <p:cond delay="0"/>
                                  </p:stCondLst>
                                  <p:iterate type="el" backwards="0">
                                    <p:tmAbs val="0"/>
                                  </p:iterate>
                                  <p:childTnLst>
                                    <p:set>
                                      <p:cBhvr>
                                        <p:cTn id="28" fill="hold"/>
                                        <p:tgtEl>
                                          <p:spTgt spid="78"/>
                                        </p:tgtEl>
                                        <p:attrNameLst>
                                          <p:attrName>style.visibility</p:attrName>
                                        </p:attrNameLst>
                                      </p:cBhvr>
                                      <p:to>
                                        <p:strVal val="visible"/>
                                      </p:to>
                                    </p:set>
                                    <p:anim calcmode="lin" valueType="num">
                                      <p:cBhvr>
                                        <p:cTn id="29" dur="1230" fill="hold"/>
                                        <p:tgtEl>
                                          <p:spTgt spid="78"/>
                                        </p:tgtEl>
                                        <p:attrNameLst>
                                          <p:attrName>ppt_w</p:attrName>
                                        </p:attrNameLst>
                                      </p:cBhvr>
                                      <p:tavLst>
                                        <p:tav tm="0">
                                          <p:val>
                                            <p:strVal val="4*#ppt_w"/>
                                          </p:val>
                                        </p:tav>
                                        <p:tav tm="100000">
                                          <p:val>
                                            <p:strVal val="#ppt_w"/>
                                          </p:val>
                                        </p:tav>
                                      </p:tavLst>
                                    </p:anim>
                                    <p:anim calcmode="lin" valueType="num">
                                      <p:cBhvr>
                                        <p:cTn id="30" dur="1230" fill="hold"/>
                                        <p:tgtEl>
                                          <p:spTgt spid="78"/>
                                        </p:tgtEl>
                                        <p:attrNameLst>
                                          <p:attrName>ppt_h</p:attrName>
                                        </p:attrNameLst>
                                      </p:cBhvr>
                                      <p:tavLst>
                                        <p:tav tm="0">
                                          <p:val>
                                            <p:strVal val="4*#ppt_h"/>
                                          </p:val>
                                        </p:tav>
                                        <p:tav tm="100000">
                                          <p:val>
                                            <p:strVal val="#ppt_h"/>
                                          </p:val>
                                        </p:tav>
                                      </p:tavLst>
                                    </p:anim>
                                  </p:childTnLst>
                                </p:cTn>
                              </p:par>
                            </p:childTnLst>
                          </p:cTn>
                        </p:par>
                        <p:par>
                          <p:cTn id="31" fill="hold">
                            <p:stCondLst>
                              <p:cond delay="1230"/>
                            </p:stCondLst>
                            <p:childTnLst>
                              <p:par>
                                <p:cTn id="32" nodeType="afterEffect" presetClass="entr" presetSubtype="16" presetID="23" grpId="6" fill="hold">
                                  <p:stCondLst>
                                    <p:cond delay="0"/>
                                  </p:stCondLst>
                                  <p:iterate type="el" backwards="0">
                                    <p:tmAbs val="0"/>
                                  </p:iterate>
                                  <p:childTnLst>
                                    <p:set>
                                      <p:cBhvr>
                                        <p:cTn id="33" fill="hold"/>
                                        <p:tgtEl>
                                          <p:spTgt spid="69"/>
                                        </p:tgtEl>
                                        <p:attrNameLst>
                                          <p:attrName>style.visibility</p:attrName>
                                        </p:attrNameLst>
                                      </p:cBhvr>
                                      <p:to>
                                        <p:strVal val="visible"/>
                                      </p:to>
                                    </p:set>
                                    <p:anim calcmode="lin" valueType="num">
                                      <p:cBhvr>
                                        <p:cTn id="34" dur="1230" fill="hold"/>
                                        <p:tgtEl>
                                          <p:spTgt spid="69"/>
                                        </p:tgtEl>
                                        <p:attrNameLst>
                                          <p:attrName>ppt_w</p:attrName>
                                        </p:attrNameLst>
                                      </p:cBhvr>
                                      <p:tavLst>
                                        <p:tav tm="0">
                                          <p:val>
                                            <p:strVal val="4*#ppt_w"/>
                                          </p:val>
                                        </p:tav>
                                        <p:tav tm="100000">
                                          <p:val>
                                            <p:strVal val="#ppt_w"/>
                                          </p:val>
                                        </p:tav>
                                      </p:tavLst>
                                    </p:anim>
                                    <p:anim calcmode="lin" valueType="num">
                                      <p:cBhvr>
                                        <p:cTn id="35" dur="1230" fill="hold"/>
                                        <p:tgtEl>
                                          <p:spTgt spid="69"/>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16" presetID="23" grpId="7" fill="hold">
                                  <p:stCondLst>
                                    <p:cond delay="0"/>
                                  </p:stCondLst>
                                  <p:iterate type="el" backwards="0">
                                    <p:tmAbs val="0"/>
                                  </p:iterate>
                                  <p:childTnLst>
                                    <p:set>
                                      <p:cBhvr>
                                        <p:cTn id="39" fill="hold"/>
                                        <p:tgtEl>
                                          <p:spTgt spid="79"/>
                                        </p:tgtEl>
                                        <p:attrNameLst>
                                          <p:attrName>style.visibility</p:attrName>
                                        </p:attrNameLst>
                                      </p:cBhvr>
                                      <p:to>
                                        <p:strVal val="visible"/>
                                      </p:to>
                                    </p:set>
                                    <p:anim calcmode="lin" valueType="num">
                                      <p:cBhvr>
                                        <p:cTn id="40" dur="1230" fill="hold"/>
                                        <p:tgtEl>
                                          <p:spTgt spid="79"/>
                                        </p:tgtEl>
                                        <p:attrNameLst>
                                          <p:attrName>ppt_w</p:attrName>
                                        </p:attrNameLst>
                                      </p:cBhvr>
                                      <p:tavLst>
                                        <p:tav tm="0">
                                          <p:val>
                                            <p:strVal val="4*#ppt_w"/>
                                          </p:val>
                                        </p:tav>
                                        <p:tav tm="100000">
                                          <p:val>
                                            <p:strVal val="#ppt_w"/>
                                          </p:val>
                                        </p:tav>
                                      </p:tavLst>
                                    </p:anim>
                                    <p:anim calcmode="lin" valueType="num">
                                      <p:cBhvr>
                                        <p:cTn id="41" dur="1230" fill="hold"/>
                                        <p:tgtEl>
                                          <p:spTgt spid="79"/>
                                        </p:tgtEl>
                                        <p:attrNameLst>
                                          <p:attrName>ppt_h</p:attrName>
                                        </p:attrNameLst>
                                      </p:cBhvr>
                                      <p:tavLst>
                                        <p:tav tm="0">
                                          <p:val>
                                            <p:strVal val="4*#ppt_h"/>
                                          </p:val>
                                        </p:tav>
                                        <p:tav tm="100000">
                                          <p:val>
                                            <p:strVal val="#ppt_h"/>
                                          </p:val>
                                        </p:tav>
                                      </p:tavLst>
                                    </p:anim>
                                  </p:childTnLst>
                                </p:cTn>
                              </p:par>
                            </p:childTnLst>
                          </p:cTn>
                        </p:par>
                        <p:par>
                          <p:cTn id="42" fill="hold">
                            <p:stCondLst>
                              <p:cond delay="1230"/>
                            </p:stCondLst>
                            <p:childTnLst>
                              <p:par>
                                <p:cTn id="43" nodeType="afterEffect" presetClass="entr" presetSubtype="16" presetID="23" grpId="8" fill="hold">
                                  <p:stCondLst>
                                    <p:cond delay="0"/>
                                  </p:stCondLst>
                                  <p:iterate type="el" backwards="0">
                                    <p:tmAbs val="0"/>
                                  </p:iterate>
                                  <p:childTnLst>
                                    <p:set>
                                      <p:cBhvr>
                                        <p:cTn id="44" fill="hold"/>
                                        <p:tgtEl>
                                          <p:spTgt spid="71"/>
                                        </p:tgtEl>
                                        <p:attrNameLst>
                                          <p:attrName>style.visibility</p:attrName>
                                        </p:attrNameLst>
                                      </p:cBhvr>
                                      <p:to>
                                        <p:strVal val="visible"/>
                                      </p:to>
                                    </p:set>
                                    <p:anim calcmode="lin" valueType="num">
                                      <p:cBhvr>
                                        <p:cTn id="45" dur="1230" fill="hold"/>
                                        <p:tgtEl>
                                          <p:spTgt spid="71"/>
                                        </p:tgtEl>
                                        <p:attrNameLst>
                                          <p:attrName>ppt_w</p:attrName>
                                        </p:attrNameLst>
                                      </p:cBhvr>
                                      <p:tavLst>
                                        <p:tav tm="0">
                                          <p:val>
                                            <p:strVal val="4*#ppt_w"/>
                                          </p:val>
                                        </p:tav>
                                        <p:tav tm="100000">
                                          <p:val>
                                            <p:strVal val="#ppt_w"/>
                                          </p:val>
                                        </p:tav>
                                      </p:tavLst>
                                    </p:anim>
                                    <p:anim calcmode="lin" valueType="num">
                                      <p:cBhvr>
                                        <p:cTn id="46" dur="1230" fill="hold"/>
                                        <p:tgtEl>
                                          <p:spTgt spid="71"/>
                                        </p:tgtEl>
                                        <p:attrNameLst>
                                          <p:attrName>ppt_h</p:attrName>
                                        </p:attrNameLst>
                                      </p:cBhvr>
                                      <p:tavLst>
                                        <p:tav tm="0">
                                          <p:val>
                                            <p:strVal val="4*#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1" presetID="2" grpId="9" fill="hold">
                                  <p:stCondLst>
                                    <p:cond delay="0"/>
                                  </p:stCondLst>
                                  <p:iterate type="el" backwards="0">
                                    <p:tmAbs val="0"/>
                                  </p:iterate>
                                  <p:childTnLst>
                                    <p:set>
                                      <p:cBhvr>
                                        <p:cTn id="50" fill="hold"/>
                                        <p:tgtEl>
                                          <p:spTgt spid="75"/>
                                        </p:tgtEl>
                                        <p:attrNameLst>
                                          <p:attrName>style.visibility</p:attrName>
                                        </p:attrNameLst>
                                      </p:cBhvr>
                                      <p:to>
                                        <p:strVal val="visible"/>
                                      </p:to>
                                    </p:set>
                                    <p:anim calcmode="lin" valueType="num">
                                      <p:cBhvr>
                                        <p:cTn id="51" dur="80" fill="hold"/>
                                        <p:tgtEl>
                                          <p:spTgt spid="75"/>
                                        </p:tgtEl>
                                        <p:attrNameLst>
                                          <p:attrName>ppt_x</p:attrName>
                                        </p:attrNameLst>
                                      </p:cBhvr>
                                      <p:tavLst>
                                        <p:tav tm="0">
                                          <p:val>
                                            <p:strVal val="#ppt_x"/>
                                          </p:val>
                                        </p:tav>
                                        <p:tav tm="100000">
                                          <p:val>
                                            <p:strVal val="#ppt_x"/>
                                          </p:val>
                                        </p:tav>
                                      </p:tavLst>
                                    </p:anim>
                                    <p:anim calcmode="lin" valueType="num">
                                      <p:cBhvr>
                                        <p:cTn id="52" dur="8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16" presetID="23" grpId="10" fill="hold">
                                  <p:stCondLst>
                                    <p:cond delay="0"/>
                                  </p:stCondLst>
                                  <p:iterate type="el" backwards="0">
                                    <p:tmAbs val="0"/>
                                  </p:iterate>
                                  <p:childTnLst>
                                    <p:set>
                                      <p:cBhvr>
                                        <p:cTn id="56" fill="hold"/>
                                        <p:tgtEl>
                                          <p:spTgt spid="80"/>
                                        </p:tgtEl>
                                        <p:attrNameLst>
                                          <p:attrName>style.visibility</p:attrName>
                                        </p:attrNameLst>
                                      </p:cBhvr>
                                      <p:to>
                                        <p:strVal val="visible"/>
                                      </p:to>
                                    </p:set>
                                    <p:anim calcmode="lin" valueType="num">
                                      <p:cBhvr>
                                        <p:cTn id="57" dur="1230" fill="hold"/>
                                        <p:tgtEl>
                                          <p:spTgt spid="80"/>
                                        </p:tgtEl>
                                        <p:attrNameLst>
                                          <p:attrName>ppt_w</p:attrName>
                                        </p:attrNameLst>
                                      </p:cBhvr>
                                      <p:tavLst>
                                        <p:tav tm="0">
                                          <p:val>
                                            <p:strVal val="4*#ppt_w"/>
                                          </p:val>
                                        </p:tav>
                                        <p:tav tm="100000">
                                          <p:val>
                                            <p:strVal val="#ppt_w"/>
                                          </p:val>
                                        </p:tav>
                                      </p:tavLst>
                                    </p:anim>
                                    <p:anim calcmode="lin" valueType="num">
                                      <p:cBhvr>
                                        <p:cTn id="58" dur="1230" fill="hold"/>
                                        <p:tgtEl>
                                          <p:spTgt spid="80"/>
                                        </p:tgtEl>
                                        <p:attrNameLst>
                                          <p:attrName>ppt_h</p:attrName>
                                        </p:attrNameLst>
                                      </p:cBhvr>
                                      <p:tavLst>
                                        <p:tav tm="0">
                                          <p:val>
                                            <p:strVal val="4*#ppt_h"/>
                                          </p:val>
                                        </p:tav>
                                        <p:tav tm="100000">
                                          <p:val>
                                            <p:strVal val="#ppt_h"/>
                                          </p:val>
                                        </p:tav>
                                      </p:tavLst>
                                    </p:anim>
                                  </p:childTnLst>
                                </p:cTn>
                              </p:par>
                            </p:childTnLst>
                          </p:cTn>
                        </p:par>
                        <p:par>
                          <p:cTn id="59" fill="hold">
                            <p:stCondLst>
                              <p:cond delay="1230"/>
                            </p:stCondLst>
                            <p:childTnLst>
                              <p:par>
                                <p:cTn id="60" nodeType="afterEffect" presetClass="entr" presetSubtype="16" presetID="23" grpId="11" fill="hold">
                                  <p:stCondLst>
                                    <p:cond delay="0"/>
                                  </p:stCondLst>
                                  <p:iterate type="el" backwards="0">
                                    <p:tmAbs val="0"/>
                                  </p:iterate>
                                  <p:childTnLst>
                                    <p:set>
                                      <p:cBhvr>
                                        <p:cTn id="61" fill="hold"/>
                                        <p:tgtEl>
                                          <p:spTgt spid="72"/>
                                        </p:tgtEl>
                                        <p:attrNameLst>
                                          <p:attrName>style.visibility</p:attrName>
                                        </p:attrNameLst>
                                      </p:cBhvr>
                                      <p:to>
                                        <p:strVal val="visible"/>
                                      </p:to>
                                    </p:set>
                                    <p:anim calcmode="lin" valueType="num">
                                      <p:cBhvr>
                                        <p:cTn id="62" dur="1230" fill="hold"/>
                                        <p:tgtEl>
                                          <p:spTgt spid="72"/>
                                        </p:tgtEl>
                                        <p:attrNameLst>
                                          <p:attrName>ppt_w</p:attrName>
                                        </p:attrNameLst>
                                      </p:cBhvr>
                                      <p:tavLst>
                                        <p:tav tm="0">
                                          <p:val>
                                            <p:strVal val="4*#ppt_w"/>
                                          </p:val>
                                        </p:tav>
                                        <p:tav tm="100000">
                                          <p:val>
                                            <p:strVal val="#ppt_w"/>
                                          </p:val>
                                        </p:tav>
                                      </p:tavLst>
                                    </p:anim>
                                    <p:anim calcmode="lin" valueType="num">
                                      <p:cBhvr>
                                        <p:cTn id="63" dur="1230" fill="hold"/>
                                        <p:tgtEl>
                                          <p:spTgt spid="72"/>
                                        </p:tgtEl>
                                        <p:attrNameLst>
                                          <p:attrName>ppt_h</p:attrName>
                                        </p:attrNameLst>
                                      </p:cBhvr>
                                      <p:tavLst>
                                        <p:tav tm="0">
                                          <p:val>
                                            <p:strVal val="4*#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nodeType="clickEffect" presetClass="entr" presetSubtype="1" presetID="2" grpId="12" fill="hold">
                                  <p:stCondLst>
                                    <p:cond delay="0"/>
                                  </p:stCondLst>
                                  <p:iterate type="el" backwards="0">
                                    <p:tmAbs val="0"/>
                                  </p:iterate>
                                  <p:childTnLst>
                                    <p:set>
                                      <p:cBhvr>
                                        <p:cTn id="67" fill="hold"/>
                                        <p:tgtEl>
                                          <p:spTgt spid="76"/>
                                        </p:tgtEl>
                                        <p:attrNameLst>
                                          <p:attrName>style.visibility</p:attrName>
                                        </p:attrNameLst>
                                      </p:cBhvr>
                                      <p:to>
                                        <p:strVal val="visible"/>
                                      </p:to>
                                    </p:set>
                                    <p:anim calcmode="lin" valueType="num">
                                      <p:cBhvr>
                                        <p:cTn id="68" dur="80" fill="hold"/>
                                        <p:tgtEl>
                                          <p:spTgt spid="76"/>
                                        </p:tgtEl>
                                        <p:attrNameLst>
                                          <p:attrName>ppt_x</p:attrName>
                                        </p:attrNameLst>
                                      </p:cBhvr>
                                      <p:tavLst>
                                        <p:tav tm="0">
                                          <p:val>
                                            <p:strVal val="#ppt_x"/>
                                          </p:val>
                                        </p:tav>
                                        <p:tav tm="100000">
                                          <p:val>
                                            <p:strVal val="#ppt_x"/>
                                          </p:val>
                                        </p:tav>
                                      </p:tavLst>
                                    </p:anim>
                                    <p:anim calcmode="lin" valueType="num">
                                      <p:cBhvr>
                                        <p:cTn id="69" dur="80" fill="hold"/>
                                        <p:tgtEl>
                                          <p:spTgt spid="76"/>
                                        </p:tgtEl>
                                        <p:attrNameLst>
                                          <p:attrName>ppt_y</p:attrName>
                                        </p:attrNameLst>
                                      </p:cBhvr>
                                      <p:tavLst>
                                        <p:tav tm="0">
                                          <p:val>
                                            <p:strVal val="0-#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nodeType="clickEffect" presetClass="entr" presetSubtype="16" presetID="23" grpId="13" fill="hold">
                                  <p:stCondLst>
                                    <p:cond delay="0"/>
                                  </p:stCondLst>
                                  <p:iterate type="el" backwards="0">
                                    <p:tmAbs val="0"/>
                                  </p:iterate>
                                  <p:childTnLst>
                                    <p:set>
                                      <p:cBhvr>
                                        <p:cTn id="73" fill="hold"/>
                                        <p:tgtEl>
                                          <p:spTgt spid="81"/>
                                        </p:tgtEl>
                                        <p:attrNameLst>
                                          <p:attrName>style.visibility</p:attrName>
                                        </p:attrNameLst>
                                      </p:cBhvr>
                                      <p:to>
                                        <p:strVal val="visible"/>
                                      </p:to>
                                    </p:set>
                                    <p:anim calcmode="lin" valueType="num">
                                      <p:cBhvr>
                                        <p:cTn id="74" dur="1230" fill="hold"/>
                                        <p:tgtEl>
                                          <p:spTgt spid="81"/>
                                        </p:tgtEl>
                                        <p:attrNameLst>
                                          <p:attrName>ppt_w</p:attrName>
                                        </p:attrNameLst>
                                      </p:cBhvr>
                                      <p:tavLst>
                                        <p:tav tm="0">
                                          <p:val>
                                            <p:strVal val="4*#ppt_w"/>
                                          </p:val>
                                        </p:tav>
                                        <p:tav tm="100000">
                                          <p:val>
                                            <p:strVal val="#ppt_w"/>
                                          </p:val>
                                        </p:tav>
                                      </p:tavLst>
                                    </p:anim>
                                    <p:anim calcmode="lin" valueType="num">
                                      <p:cBhvr>
                                        <p:cTn id="75" dur="1230" fill="hold"/>
                                        <p:tgtEl>
                                          <p:spTgt spid="81"/>
                                        </p:tgtEl>
                                        <p:attrNameLst>
                                          <p:attrName>ppt_h</p:attrName>
                                        </p:attrNameLst>
                                      </p:cBhvr>
                                      <p:tavLst>
                                        <p:tav tm="0">
                                          <p:val>
                                            <p:strVal val="4*#ppt_h"/>
                                          </p:val>
                                        </p:tav>
                                        <p:tav tm="100000">
                                          <p:val>
                                            <p:strVal val="#ppt_h"/>
                                          </p:val>
                                        </p:tav>
                                      </p:tavLst>
                                    </p:anim>
                                  </p:childTnLst>
                                </p:cTn>
                              </p:par>
                            </p:childTnLst>
                          </p:cTn>
                        </p:par>
                        <p:par>
                          <p:cTn id="76" fill="hold">
                            <p:stCondLst>
                              <p:cond delay="1230"/>
                            </p:stCondLst>
                            <p:childTnLst>
                              <p:par>
                                <p:cTn id="77" nodeType="afterEffect" presetClass="entr" presetSubtype="16" presetID="23" grpId="14" fill="hold">
                                  <p:stCondLst>
                                    <p:cond delay="0"/>
                                  </p:stCondLst>
                                  <p:iterate type="el" backwards="0">
                                    <p:tmAbs val="0"/>
                                  </p:iterate>
                                  <p:childTnLst>
                                    <p:set>
                                      <p:cBhvr>
                                        <p:cTn id="78" fill="hold"/>
                                        <p:tgtEl>
                                          <p:spTgt spid="73"/>
                                        </p:tgtEl>
                                        <p:attrNameLst>
                                          <p:attrName>style.visibility</p:attrName>
                                        </p:attrNameLst>
                                      </p:cBhvr>
                                      <p:to>
                                        <p:strVal val="visible"/>
                                      </p:to>
                                    </p:set>
                                    <p:anim calcmode="lin" valueType="num">
                                      <p:cBhvr>
                                        <p:cTn id="79" dur="1230" fill="hold"/>
                                        <p:tgtEl>
                                          <p:spTgt spid="73"/>
                                        </p:tgtEl>
                                        <p:attrNameLst>
                                          <p:attrName>ppt_w</p:attrName>
                                        </p:attrNameLst>
                                      </p:cBhvr>
                                      <p:tavLst>
                                        <p:tav tm="0">
                                          <p:val>
                                            <p:strVal val="4*#ppt_w"/>
                                          </p:val>
                                        </p:tav>
                                        <p:tav tm="100000">
                                          <p:val>
                                            <p:strVal val="#ppt_w"/>
                                          </p:val>
                                        </p:tav>
                                      </p:tavLst>
                                    </p:anim>
                                    <p:anim calcmode="lin" valueType="num">
                                      <p:cBhvr>
                                        <p:cTn id="80" dur="1230" fill="hold"/>
                                        <p:tgtEl>
                                          <p:spTgt spid="73"/>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nodeType="clickEffect" presetClass="entr" presetSubtype="1" presetID="2" grpId="15" fill="hold">
                                  <p:stCondLst>
                                    <p:cond delay="0"/>
                                  </p:stCondLst>
                                  <p:iterate type="el" backwards="0">
                                    <p:tmAbs val="0"/>
                                  </p:iterate>
                                  <p:childTnLst>
                                    <p:set>
                                      <p:cBhvr>
                                        <p:cTn id="84" fill="hold"/>
                                        <p:tgtEl>
                                          <p:spTgt spid="77"/>
                                        </p:tgtEl>
                                        <p:attrNameLst>
                                          <p:attrName>style.visibility</p:attrName>
                                        </p:attrNameLst>
                                      </p:cBhvr>
                                      <p:to>
                                        <p:strVal val="visible"/>
                                      </p:to>
                                    </p:set>
                                    <p:anim calcmode="lin" valueType="num">
                                      <p:cBhvr>
                                        <p:cTn id="85" dur="80" fill="hold"/>
                                        <p:tgtEl>
                                          <p:spTgt spid="77"/>
                                        </p:tgtEl>
                                        <p:attrNameLst>
                                          <p:attrName>ppt_x</p:attrName>
                                        </p:attrNameLst>
                                      </p:cBhvr>
                                      <p:tavLst>
                                        <p:tav tm="0">
                                          <p:val>
                                            <p:strVal val="#ppt_x"/>
                                          </p:val>
                                        </p:tav>
                                        <p:tav tm="100000">
                                          <p:val>
                                            <p:strVal val="#ppt_x"/>
                                          </p:val>
                                        </p:tav>
                                      </p:tavLst>
                                    </p:anim>
                                    <p:anim calcmode="lin" valueType="num">
                                      <p:cBhvr>
                                        <p:cTn id="86" dur="80" fill="hold"/>
                                        <p:tgtEl>
                                          <p:spTgt spid="77"/>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nodeType="clickEffect" presetClass="entr" presetSubtype="0" presetID="15" grpId="16" fill="hold">
                                  <p:stCondLst>
                                    <p:cond delay="0"/>
                                  </p:stCondLst>
                                  <p:iterate type="el" backwards="0">
                                    <p:tmAbs val="0"/>
                                  </p:iterate>
                                  <p:childTnLst>
                                    <p:set>
                                      <p:cBhvr>
                                        <p:cTn id="90" fill="hold"/>
                                        <p:tgtEl>
                                          <p:spTgt spid="74"/>
                                        </p:tgtEl>
                                        <p:attrNameLst>
                                          <p:attrName>style.visibility</p:attrName>
                                        </p:attrNameLst>
                                      </p:cBhvr>
                                      <p:to>
                                        <p:strVal val="visible"/>
                                      </p:to>
                                    </p:set>
                                    <p:anim calcmode="lin" valueType="num">
                                      <p:cBhvr>
                                        <p:cTn id="91" dur="2000" fill="hold"/>
                                        <p:tgtEl>
                                          <p:spTgt spid="74"/>
                                        </p:tgtEl>
                                        <p:attrNameLst>
                                          <p:attrName>ppt_w</p:attrName>
                                        </p:attrNameLst>
                                      </p:cBhvr>
                                      <p:tavLst>
                                        <p:tav tm="0">
                                          <p:val>
                                            <p:fltVal val="0"/>
                                          </p:val>
                                        </p:tav>
                                        <p:tav tm="100000">
                                          <p:val>
                                            <p:strVal val="#ppt_w"/>
                                          </p:val>
                                        </p:tav>
                                      </p:tavLst>
                                    </p:anim>
                                    <p:anim calcmode="lin" valueType="num">
                                      <p:cBhvr>
                                        <p:cTn id="92" dur="2000" fill="hold"/>
                                        <p:tgtEl>
                                          <p:spTgt spid="74"/>
                                        </p:tgtEl>
                                        <p:attrNameLst>
                                          <p:attrName>ppt_h</p:attrName>
                                        </p:attrNameLst>
                                      </p:cBhvr>
                                      <p:tavLst>
                                        <p:tav tm="0">
                                          <p:val>
                                            <p:fltVal val="0"/>
                                          </p:val>
                                        </p:tav>
                                        <p:tav tm="100000">
                                          <p:val>
                                            <p:strVal val="#ppt_h"/>
                                          </p:val>
                                        </p:tav>
                                      </p:tavLst>
                                    </p:anim>
                                    <p:anim calcmode="lin" valueType="num">
                                      <p:cBhvr>
                                        <p:cTn id="93" dur="2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94" dur="2000" fill="hold"/>
                                        <p:tgtEl>
                                          <p:spTgt spid="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14"/>
      <p:bldP build="whole" bldLvl="1" animBg="1" rev="0" advAuto="0" spid="77" grpId="15"/>
      <p:bldP build="whole" bldLvl="1" animBg="1" rev="0" advAuto="0" spid="70" grpId="4"/>
      <p:bldP build="whole" bldLvl="1" animBg="1" rev="0" advAuto="0" spid="66" grpId="2"/>
      <p:bldP build="whole" bldLvl="1" animBg="1" rev="0" advAuto="0" spid="71" grpId="8"/>
      <p:bldP build="whole" bldLvl="1" animBg="1" rev="0" advAuto="0" spid="80" grpId="10"/>
      <p:bldP build="whole" bldLvl="1" animBg="1" rev="0" advAuto="0" spid="67" grpId="1"/>
      <p:bldP build="whole" bldLvl="1" animBg="1" rev="0" advAuto="0" spid="69" grpId="6"/>
      <p:bldP build="whole" bldLvl="1" animBg="1" rev="0" advAuto="0" spid="72" grpId="11"/>
      <p:bldP build="whole" bldLvl="1" animBg="1" rev="0" advAuto="0" spid="74" grpId="16"/>
      <p:bldP build="whole" bldLvl="1" animBg="1" rev="0" advAuto="0" spid="68" grpId="3"/>
      <p:bldP build="whole" bldLvl="1" animBg="1" rev="0" advAuto="0" spid="75" grpId="9"/>
      <p:bldP build="whole" bldLvl="1" animBg="1" rev="0" advAuto="0" spid="79" grpId="7"/>
      <p:bldP build="whole" bldLvl="1" animBg="1" rev="0" advAuto="0" spid="78" grpId="5"/>
      <p:bldP build="whole" bldLvl="1" animBg="1" rev="0" advAuto="0" spid="76" grpId="12"/>
      <p:bldP build="whole" bldLvl="1" animBg="1" rev="0" advAuto="0" spid="81" grpId="1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7C80"/>
        </a:solidFill>
      </p:bgPr>
    </p:bg>
    <p:spTree>
      <p:nvGrpSpPr>
        <p:cNvPr id="1" name=""/>
        <p:cNvGrpSpPr/>
        <p:nvPr/>
      </p:nvGrpSpPr>
      <p:grpSpPr>
        <a:xfrm>
          <a:off x="0" y="0"/>
          <a:ext cx="0" cy="0"/>
          <a:chOff x="0" y="0"/>
          <a:chExt cx="0" cy="0"/>
        </a:xfrm>
      </p:grpSpPr>
      <p:sp>
        <p:nvSpPr>
          <p:cNvPr id="84" name="Shape 84"/>
          <p:cNvSpPr/>
          <p:nvPr/>
        </p:nvSpPr>
        <p:spPr>
          <a:xfrm>
            <a:off x="179387" y="476250"/>
            <a:ext cx="8713788" cy="1148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Si has estudiado este tema, no tendrás dificultad en contestar estas cuestiones que de nuevo te facilitarán la comprensión del mismo y la obtención de buenos resultados.</a:t>
            </a:r>
          </a:p>
        </p:txBody>
      </p:sp>
      <p:sp>
        <p:nvSpPr>
          <p:cNvPr id="85" name="Shape 85"/>
          <p:cNvSpPr/>
          <p:nvPr/>
        </p:nvSpPr>
        <p:spPr>
          <a:xfrm>
            <a:off x="1763712" y="1773237"/>
            <a:ext cx="5040313"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sz="2000"/>
            </a:lvl1pPr>
          </a:lstStyle>
          <a:p>
            <a:pPr lvl="0">
              <a:defRPr sz="1800"/>
            </a:pPr>
            <a:r>
              <a:rPr sz="2000"/>
              <a:t>¿Cuántas clases de velocidad conoces?</a:t>
            </a:r>
          </a:p>
        </p:txBody>
      </p:sp>
      <p:sp>
        <p:nvSpPr>
          <p:cNvPr id="86" name="Shape 86"/>
          <p:cNvSpPr/>
          <p:nvPr/>
        </p:nvSpPr>
        <p:spPr>
          <a:xfrm>
            <a:off x="971550" y="2781300"/>
            <a:ext cx="72009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¿Cuál consideras más importante desde el punto de vista deportivo?</a:t>
            </a:r>
          </a:p>
        </p:txBody>
      </p:sp>
      <p:sp>
        <p:nvSpPr>
          <p:cNvPr id="87" name="Shape 87"/>
          <p:cNvSpPr/>
          <p:nvPr/>
        </p:nvSpPr>
        <p:spPr>
          <a:xfrm>
            <a:off x="1042987" y="3860800"/>
            <a:ext cx="69119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¿Enumera los factores fisiológicos que determinan la velocidad?</a:t>
            </a:r>
          </a:p>
        </p:txBody>
      </p:sp>
      <p:sp>
        <p:nvSpPr>
          <p:cNvPr id="88" name="Shape 88"/>
          <p:cNvSpPr/>
          <p:nvPr/>
        </p:nvSpPr>
        <p:spPr>
          <a:xfrm>
            <a:off x="1331912" y="4868862"/>
            <a:ext cx="446405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Define la velocidad</a:t>
            </a:r>
          </a:p>
        </p:txBody>
      </p:sp>
      <p:sp>
        <p:nvSpPr>
          <p:cNvPr id="89" name="Shape 89"/>
          <p:cNvSpPr/>
          <p:nvPr/>
        </p:nvSpPr>
        <p:spPr>
          <a:xfrm>
            <a:off x="1042987" y="5661025"/>
            <a:ext cx="7129463"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Cita una prueba para medir la V. de traslación y otra para la gestual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2" grpId="1" fill="hold">
                                  <p:stCondLst>
                                    <p:cond delay="0"/>
                                  </p:stCondLst>
                                  <p:iterate type="el" backwards="0">
                                    <p:tmAbs val="0"/>
                                  </p:iterate>
                                  <p:childTnLst>
                                    <p:set>
                                      <p:cBhvr>
                                        <p:cTn id="6" fill="hold"/>
                                        <p:tgtEl>
                                          <p:spTgt spid="84"/>
                                        </p:tgtEl>
                                        <p:attrNameLst>
                                          <p:attrName>style.visibility</p:attrName>
                                        </p:attrNameLst>
                                      </p:cBhvr>
                                      <p:to>
                                        <p:strVal val="visible"/>
                                      </p:to>
                                    </p:set>
                                    <p:anim calcmode="lin" valueType="num">
                                      <p:cBhvr>
                                        <p:cTn id="7" dur="80" fill="hold"/>
                                        <p:tgtEl>
                                          <p:spTgt spid="84"/>
                                        </p:tgtEl>
                                        <p:attrNameLst>
                                          <p:attrName>ppt_x</p:attrName>
                                        </p:attrNameLst>
                                      </p:cBhvr>
                                      <p:tavLst>
                                        <p:tav tm="0">
                                          <p:val>
                                            <p:strVal val="#ppt_x"/>
                                          </p:val>
                                        </p:tav>
                                        <p:tav tm="100000">
                                          <p:val>
                                            <p:strVal val="#ppt_x"/>
                                          </p:val>
                                        </p:tav>
                                      </p:tavLst>
                                    </p:anim>
                                    <p:anim calcmode="lin" valueType="num">
                                      <p:cBhvr>
                                        <p:cTn id="8" dur="8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32" presetID="23" grpId="2" fill="hold">
                                  <p:stCondLst>
                                    <p:cond delay="0"/>
                                  </p:stCondLst>
                                  <p:iterate type="el" backwards="0">
                                    <p:tmAbs val="0"/>
                                  </p:iterate>
                                  <p:childTnLst>
                                    <p:set>
                                      <p:cBhvr>
                                        <p:cTn id="12" fill="hold"/>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32" presetID="23" grpId="3" fill="hold">
                                  <p:stCondLst>
                                    <p:cond delay="0"/>
                                  </p:stCondLst>
                                  <p:iterate type="el" backwards="0">
                                    <p:tmAbs val="0"/>
                                  </p:iterate>
                                  <p:childTnLst>
                                    <p:set>
                                      <p:cBhvr>
                                        <p:cTn id="18" fill="hold"/>
                                        <p:tgtEl>
                                          <p:spTgt spid="86"/>
                                        </p:tgtEl>
                                        <p:attrNameLst>
                                          <p:attrName>style.visibility</p:attrName>
                                        </p:attrNameLst>
                                      </p:cBhvr>
                                      <p:to>
                                        <p:strVal val="visible"/>
                                      </p:to>
                                    </p:set>
                                    <p:anim calcmode="lin" valueType="num">
                                      <p:cBhvr>
                                        <p:cTn id="19" dur="500" fill="hold"/>
                                        <p:tgtEl>
                                          <p:spTgt spid="86"/>
                                        </p:tgtEl>
                                        <p:attrNameLst>
                                          <p:attrName>ppt_w</p:attrName>
                                        </p:attrNameLst>
                                      </p:cBhvr>
                                      <p:tavLst>
                                        <p:tav tm="0">
                                          <p:val>
                                            <p:fltVal val="0"/>
                                          </p:val>
                                        </p:tav>
                                        <p:tav tm="100000">
                                          <p:val>
                                            <p:strVal val="#ppt_w"/>
                                          </p:val>
                                        </p:tav>
                                      </p:tavLst>
                                    </p:anim>
                                    <p:anim calcmode="lin" valueType="num">
                                      <p:cBhvr>
                                        <p:cTn id="20" dur="500" fill="hold"/>
                                        <p:tgtEl>
                                          <p:spTgt spid="8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32" presetID="23" grpId="4" fill="hold">
                                  <p:stCondLst>
                                    <p:cond delay="0"/>
                                  </p:stCondLst>
                                  <p:iterate type="el" backwards="0">
                                    <p:tmAbs val="0"/>
                                  </p:iterate>
                                  <p:childTnLst>
                                    <p:set>
                                      <p:cBhvr>
                                        <p:cTn id="24" fill="hold"/>
                                        <p:tgtEl>
                                          <p:spTgt spid="87"/>
                                        </p:tgtEl>
                                        <p:attrNameLst>
                                          <p:attrName>style.visibility</p:attrName>
                                        </p:attrNameLst>
                                      </p:cBhvr>
                                      <p:to>
                                        <p:strVal val="visible"/>
                                      </p:to>
                                    </p:set>
                                    <p:anim calcmode="lin" valueType="num">
                                      <p:cBhvr>
                                        <p:cTn id="25" dur="500" fill="hold"/>
                                        <p:tgtEl>
                                          <p:spTgt spid="87"/>
                                        </p:tgtEl>
                                        <p:attrNameLst>
                                          <p:attrName>ppt_w</p:attrName>
                                        </p:attrNameLst>
                                      </p:cBhvr>
                                      <p:tavLst>
                                        <p:tav tm="0">
                                          <p:val>
                                            <p:fltVal val="0"/>
                                          </p:val>
                                        </p:tav>
                                        <p:tav tm="100000">
                                          <p:val>
                                            <p:strVal val="#ppt_w"/>
                                          </p:val>
                                        </p:tav>
                                      </p:tavLst>
                                    </p:anim>
                                    <p:anim calcmode="lin" valueType="num">
                                      <p:cBhvr>
                                        <p:cTn id="26" dur="500" fill="hold"/>
                                        <p:tgtEl>
                                          <p:spTgt spid="8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32" presetID="23" grpId="5" fill="hold">
                                  <p:stCondLst>
                                    <p:cond delay="0"/>
                                  </p:stCondLst>
                                  <p:iterate type="el" backwards="0">
                                    <p:tmAbs val="0"/>
                                  </p:iterate>
                                  <p:childTnLst>
                                    <p:set>
                                      <p:cBhvr>
                                        <p:cTn id="30" fill="hold"/>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fltVal val="0"/>
                                          </p:val>
                                        </p:tav>
                                        <p:tav tm="100000">
                                          <p:val>
                                            <p:strVal val="#ppt_w"/>
                                          </p:val>
                                        </p:tav>
                                      </p:tavLst>
                                    </p:anim>
                                    <p:anim calcmode="lin" valueType="num">
                                      <p:cBhvr>
                                        <p:cTn id="32"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32" presetID="23" grpId="6" fill="hold">
                                  <p:stCondLst>
                                    <p:cond delay="0"/>
                                  </p:stCondLst>
                                  <p:iterate type="el" backwards="0">
                                    <p:tmAbs val="0"/>
                                  </p:iterate>
                                  <p:childTnLst>
                                    <p:set>
                                      <p:cBhvr>
                                        <p:cTn id="36" fill="hold"/>
                                        <p:tgtEl>
                                          <p:spTgt spid="89"/>
                                        </p:tgtEl>
                                        <p:attrNameLst>
                                          <p:attrName>style.visibility</p:attrName>
                                        </p:attrNameLst>
                                      </p:cBhvr>
                                      <p:to>
                                        <p:strVal val="visible"/>
                                      </p:to>
                                    </p:set>
                                    <p:anim calcmode="lin" valueType="num">
                                      <p:cBhvr>
                                        <p:cTn id="37" dur="500" fill="hold"/>
                                        <p:tgtEl>
                                          <p:spTgt spid="89"/>
                                        </p:tgtEl>
                                        <p:attrNameLst>
                                          <p:attrName>ppt_w</p:attrName>
                                        </p:attrNameLst>
                                      </p:cBhvr>
                                      <p:tavLst>
                                        <p:tav tm="0">
                                          <p:val>
                                            <p:fltVal val="0"/>
                                          </p:val>
                                        </p:tav>
                                        <p:tav tm="100000">
                                          <p:val>
                                            <p:strVal val="#ppt_w"/>
                                          </p:val>
                                        </p:tav>
                                      </p:tavLst>
                                    </p:anim>
                                    <p:anim calcmode="lin" valueType="num">
                                      <p:cBhvr>
                                        <p:cTn id="38" dur="500" fill="hold"/>
                                        <p:tgtEl>
                                          <p:spTgt spid="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6"/>
      <p:bldP build="whole" bldLvl="1" animBg="1" rev="0" advAuto="0" spid="87" grpId="4"/>
      <p:bldP build="whole" bldLvl="1" animBg="1" rev="0" advAuto="0" spid="86" grpId="3"/>
      <p:bldP build="whole" bldLvl="1" animBg="1" rev="0" advAuto="0" spid="88" grpId="5"/>
      <p:bldP build="whole" bldLvl="1" animBg="1" rev="0" advAuto="0" spid="84" grpId="1"/>
      <p:bldP build="whole" bldLvl="1" animBg="1" rev="0" advAuto="0" spid="85" grpId="2"/>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