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>
      <a:defRPr>
        <a:latin typeface="Calibri"/>
        <a:ea typeface="Calibri"/>
        <a:cs typeface="Calibri"/>
        <a:sym typeface="Calibri"/>
      </a:defRPr>
    </a:lvl6pPr>
    <a:lvl7pPr>
      <a:defRPr>
        <a:latin typeface="Calibri"/>
        <a:ea typeface="Calibri"/>
        <a:cs typeface="Calibri"/>
        <a:sym typeface="Calibri"/>
      </a:defRPr>
    </a:lvl7pPr>
    <a:lvl8pPr>
      <a:defRPr>
        <a:latin typeface="Calibri"/>
        <a:ea typeface="Calibri"/>
        <a:cs typeface="Calibri"/>
        <a:sym typeface="Calibri"/>
      </a:defRPr>
    </a:lvl8pPr>
    <a:lvl9pPr>
      <a:defRPr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 b="def" i="def"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" name="Shape 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spd="med" advClick="1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indent="457200" algn="ctr">
        <a:defRPr sz="4400">
          <a:latin typeface="Calibri"/>
          <a:ea typeface="Calibri"/>
          <a:cs typeface="Calibri"/>
          <a:sym typeface="Calibri"/>
        </a:defRPr>
      </a:lvl6pPr>
      <a:lvl7pPr indent="914400" algn="ctr">
        <a:defRPr sz="4400">
          <a:latin typeface="Calibri"/>
          <a:ea typeface="Calibri"/>
          <a:cs typeface="Calibri"/>
          <a:sym typeface="Calibri"/>
        </a:defRPr>
      </a:lvl7pPr>
      <a:lvl8pPr indent="1371600" algn="ctr">
        <a:defRPr sz="4400">
          <a:latin typeface="Calibri"/>
          <a:ea typeface="Calibri"/>
          <a:cs typeface="Calibri"/>
          <a:sym typeface="Calibri"/>
        </a:defRPr>
      </a:lvl8pPr>
      <a:lvl9pPr indent="1828800"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235200" indent="-4064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924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496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6068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640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7.jpeg"/><Relationship Id="rId4" Type="http://schemas.openxmlformats.org/officeDocument/2006/relationships/image" Target="../media/image6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3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6.jpeg"/><Relationship Id="rId4" Type="http://schemas.openxmlformats.org/officeDocument/2006/relationships/image" Target="../media/image7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1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jpeg"/><Relationship Id="rId4" Type="http://schemas.openxmlformats.org/officeDocument/2006/relationships/image" Target="../media/image1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fontScale="100000" lnSpcReduction="0"/>
          </a:bodyPr>
          <a:lstStyle/>
          <a:p>
            <a:pPr lvl="0"/>
          </a:p>
        </p:txBody>
      </p:sp>
      <p:sp>
        <p:nvSpPr>
          <p:cNvPr id="9" name="Shape 9"/>
          <p:cNvSpPr/>
          <p:nvPr>
            <p:ph type="body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 marL="0" indent="0" algn="ctr">
              <a:buSzTx/>
              <a:buNone/>
              <a:defRPr>
                <a:solidFill>
                  <a:srgbClr val="898989"/>
                </a:solidFill>
              </a:defRPr>
            </a:pPr>
          </a:p>
        </p:txBody>
      </p:sp>
      <p:pic>
        <p:nvPicPr>
          <p:cNvPr id="10" name="sherrero4.jpeg" descr="sherrero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50800">
            <a:solidFill>
              <a:srgbClr val="006600"/>
            </a:solidFill>
            <a:round/>
          </a:ln>
        </p:spPr>
      </p:pic>
      <p:sp>
        <p:nvSpPr>
          <p:cNvPr id="11" name="Shape 11"/>
          <p:cNvSpPr/>
          <p:nvPr/>
        </p:nvSpPr>
        <p:spPr>
          <a:xfrm>
            <a:off x="357187" y="5786437"/>
            <a:ext cx="5715001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>
                <a:solidFill>
                  <a:srgbClr val="FFC0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C000"/>
                </a:solidFill>
              </a:rPr>
              <a:t>La Coordinación</a:t>
            </a:r>
          </a:p>
        </p:txBody>
      </p:sp>
      <p:sp>
        <p:nvSpPr>
          <p:cNvPr id="12" name="Shape 12"/>
          <p:cNvSpPr/>
          <p:nvPr/>
        </p:nvSpPr>
        <p:spPr>
          <a:xfrm>
            <a:off x="-1" y="285750"/>
            <a:ext cx="9144002" cy="44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>
                <a:solidFill>
                  <a:srgbClr val="FFC000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C000"/>
                </a:solidFill>
              </a:rPr>
              <a:t>Fundamentos para la ESO y el Bachillerato. Un aprendizaje comprensivo y vivencial</a:t>
            </a:r>
          </a:p>
        </p:txBody>
      </p:sp>
      <p:pic>
        <p:nvPicPr>
          <p:cNvPr id="13" name="logodefinitivo.png" descr="logodefinitiv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72437" y="6000750"/>
            <a:ext cx="785813" cy="590550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  <a:defRPr sz="1800"/>
            </a:pPr>
            <a:r>
              <a:rPr sz="3200" u="sng"/>
              <a:t>Coordinación óculo-pie</a:t>
            </a:r>
            <a:r>
              <a:rPr sz="3200"/>
              <a:t> </a:t>
            </a:r>
            <a:endParaRPr sz="3200"/>
          </a:p>
          <a:p>
            <a:pPr lvl="0">
              <a:spcBef>
                <a:spcPts val="500"/>
              </a:spcBef>
              <a:buSzTx/>
              <a:buNone/>
              <a:defRPr sz="1800"/>
            </a:pPr>
            <a:r>
              <a:rPr sz="2400"/>
              <a:t>	Son movimientos específicos de las destrezas en los miembros inferiores, piernas y pies, intentando conseguir la máxima precisión, como puede ser el lanzamiento a la escuadra en la portería de fútbol, o la recepción de un balón con el interior del pie.</a:t>
            </a:r>
          </a:p>
        </p:txBody>
      </p:sp>
      <p:pic>
        <p:nvPicPr>
          <p:cNvPr id="58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2437" y="6000750"/>
            <a:ext cx="785813" cy="590550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59" name="cordinaci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00286" y="4033106"/>
            <a:ext cx="1801814" cy="261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cordinacion 4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25466" y="4152589"/>
            <a:ext cx="1899147" cy="23739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body" idx="4294967295"/>
          </p:nvPr>
        </p:nvSpPr>
        <p:spPr>
          <a:xfrm>
            <a:off x="428625" y="928687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  <a:defRPr sz="1800"/>
            </a:pPr>
            <a:r>
              <a:rPr sz="3200" u="sng"/>
              <a:t>Coordinación dinámico manual</a:t>
            </a:r>
            <a:r>
              <a:rPr sz="3200"/>
              <a:t> </a:t>
            </a:r>
            <a:endParaRPr sz="3200"/>
          </a:p>
          <a:p>
            <a:pPr lvl="0" marL="257175" indent="-257175">
              <a:spcBef>
                <a:spcPts val="500"/>
              </a:spcBef>
              <a:buChar char="•"/>
              <a:defRPr sz="1800"/>
            </a:pPr>
            <a:r>
              <a:rPr sz="2400"/>
              <a:t>Son movimientos más precisos realizados casi en exclusiva con las manos y brazos y que requieren a veces que las extremidades vayan a la vez y otras que vayan de forma alterna. También aquí pertenecen los movimientos mas finos que se hacen con  las manos y con los dedos  como  las prensiones o las manipulaciones.</a:t>
            </a:r>
          </a:p>
        </p:txBody>
      </p:sp>
      <p:pic>
        <p:nvPicPr>
          <p:cNvPr id="63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2437" y="6000750"/>
            <a:ext cx="785813" cy="590550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64" name="cf 5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24771" y="4052234"/>
            <a:ext cx="1945076" cy="22939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Vamos a ver si lo habéis pillado</a:t>
            </a:r>
          </a:p>
        </p:txBody>
      </p:sp>
      <p:sp>
        <p:nvSpPr>
          <p:cNvPr id="67" name="Shape 67"/>
          <p:cNvSpPr/>
          <p:nvPr>
            <p:ph type="body" idx="4294967295"/>
          </p:nvPr>
        </p:nvSpPr>
        <p:spPr>
          <a:xfrm>
            <a:off x="714375" y="2071687"/>
            <a:ext cx="7758113" cy="4257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57175" indent="-257175">
              <a:spcBef>
                <a:spcPts val="500"/>
              </a:spcBef>
              <a:buChar char="•"/>
              <a:defRPr sz="1800"/>
            </a:pPr>
            <a:r>
              <a:rPr sz="2400"/>
              <a:t> ¿Qué entiendes por coordinación?</a:t>
            </a:r>
            <a:endParaRPr sz="2400"/>
          </a:p>
          <a:p>
            <a:pPr lvl="0" marL="257175" indent="-257175">
              <a:spcBef>
                <a:spcPts val="500"/>
              </a:spcBef>
              <a:buChar char="•"/>
              <a:defRPr sz="1800"/>
            </a:pPr>
            <a:r>
              <a:rPr sz="2400"/>
              <a:t> Cuando un atleta realiza un salto de longitud, qué clase de coordinación emplea?</a:t>
            </a:r>
            <a:endParaRPr sz="2400"/>
          </a:p>
          <a:p>
            <a:pPr lvl="0" marL="257175" indent="-257175">
              <a:spcBef>
                <a:spcPts val="500"/>
              </a:spcBef>
              <a:buChar char="•"/>
              <a:defRPr sz="1800"/>
            </a:pPr>
            <a:r>
              <a:rPr sz="2400"/>
              <a:t>¿Cuántas clases de coordinación conoces?</a:t>
            </a:r>
            <a:endParaRPr sz="2400"/>
          </a:p>
          <a:p>
            <a:pPr lvl="0" marL="257175" indent="-257175">
              <a:spcBef>
                <a:spcPts val="500"/>
              </a:spcBef>
              <a:buChar char="•"/>
              <a:defRPr sz="1800"/>
            </a:pPr>
            <a:r>
              <a:rPr sz="2400"/>
              <a:t>¿Qué es la coordinación dinámico manual?</a:t>
            </a:r>
            <a:endParaRPr sz="2400"/>
          </a:p>
          <a:p>
            <a:pPr lvl="0" marL="257175" indent="-257175">
              <a:spcBef>
                <a:spcPts val="500"/>
              </a:spcBef>
              <a:buChar char="•"/>
              <a:defRPr sz="1800"/>
            </a:pPr>
            <a:r>
              <a:rPr sz="2400"/>
              <a:t>¿Qué tipo de coordinación debe potenciar un portero de fútbol?</a:t>
            </a:r>
            <a:endParaRPr sz="2400"/>
          </a:p>
          <a:p>
            <a:pPr lvl="0" marL="257175" indent="-257175">
              <a:spcBef>
                <a:spcPts val="500"/>
              </a:spcBef>
              <a:buChar char="•"/>
              <a:defRPr sz="1800"/>
            </a:pPr>
            <a:r>
              <a:rPr sz="2400"/>
              <a:t>¿Conoces algún factor que pueda influir de una u otra forma sobre la coordinación?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title" idx="4294967295"/>
          </p:nvPr>
        </p:nvSpPr>
        <p:spPr>
          <a:xfrm>
            <a:off x="457200" y="571500"/>
            <a:ext cx="4757738" cy="846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566927">
              <a:defRPr sz="1800"/>
            </a:pPr>
            <a:r>
              <a:rPr sz="2480"/>
              <a:t>LA COORDINACIÓN</a:t>
            </a:r>
            <a:br>
              <a:rPr sz="2480"/>
            </a:br>
          </a:p>
        </p:txBody>
      </p:sp>
      <p:sp>
        <p:nvSpPr>
          <p:cNvPr id="16" name="Shape 16"/>
          <p:cNvSpPr/>
          <p:nvPr>
            <p:ph type="body" idx="4294967295"/>
          </p:nvPr>
        </p:nvSpPr>
        <p:spPr>
          <a:xfrm>
            <a:off x="457200" y="3546971"/>
            <a:ext cx="8420795" cy="2579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42899" indent="-342899">
              <a:lnSpc>
                <a:spcPct val="80000"/>
              </a:lnSpc>
              <a:spcBef>
                <a:spcPts val="500"/>
              </a:spcBef>
              <a:buChar char="•"/>
              <a:defRPr sz="1800"/>
            </a:pPr>
            <a:r>
              <a:rPr sz="2000"/>
              <a:t>1. Objetivos</a:t>
            </a:r>
            <a:endParaRPr sz="2000"/>
          </a:p>
          <a:p>
            <a:pPr lvl="0" marL="342899" indent="-342899">
              <a:lnSpc>
                <a:spcPct val="80000"/>
              </a:lnSpc>
              <a:spcBef>
                <a:spcPts val="500"/>
              </a:spcBef>
              <a:buChar char="•"/>
              <a:defRPr sz="1800"/>
            </a:pPr>
            <a:r>
              <a:rPr sz="2000"/>
              <a:t>2. Conceptos y clases de coordinación.</a:t>
            </a:r>
            <a:endParaRPr sz="2000"/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/>
            </a:pPr>
            <a:r>
              <a:rPr sz="2000"/>
              <a:t>             Coordinación dinámica general.</a:t>
            </a:r>
            <a:endParaRPr sz="2000"/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/>
            </a:pPr>
            <a:r>
              <a:rPr sz="2000"/>
              <a:t>             Coordinación dinámica específica o segmentaria                                              </a:t>
            </a:r>
            <a:endParaRPr sz="2000"/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/>
            </a:pPr>
            <a:r>
              <a:rPr sz="2000"/>
              <a:t>                      Coordinación óculo-manual</a:t>
            </a:r>
            <a:endParaRPr sz="2000"/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/>
            </a:pPr>
            <a:r>
              <a:rPr sz="2000"/>
              <a:t>                      Coordinación óculo-pie.</a:t>
            </a:r>
            <a:endParaRPr sz="2000"/>
          </a:p>
          <a:p>
            <a:pPr lvl="0">
              <a:lnSpc>
                <a:spcPct val="80000"/>
              </a:lnSpc>
              <a:buSzTx/>
              <a:buNone/>
              <a:defRPr sz="1800"/>
            </a:pPr>
            <a:r>
              <a:rPr sz="2000"/>
              <a:t>                      Coordinación dinámico-manual.</a:t>
            </a:r>
          </a:p>
        </p:txBody>
      </p:sp>
      <p:pic>
        <p:nvPicPr>
          <p:cNvPr id="17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2437" y="6000750"/>
            <a:ext cx="785813" cy="590550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18" name="cord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26062" y="337740"/>
            <a:ext cx="3022395" cy="28224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 idx="4294967295"/>
          </p:nvPr>
        </p:nvSpPr>
        <p:spPr>
          <a:xfrm>
            <a:off x="457200" y="274637"/>
            <a:ext cx="8229600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Objetivos</a:t>
            </a:r>
          </a:p>
        </p:txBody>
      </p:sp>
      <p:sp>
        <p:nvSpPr>
          <p:cNvPr id="21" name="Shape 21"/>
          <p:cNvSpPr/>
          <p:nvPr>
            <p:ph type="body" idx="4294967295"/>
          </p:nvPr>
        </p:nvSpPr>
        <p:spPr>
          <a:xfrm>
            <a:off x="457200" y="1052512"/>
            <a:ext cx="8229600" cy="3240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49459" indent="-249459" defTabSz="886968">
              <a:spcBef>
                <a:spcPts val="500"/>
              </a:spcBef>
              <a:buFontTx/>
              <a:buChar char="-"/>
              <a:defRPr sz="1800"/>
            </a:pPr>
            <a:r>
              <a:rPr sz="2328"/>
              <a:t>Conocer las relaciones del sistema nervioso con el sistema muscular y su incuestionable complicidad - Ejercitar todas las partes del cuerpo con ejercicios variados para que se mejoren nuestras capacidades coordinativas.</a:t>
            </a:r>
            <a:endParaRPr sz="2328"/>
          </a:p>
          <a:p>
            <a:pPr lvl="0" marL="332613" indent="-332613" defTabSz="886968">
              <a:buSzTx/>
              <a:buNone/>
              <a:defRPr sz="1800"/>
            </a:pPr>
            <a:endParaRPr sz="2328"/>
          </a:p>
          <a:p>
            <a:pPr lvl="0" marL="332613" indent="-332613" defTabSz="886968">
              <a:spcBef>
                <a:spcPts val="500"/>
              </a:spcBef>
              <a:buSzTx/>
              <a:buNone/>
              <a:defRPr sz="1800"/>
            </a:pPr>
            <a:r>
              <a:rPr sz="2328"/>
              <a:t>- Elaborar ejercicios variados que impliquen no solo partes del cuerpo aisladas sino ejercicios en los que participe todo el cuerpo como saltar o correr</a:t>
            </a:r>
          </a:p>
        </p:txBody>
      </p:sp>
      <p:pic>
        <p:nvPicPr>
          <p:cNvPr id="22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2437" y="6000750"/>
            <a:ext cx="785813" cy="590550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23" name="cordinacion b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35708" y="4397034"/>
            <a:ext cx="2075486" cy="22641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La coordinación</a:t>
            </a:r>
          </a:p>
        </p:txBody>
      </p:sp>
      <p:sp>
        <p:nvSpPr>
          <p:cNvPr id="26" name="Shape 26"/>
          <p:cNvSpPr/>
          <p:nvPr>
            <p:ph type="body" idx="4294967295"/>
          </p:nvPr>
        </p:nvSpPr>
        <p:spPr>
          <a:xfrm>
            <a:off x="285750" y="1428750"/>
            <a:ext cx="5186363" cy="4900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marL="254603" indent="-254603" defTabSz="905255">
              <a:spcBef>
                <a:spcPts val="500"/>
              </a:spcBef>
              <a:buChar char="•"/>
              <a:defRPr sz="2376"/>
            </a:lvl1pPr>
          </a:lstStyle>
          <a:p>
            <a:pPr lvl="0">
              <a:defRPr sz="1800"/>
            </a:pPr>
            <a:r>
              <a:rPr sz="2376"/>
              <a:t>El alumno o alumna que tiene fluidez de movimientos para dar una adecuada respuesta motriz, velocidad pura y gestual para poder variar posiciones o rectificar acciones en los últimos momentos, velocidad de reacción para adelantarse a las acciones contrarias, precisión para consumar la acción en un lanzamiento o en un pase, y equilibrio para permanecer estable en todo momento, podrá considerarse coordinada. </a:t>
            </a:r>
          </a:p>
        </p:txBody>
      </p:sp>
      <p:pic>
        <p:nvPicPr>
          <p:cNvPr id="27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2437" y="6000750"/>
            <a:ext cx="785813" cy="590550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28" name="cord d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4462" y="2150003"/>
            <a:ext cx="3061865" cy="34581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body" idx="4294967295"/>
          </p:nvPr>
        </p:nvSpPr>
        <p:spPr>
          <a:xfrm>
            <a:off x="457200" y="2286000"/>
            <a:ext cx="4186238" cy="3840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marL="257175" indent="-257175">
              <a:spcBef>
                <a:spcPts val="500"/>
              </a:spcBef>
              <a:buChar char="•"/>
              <a:defRPr sz="2400"/>
            </a:lvl1pPr>
          </a:lstStyle>
          <a:p>
            <a:pPr lvl="0">
              <a:defRPr sz="1800"/>
            </a:pPr>
            <a:r>
              <a:rPr sz="2400"/>
              <a:t>La edad ideal para desarrollar las coordinaciones es la comprendida entre los 7 y los 12-14 años, durante ese periodo se adquirirá una base sólida para que, en posteriores edades, se asimilen movimientos más complejos.</a:t>
            </a:r>
          </a:p>
        </p:txBody>
      </p:sp>
      <p:pic>
        <p:nvPicPr>
          <p:cNvPr id="31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2437" y="6000750"/>
            <a:ext cx="785813" cy="590550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32" name="cordinacion 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6596" y="2269529"/>
            <a:ext cx="2400699" cy="32009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body" idx="4294967295"/>
          </p:nvPr>
        </p:nvSpPr>
        <p:spPr>
          <a:xfrm>
            <a:off x="584200" y="827087"/>
            <a:ext cx="8229600" cy="1256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137160" indent="-137160" defTabSz="365760">
              <a:lnSpc>
                <a:spcPct val="80000"/>
              </a:lnSpc>
              <a:spcBef>
                <a:spcPts val="100"/>
              </a:spcBef>
              <a:buSzTx/>
              <a:buNone/>
              <a:defRPr sz="1800"/>
            </a:pPr>
            <a:r>
              <a:rPr b="1" sz="1600"/>
              <a:t>La coordinación </a:t>
            </a:r>
            <a:r>
              <a:rPr sz="1600"/>
              <a:t>es, en definitiva, el control  nervioso de todo movimiento o acción. Un cuerpo cansado produce movimientos torpes y descoordinados, ya que su relación con el sistema nervioso está desajustada.</a:t>
            </a:r>
            <a:r>
              <a:rPr sz="1600">
                <a:latin typeface="Arial"/>
                <a:ea typeface="Arial"/>
                <a:cs typeface="Arial"/>
                <a:sym typeface="Arial"/>
              </a:rPr>
              <a:t>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lvl="0" marL="137160" indent="-137160" defTabSz="365760">
              <a:lnSpc>
                <a:spcPct val="80000"/>
              </a:lnSpc>
              <a:spcBef>
                <a:spcPts val="300"/>
              </a:spcBef>
              <a:buSzTx/>
              <a:buNone/>
              <a:defRPr sz="1800"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lvl="0" marL="137160" indent="-137160" defTabSz="365760">
              <a:lnSpc>
                <a:spcPct val="80000"/>
              </a:lnSpc>
              <a:spcBef>
                <a:spcPts val="100"/>
              </a:spcBef>
              <a:buSzTx/>
              <a:buNone/>
              <a:defRPr sz="1800"/>
            </a:pPr>
            <a:r>
              <a:rPr sz="1600">
                <a:latin typeface="Arial"/>
                <a:ea typeface="Arial"/>
                <a:cs typeface="Arial"/>
                <a:sym typeface="Arial"/>
              </a:rPr>
              <a:t>La coordinación puede ser:</a:t>
            </a:r>
            <a:endParaRPr sz="800">
              <a:latin typeface="Arial"/>
              <a:ea typeface="Arial"/>
              <a:cs typeface="Arial"/>
              <a:sym typeface="Arial"/>
            </a:endParaRPr>
          </a:p>
          <a:p>
            <a:pPr lvl="0" marL="137160" indent="-137160" defTabSz="365760">
              <a:lnSpc>
                <a:spcPct val="80000"/>
              </a:lnSpc>
              <a:spcBef>
                <a:spcPts val="300"/>
              </a:spcBef>
              <a:buSzTx/>
              <a:buNone/>
              <a:defRPr sz="1800"/>
            </a:pPr>
            <a:endParaRPr sz="320"/>
          </a:p>
          <a:p>
            <a:pPr lvl="0" marL="137160" indent="-137160" defTabSz="365760">
              <a:lnSpc>
                <a:spcPct val="80000"/>
              </a:lnSpc>
              <a:spcBef>
                <a:spcPts val="0"/>
              </a:spcBef>
              <a:buSzTx/>
              <a:buNone/>
              <a:defRPr sz="1800"/>
            </a:pPr>
            <a:br>
              <a:rPr sz="320"/>
            </a:br>
          </a:p>
        </p:txBody>
      </p:sp>
      <p:sp>
        <p:nvSpPr>
          <p:cNvPr id="35" name="Shape 35"/>
          <p:cNvSpPr/>
          <p:nvPr/>
        </p:nvSpPr>
        <p:spPr>
          <a:xfrm>
            <a:off x="611187" y="3366611"/>
            <a:ext cx="7643813" cy="242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marL="228600" indent="-228600">
              <a:tabLst>
                <a:tab pos="660400" algn="l"/>
                <a:tab pos="901700" algn="l"/>
              </a:tabLst>
            </a:pPr>
            <a:endParaRPr sz="1600"/>
          </a:p>
          <a:p>
            <a:pPr lvl="0" marL="203200" indent="-203200">
              <a:buSzPct val="100000"/>
              <a:buAutoNum type="arabicPeriod" startAt="1"/>
              <a:tabLst>
                <a:tab pos="660400" algn="l"/>
                <a:tab pos="901700" algn="l"/>
              </a:tabLst>
            </a:pPr>
            <a:r>
              <a:rPr sz="1600"/>
              <a:t>Coordinación dinámica general</a:t>
            </a:r>
            <a:endParaRPr sz="1600"/>
          </a:p>
          <a:p>
            <a:pPr lvl="0" marL="228600" indent="-228600">
              <a:buSzPct val="100000"/>
              <a:buAutoNum type="arabicPeriod" startAt="1"/>
              <a:tabLst>
                <a:tab pos="660400" algn="l"/>
                <a:tab pos="901700" algn="l"/>
              </a:tabLst>
            </a:pPr>
            <a:endParaRPr sz="1600"/>
          </a:p>
          <a:p>
            <a:pPr lvl="0" marL="228600" indent="-228600">
              <a:buSzPct val="100000"/>
              <a:buAutoNum type="arabicPeriod" startAt="1"/>
              <a:tabLst>
                <a:tab pos="660400" algn="l"/>
                <a:tab pos="901700" algn="l"/>
              </a:tabLst>
            </a:pPr>
            <a:endParaRPr sz="1600"/>
          </a:p>
          <a:p>
            <a:pPr lvl="0" marL="228600" indent="-228600">
              <a:buSzPct val="100000"/>
              <a:buAutoNum type="arabicPeriod" startAt="1"/>
              <a:tabLst>
                <a:tab pos="660400" algn="l"/>
                <a:tab pos="901700" algn="l"/>
              </a:tabLst>
            </a:pPr>
            <a:endParaRPr sz="1600"/>
          </a:p>
          <a:p>
            <a:pPr lvl="0" marL="228600" indent="-228600">
              <a:buSzPct val="100000"/>
              <a:buAutoNum type="arabicPeriod" startAt="1"/>
              <a:tabLst>
                <a:tab pos="660400" algn="l"/>
                <a:tab pos="901700" algn="l"/>
              </a:tabLst>
            </a:pPr>
            <a:endParaRPr sz="1600"/>
          </a:p>
          <a:p>
            <a:pPr lvl="0" marL="228600" indent="-228600">
              <a:buSzPct val="100000"/>
              <a:buAutoNum type="arabicPeriod" startAt="1"/>
              <a:tabLst>
                <a:tab pos="660400" algn="l"/>
                <a:tab pos="901700" algn="l"/>
              </a:tabLst>
            </a:pPr>
            <a:endParaRPr sz="1600"/>
          </a:p>
          <a:p>
            <a:pPr lvl="0" marL="228600" indent="-228600">
              <a:buSzPct val="100000"/>
              <a:buAutoNum type="arabicPeriod" startAt="1"/>
              <a:tabLst>
                <a:tab pos="660400" algn="l"/>
                <a:tab pos="901700" algn="l"/>
              </a:tabLst>
            </a:pPr>
            <a:endParaRPr sz="1600"/>
          </a:p>
          <a:p>
            <a:pPr lvl="0" marL="228600" indent="-228600">
              <a:tabLst>
                <a:tab pos="660400" algn="l"/>
                <a:tab pos="901700" algn="l"/>
              </a:tabLst>
            </a:pPr>
            <a:r>
              <a:rPr sz="1600"/>
              <a:t>2. Coordinación dinámica específica o segmentaria (Visomotriz)</a:t>
            </a:r>
            <a:endParaRPr sz="1600"/>
          </a:p>
          <a:p>
            <a:pPr lvl="0" marL="228600" indent="-228600">
              <a:tabLst>
                <a:tab pos="660400" algn="l"/>
                <a:tab pos="901700" algn="l"/>
              </a:tabLst>
            </a:pPr>
            <a:r>
              <a:rPr sz="900">
                <a:latin typeface="Comic Sans MS Bold"/>
                <a:ea typeface="Comic Sans MS Bold"/>
                <a:cs typeface="Comic Sans MS Bold"/>
                <a:sym typeface="Comic Sans MS Bold"/>
              </a:rPr>
              <a:t> </a:t>
            </a:r>
          </a:p>
        </p:txBody>
      </p:sp>
      <p:pic>
        <p:nvPicPr>
          <p:cNvPr id="36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2437" y="6000750"/>
            <a:ext cx="785813" cy="590550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37" name="cordinacion 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28727" y="2214879"/>
            <a:ext cx="1942593" cy="2428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cordinaci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49764" y="2490983"/>
            <a:ext cx="1837891" cy="26652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 idx="4294967295"/>
          </p:nvPr>
        </p:nvSpPr>
        <p:spPr>
          <a:xfrm>
            <a:off x="428625" y="428624"/>
            <a:ext cx="82296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841247">
              <a:defRPr sz="1800"/>
            </a:pPr>
            <a:r>
              <a:rPr sz="3680">
                <a:latin typeface="Arial"/>
                <a:ea typeface="Arial"/>
                <a:cs typeface="Arial"/>
                <a:sym typeface="Arial"/>
              </a:rPr>
              <a:t>Coordinación dinámica general</a:t>
            </a:r>
            <a:br>
              <a:rPr sz="3680"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41" name="Shape 41"/>
          <p:cNvSpPr/>
          <p:nvPr/>
        </p:nvSpPr>
        <p:spPr>
          <a:xfrm>
            <a:off x="1071562" y="1626711"/>
            <a:ext cx="7286626" cy="213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just">
              <a:tabLst>
                <a:tab pos="685800" algn="l"/>
              </a:tabLst>
            </a:pPr>
            <a:r>
              <a:rPr sz="2000"/>
              <a:t>Se define como aquella que agrupa movimientos que requieren una acción conjunta de todas las partes del cuerpo, movimientos donde intervienen gran cantidad de segmentos corporales y sus músculos. Estas actividades pueden ser:</a:t>
            </a:r>
            <a:endParaRPr sz="2000"/>
          </a:p>
          <a:p>
            <a:pPr lvl="0" algn="just">
              <a:tabLst>
                <a:tab pos="685800" algn="l"/>
              </a:tabLst>
            </a:pPr>
            <a:endParaRPr sz="2000"/>
          </a:p>
          <a:p>
            <a:pPr lvl="0" algn="just">
              <a:tabLst>
                <a:tab pos="685800" algn="l"/>
              </a:tabLst>
            </a:pPr>
            <a:r>
              <a:rPr sz="2000"/>
              <a:t>-Carrera con apoyos determinados, Carreras con saltos, etc..	 </a:t>
            </a:r>
          </a:p>
        </p:txBody>
      </p:sp>
      <p:pic>
        <p:nvPicPr>
          <p:cNvPr id="42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2437" y="6000750"/>
            <a:ext cx="785813" cy="590550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43" name="cf 3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01969" y="3746511"/>
            <a:ext cx="1931999" cy="2827315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cf 6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3471" y="3760308"/>
            <a:ext cx="1942308" cy="2799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c.física15 copia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39208" y="3678237"/>
            <a:ext cx="2718549" cy="22733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841247">
              <a:defRPr sz="368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80"/>
              <a:t>Coordinación dinámica específica o segmentaria (Visomotriz)</a:t>
            </a:r>
          </a:p>
        </p:txBody>
      </p:sp>
      <p:sp>
        <p:nvSpPr>
          <p:cNvPr id="48" name="Shape 48"/>
          <p:cNvSpPr/>
          <p:nvPr>
            <p:ph type="body" idx="4294967295"/>
          </p:nvPr>
        </p:nvSpPr>
        <p:spPr>
          <a:xfrm>
            <a:off x="457200" y="2214562"/>
            <a:ext cx="8229600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82035" indent="-282035" defTabSz="859536">
              <a:lnSpc>
                <a:spcPct val="90000"/>
              </a:lnSpc>
              <a:spcBef>
                <a:spcPts val="600"/>
              </a:spcBef>
              <a:buChar char="•"/>
              <a:defRPr sz="1800"/>
            </a:pPr>
            <a:r>
              <a:rPr sz="2632"/>
              <a:t>Este tipo de coordinación va dirigida a la relación existente entre un elemento y una parte de nuestro cuerpo y en donde el sentido de la vista es esencial en su ejecución. En función de los segmentos que intervengan en los movimientos puede ser:</a:t>
            </a:r>
            <a:endParaRPr sz="2632"/>
          </a:p>
          <a:p>
            <a:pPr lvl="0" marL="282035" indent="-282035" defTabSz="859536">
              <a:lnSpc>
                <a:spcPct val="90000"/>
              </a:lnSpc>
              <a:spcBef>
                <a:spcPts val="600"/>
              </a:spcBef>
              <a:buChar char="•"/>
              <a:defRPr sz="1800"/>
            </a:pPr>
            <a:r>
              <a:rPr sz="2632" u="sng"/>
              <a:t>Coordinación óculo-manual</a:t>
            </a:r>
            <a:endParaRPr sz="2632" u="sng"/>
          </a:p>
          <a:p>
            <a:pPr lvl="0" marL="282035" indent="-282035" defTabSz="859536">
              <a:lnSpc>
                <a:spcPct val="90000"/>
              </a:lnSpc>
              <a:spcBef>
                <a:spcPts val="600"/>
              </a:spcBef>
              <a:buChar char="•"/>
              <a:defRPr sz="1800"/>
            </a:pPr>
            <a:r>
              <a:rPr sz="2632" u="sng"/>
              <a:t>Coordinación óculo-pie</a:t>
            </a:r>
            <a:r>
              <a:rPr sz="2632"/>
              <a:t> </a:t>
            </a:r>
            <a:endParaRPr sz="2632"/>
          </a:p>
          <a:p>
            <a:pPr lvl="0" marL="282035" indent="-282035" defTabSz="859536">
              <a:lnSpc>
                <a:spcPct val="90000"/>
              </a:lnSpc>
              <a:spcBef>
                <a:spcPts val="600"/>
              </a:spcBef>
              <a:buChar char="•"/>
              <a:defRPr sz="1800"/>
            </a:pPr>
            <a:r>
              <a:rPr sz="2632" u="sng"/>
              <a:t>Coordinación dinámico manual</a:t>
            </a:r>
            <a:endParaRPr sz="2632" u="sng"/>
          </a:p>
          <a:p>
            <a:pPr lvl="0" marL="322325" indent="-322325" defTabSz="859536">
              <a:lnSpc>
                <a:spcPct val="90000"/>
              </a:lnSpc>
              <a:spcBef>
                <a:spcPts val="600"/>
              </a:spcBef>
              <a:buSzTx/>
              <a:buNone/>
              <a:defRPr sz="1800"/>
            </a:pPr>
            <a:r>
              <a:rPr sz="2632"/>
              <a:t>	</a:t>
            </a:r>
          </a:p>
        </p:txBody>
      </p:sp>
      <p:pic>
        <p:nvPicPr>
          <p:cNvPr id="49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2437" y="6000750"/>
            <a:ext cx="785813" cy="590550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50" name="corinacion A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55444" y="4428883"/>
            <a:ext cx="2035878" cy="17419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  <a:defRPr sz="1800"/>
            </a:pPr>
            <a:r>
              <a:rPr sz="3200" u="sng"/>
              <a:t>Coordinación óculo-manual</a:t>
            </a:r>
            <a:endParaRPr sz="3200" u="sng"/>
          </a:p>
          <a:p>
            <a:pPr lvl="0">
              <a:spcBef>
                <a:spcPts val="500"/>
              </a:spcBef>
              <a:buSzTx/>
              <a:buNone/>
              <a:defRPr sz="1800"/>
            </a:pPr>
            <a:r>
              <a:rPr sz="2400"/>
              <a:t>	Son movimientos específicos de las destrezas en los miembros superiores, brazos y manos, intentando conseguir la máxima precisión, como puede ser el lanzamiento de un dardo a una diana, o la recepción de un balón y su lanzamiento a portería.</a:t>
            </a:r>
          </a:p>
        </p:txBody>
      </p:sp>
      <p:pic>
        <p:nvPicPr>
          <p:cNvPr id="53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2437" y="6000750"/>
            <a:ext cx="785813" cy="590550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54" name="cordinacion 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55625" y="4068762"/>
            <a:ext cx="1799035" cy="2398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cordinacion C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51264" y="4220616"/>
            <a:ext cx="1918971" cy="23987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