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a:tcStyle>
        <a:tcBdr/>
        <a:fill>
          <a:solidFill>
            <a:srgbClr val="F3F9FA"/>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rgbClr val="EEEEEE"/>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DA"/>
          </a:solidFill>
        </a:fill>
      </a:tcStyle>
    </a:wholeTbl>
    <a:band2H>
      <a:tcTxStyle/>
      <a:tcStyle>
        <a:tcBdr/>
        <a:fill>
          <a:solidFill>
            <a:srgbClr val="E7E7ED"/>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180" y="7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diaz@uam.es" userId="b18783af-88a7-4588-8d94-dc9c0dee9733" providerId="ADAL" clId="{3C816E03-4074-4E33-9351-3B9AEC2215F6}"/>
    <pc:docChg chg="custSel modSld">
      <pc:chgData name="mario.diaz@uam.es" userId="b18783af-88a7-4588-8d94-dc9c0dee9733" providerId="ADAL" clId="{3C816E03-4074-4E33-9351-3B9AEC2215F6}" dt="2021-08-04T09:47:36.173" v="8" actId="1076"/>
      <pc:docMkLst>
        <pc:docMk/>
      </pc:docMkLst>
      <pc:sldChg chg="modSp mod">
        <pc:chgData name="mario.diaz@uam.es" userId="b18783af-88a7-4588-8d94-dc9c0dee9733" providerId="ADAL" clId="{3C816E03-4074-4E33-9351-3B9AEC2215F6}" dt="2021-08-04T09:44:10.204" v="4" actId="5793"/>
        <pc:sldMkLst>
          <pc:docMk/>
          <pc:sldMk cId="0" sldId="258"/>
        </pc:sldMkLst>
        <pc:spChg chg="mod">
          <ac:chgData name="mario.diaz@uam.es" userId="b18783af-88a7-4588-8d94-dc9c0dee9733" providerId="ADAL" clId="{3C816E03-4074-4E33-9351-3B9AEC2215F6}" dt="2021-08-04T09:44:10.204" v="4" actId="5793"/>
          <ac:spMkLst>
            <pc:docMk/>
            <pc:sldMk cId="0" sldId="258"/>
            <ac:spMk id="33" creationId="{00000000-0000-0000-0000-000000000000}"/>
          </ac:spMkLst>
        </pc:spChg>
      </pc:sldChg>
      <pc:sldChg chg="delSp modSp mod">
        <pc:chgData name="mario.diaz@uam.es" userId="b18783af-88a7-4588-8d94-dc9c0dee9733" providerId="ADAL" clId="{3C816E03-4074-4E33-9351-3B9AEC2215F6}" dt="2021-08-04T09:47:36.173" v="8" actId="1076"/>
        <pc:sldMkLst>
          <pc:docMk/>
          <pc:sldMk cId="0" sldId="272"/>
        </pc:sldMkLst>
        <pc:spChg chg="del">
          <ac:chgData name="mario.diaz@uam.es" userId="b18783af-88a7-4588-8d94-dc9c0dee9733" providerId="ADAL" clId="{3C816E03-4074-4E33-9351-3B9AEC2215F6}" dt="2021-08-04T09:47:27.883" v="7" actId="478"/>
          <ac:spMkLst>
            <pc:docMk/>
            <pc:sldMk cId="0" sldId="272"/>
            <ac:spMk id="109" creationId="{00000000-0000-0000-0000-000000000000}"/>
          </ac:spMkLst>
        </pc:spChg>
        <pc:spChg chg="mod">
          <ac:chgData name="mario.diaz@uam.es" userId="b18783af-88a7-4588-8d94-dc9c0dee9733" providerId="ADAL" clId="{3C816E03-4074-4E33-9351-3B9AEC2215F6}" dt="2021-08-04T09:47:36.173" v="8" actId="1076"/>
          <ac:spMkLst>
            <pc:docMk/>
            <pc:sldMk cId="0" sldId="272"/>
            <ac:spMk id="112"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roundedCorners val="0"/>
  <c:style val="2"/>
  <c:chart>
    <c:autoTitleDeleted val="1"/>
    <c:plotArea>
      <c:layout>
        <c:manualLayout>
          <c:layoutTarget val="inner"/>
          <c:xMode val="edge"/>
          <c:yMode val="edge"/>
          <c:x val="7.8583E-2"/>
          <c:y val="7.5352500000000003E-2"/>
          <c:w val="0.62334900000000004"/>
          <c:h val="0.79611799999999999"/>
        </c:manualLayout>
      </c:layout>
      <c:lineChart>
        <c:grouping val="standard"/>
        <c:varyColors val="0"/>
        <c:ser>
          <c:idx val="0"/>
          <c:order val="0"/>
          <c:tx>
            <c:strRef>
              <c:f>Sheet1!$A$2</c:f>
              <c:strCache>
                <c:ptCount val="1"/>
                <c:pt idx="0">
                  <c:v>performance</c:v>
                </c:pt>
              </c:strCache>
            </c:strRef>
          </c:tx>
          <c:spPr>
            <a:ln w="12700" cap="flat">
              <a:solidFill>
                <a:srgbClr val="000080"/>
              </a:solidFill>
              <a:prstDash val="solid"/>
              <a:bevel/>
            </a:ln>
            <a:effectLst/>
          </c:spPr>
          <c:marker>
            <c:symbol val="diamond"/>
            <c:size val="3"/>
            <c:spPr>
              <a:solidFill>
                <a:srgbClr val="000080"/>
              </a:solidFill>
              <a:ln w="12700" cap="flat">
                <a:solidFill>
                  <a:srgbClr val="000080"/>
                </a:solidFill>
                <a:prstDash val="solid"/>
                <a:bevel/>
              </a:ln>
              <a:effectLst/>
            </c:spPr>
          </c:marker>
          <c:cat>
            <c:strRef>
              <c:f>Sheet1!$B$1:$M$1</c:f>
              <c:strCache>
                <c:ptCount val="12"/>
                <c:pt idx="0">
                  <c:v>1</c:v>
                </c:pt>
                <c:pt idx="1">
                  <c:v>2</c:v>
                </c:pt>
                <c:pt idx="2">
                  <c:v>3</c:v>
                </c:pt>
                <c:pt idx="3">
                  <c:v>4</c:v>
                </c:pt>
                <c:pt idx="4">
                  <c:v>5</c:v>
                </c:pt>
                <c:pt idx="5">
                  <c:v>6</c:v>
                </c:pt>
                <c:pt idx="6">
                  <c:v>7</c:v>
                </c:pt>
                <c:pt idx="7">
                  <c:v>8</c:v>
                </c:pt>
                <c:pt idx="8">
                  <c:v>9</c:v>
                </c:pt>
                <c:pt idx="9">
                  <c:v>10</c:v>
                </c:pt>
                <c:pt idx="10">
                  <c:v>11</c:v>
                </c:pt>
                <c:pt idx="11">
                  <c:v>12</c:v>
                </c:pt>
              </c:strCache>
            </c:strRef>
          </c:cat>
          <c:val>
            <c:numRef>
              <c:f>Sheet1!$B$2:$M$2</c:f>
              <c:numCache>
                <c:formatCode>General</c:formatCode>
                <c:ptCount val="12"/>
                <c:pt idx="0">
                  <c:v>20.399999999999999</c:v>
                </c:pt>
                <c:pt idx="1">
                  <c:v>75</c:v>
                </c:pt>
                <c:pt idx="2">
                  <c:v>79</c:v>
                </c:pt>
                <c:pt idx="3">
                  <c:v>81</c:v>
                </c:pt>
                <c:pt idx="4">
                  <c:v>88</c:v>
                </c:pt>
                <c:pt idx="5">
                  <c:v>85</c:v>
                </c:pt>
                <c:pt idx="6">
                  <c:v>81</c:v>
                </c:pt>
                <c:pt idx="7">
                  <c:v>80</c:v>
                </c:pt>
                <c:pt idx="8">
                  <c:v>81</c:v>
                </c:pt>
                <c:pt idx="9">
                  <c:v>90</c:v>
                </c:pt>
                <c:pt idx="10">
                  <c:v>99</c:v>
                </c:pt>
                <c:pt idx="11">
                  <c:v>97</c:v>
                </c:pt>
              </c:numCache>
            </c:numRef>
          </c:val>
          <c:smooth val="0"/>
          <c:extLst xmlns:c16r2="http://schemas.microsoft.com/office/drawing/2015/06/chart">
            <c:ext xmlns:c16="http://schemas.microsoft.com/office/drawing/2014/chart" uri="{C3380CC4-5D6E-409C-BE32-E72D297353CC}">
              <c16:uniqueId val="{00000000-97DD-4B8D-BB2C-62F513BD8E65}"/>
            </c:ext>
          </c:extLst>
        </c:ser>
        <c:ser>
          <c:idx val="1"/>
          <c:order val="1"/>
          <c:tx>
            <c:strRef>
              <c:f>Sheet1!$A$3</c:f>
              <c:strCache>
                <c:ptCount val="1"/>
                <c:pt idx="0">
                  <c:v>intensity</c:v>
                </c:pt>
              </c:strCache>
            </c:strRef>
          </c:tx>
          <c:spPr>
            <a:ln w="12700" cap="flat">
              <a:solidFill>
                <a:srgbClr val="FF00FF"/>
              </a:solidFill>
              <a:prstDash val="solid"/>
              <a:bevel/>
            </a:ln>
            <a:effectLst/>
          </c:spPr>
          <c:marker>
            <c:symbol val="square"/>
            <c:size val="3"/>
            <c:spPr>
              <a:solidFill>
                <a:srgbClr val="FF00FF"/>
              </a:solidFill>
              <a:ln w="12700" cap="flat">
                <a:solidFill>
                  <a:srgbClr val="FF00FF"/>
                </a:solidFill>
                <a:prstDash val="solid"/>
                <a:bevel/>
              </a:ln>
              <a:effectLst/>
            </c:spPr>
          </c:marker>
          <c:cat>
            <c:strRef>
              <c:f>Sheet1!$B$1:$M$1</c:f>
              <c:strCache>
                <c:ptCount val="12"/>
                <c:pt idx="0">
                  <c:v>1</c:v>
                </c:pt>
                <c:pt idx="1">
                  <c:v>2</c:v>
                </c:pt>
                <c:pt idx="2">
                  <c:v>3</c:v>
                </c:pt>
                <c:pt idx="3">
                  <c:v>4</c:v>
                </c:pt>
                <c:pt idx="4">
                  <c:v>5</c:v>
                </c:pt>
                <c:pt idx="5">
                  <c:v>6</c:v>
                </c:pt>
                <c:pt idx="6">
                  <c:v>7</c:v>
                </c:pt>
                <c:pt idx="7">
                  <c:v>8</c:v>
                </c:pt>
                <c:pt idx="8">
                  <c:v>9</c:v>
                </c:pt>
                <c:pt idx="9">
                  <c:v>10</c:v>
                </c:pt>
                <c:pt idx="10">
                  <c:v>11</c:v>
                </c:pt>
                <c:pt idx="11">
                  <c:v>12</c:v>
                </c:pt>
              </c:strCache>
            </c:strRef>
          </c:cat>
          <c:val>
            <c:numRef>
              <c:f>Sheet1!$B$3:$M$3</c:f>
              <c:numCache>
                <c:formatCode>General</c:formatCode>
                <c:ptCount val="12"/>
                <c:pt idx="0">
                  <c:v>20</c:v>
                </c:pt>
                <c:pt idx="1">
                  <c:v>65</c:v>
                </c:pt>
                <c:pt idx="2">
                  <c:v>75</c:v>
                </c:pt>
                <c:pt idx="3">
                  <c:v>85</c:v>
                </c:pt>
                <c:pt idx="4">
                  <c:v>90</c:v>
                </c:pt>
                <c:pt idx="5">
                  <c:v>91</c:v>
                </c:pt>
                <c:pt idx="6">
                  <c:v>92</c:v>
                </c:pt>
                <c:pt idx="7">
                  <c:v>94</c:v>
                </c:pt>
                <c:pt idx="8">
                  <c:v>95</c:v>
                </c:pt>
                <c:pt idx="9">
                  <c:v>96</c:v>
                </c:pt>
                <c:pt idx="10">
                  <c:v>97</c:v>
                </c:pt>
                <c:pt idx="11">
                  <c:v>95</c:v>
                </c:pt>
              </c:numCache>
            </c:numRef>
          </c:val>
          <c:smooth val="0"/>
          <c:extLst xmlns:c16r2="http://schemas.microsoft.com/office/drawing/2015/06/chart">
            <c:ext xmlns:c16="http://schemas.microsoft.com/office/drawing/2014/chart" uri="{C3380CC4-5D6E-409C-BE32-E72D297353CC}">
              <c16:uniqueId val="{00000001-97DD-4B8D-BB2C-62F513BD8E65}"/>
            </c:ext>
          </c:extLst>
        </c:ser>
        <c:ser>
          <c:idx val="2"/>
          <c:order val="2"/>
          <c:tx>
            <c:strRef>
              <c:f>Sheet1!$A$4</c:f>
              <c:strCache>
                <c:ptCount val="1"/>
                <c:pt idx="0">
                  <c:v>volume</c:v>
                </c:pt>
              </c:strCache>
            </c:strRef>
          </c:tx>
          <c:spPr>
            <a:ln w="12700" cap="flat">
              <a:solidFill>
                <a:srgbClr val="FFFF00"/>
              </a:solidFill>
              <a:prstDash val="solid"/>
              <a:bevel/>
            </a:ln>
            <a:effectLst/>
          </c:spPr>
          <c:marker>
            <c:symbol val="triangle"/>
            <c:size val="3"/>
            <c:spPr>
              <a:solidFill>
                <a:srgbClr val="FFFF00"/>
              </a:solidFill>
              <a:ln w="12700" cap="flat">
                <a:solidFill>
                  <a:srgbClr val="FFFF00"/>
                </a:solidFill>
                <a:prstDash val="solid"/>
                <a:bevel/>
              </a:ln>
              <a:effectLst/>
            </c:spPr>
          </c:marker>
          <c:cat>
            <c:strRef>
              <c:f>Sheet1!$B$1:$M$1</c:f>
              <c:strCache>
                <c:ptCount val="12"/>
                <c:pt idx="0">
                  <c:v>1</c:v>
                </c:pt>
                <c:pt idx="1">
                  <c:v>2</c:v>
                </c:pt>
                <c:pt idx="2">
                  <c:v>3</c:v>
                </c:pt>
                <c:pt idx="3">
                  <c:v>4</c:v>
                </c:pt>
                <c:pt idx="4">
                  <c:v>5</c:v>
                </c:pt>
                <c:pt idx="5">
                  <c:v>6</c:v>
                </c:pt>
                <c:pt idx="6">
                  <c:v>7</c:v>
                </c:pt>
                <c:pt idx="7">
                  <c:v>8</c:v>
                </c:pt>
                <c:pt idx="8">
                  <c:v>9</c:v>
                </c:pt>
                <c:pt idx="9">
                  <c:v>10</c:v>
                </c:pt>
                <c:pt idx="10">
                  <c:v>11</c:v>
                </c:pt>
                <c:pt idx="11">
                  <c:v>12</c:v>
                </c:pt>
              </c:strCache>
            </c:strRef>
          </c:cat>
          <c:val>
            <c:numRef>
              <c:f>Sheet1!$B$4:$M$4</c:f>
              <c:numCache>
                <c:formatCode>General</c:formatCode>
                <c:ptCount val="12"/>
                <c:pt idx="0">
                  <c:v>20</c:v>
                </c:pt>
                <c:pt idx="1">
                  <c:v>90</c:v>
                </c:pt>
                <c:pt idx="2">
                  <c:v>98</c:v>
                </c:pt>
                <c:pt idx="3">
                  <c:v>98</c:v>
                </c:pt>
                <c:pt idx="4">
                  <c:v>80</c:v>
                </c:pt>
                <c:pt idx="5">
                  <c:v>78</c:v>
                </c:pt>
                <c:pt idx="6">
                  <c:v>72</c:v>
                </c:pt>
                <c:pt idx="7">
                  <c:v>70</c:v>
                </c:pt>
                <c:pt idx="8">
                  <c:v>68</c:v>
                </c:pt>
                <c:pt idx="9">
                  <c:v>64</c:v>
                </c:pt>
                <c:pt idx="10">
                  <c:v>60</c:v>
                </c:pt>
                <c:pt idx="11">
                  <c:v>57</c:v>
                </c:pt>
              </c:numCache>
            </c:numRef>
          </c:val>
          <c:smooth val="0"/>
          <c:extLst xmlns:c16r2="http://schemas.microsoft.com/office/drawing/2015/06/chart">
            <c:ext xmlns:c16="http://schemas.microsoft.com/office/drawing/2014/chart" uri="{C3380CC4-5D6E-409C-BE32-E72D297353CC}">
              <c16:uniqueId val="{00000002-97DD-4B8D-BB2C-62F513BD8E65}"/>
            </c:ext>
          </c:extLst>
        </c:ser>
        <c:dLbls>
          <c:showLegendKey val="0"/>
          <c:showVal val="0"/>
          <c:showCatName val="0"/>
          <c:showSerName val="0"/>
          <c:showPercent val="0"/>
          <c:showBubbleSize val="0"/>
        </c:dLbls>
        <c:marker val="1"/>
        <c:smooth val="0"/>
        <c:axId val="250331136"/>
        <c:axId val="55216960"/>
      </c:lineChart>
      <c:catAx>
        <c:axId val="250331136"/>
        <c:scaling>
          <c:orientation val="minMax"/>
        </c:scaling>
        <c:delete val="0"/>
        <c:axPos val="b"/>
        <c:numFmt formatCode="General" sourceLinked="0"/>
        <c:majorTickMark val="out"/>
        <c:minorTickMark val="none"/>
        <c:tickLblPos val="low"/>
        <c:spPr>
          <a:ln w="12700" cap="flat">
            <a:solidFill>
              <a:srgbClr val="808080"/>
            </a:solidFill>
            <a:prstDash val="solid"/>
            <a:bevel/>
          </a:ln>
        </c:spPr>
        <c:txPr>
          <a:bodyPr rot="0"/>
          <a:lstStyle/>
          <a:p>
            <a:pPr>
              <a:defRPr sz="1700" b="1" i="0" u="none" strike="noStrike">
                <a:solidFill>
                  <a:srgbClr val="000000"/>
                </a:solidFill>
                <a:latin typeface="Arial"/>
              </a:defRPr>
            </a:pPr>
            <a:endParaRPr lang="es-ES"/>
          </a:p>
        </c:txPr>
        <c:crossAx val="55216960"/>
        <c:crosses val="autoZero"/>
        <c:auto val="1"/>
        <c:lblAlgn val="ctr"/>
        <c:lblOffset val="100"/>
        <c:noMultiLvlLbl val="1"/>
      </c:catAx>
      <c:valAx>
        <c:axId val="55216960"/>
        <c:scaling>
          <c:orientation val="minMax"/>
        </c:scaling>
        <c:delete val="0"/>
        <c:axPos val="l"/>
        <c:majorGridlines>
          <c:spPr>
            <a:ln w="12700" cap="flat">
              <a:solidFill>
                <a:srgbClr val="000000"/>
              </a:solidFill>
              <a:prstDash val="solid"/>
              <a:bevel/>
            </a:ln>
          </c:spPr>
        </c:majorGridlines>
        <c:numFmt formatCode="0" sourceLinked="0"/>
        <c:majorTickMark val="out"/>
        <c:minorTickMark val="none"/>
        <c:tickLblPos val="nextTo"/>
        <c:spPr>
          <a:ln w="12700" cap="flat">
            <a:solidFill>
              <a:srgbClr val="808080"/>
            </a:solidFill>
            <a:prstDash val="solid"/>
            <a:bevel/>
          </a:ln>
        </c:spPr>
        <c:txPr>
          <a:bodyPr rot="0"/>
          <a:lstStyle/>
          <a:p>
            <a:pPr>
              <a:defRPr sz="1700" b="1" i="0" u="none" strike="noStrike">
                <a:solidFill>
                  <a:srgbClr val="000000"/>
                </a:solidFill>
                <a:latin typeface="Arial"/>
              </a:defRPr>
            </a:pPr>
            <a:endParaRPr lang="es-ES"/>
          </a:p>
        </c:txPr>
        <c:crossAx val="250331136"/>
        <c:crosses val="autoZero"/>
        <c:crossBetween val="between"/>
        <c:majorUnit val="25"/>
        <c:minorUnit val="12.5"/>
      </c:valAx>
      <c:spPr>
        <a:solidFill>
          <a:srgbClr val="C0C0C0"/>
        </a:solidFill>
        <a:ln w="12700" cap="flat">
          <a:solidFill>
            <a:srgbClr val="808080"/>
          </a:solidFill>
          <a:prstDash val="solid"/>
          <a:bevel/>
        </a:ln>
        <a:effectLst/>
      </c:spPr>
    </c:plotArea>
    <c:legend>
      <c:legendPos val="r"/>
      <c:layout>
        <c:manualLayout>
          <c:xMode val="edge"/>
          <c:yMode val="edge"/>
          <c:x val="0.76449599999999995"/>
          <c:y val="0.33944000000000002"/>
          <c:w val="0.23550399999999999"/>
          <c:h val="0.15296000000000001"/>
        </c:manualLayout>
      </c:layout>
      <c:overlay val="1"/>
      <c:spPr>
        <a:noFill/>
        <a:ln w="12700" cap="flat">
          <a:solidFill>
            <a:srgbClr val="000000"/>
          </a:solidFill>
          <a:prstDash val="solid"/>
          <a:bevel/>
        </a:ln>
        <a:effectLst/>
      </c:spPr>
      <c:txPr>
        <a:bodyPr rot="0"/>
        <a:lstStyle/>
        <a:p>
          <a:pPr>
            <a:defRPr sz="1000" b="1" i="0" u="none" strike="noStrike">
              <a:solidFill>
                <a:srgbClr val="000000"/>
              </a:solidFill>
              <a:latin typeface="Arial"/>
            </a:defRPr>
          </a:pPr>
          <a:endParaRPr lang="es-ES"/>
        </a:p>
      </c:txPr>
    </c:legend>
    <c:plotVisOnly val="0"/>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818598944"/>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mj-lt"/>
        <a:ea typeface="+mj-ea"/>
        <a:cs typeface="+mj-cs"/>
        <a:sym typeface="Avenir Roman"/>
      </a:defRPr>
    </a:lvl1pPr>
    <a:lvl2pPr indent="228600" defTabSz="457200" latinLnBrk="0">
      <a:lnSpc>
        <a:spcPct val="125000"/>
      </a:lnSpc>
      <a:defRPr sz="2400">
        <a:latin typeface="+mj-lt"/>
        <a:ea typeface="+mj-ea"/>
        <a:cs typeface="+mj-cs"/>
        <a:sym typeface="Avenir Roman"/>
      </a:defRPr>
    </a:lvl2pPr>
    <a:lvl3pPr indent="457200" defTabSz="457200" latinLnBrk="0">
      <a:lnSpc>
        <a:spcPct val="125000"/>
      </a:lnSpc>
      <a:defRPr sz="2400">
        <a:latin typeface="+mj-lt"/>
        <a:ea typeface="+mj-ea"/>
        <a:cs typeface="+mj-cs"/>
        <a:sym typeface="Avenir Roman"/>
      </a:defRPr>
    </a:lvl3pPr>
    <a:lvl4pPr indent="685800" defTabSz="457200" latinLnBrk="0">
      <a:lnSpc>
        <a:spcPct val="125000"/>
      </a:lnSpc>
      <a:defRPr sz="2400">
        <a:latin typeface="+mj-lt"/>
        <a:ea typeface="+mj-ea"/>
        <a:cs typeface="+mj-cs"/>
        <a:sym typeface="Avenir Roman"/>
      </a:defRPr>
    </a:lvl4pPr>
    <a:lvl5pPr indent="914400" defTabSz="457200" latinLnBrk="0">
      <a:lnSpc>
        <a:spcPct val="125000"/>
      </a:lnSpc>
      <a:defRPr sz="2400">
        <a:latin typeface="+mj-lt"/>
        <a:ea typeface="+mj-ea"/>
        <a:cs typeface="+mj-cs"/>
        <a:sym typeface="Avenir Roman"/>
      </a:defRPr>
    </a:lvl5pPr>
    <a:lvl6pPr indent="1143000" defTabSz="457200" latinLnBrk="0">
      <a:lnSpc>
        <a:spcPct val="125000"/>
      </a:lnSpc>
      <a:defRPr sz="2400">
        <a:latin typeface="+mj-lt"/>
        <a:ea typeface="+mj-ea"/>
        <a:cs typeface="+mj-cs"/>
        <a:sym typeface="Avenir Roman"/>
      </a:defRPr>
    </a:lvl6pPr>
    <a:lvl7pPr indent="1371600" defTabSz="457200" latinLnBrk="0">
      <a:lnSpc>
        <a:spcPct val="125000"/>
      </a:lnSpc>
      <a:defRPr sz="2400">
        <a:latin typeface="+mj-lt"/>
        <a:ea typeface="+mj-ea"/>
        <a:cs typeface="+mj-cs"/>
        <a:sym typeface="Avenir Roman"/>
      </a:defRPr>
    </a:lvl7pPr>
    <a:lvl8pPr indent="1600200" defTabSz="457200" latinLnBrk="0">
      <a:lnSpc>
        <a:spcPct val="125000"/>
      </a:lnSpc>
      <a:defRPr sz="2400">
        <a:latin typeface="+mj-lt"/>
        <a:ea typeface="+mj-ea"/>
        <a:cs typeface="+mj-cs"/>
        <a:sym typeface="Avenir Roman"/>
      </a:defRPr>
    </a:lvl8pPr>
    <a:lvl9pPr indent="1828800" defTabSz="457200" latinLnBrk="0">
      <a:lnSpc>
        <a:spcPct val="125000"/>
      </a:lnSpc>
      <a:defRPr sz="2400">
        <a:latin typeface="+mj-lt"/>
        <a:ea typeface="+mj-ea"/>
        <a:cs typeface="+mj-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96D58"/>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370012" y="769937"/>
            <a:ext cx="7315201" cy="1668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3" name="Body Level One…"/>
          <p:cNvSpPr txBox="1">
            <a:spLocks noGrp="1"/>
          </p:cNvSpPr>
          <p:nvPr>
            <p:ph type="body" idx="1"/>
          </p:nvPr>
        </p:nvSpPr>
        <p:spPr>
          <a:xfrm>
            <a:off x="5103812" y="2438400"/>
            <a:ext cx="3581401" cy="4419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384894" y="6245225"/>
            <a:ext cx="301906" cy="288822"/>
          </a:xfrm>
          <a:prstGeom prst="rect">
            <a:avLst/>
          </a:prstGeom>
          <a:ln w="12700">
            <a:miter lim="400000"/>
          </a:ln>
        </p:spPr>
        <p:txBody>
          <a:bodyPr wrap="none" lIns="45718" tIns="45718" rIns="45718" bIns="45718">
            <a:spAutoFit/>
          </a:bodyPr>
          <a:lstStyle>
            <a:lvl1pPr algn="r">
              <a:defRPr sz="1400">
                <a:latin typeface="Arial"/>
                <a:ea typeface="Arial"/>
                <a:cs typeface="Arial"/>
                <a:sym typeface="Aria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4pPr>
      <a:lvl5pPr marL="22352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5pPr>
      <a:lvl6pPr marL="26924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6pPr>
      <a:lvl7pPr marL="31496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7pPr>
      <a:lvl8pPr marL="36068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8pPr>
      <a:lvl9pPr marL="40640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8"/>
          <p:cNvSpPr txBox="1">
            <a:spLocks noGrp="1"/>
          </p:cNvSpPr>
          <p:nvPr>
            <p:ph type="title" idx="4294967295"/>
          </p:nvPr>
        </p:nvSpPr>
        <p:spPr>
          <a:xfrm>
            <a:off x="457200" y="274637"/>
            <a:ext cx="8229600" cy="1143001"/>
          </a:xfrm>
          <a:prstGeom prst="rect">
            <a:avLst/>
          </a:prstGeom>
        </p:spPr>
        <p:txBody>
          <a:bodyPr lIns="0" tIns="0" rIns="0" bIns="0">
            <a:normAutofit/>
          </a:bodyPr>
          <a:lstStyle/>
          <a:p>
            <a:endParaRPr/>
          </a:p>
        </p:txBody>
      </p:sp>
      <p:sp>
        <p:nvSpPr>
          <p:cNvPr id="21" name="Shape 9"/>
          <p:cNvSpPr txBox="1">
            <a:spLocks noGrp="1"/>
          </p:cNvSpPr>
          <p:nvPr>
            <p:ph type="body" idx="4294967295"/>
          </p:nvPr>
        </p:nvSpPr>
        <p:spPr>
          <a:xfrm>
            <a:off x="457200" y="1600200"/>
            <a:ext cx="8229600" cy="4525963"/>
          </a:xfrm>
          <a:prstGeom prst="rect">
            <a:avLst/>
          </a:prstGeom>
        </p:spPr>
        <p:txBody>
          <a:bodyPr lIns="0" tIns="0" rIns="0" bIns="0">
            <a:normAutofit/>
          </a:bodyPr>
          <a:lstStyle/>
          <a:p>
            <a:pPr>
              <a:buChar char="•"/>
            </a:pPr>
            <a:endParaRPr/>
          </a:p>
        </p:txBody>
      </p:sp>
      <p:pic>
        <p:nvPicPr>
          <p:cNvPr id="22" name="sherrero4.jpeg" descr="sherrero4.jpeg"/>
          <p:cNvPicPr>
            <a:picLocks noChangeAspect="1"/>
          </p:cNvPicPr>
          <p:nvPr/>
        </p:nvPicPr>
        <p:blipFill>
          <a:blip r:embed="rId2"/>
          <a:stretch>
            <a:fillRect/>
          </a:stretch>
        </p:blipFill>
        <p:spPr>
          <a:xfrm>
            <a:off x="0" y="-795"/>
            <a:ext cx="9144000" cy="6859590"/>
          </a:xfrm>
          <a:prstGeom prst="rect">
            <a:avLst/>
          </a:prstGeom>
          <a:ln w="50800">
            <a:solidFill>
              <a:srgbClr val="006600"/>
            </a:solidFill>
          </a:ln>
        </p:spPr>
      </p:pic>
      <p:pic>
        <p:nvPicPr>
          <p:cNvPr id="23" name="logodefinitivo.png" descr="logodefinitivo.png"/>
          <p:cNvPicPr>
            <a:picLocks noChangeAspect="1"/>
          </p:cNvPicPr>
          <p:nvPr/>
        </p:nvPicPr>
        <p:blipFill>
          <a:blip r:embed="rId3"/>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24" name="Shape 12"/>
          <p:cNvSpPr txBox="1"/>
          <p:nvPr/>
        </p:nvSpPr>
        <p:spPr>
          <a:xfrm>
            <a:off x="718310" y="200425"/>
            <a:ext cx="7950098" cy="802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gn="ctr">
              <a:spcBef>
                <a:spcPts val="1000"/>
              </a:spcBef>
              <a:defRPr>
                <a:solidFill>
                  <a:srgbClr val="FFC000"/>
                </a:solidFill>
                <a:latin typeface="Papyrus"/>
                <a:ea typeface="Papyrus"/>
                <a:cs typeface="Papyrus"/>
                <a:sym typeface="Papyrus"/>
              </a:defRPr>
            </a:lvl1pPr>
          </a:lstStyle>
          <a:p>
            <a:r>
              <a:t>Fundamentals for Secondary School and Baccalaureate. Comprehensive and experiential learning</a:t>
            </a:r>
          </a:p>
        </p:txBody>
      </p:sp>
      <p:sp>
        <p:nvSpPr>
          <p:cNvPr id="25" name="Shape 13"/>
          <p:cNvSpPr txBox="1"/>
          <p:nvPr/>
        </p:nvSpPr>
        <p:spPr>
          <a:xfrm>
            <a:off x="395287" y="6165850"/>
            <a:ext cx="5847862" cy="9677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457200">
              <a:lnSpc>
                <a:spcPts val="5600"/>
              </a:lnSpc>
              <a:spcBef>
                <a:spcPts val="1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rgbClr val="FFFB00"/>
                </a:solidFill>
                <a:latin typeface="Apple Chancery"/>
                <a:ea typeface="Apple Chancery"/>
                <a:cs typeface="Apple Chancery"/>
                <a:sym typeface="Apple Chancery"/>
              </a:defRPr>
            </a:lvl1pPr>
          </a:lstStyle>
          <a:p>
            <a:r>
              <a:t>Basis for a  Programme of Physical Activity </a:t>
            </a:r>
            <a:endParaRPr sz="120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22"/>
                                        </p:tgtEl>
                                        <p:attrNameLst>
                                          <p:attrName>style.visibility</p:attrName>
                                        </p:attrNameLst>
                                      </p:cBhvr>
                                      <p:to>
                                        <p:strVal val="visible"/>
                                      </p:to>
                                    </p:set>
                                    <p:animEffect transition="in" filter="dissolve">
                                      <p:cBhvr>
                                        <p:cTn id="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62"/>
          <p:cNvSpPr txBox="1">
            <a:spLocks noGrp="1"/>
          </p:cNvSpPr>
          <p:nvPr>
            <p:ph type="body" sz="quarter" idx="4294967295"/>
          </p:nvPr>
        </p:nvSpPr>
        <p:spPr>
          <a:xfrm>
            <a:off x="1102518" y="1844675"/>
            <a:ext cx="7522370" cy="1343572"/>
          </a:xfrm>
          <a:prstGeom prst="rect">
            <a:avLst/>
          </a:prstGeom>
        </p:spPr>
        <p:txBody>
          <a:bodyPr lIns="0" tIns="0" rIns="0" bIns="0">
            <a:normAutofit/>
          </a:bodyPr>
          <a:lstStyle/>
          <a:p>
            <a:pPr marL="0" indent="0" algn="just" defTabSz="438911">
              <a:lnSpc>
                <a:spcPct val="130000"/>
              </a:lnSpc>
              <a:spcBef>
                <a:spcPts val="0"/>
              </a:spcBef>
              <a:buSzTx/>
              <a:buNone/>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sz="1727">
                <a:solidFill>
                  <a:srgbClr val="FFFFFF"/>
                </a:solidFill>
                <a:latin typeface="+mn-lt"/>
                <a:ea typeface="+mn-ea"/>
                <a:cs typeface="+mn-cs"/>
                <a:sym typeface="Helvetica"/>
              </a:defRPr>
            </a:pPr>
            <a:r>
              <a:t>By training cycle we understand the time period or periodisation we use to work the different physical abilities and motor skills, with the same objectives. </a:t>
            </a:r>
          </a:p>
          <a:p>
            <a:pPr marL="0" indent="0" algn="just" defTabSz="438911">
              <a:lnSpc>
                <a:spcPct val="130000"/>
              </a:lnSpc>
              <a:spcBef>
                <a:spcPts val="0"/>
              </a:spcBef>
              <a:buSzTx/>
              <a:buNone/>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sz="1344">
                <a:latin typeface="+mn-lt"/>
                <a:ea typeface="+mn-ea"/>
                <a:cs typeface="+mn-cs"/>
                <a:sym typeface="Helvetica"/>
              </a:defRPr>
            </a:pPr>
            <a:r>
              <a:rPr sz="1727">
                <a:solidFill>
                  <a:srgbClr val="FFFFFF"/>
                </a:solidFill>
              </a:rPr>
              <a:t>Depending on the duration of the cycles, we will find macrocycle, mesocycle and microcycle.</a:t>
            </a:r>
            <a:r>
              <a:t> </a:t>
            </a:r>
          </a:p>
        </p:txBody>
      </p:sp>
      <p:sp>
        <p:nvSpPr>
          <p:cNvPr id="74" name="Shape 63"/>
          <p:cNvSpPr txBox="1"/>
          <p:nvPr/>
        </p:nvSpPr>
        <p:spPr>
          <a:xfrm>
            <a:off x="323849" y="908050"/>
            <a:ext cx="8424865" cy="437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400"/>
              </a:spcBef>
              <a:defRPr sz="2400" b="1">
                <a:latin typeface="Arial"/>
                <a:ea typeface="Arial"/>
                <a:cs typeface="Arial"/>
                <a:sym typeface="Arial"/>
              </a:defRPr>
            </a:lvl1pPr>
          </a:lstStyle>
          <a:p>
            <a:r>
              <a:t>Training Cycles:</a:t>
            </a:r>
          </a:p>
        </p:txBody>
      </p:sp>
      <p:pic>
        <p:nvPicPr>
          <p:cNvPr id="75"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graphicFrame>
        <p:nvGraphicFramePr>
          <p:cNvPr id="76" name="Table"/>
          <p:cNvGraphicFramePr/>
          <p:nvPr/>
        </p:nvGraphicFramePr>
        <p:xfrm>
          <a:off x="234950" y="3460750"/>
          <a:ext cx="8674099" cy="1800075"/>
        </p:xfrm>
        <a:graphic>
          <a:graphicData uri="http://schemas.openxmlformats.org/drawingml/2006/table">
            <a:tbl>
              <a:tblPr bandRow="1">
                <a:tableStyleId>{4C3C2611-4C71-4FC5-86AE-919BDF0F9419}</a:tableStyleId>
              </a:tblPr>
              <a:tblGrid>
                <a:gridCol w="1132217">
                  <a:extLst>
                    <a:ext uri="{9D8B030D-6E8A-4147-A177-3AD203B41FA5}">
                      <a16:colId xmlns:a16="http://schemas.microsoft.com/office/drawing/2014/main" xmlns="" val="20000"/>
                    </a:ext>
                  </a:extLst>
                </a:gridCol>
                <a:gridCol w="7541882">
                  <a:extLst>
                    <a:ext uri="{9D8B030D-6E8A-4147-A177-3AD203B41FA5}">
                      <a16:colId xmlns:a16="http://schemas.microsoft.com/office/drawing/2014/main" xmlns="" val="20001"/>
                    </a:ext>
                  </a:extLst>
                </a:gridCol>
              </a:tblGrid>
              <a:tr h="836368">
                <a:tc>
                  <a:txBody>
                    <a:bodyPr/>
                    <a:lstStyle/>
                    <a:p>
                      <a:pPr algn="l"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400">
                          <a:sym typeface="Helvetica"/>
                        </a:rPr>
                        <a:t>Macrocycle</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w="12700">
                      <a:solidFill>
                        <a:srgbClr val="AAAAAA">
                          <a:alpha val="85000"/>
                        </a:srgbClr>
                      </a:solidFill>
                      <a:miter lim="400000"/>
                    </a:lnT>
                    <a:lnB>
                      <a:solidFill>
                        <a:srgbClr val="AAAAAA">
                          <a:alpha val="85000"/>
                        </a:srgbClr>
                      </a:solidFill>
                      <a:miter lim="400000"/>
                    </a:lnB>
                    <a:solidFill>
                      <a:srgbClr val="D4FB79"/>
                    </a:solidFill>
                  </a:tcPr>
                </a:tc>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400">
                          <a:sym typeface="Helvetica"/>
                        </a:rPr>
                        <a:t>is a long training period, which usually lasts between 1 and 4 years. In some sports that have two seasons (winter and summer), it could take 6 months.</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w="12700">
                      <a:solidFill>
                        <a:srgbClr val="AAAAAA">
                          <a:alpha val="85000"/>
                        </a:srgbClr>
                      </a:solidFill>
                      <a:miter lim="400000"/>
                    </a:lnT>
                    <a:lnB>
                      <a:solidFill>
                        <a:srgbClr val="AAAAAA">
                          <a:alpha val="85000"/>
                        </a:srgbClr>
                      </a:solidFill>
                      <a:miter lim="400000"/>
                    </a:lnB>
                    <a:solidFill>
                      <a:srgbClr val="FFD479"/>
                    </a:solidFill>
                  </a:tcPr>
                </a:tc>
                <a:extLst>
                  <a:ext uri="{0D108BD9-81ED-4DB2-BD59-A6C34878D82A}">
                    <a16:rowId xmlns:a16="http://schemas.microsoft.com/office/drawing/2014/main" xmlns="" val="10000"/>
                  </a:ext>
                </a:extLst>
              </a:tr>
              <a:tr h="480771">
                <a:tc>
                  <a:txBody>
                    <a:bodyPr/>
                    <a:lstStyle/>
                    <a:p>
                      <a:pPr algn="l"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400">
                          <a:sym typeface="Helvetica"/>
                        </a:rPr>
                        <a:t>Mesocycle</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D4FB79"/>
                    </a:solidFill>
                  </a:tcPr>
                </a:tc>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400">
                          <a:sym typeface="Helvetica"/>
                        </a:rPr>
                        <a:t>varies in duration, but it usually lasts 1 month.</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solidFill>
                  </a:tcPr>
                </a:tc>
                <a:extLst>
                  <a:ext uri="{0D108BD9-81ED-4DB2-BD59-A6C34878D82A}">
                    <a16:rowId xmlns:a16="http://schemas.microsoft.com/office/drawing/2014/main" xmlns="" val="10001"/>
                  </a:ext>
                </a:extLst>
              </a:tr>
              <a:tr h="482936">
                <a:tc>
                  <a:txBody>
                    <a:bodyPr/>
                    <a:lstStyle/>
                    <a:p>
                      <a:pPr algn="l"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400">
                          <a:sym typeface="Helvetica"/>
                        </a:rPr>
                        <a:t>Microcycle</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w="12700">
                      <a:solidFill>
                        <a:srgbClr val="AAAAAA">
                          <a:alpha val="85000"/>
                        </a:srgbClr>
                      </a:solidFill>
                      <a:miter lim="400000"/>
                    </a:lnB>
                    <a:solidFill>
                      <a:srgbClr val="D4FB79"/>
                    </a:solidFill>
                  </a:tcPr>
                </a:tc>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400">
                          <a:sym typeface="Helvetica"/>
                        </a:rPr>
                        <a:t>is a period of short-term training ranging from 1 to 2 weeks.</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w="12700">
                      <a:solidFill>
                        <a:srgbClr val="AAAAAA">
                          <a:alpha val="85000"/>
                        </a:srgbClr>
                      </a:solidFill>
                      <a:miter lim="400000"/>
                    </a:lnB>
                    <a:solidFill>
                      <a:srgbClr val="FFD479"/>
                    </a:solidFill>
                  </a:tcPr>
                </a:tc>
                <a:extLst>
                  <a:ext uri="{0D108BD9-81ED-4DB2-BD59-A6C34878D82A}">
                    <a16:rowId xmlns:a16="http://schemas.microsoft.com/office/drawing/2014/main" xmlns="" val="10002"/>
                  </a:ext>
                </a:extLst>
              </a:tr>
            </a:tbl>
          </a:graphicData>
        </a:graphic>
      </p:graphicFrame>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67"/>
          <p:cNvSpPr txBox="1">
            <a:spLocks noGrp="1"/>
          </p:cNvSpPr>
          <p:nvPr>
            <p:ph type="body" idx="4294967295"/>
          </p:nvPr>
        </p:nvSpPr>
        <p:spPr>
          <a:xfrm>
            <a:off x="457200" y="1600200"/>
            <a:ext cx="8229600" cy="4525963"/>
          </a:xfrm>
          <a:prstGeom prst="rect">
            <a:avLst/>
          </a:prstGeom>
        </p:spPr>
        <p:txBody>
          <a:bodyPr lIns="0" tIns="0" rIns="0" bIns="0">
            <a:normAutofit/>
          </a:bodyPr>
          <a:lstStyle/>
          <a:p>
            <a:pPr>
              <a:buChar char="•"/>
            </a:pPr>
            <a:endParaRPr dirty="0"/>
          </a:p>
        </p:txBody>
      </p:sp>
      <p:graphicFrame>
        <p:nvGraphicFramePr>
          <p:cNvPr id="79" name="Chart 68"/>
          <p:cNvGraphicFramePr/>
          <p:nvPr/>
        </p:nvGraphicFramePr>
        <p:xfrm>
          <a:off x="780528" y="2590398"/>
          <a:ext cx="7573144" cy="3277089"/>
        </p:xfrm>
        <a:graphic>
          <a:graphicData uri="http://schemas.openxmlformats.org/drawingml/2006/chart">
            <c:chart xmlns:c="http://schemas.openxmlformats.org/drawingml/2006/chart" xmlns:r="http://schemas.openxmlformats.org/officeDocument/2006/relationships" r:id="rId2"/>
          </a:graphicData>
        </a:graphic>
      </p:graphicFrame>
      <p:sp>
        <p:nvSpPr>
          <p:cNvPr id="80" name="Shape 69"/>
          <p:cNvSpPr txBox="1"/>
          <p:nvPr/>
        </p:nvSpPr>
        <p:spPr>
          <a:xfrm>
            <a:off x="900112" y="549275"/>
            <a:ext cx="6696076" cy="7926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400"/>
              </a:spcBef>
              <a:defRPr sz="2400" b="1">
                <a:latin typeface="Arial"/>
                <a:ea typeface="Arial"/>
                <a:cs typeface="Arial"/>
                <a:sym typeface="Arial"/>
              </a:defRPr>
            </a:lvl1pPr>
          </a:lstStyle>
          <a:p>
            <a:r>
              <a:t>Performance, Intensity and Volume of a Macrocycle  </a:t>
            </a:r>
          </a:p>
        </p:txBody>
      </p:sp>
      <p:pic>
        <p:nvPicPr>
          <p:cNvPr id="81" name="logodefinitivo.png" descr="logodefinitivo.png"/>
          <p:cNvPicPr>
            <a:picLocks noChangeAspect="1"/>
          </p:cNvPicPr>
          <p:nvPr/>
        </p:nvPicPr>
        <p:blipFill>
          <a:blip r:embed="rId3"/>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73"/>
          <p:cNvSpPr txBox="1"/>
          <p:nvPr/>
        </p:nvSpPr>
        <p:spPr>
          <a:xfrm>
            <a:off x="1547811" y="836612"/>
            <a:ext cx="6048378" cy="437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400"/>
              </a:spcBef>
              <a:defRPr sz="2400" b="1">
                <a:latin typeface="Arial"/>
                <a:ea typeface="Arial"/>
                <a:cs typeface="Arial"/>
                <a:sym typeface="Arial"/>
              </a:defRPr>
            </a:lvl1pPr>
          </a:lstStyle>
          <a:p>
            <a:r>
              <a:t>Intensity of a microcycle  </a:t>
            </a:r>
          </a:p>
        </p:txBody>
      </p:sp>
      <p:pic>
        <p:nvPicPr>
          <p:cNvPr id="84"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85" name="Image" descr="Image"/>
          <p:cNvPicPr>
            <a:picLocks noChangeAspect="1"/>
          </p:cNvPicPr>
          <p:nvPr/>
        </p:nvPicPr>
        <p:blipFill>
          <a:blip r:embed="rId3"/>
          <a:stretch>
            <a:fillRect/>
          </a:stretch>
        </p:blipFill>
        <p:spPr>
          <a:xfrm>
            <a:off x="1355049" y="996289"/>
            <a:ext cx="7951984" cy="5686079"/>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77"/>
          <p:cNvSpPr txBox="1"/>
          <p:nvPr/>
        </p:nvSpPr>
        <p:spPr>
          <a:xfrm>
            <a:off x="395287" y="315249"/>
            <a:ext cx="8353426" cy="437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400"/>
              </a:spcBef>
              <a:defRPr sz="2400" b="1">
                <a:latin typeface="Arial"/>
                <a:ea typeface="Arial"/>
                <a:cs typeface="Arial"/>
                <a:sym typeface="Arial"/>
              </a:defRPr>
            </a:lvl1pPr>
          </a:lstStyle>
          <a:p>
            <a:r>
              <a:t>Periods of Training </a:t>
            </a:r>
          </a:p>
        </p:txBody>
      </p:sp>
      <p:pic>
        <p:nvPicPr>
          <p:cNvPr id="88"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graphicFrame>
        <p:nvGraphicFramePr>
          <p:cNvPr id="89" name="Table"/>
          <p:cNvGraphicFramePr/>
          <p:nvPr/>
        </p:nvGraphicFramePr>
        <p:xfrm>
          <a:off x="209867" y="1022350"/>
          <a:ext cx="8724265" cy="5157661"/>
        </p:xfrm>
        <a:graphic>
          <a:graphicData uri="http://schemas.openxmlformats.org/drawingml/2006/table">
            <a:tbl>
              <a:tblPr bandRow="1">
                <a:tableStyleId>{4C3C2611-4C71-4FC5-86AE-919BDF0F9419}</a:tableStyleId>
              </a:tblPr>
              <a:tblGrid>
                <a:gridCol w="1693654">
                  <a:extLst>
                    <a:ext uri="{9D8B030D-6E8A-4147-A177-3AD203B41FA5}">
                      <a16:colId xmlns:a16="http://schemas.microsoft.com/office/drawing/2014/main" xmlns="" val="20000"/>
                    </a:ext>
                  </a:extLst>
                </a:gridCol>
                <a:gridCol w="7030611">
                  <a:extLst>
                    <a:ext uri="{9D8B030D-6E8A-4147-A177-3AD203B41FA5}">
                      <a16:colId xmlns:a16="http://schemas.microsoft.com/office/drawing/2014/main" xmlns="" val="20001"/>
                    </a:ext>
                  </a:extLst>
                </a:gridCol>
              </a:tblGrid>
              <a:tr h="926726">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400" b="1">
                          <a:sym typeface="Helvetica"/>
                        </a:rPr>
                        <a:t>General Physical Preparation  (GPP)</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w="12700">
                      <a:solidFill>
                        <a:srgbClr val="AAAAAA">
                          <a:alpha val="85000"/>
                        </a:srgbClr>
                      </a:solidFill>
                      <a:miter lim="400000"/>
                    </a:lnT>
                    <a:lnB>
                      <a:solidFill>
                        <a:srgbClr val="AAAAAA">
                          <a:alpha val="85000"/>
                        </a:srgbClr>
                      </a:solidFill>
                      <a:miter lim="400000"/>
                    </a:lnB>
                    <a:solidFill>
                      <a:srgbClr val="009051"/>
                    </a:solidFill>
                  </a:tcPr>
                </a:tc>
                <a:tc>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400">
                          <a:solidFill>
                            <a:srgbClr val="FFFFFF"/>
                          </a:solidFill>
                          <a:sym typeface="Helvetica"/>
                        </a:rPr>
                        <a:t>or Accumulation corresponds to the period of general fitness training .</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w="12700">
                      <a:solidFill>
                        <a:srgbClr val="AAAAAA">
                          <a:alpha val="85000"/>
                        </a:srgbClr>
                      </a:solidFill>
                      <a:miter lim="400000"/>
                    </a:lnT>
                    <a:lnB>
                      <a:solidFill>
                        <a:srgbClr val="AAAAAA">
                          <a:alpha val="85000"/>
                        </a:srgbClr>
                      </a:solidFill>
                      <a:miter lim="400000"/>
                    </a:lnB>
                    <a:solidFill>
                      <a:srgbClr val="FF9300">
                        <a:alpha val="20000"/>
                      </a:srgbClr>
                    </a:solidFill>
                  </a:tcPr>
                </a:tc>
                <a:extLst>
                  <a:ext uri="{0D108BD9-81ED-4DB2-BD59-A6C34878D82A}">
                    <a16:rowId xmlns:a16="http://schemas.microsoft.com/office/drawing/2014/main" xmlns="" val="10000"/>
                  </a:ext>
                </a:extLst>
              </a:tr>
              <a:tr h="926726">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400" b="1">
                          <a:sym typeface="Helvetica"/>
                        </a:rPr>
                        <a:t>Specialised Physical Preparation (SPP)</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09051"/>
                    </a:solidFill>
                  </a:tcPr>
                </a:tc>
                <a:tc>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400">
                          <a:solidFill>
                            <a:srgbClr val="FFFFFF"/>
                          </a:solidFill>
                          <a:sym typeface="Helvetica"/>
                        </a:rPr>
                        <a:t>or Intensification corresponds to the period to developing physical abilities, which includes sports-specific training.</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9300">
                        <a:alpha val="20000"/>
                      </a:srgbClr>
                    </a:solidFill>
                  </a:tcPr>
                </a:tc>
                <a:extLst>
                  <a:ext uri="{0D108BD9-81ED-4DB2-BD59-A6C34878D82A}">
                    <a16:rowId xmlns:a16="http://schemas.microsoft.com/office/drawing/2014/main" xmlns="" val="10001"/>
                  </a:ext>
                </a:extLst>
              </a:tr>
              <a:tr h="2425065">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400" b="1">
                          <a:sym typeface="Helvetica"/>
                        </a:rPr>
                        <a:t>Competition Period (CP)</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09051"/>
                    </a:solidFill>
                  </a:tcPr>
                </a:tc>
                <a:tc>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400">
                          <a:solidFill>
                            <a:srgbClr val="FFFFFF"/>
                          </a:solidFill>
                          <a:sym typeface="Helvetica"/>
                        </a:rPr>
                        <a:t>corresponds to the maintenance period of physical condition. 
During this period, it is very difficult to sustain a high level of preparation, both physical and athletic, over a long period so there are usually small slumps in the physical condition. For this reason it is advised that two microcycles of reconstruction or "battery charging" be established. 
In this period the quality of work is primary, i.e., retaining physical abilities and working more technical and tactical aspects of the activity that we are developing. Also the competition schedule should be taken into account in order to establish corresponding mesocycles or microcycles.</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9300">
                        <a:alpha val="20000"/>
                      </a:srgbClr>
                    </a:solidFill>
                  </a:tcPr>
                </a:tc>
                <a:extLst>
                  <a:ext uri="{0D108BD9-81ED-4DB2-BD59-A6C34878D82A}">
                    <a16:rowId xmlns:a16="http://schemas.microsoft.com/office/drawing/2014/main" xmlns="" val="10002"/>
                  </a:ext>
                </a:extLst>
              </a:tr>
              <a:tr h="872172">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400" b="1">
                          <a:sym typeface="Helvetica"/>
                        </a:rPr>
                        <a:t>Transition Period (TP)</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w="12700">
                      <a:solidFill>
                        <a:srgbClr val="AAAAAA">
                          <a:alpha val="85000"/>
                        </a:srgbClr>
                      </a:solidFill>
                      <a:miter lim="400000"/>
                    </a:lnB>
                    <a:solidFill>
                      <a:srgbClr val="009051"/>
                    </a:solidFill>
                  </a:tcPr>
                </a:tc>
                <a:tc>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400">
                          <a:solidFill>
                            <a:srgbClr val="FFFFFF"/>
                          </a:solidFill>
                          <a:sym typeface="Helvetica"/>
                        </a:rPr>
                        <a:t>corresponds to the rest period or "time off" within the training programme. It is the active rest as it still involves some form of exercise; it is when the athlete recovers from all the effort exerted during the season.</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w="12700">
                      <a:solidFill>
                        <a:srgbClr val="AAAAAA">
                          <a:alpha val="85000"/>
                        </a:srgbClr>
                      </a:solidFill>
                      <a:miter lim="400000"/>
                    </a:lnB>
                    <a:solidFill>
                      <a:srgbClr val="FF9300">
                        <a:alpha val="20000"/>
                      </a:srgbClr>
                    </a:solidFill>
                  </a:tcPr>
                </a:tc>
                <a:extLst>
                  <a:ext uri="{0D108BD9-81ED-4DB2-BD59-A6C34878D82A}">
                    <a16:rowId xmlns:a16="http://schemas.microsoft.com/office/drawing/2014/main" xmlns="" val="10003"/>
                  </a:ext>
                </a:extLst>
              </a:tr>
            </a:tbl>
          </a:graphicData>
        </a:graphic>
      </p:graphicFrame>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83"/>
          <p:cNvSpPr txBox="1"/>
          <p:nvPr/>
        </p:nvSpPr>
        <p:spPr>
          <a:xfrm>
            <a:off x="900112" y="476250"/>
            <a:ext cx="7200901" cy="7926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400"/>
              </a:spcBef>
              <a:defRPr sz="2400" b="1">
                <a:latin typeface="Arial"/>
                <a:ea typeface="Arial"/>
                <a:cs typeface="Arial"/>
                <a:sym typeface="Arial"/>
              </a:defRPr>
            </a:lvl1pPr>
          </a:lstStyle>
          <a:p>
            <a:r>
              <a:t>Graph of physical abilities in relation to training periods </a:t>
            </a:r>
          </a:p>
        </p:txBody>
      </p:sp>
      <p:pic>
        <p:nvPicPr>
          <p:cNvPr id="92"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93" name="Image" descr="Image"/>
          <p:cNvPicPr>
            <a:picLocks noChangeAspect="1"/>
          </p:cNvPicPr>
          <p:nvPr/>
        </p:nvPicPr>
        <p:blipFill>
          <a:blip r:embed="rId3"/>
          <a:stretch>
            <a:fillRect/>
          </a:stretch>
        </p:blipFill>
        <p:spPr>
          <a:xfrm>
            <a:off x="-1659210" y="2008072"/>
            <a:ext cx="11319016" cy="3699151"/>
          </a:xfrm>
          <a:prstGeom prst="rect">
            <a:avLst/>
          </a:prstGeom>
          <a:ln w="12700">
            <a:miter lim="400000"/>
          </a:ln>
        </p:spPr>
      </p:pic>
      <p:sp>
        <p:nvSpPr>
          <p:cNvPr id="94" name="Endurance"/>
          <p:cNvSpPr txBox="1"/>
          <p:nvPr/>
        </p:nvSpPr>
        <p:spPr>
          <a:xfrm>
            <a:off x="3428804" y="5522349"/>
            <a:ext cx="823454" cy="2524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b="1">
                <a:latin typeface="Helvetica Neue"/>
                <a:ea typeface="Helvetica Neue"/>
                <a:cs typeface="Helvetica Neue"/>
                <a:sym typeface="Helvetica Neue"/>
              </a:defRPr>
            </a:lvl1pPr>
          </a:lstStyle>
          <a:p>
            <a:r>
              <a:t>Endurance</a:t>
            </a:r>
          </a:p>
        </p:txBody>
      </p:sp>
      <p:sp>
        <p:nvSpPr>
          <p:cNvPr id="95" name="Strength"/>
          <p:cNvSpPr txBox="1"/>
          <p:nvPr/>
        </p:nvSpPr>
        <p:spPr>
          <a:xfrm>
            <a:off x="4474591" y="5522349"/>
            <a:ext cx="676211" cy="2524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b="1">
                <a:latin typeface="Helvetica Neue"/>
                <a:ea typeface="Helvetica Neue"/>
                <a:cs typeface="Helvetica Neue"/>
                <a:sym typeface="Helvetica Neue"/>
              </a:defRPr>
            </a:lvl1pPr>
          </a:lstStyle>
          <a:p>
            <a:r>
              <a:t>Strength</a:t>
            </a:r>
          </a:p>
        </p:txBody>
      </p:sp>
      <p:sp>
        <p:nvSpPr>
          <p:cNvPr id="96" name="Flexibility"/>
          <p:cNvSpPr txBox="1"/>
          <p:nvPr/>
        </p:nvSpPr>
        <p:spPr>
          <a:xfrm>
            <a:off x="5461559" y="5509833"/>
            <a:ext cx="729436" cy="2524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b="1">
                <a:latin typeface="Helvetica Neue"/>
                <a:ea typeface="Helvetica Neue"/>
                <a:cs typeface="Helvetica Neue"/>
                <a:sym typeface="Helvetica Neue"/>
              </a:defRPr>
            </a:lvl1pPr>
          </a:lstStyle>
          <a:p>
            <a:r>
              <a:t>Flexibility</a:t>
            </a:r>
          </a:p>
        </p:txBody>
      </p:sp>
      <p:sp>
        <p:nvSpPr>
          <p:cNvPr id="97" name="Speed"/>
          <p:cNvSpPr txBox="1"/>
          <p:nvPr/>
        </p:nvSpPr>
        <p:spPr>
          <a:xfrm>
            <a:off x="6476353" y="5522717"/>
            <a:ext cx="525893" cy="2524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b="1">
                <a:latin typeface="Helvetica Neue"/>
                <a:ea typeface="Helvetica Neue"/>
                <a:cs typeface="Helvetica Neue"/>
                <a:sym typeface="Helvetica Neue"/>
              </a:defRPr>
            </a:lvl1pPr>
          </a:lstStyle>
          <a:p>
            <a:r>
              <a:t>Speed</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86"/>
          <p:cNvSpPr txBox="1">
            <a:spLocks noGrp="1"/>
          </p:cNvSpPr>
          <p:nvPr>
            <p:ph type="title" idx="4294967295"/>
          </p:nvPr>
        </p:nvSpPr>
        <p:spPr>
          <a:xfrm>
            <a:off x="971550" y="765175"/>
            <a:ext cx="7772400" cy="1470025"/>
          </a:xfrm>
          <a:prstGeom prst="rect">
            <a:avLst/>
          </a:prstGeom>
        </p:spPr>
        <p:txBody>
          <a:bodyPr lIns="0" tIns="0" rIns="0" bIns="0">
            <a:normAutofit/>
          </a:bodyPr>
          <a:lstStyle>
            <a:lvl1pPr>
              <a:defRPr sz="3200"/>
            </a:lvl1pPr>
          </a:lstStyle>
          <a:p>
            <a:r>
              <a:t>ELEMENTS THAT COMPRISE A SESSION </a:t>
            </a:r>
          </a:p>
        </p:txBody>
      </p:sp>
      <p:graphicFrame>
        <p:nvGraphicFramePr>
          <p:cNvPr id="100" name="Table 87"/>
          <p:cNvGraphicFramePr/>
          <p:nvPr/>
        </p:nvGraphicFramePr>
        <p:xfrm>
          <a:off x="1085850" y="2433636"/>
          <a:ext cx="6432550" cy="2324417"/>
        </p:xfrm>
        <a:graphic>
          <a:graphicData uri="http://schemas.openxmlformats.org/drawingml/2006/table">
            <a:tbl>
              <a:tblPr>
                <a:tableStyleId>{4C3C2611-4C71-4FC5-86AE-919BDF0F9419}</a:tableStyleId>
              </a:tblPr>
              <a:tblGrid>
                <a:gridCol w="2089150">
                  <a:extLst>
                    <a:ext uri="{9D8B030D-6E8A-4147-A177-3AD203B41FA5}">
                      <a16:colId xmlns:a16="http://schemas.microsoft.com/office/drawing/2014/main" xmlns="" val="20000"/>
                    </a:ext>
                  </a:extLst>
                </a:gridCol>
                <a:gridCol w="4343400">
                  <a:extLst>
                    <a:ext uri="{9D8B030D-6E8A-4147-A177-3AD203B41FA5}">
                      <a16:colId xmlns:a16="http://schemas.microsoft.com/office/drawing/2014/main" xmlns="" val="20001"/>
                    </a:ext>
                  </a:extLst>
                </a:gridCol>
              </a:tblGrid>
              <a:tr h="944562">
                <a:tc>
                  <a:txBody>
                    <a:bodyPr/>
                    <a:lstStyle/>
                    <a:p>
                      <a:pPr algn="l" defTabSz="457200">
                        <a:lnSpc>
                          <a:spcPts val="3600"/>
                        </a:lnSpc>
                        <a:spcBef>
                          <a:spcPts val="1200"/>
                        </a:spcBef>
                        <a:defRPr sz="1800" b="0" i="0"/>
                      </a:pPr>
                      <a:r>
                        <a:rPr>
                          <a:solidFill>
                            <a:srgbClr val="FFFFFF"/>
                          </a:solidFill>
                          <a:latin typeface="Arial"/>
                          <a:ea typeface="Arial"/>
                          <a:cs typeface="Arial"/>
                        </a:rPr>
                        <a:t>Initial Phase </a:t>
                      </a:r>
                    </a:p>
                  </a:txBody>
                  <a:tcPr marL="45720" marR="45720" anchor="ctr" horzOverflow="overflow">
                    <a:lnL w="28575">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l">
                        <a:spcBef>
                          <a:spcPts val="300"/>
                        </a:spcBef>
                        <a:defRPr sz="1800" b="0" i="0"/>
                      </a:pPr>
                      <a:r>
                        <a:rPr>
                          <a:solidFill>
                            <a:srgbClr val="FFFFFF"/>
                          </a:solidFill>
                          <a:sym typeface="Helvetica"/>
                        </a:rPr>
                        <a:t>It is warm-up where all systems are activated. 
</a:t>
                      </a:r>
                    </a:p>
                  </a:txBody>
                  <a:tcPr marL="45720" marR="45720" anchor="ctr" horzOverflow="overflow">
                    <a:lnL w="12700">
                      <a:solidFill>
                        <a:srgbClr val="000000"/>
                      </a:solidFill>
                    </a:lnL>
                    <a:lnR w="28575">
                      <a:solidFill>
                        <a:srgbClr val="000000"/>
                      </a:solidFill>
                    </a:lnR>
                    <a:lnT w="28575">
                      <a:solidFill>
                        <a:srgbClr val="000000"/>
                      </a:solidFill>
                    </a:lnT>
                    <a:lnB w="12700">
                      <a:solidFill>
                        <a:srgbClr val="000000"/>
                      </a:solidFill>
                    </a:lnB>
                    <a:noFill/>
                  </a:tcPr>
                </a:tc>
                <a:extLst>
                  <a:ext uri="{0D108BD9-81ED-4DB2-BD59-A6C34878D82A}">
                    <a16:rowId xmlns:a16="http://schemas.microsoft.com/office/drawing/2014/main" xmlns="" val="10000"/>
                  </a:ext>
                </a:extLst>
              </a:tr>
              <a:tr h="628650">
                <a:tc>
                  <a:txBody>
                    <a:bodyPr/>
                    <a:lstStyle/>
                    <a:p>
                      <a:pPr algn="l" defTabSz="457200">
                        <a:lnSpc>
                          <a:spcPts val="3600"/>
                        </a:lnSpc>
                        <a:spcBef>
                          <a:spcPts val="1200"/>
                        </a:spcBef>
                        <a:defRPr sz="1800" b="0" i="0"/>
                      </a:pPr>
                      <a:r>
                        <a:rPr>
                          <a:solidFill>
                            <a:srgbClr val="FFFFFF"/>
                          </a:solidFill>
                          <a:latin typeface="Arial"/>
                          <a:ea typeface="Arial"/>
                          <a:cs typeface="Arial"/>
                        </a:rPr>
                        <a:t>Conditioning Phase </a:t>
                      </a:r>
                    </a:p>
                  </a:txBody>
                  <a:tcPr marL="45720" marR="45720" anchor="ctr"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300"/>
                        </a:spcBef>
                        <a:defRPr sz="1800" b="0" i="0"/>
                      </a:pPr>
                      <a:r>
                        <a:rPr>
                          <a:solidFill>
                            <a:srgbClr val="FFFFFF"/>
                          </a:solidFill>
                          <a:sym typeface="Helvetica"/>
                        </a:rPr>
                        <a:t>A fundamental part in which the ob- jective is achieved and developed. </a:t>
                      </a:r>
                    </a:p>
                  </a:txBody>
                  <a:tcPr marL="45720" marR="45720" anchor="ctr" horzOverflow="overflow">
                    <a:lnL w="12700">
                      <a:solidFill>
                        <a:srgbClr val="000000"/>
                      </a:solidFill>
                    </a:lnL>
                    <a:lnR w="28575">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1"/>
                  </a:ext>
                </a:extLst>
              </a:tr>
              <a:tr h="731837">
                <a:tc>
                  <a:txBody>
                    <a:bodyPr/>
                    <a:lstStyle/>
                    <a:p>
                      <a:pPr algn="l" defTabSz="457200">
                        <a:lnSpc>
                          <a:spcPts val="3600"/>
                        </a:lnSpc>
                        <a:spcBef>
                          <a:spcPts val="1200"/>
                        </a:spcBef>
                        <a:defRPr sz="1800" b="0" i="0"/>
                      </a:pPr>
                      <a:r>
                        <a:rPr>
                          <a:solidFill>
                            <a:srgbClr val="FFFFFF"/>
                          </a:solidFill>
                          <a:latin typeface="Arial"/>
                          <a:ea typeface="Arial"/>
                          <a:cs typeface="Arial"/>
                        </a:rPr>
                        <a:t>Warm-Down Phase </a:t>
                      </a:r>
                    </a:p>
                  </a:txBody>
                  <a:tcPr marL="45720" marR="45720" anchor="ctr" horzOverflow="overflow">
                    <a:lnL w="28575">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l" defTabSz="457200">
                        <a:lnSpc>
                          <a:spcPts val="3600"/>
                        </a:lnSpc>
                        <a:spcBef>
                          <a:spcPts val="1200"/>
                        </a:spcBef>
                        <a:defRPr sz="1800" b="0" i="0"/>
                      </a:pPr>
                      <a:r>
                        <a:rPr>
                          <a:solidFill>
                            <a:srgbClr val="FFFFFF"/>
                          </a:solidFill>
                          <a:latin typeface="Arial"/>
                          <a:ea typeface="Arial"/>
                          <a:cs typeface="Arial"/>
                        </a:rPr>
                        <a:t>Gradual return to normal. </a:t>
                      </a:r>
                    </a:p>
                  </a:txBody>
                  <a:tcPr marL="45720" marR="45720" anchor="ctr" horzOverflow="overflow">
                    <a:lnL w="12700">
                      <a:solidFill>
                        <a:srgbClr val="000000"/>
                      </a:solidFill>
                    </a:lnL>
                    <a:lnR w="28575">
                      <a:solidFill>
                        <a:srgbClr val="000000"/>
                      </a:solidFill>
                    </a:lnR>
                    <a:lnT w="12700">
                      <a:solidFill>
                        <a:srgbClr val="000000"/>
                      </a:solidFill>
                    </a:lnT>
                    <a:lnB w="28575">
                      <a:solidFill>
                        <a:srgbClr val="000000"/>
                      </a:solidFill>
                    </a:lnB>
                    <a:noFill/>
                  </a:tcPr>
                </a:tc>
                <a:extLst>
                  <a:ext uri="{0D108BD9-81ED-4DB2-BD59-A6C34878D82A}">
                    <a16:rowId xmlns:a16="http://schemas.microsoft.com/office/drawing/2014/main" xmlns="" val="10002"/>
                  </a:ext>
                </a:extLst>
              </a:tr>
            </a:tbl>
          </a:graphicData>
        </a:graphic>
      </p:graphicFrame>
      <p:pic>
        <p:nvPicPr>
          <p:cNvPr id="101" name="logodefinitivo.png" descr="logodefinitivo.png"/>
          <p:cNvPicPr>
            <a:picLocks noChangeAspect="1"/>
          </p:cNvPicPr>
          <p:nvPr/>
        </p:nvPicPr>
        <p:blipFill>
          <a:blip r:embed="rId2"/>
          <a:stretch>
            <a:fillRect/>
          </a:stretch>
        </p:blipFill>
        <p:spPr>
          <a:xfrm>
            <a:off x="8143875" y="6021387"/>
            <a:ext cx="785813" cy="593727"/>
          </a:xfrm>
          <a:prstGeom prst="rect">
            <a:avLst/>
          </a:prstGeom>
          <a:ln w="34925">
            <a:solidFill>
              <a:srgbClr val="FFFFFF"/>
            </a:solidFill>
          </a:ln>
          <a:effectLst>
            <a:outerShdw blurRad="63500" rotWithShape="0">
              <a:srgbClr val="000000">
                <a:alpha val="42999"/>
              </a:srgbClr>
            </a:outerShdw>
          </a:effectLst>
        </p:spPr>
      </p:pic>
      <p:pic>
        <p:nvPicPr>
          <p:cNvPr id="102" name="eval 33.jpg" descr="eval 33.jpg"/>
          <p:cNvPicPr>
            <a:picLocks noChangeAspect="1"/>
          </p:cNvPicPr>
          <p:nvPr/>
        </p:nvPicPr>
        <p:blipFill>
          <a:blip r:embed="rId3">
            <a:alphaModFix amt="6230"/>
          </a:blip>
          <a:stretch>
            <a:fillRect/>
          </a:stretch>
        </p:blipFill>
        <p:spPr>
          <a:xfrm>
            <a:off x="723900" y="-379611"/>
            <a:ext cx="7696200" cy="6096002"/>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91"/>
          <p:cNvSpPr txBox="1">
            <a:spLocks noGrp="1"/>
          </p:cNvSpPr>
          <p:nvPr>
            <p:ph type="title" idx="4294967295"/>
          </p:nvPr>
        </p:nvSpPr>
        <p:spPr>
          <a:xfrm>
            <a:off x="179386" y="274637"/>
            <a:ext cx="3106740" cy="1143001"/>
          </a:xfrm>
          <a:prstGeom prst="rect">
            <a:avLst/>
          </a:prstGeom>
        </p:spPr>
        <p:txBody>
          <a:bodyPr lIns="0" tIns="0" rIns="0" bIns="0">
            <a:normAutofit/>
          </a:bodyPr>
          <a:lstStyle>
            <a:lvl1pPr>
              <a:defRPr>
                <a:latin typeface="American Typewriter"/>
                <a:ea typeface="American Typewriter"/>
                <a:cs typeface="American Typewriter"/>
                <a:sym typeface="American Typewriter"/>
              </a:defRPr>
            </a:lvl1pPr>
          </a:lstStyle>
          <a:p>
            <a:r>
              <a:t>FATIGUE</a:t>
            </a:r>
          </a:p>
        </p:txBody>
      </p:sp>
      <p:sp>
        <p:nvSpPr>
          <p:cNvPr id="105" name="Shape 92"/>
          <p:cNvSpPr txBox="1">
            <a:spLocks noGrp="1"/>
          </p:cNvSpPr>
          <p:nvPr>
            <p:ph type="body" idx="4294967295"/>
          </p:nvPr>
        </p:nvSpPr>
        <p:spPr>
          <a:xfrm>
            <a:off x="3132136" y="476250"/>
            <a:ext cx="5616578" cy="5832475"/>
          </a:xfrm>
          <a:prstGeom prst="rect">
            <a:avLst/>
          </a:prstGeom>
        </p:spPr>
        <p:txBody>
          <a:bodyPr lIns="0" tIns="0" rIns="0" bIns="0">
            <a:normAutofit/>
          </a:bodyPr>
          <a:lstStyle/>
          <a:p>
            <a:pPr marL="0" indent="0">
              <a:buSzTx/>
              <a:buNone/>
              <a:defRPr sz="1800">
                <a:solidFill>
                  <a:srgbClr val="FFFFFF"/>
                </a:solidFill>
              </a:defRPr>
            </a:pPr>
            <a:r>
              <a:t>Dr Alvaro Garcia defined fatigue as "a feeling of tiredness, lack of energy or complete exhaustion, which occurs in people subjected to intense and prolonged physical or intellectual work, and disappears with rest.”</a:t>
            </a:r>
            <a:endParaRPr sz="2000"/>
          </a:p>
          <a:p>
            <a:pPr marL="0" indent="0">
              <a:buSzTx/>
              <a:buNone/>
              <a:defRPr sz="1800">
                <a:solidFill>
                  <a:srgbClr val="FFFFFF"/>
                </a:solidFill>
              </a:defRPr>
            </a:pPr>
            <a:endParaRPr sz="2000"/>
          </a:p>
          <a:p>
            <a:pPr marL="0" indent="0">
              <a:buSzTx/>
              <a:buNone/>
              <a:defRPr sz="1800">
                <a:solidFill>
                  <a:srgbClr val="FFFFFF"/>
                </a:solidFill>
              </a:defRPr>
            </a:pPr>
            <a:r>
              <a:t>   </a:t>
            </a:r>
          </a:p>
          <a:p>
            <a:pPr marL="0" indent="0">
              <a:buSzTx/>
              <a:buNone/>
              <a:defRPr sz="1800">
                <a:solidFill>
                  <a:srgbClr val="FFFFFF"/>
                </a:solidFill>
              </a:defRPr>
            </a:pPr>
            <a:r>
              <a:t>Fatigue, whether it is acute or chronic, will affect physical performance. Body stores fall significantly in a fatigued state, with muscles accumulating large amounts of lactic acid. Also, the interrelation between the nervous system and muscular system is affected in times of fatigue, so that co-ordination is going to be altered as well as other physical qualities.</a:t>
            </a:r>
          </a:p>
        </p:txBody>
      </p:sp>
      <p:pic>
        <p:nvPicPr>
          <p:cNvPr id="106" name="logodefinitivo.png" descr="logodefinitivo.png"/>
          <p:cNvPicPr>
            <a:picLocks noChangeAspect="1"/>
          </p:cNvPicPr>
          <p:nvPr/>
        </p:nvPicPr>
        <p:blipFill>
          <a:blip r:embed="rId2"/>
          <a:stretch>
            <a:fillRect/>
          </a:stretch>
        </p:blipFill>
        <p:spPr>
          <a:xfrm>
            <a:off x="8143875" y="6021387"/>
            <a:ext cx="785813" cy="593727"/>
          </a:xfrm>
          <a:prstGeom prst="rect">
            <a:avLst/>
          </a:prstGeom>
          <a:ln w="34925">
            <a:solidFill>
              <a:srgbClr val="FFFFFF"/>
            </a:solidFill>
          </a:ln>
          <a:effectLst>
            <a:outerShdw blurRad="63500" rotWithShape="0">
              <a:srgbClr val="000000">
                <a:alpha val="42999"/>
              </a:srgbClr>
            </a:outerShdw>
          </a:effectLst>
        </p:spPr>
      </p:pic>
      <p:pic>
        <p:nvPicPr>
          <p:cNvPr id="107" name="respiracion copia.jpg" descr="respiracion copia.jpg"/>
          <p:cNvPicPr>
            <a:picLocks noChangeAspect="1"/>
          </p:cNvPicPr>
          <p:nvPr/>
        </p:nvPicPr>
        <p:blipFill>
          <a:blip r:embed="rId3"/>
          <a:stretch>
            <a:fillRect/>
          </a:stretch>
        </p:blipFill>
        <p:spPr>
          <a:xfrm>
            <a:off x="221056" y="2501648"/>
            <a:ext cx="2825857" cy="2923301"/>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97"/>
          <p:cNvSpPr txBox="1">
            <a:spLocks noGrp="1"/>
          </p:cNvSpPr>
          <p:nvPr>
            <p:ph type="body" idx="4294967295"/>
          </p:nvPr>
        </p:nvSpPr>
        <p:spPr>
          <a:xfrm>
            <a:off x="836612" y="1303336"/>
            <a:ext cx="8229601" cy="4525964"/>
          </a:xfrm>
          <a:prstGeom prst="rect">
            <a:avLst/>
          </a:prstGeom>
        </p:spPr>
        <p:txBody>
          <a:bodyPr lIns="0" tIns="0" rIns="0" bIns="0">
            <a:normAutofit/>
          </a:bodyPr>
          <a:lstStyle/>
          <a:p>
            <a:pPr marL="133730" indent="-10287" defTabSz="370331">
              <a:lnSpc>
                <a:spcPct val="130000"/>
              </a:lnSpc>
              <a:spcBef>
                <a:spcPts val="0"/>
              </a:spcBef>
              <a:buSzTx/>
              <a:buNone/>
              <a:tabLst>
                <a:tab pos="279400" algn="l"/>
                <a:tab pos="571500" algn="l"/>
                <a:tab pos="863600" algn="l"/>
                <a:tab pos="1143000" algn="l"/>
                <a:tab pos="1435100" algn="l"/>
                <a:tab pos="1727200" algn="l"/>
                <a:tab pos="2006600" algn="l"/>
                <a:tab pos="2298700" algn="l"/>
                <a:tab pos="2590800" algn="l"/>
                <a:tab pos="2870200" algn="l"/>
                <a:tab pos="3162300" algn="l"/>
                <a:tab pos="3454400" algn="l"/>
              </a:tabLst>
              <a:defRPr sz="1620">
                <a:solidFill>
                  <a:srgbClr val="FFFFFF"/>
                </a:solidFill>
                <a:latin typeface="+mn-lt"/>
                <a:ea typeface="+mn-ea"/>
                <a:cs typeface="+mn-cs"/>
                <a:sym typeface="Helvetica"/>
              </a:defRPr>
            </a:pPr>
            <a:r>
              <a:t>1.Briefly discuss the adaptations that occur in the body to carry out an ongoing training plan.</a:t>
            </a:r>
            <a:br/>
            <a:r>
              <a:t>2. Between what percentages must the heart rate be for the training session to be intense enough? </a:t>
            </a:r>
          </a:p>
          <a:p>
            <a:pPr marL="133730" indent="0" defTabSz="370331">
              <a:lnSpc>
                <a:spcPct val="130000"/>
              </a:lnSpc>
              <a:spcBef>
                <a:spcPts val="0"/>
              </a:spcBef>
              <a:buSzTx/>
              <a:buNone/>
              <a:tabLst>
                <a:tab pos="279400" algn="l"/>
                <a:tab pos="571500" algn="l"/>
                <a:tab pos="863600" algn="l"/>
                <a:tab pos="1143000" algn="l"/>
                <a:tab pos="1435100" algn="l"/>
                <a:tab pos="1727200" algn="l"/>
                <a:tab pos="2006600" algn="l"/>
                <a:tab pos="2298700" algn="l"/>
                <a:tab pos="2590800" algn="l"/>
                <a:tab pos="2870200" algn="l"/>
                <a:tab pos="3162300" algn="l"/>
                <a:tab pos="3454400" algn="l"/>
              </a:tabLst>
              <a:defRPr sz="1620">
                <a:solidFill>
                  <a:srgbClr val="FFFFFF"/>
                </a:solidFill>
                <a:latin typeface="+mn-lt"/>
                <a:ea typeface="+mn-ea"/>
                <a:cs typeface="+mn-cs"/>
                <a:sym typeface="Helvetica"/>
              </a:defRPr>
            </a:pPr>
            <a:r>
              <a:t>3. How many periods are there within an annual plan and what are their characteristics?</a:t>
            </a:r>
            <a:br/>
            <a:r>
              <a:t>4. In which period should more volume be done? How about intensity?</a:t>
            </a:r>
            <a:br/>
            <a:r>
              <a:t>5. Aerobic endurance should be done more in the period...</a:t>
            </a:r>
            <a:br/>
            <a:r>
              <a:t>6. What is the purpose of that specific period?</a:t>
            </a:r>
            <a:br/>
            <a:r>
              <a:t>7. What are the characteristics of a </a:t>
            </a:r>
            <a:r>
              <a:rPr i="1"/>
              <a:t>warm-up</a:t>
            </a:r>
            <a:r>
              <a:t>?</a:t>
            </a:r>
            <a:br/>
            <a:r>
              <a:t>8. Draw up two different types of warm-up activities.</a:t>
            </a:r>
            <a:br/>
            <a:r>
              <a:t>9. Develop two different Conditioning Phase exercises.</a:t>
            </a:r>
            <a:br/>
            <a:r>
              <a:t>10. Design four different types of sessions, one for each annual period.</a:t>
            </a:r>
            <a:br/>
            <a:r>
              <a:t>11. Prepare an annual plan to improve your physical fitness.</a:t>
            </a:r>
            <a:br/>
            <a:r>
              <a:t>12. Write down in your notebook unknown vocabulary from this unit. </a:t>
            </a:r>
          </a:p>
        </p:txBody>
      </p:sp>
      <p:pic>
        <p:nvPicPr>
          <p:cNvPr id="111" name="logodefinitivo.png" descr="logodefinitivo.png"/>
          <p:cNvPicPr>
            <a:picLocks noChangeAspect="1"/>
          </p:cNvPicPr>
          <p:nvPr/>
        </p:nvPicPr>
        <p:blipFill>
          <a:blip r:embed="rId2"/>
          <a:stretch>
            <a:fillRect/>
          </a:stretch>
        </p:blipFill>
        <p:spPr>
          <a:xfrm>
            <a:off x="8143875" y="6021387"/>
            <a:ext cx="785813" cy="593727"/>
          </a:xfrm>
          <a:prstGeom prst="rect">
            <a:avLst/>
          </a:prstGeom>
          <a:ln w="34925">
            <a:solidFill>
              <a:srgbClr val="FFFFFF"/>
            </a:solidFill>
          </a:ln>
          <a:effectLst>
            <a:outerShdw blurRad="63500" rotWithShape="0">
              <a:srgbClr val="000000">
                <a:alpha val="42999"/>
              </a:srgbClr>
            </a:outerShdw>
          </a:effectLst>
        </p:spPr>
      </p:pic>
      <p:sp>
        <p:nvSpPr>
          <p:cNvPr id="112" name="QUESTIONNAIRE AND ACTIVITIES"/>
          <p:cNvSpPr txBox="1"/>
          <p:nvPr/>
        </p:nvSpPr>
        <p:spPr>
          <a:xfrm>
            <a:off x="2507721" y="715010"/>
            <a:ext cx="4290922" cy="396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b="1"/>
            </a:lvl1pPr>
          </a:lstStyle>
          <a:p>
            <a:r>
              <a:rPr dirty="0"/>
              <a:t>QUESTIONNAIRE AND ACTIVITIES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15"/>
          <p:cNvSpPr txBox="1">
            <a:spLocks noGrp="1"/>
          </p:cNvSpPr>
          <p:nvPr>
            <p:ph type="title" idx="4294967295"/>
          </p:nvPr>
        </p:nvSpPr>
        <p:spPr>
          <a:xfrm>
            <a:off x="971550" y="333375"/>
            <a:ext cx="7772400" cy="1470025"/>
          </a:xfrm>
          <a:prstGeom prst="rect">
            <a:avLst/>
          </a:prstGeom>
        </p:spPr>
        <p:txBody>
          <a:bodyPr lIns="0" tIns="0" rIns="0" bIns="0">
            <a:normAutofit/>
          </a:bodyPr>
          <a:lstStyle>
            <a:lvl1pPr>
              <a:defRPr sz="3600"/>
            </a:lvl1pPr>
          </a:lstStyle>
          <a:p>
            <a:r>
              <a:t>Contents</a:t>
            </a:r>
          </a:p>
        </p:txBody>
      </p:sp>
      <p:sp>
        <p:nvSpPr>
          <p:cNvPr id="28" name="Shape 16"/>
          <p:cNvSpPr txBox="1"/>
          <p:nvPr/>
        </p:nvSpPr>
        <p:spPr>
          <a:xfrm>
            <a:off x="407986" y="1646992"/>
            <a:ext cx="7627940" cy="38259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marL="390357" marR="12700" indent="-187157" defTabSz="457200">
              <a:lnSpc>
                <a:spcPct val="15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FFFFFF"/>
                </a:solidFill>
                <a:latin typeface="Helvetica Neue"/>
                <a:ea typeface="Helvetica Neue"/>
                <a:cs typeface="Helvetica Neue"/>
                <a:sym typeface="Helvetica Neue"/>
              </a:defRPr>
            </a:pPr>
            <a:r>
              <a:t>Objectives</a:t>
            </a:r>
          </a:p>
          <a:p>
            <a:pPr marL="390357" marR="12700" indent="-187157" defTabSz="457200">
              <a:lnSpc>
                <a:spcPct val="15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FFFFFF"/>
                </a:solidFill>
                <a:latin typeface="Helvetica Neue"/>
                <a:ea typeface="Helvetica Neue"/>
                <a:cs typeface="Helvetica Neue"/>
                <a:sym typeface="Helvetica Neue"/>
              </a:defRPr>
            </a:pPr>
            <a:r>
              <a:t>Adaptations an Organism Undergoes</a:t>
            </a:r>
          </a:p>
          <a:p>
            <a:pPr marL="390357" marR="12700" indent="-187157" defTabSz="457200">
              <a:lnSpc>
                <a:spcPct val="15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FFFFFF"/>
                </a:solidFill>
                <a:latin typeface="Helvetica Neue"/>
                <a:ea typeface="Helvetica Neue"/>
                <a:cs typeface="Helvetica Neue"/>
                <a:sym typeface="Helvetica Neue"/>
              </a:defRPr>
            </a:pPr>
            <a:r>
              <a:t>Types of Physical Fitness Programmes: </a:t>
            </a:r>
          </a:p>
          <a:p>
            <a:pPr marL="724568" marR="12700" lvl="1" indent="-140368" defTabSz="457200">
              <a:lnSpc>
                <a:spcPct val="150000"/>
              </a:lnSpc>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FFFFFF"/>
                </a:solidFill>
                <a:latin typeface="Helvetica Neue"/>
                <a:ea typeface="Helvetica Neue"/>
                <a:cs typeface="Helvetica Neue"/>
                <a:sym typeface="Helvetica Neue"/>
              </a:defRPr>
            </a:pPr>
            <a:r>
              <a:t>Anaerobic Approach</a:t>
            </a:r>
          </a:p>
          <a:p>
            <a:pPr marL="724568" marR="12700" lvl="1" indent="-140368" defTabSz="457200">
              <a:lnSpc>
                <a:spcPct val="150000"/>
              </a:lnSpc>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FFFFFF"/>
                </a:solidFill>
                <a:latin typeface="Helvetica Neue"/>
                <a:ea typeface="Helvetica Neue"/>
                <a:cs typeface="Helvetica Neue"/>
                <a:sym typeface="Helvetica Neue"/>
              </a:defRPr>
            </a:pPr>
            <a:r>
              <a:t>Aerobic Approach</a:t>
            </a:r>
          </a:p>
          <a:p>
            <a:pPr marL="390357" marR="12700" indent="-187157" defTabSz="457200">
              <a:lnSpc>
                <a:spcPct val="15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FFFFFF"/>
                </a:solidFill>
                <a:latin typeface="Helvetica Neue"/>
                <a:ea typeface="Helvetica Neue"/>
                <a:cs typeface="Helvetica Neue"/>
                <a:sym typeface="Helvetica Neue"/>
              </a:defRPr>
            </a:pPr>
            <a:r>
              <a:t>Factors to Consider in a General Fitness Programme </a:t>
            </a:r>
          </a:p>
          <a:p>
            <a:pPr marL="390357" marR="12700" indent="-187157" defTabSz="457200">
              <a:lnSpc>
                <a:spcPct val="15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FFFFFF"/>
                </a:solidFill>
                <a:latin typeface="Helvetica Neue"/>
                <a:ea typeface="Helvetica Neue"/>
                <a:cs typeface="Helvetica Neue"/>
                <a:sym typeface="Helvetica Neue"/>
              </a:defRPr>
            </a:pPr>
            <a:r>
              <a:t>Annual Plan </a:t>
            </a:r>
          </a:p>
          <a:p>
            <a:pPr marL="724568" marR="12700" lvl="1" indent="-140368" defTabSz="457200">
              <a:lnSpc>
                <a:spcPct val="150000"/>
              </a:lnSpc>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FFFFFF"/>
                </a:solidFill>
                <a:latin typeface="Helvetica Neue"/>
                <a:ea typeface="Helvetica Neue"/>
                <a:cs typeface="Helvetica Neue"/>
                <a:sym typeface="Helvetica Neue"/>
              </a:defRPr>
            </a:pPr>
            <a:r>
              <a:t>Programme to Improve Physical Fitness</a:t>
            </a:r>
          </a:p>
          <a:p>
            <a:pPr marL="724568" marR="12700" lvl="1" indent="-140368" defTabSz="457200">
              <a:lnSpc>
                <a:spcPct val="150000"/>
              </a:lnSpc>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FFFFFF"/>
                </a:solidFill>
                <a:latin typeface="Helvetica Neue"/>
                <a:ea typeface="Helvetica Neue"/>
                <a:cs typeface="Helvetica Neue"/>
                <a:sym typeface="Helvetica Neue"/>
              </a:defRPr>
            </a:pPr>
            <a:r>
              <a:t>Programme to Improve Sports Performance</a:t>
            </a:r>
          </a:p>
          <a:p>
            <a:pPr marL="390357" marR="12700" indent="-187157" defTabSz="457200">
              <a:lnSpc>
                <a:spcPct val="15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FFFFFF"/>
                </a:solidFill>
                <a:latin typeface="Helvetica Neue"/>
                <a:ea typeface="Helvetica Neue"/>
                <a:cs typeface="Helvetica Neue"/>
                <a:sym typeface="Helvetica Neue"/>
              </a:defRPr>
            </a:pPr>
            <a:r>
              <a:t>Elements that Comprise a Session</a:t>
            </a:r>
          </a:p>
          <a:p>
            <a:pPr marL="390357" marR="12700" indent="-187157" defTabSz="457200">
              <a:lnSpc>
                <a:spcPct val="15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FFFFFF"/>
                </a:solidFill>
                <a:latin typeface="Helvetica Neue"/>
                <a:ea typeface="Helvetica Neue"/>
                <a:cs typeface="Helvetica Neue"/>
                <a:sym typeface="Helvetica Neue"/>
              </a:defRPr>
            </a:pPr>
            <a:r>
              <a:t>Fatigue</a:t>
            </a:r>
          </a:p>
          <a:p>
            <a:pPr marL="390357" marR="12700" indent="-187157" defTabSz="457200">
              <a:lnSpc>
                <a:spcPct val="15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FFFFFF"/>
                </a:solidFill>
                <a:latin typeface="Helvetica Neue"/>
                <a:ea typeface="Helvetica Neue"/>
                <a:cs typeface="Helvetica Neue"/>
                <a:sym typeface="Helvetica Neue"/>
              </a:defRPr>
            </a:pPr>
            <a:r>
              <a:t>Sample Sessions in an Annual Planning Programme</a:t>
            </a:r>
          </a:p>
          <a:p>
            <a:pPr marL="390357" marR="12700" indent="-187157" defTabSz="457200">
              <a:lnSpc>
                <a:spcPct val="15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FFFFFF"/>
                </a:solidFill>
                <a:latin typeface="Helvetica Neue"/>
                <a:ea typeface="Helvetica Neue"/>
                <a:cs typeface="Helvetica Neue"/>
                <a:sym typeface="Helvetica Neue"/>
              </a:defRPr>
            </a:pPr>
            <a:r>
              <a:t>Questionnaire and Activities</a:t>
            </a:r>
          </a:p>
        </p:txBody>
      </p:sp>
      <p:pic>
        <p:nvPicPr>
          <p:cNvPr id="29"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30" name="Sin título-88.jpg" descr="Sin título-88.jpg"/>
          <p:cNvPicPr>
            <a:picLocks noChangeAspect="1"/>
          </p:cNvPicPr>
          <p:nvPr/>
        </p:nvPicPr>
        <p:blipFill>
          <a:blip r:embed="rId3"/>
          <a:stretch>
            <a:fillRect/>
          </a:stretch>
        </p:blipFill>
        <p:spPr>
          <a:xfrm>
            <a:off x="6212680" y="1716334"/>
            <a:ext cx="2172236" cy="3238115"/>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20"/>
          <p:cNvSpPr txBox="1">
            <a:spLocks noGrp="1"/>
          </p:cNvSpPr>
          <p:nvPr>
            <p:ph type="title" idx="4294967295"/>
          </p:nvPr>
        </p:nvSpPr>
        <p:spPr>
          <a:xfrm>
            <a:off x="457200" y="274637"/>
            <a:ext cx="8229600" cy="1143001"/>
          </a:xfrm>
          <a:prstGeom prst="rect">
            <a:avLst/>
          </a:prstGeom>
        </p:spPr>
        <p:txBody>
          <a:bodyPr lIns="0" tIns="0" rIns="0" bIns="0">
            <a:normAutofit/>
          </a:bodyPr>
          <a:lstStyle>
            <a:lvl1pPr>
              <a:defRPr sz="3600"/>
            </a:lvl1pPr>
          </a:lstStyle>
          <a:p>
            <a:r>
              <a:t>OBJECTIVES</a:t>
            </a:r>
          </a:p>
        </p:txBody>
      </p:sp>
      <p:sp>
        <p:nvSpPr>
          <p:cNvPr id="33" name="Shape 21"/>
          <p:cNvSpPr txBox="1">
            <a:spLocks noGrp="1"/>
          </p:cNvSpPr>
          <p:nvPr>
            <p:ph type="body" sz="half" idx="4294967295"/>
          </p:nvPr>
        </p:nvSpPr>
        <p:spPr>
          <a:xfrm>
            <a:off x="179387" y="1960561"/>
            <a:ext cx="4186238" cy="4060828"/>
          </a:xfrm>
          <a:prstGeom prst="rect">
            <a:avLst/>
          </a:prstGeom>
        </p:spPr>
        <p:txBody>
          <a:bodyPr lIns="0" tIns="0" rIns="0" bIns="0">
            <a:normAutofit/>
          </a:bodyPr>
          <a:lstStyle/>
          <a:p>
            <a:pPr marL="139700" indent="-127000" algn="just" defTabSz="457200">
              <a:lnSpc>
                <a:spcPct val="130000"/>
              </a:lnSpc>
              <a:spcBef>
                <a:spcPts val="0"/>
              </a:spcBef>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FFFFFF"/>
                </a:solidFill>
                <a:latin typeface="+mn-lt"/>
                <a:ea typeface="+mn-ea"/>
                <a:cs typeface="+mn-cs"/>
                <a:sym typeface="Helvetica"/>
              </a:defRPr>
            </a:pPr>
            <a:r>
              <a:rPr dirty="0"/>
              <a:t>To learn the elements involved when developing a work </a:t>
            </a:r>
            <a:r>
              <a:rPr dirty="0" err="1"/>
              <a:t>programme</a:t>
            </a:r>
            <a:r>
              <a:rPr dirty="0"/>
              <a:t> that has an impact on fitness and health.</a:t>
            </a:r>
            <a:endParaRPr lang="es-ES" dirty="0"/>
          </a:p>
          <a:p>
            <a:pPr marL="12700" indent="0" algn="just" defTabSz="457200">
              <a:lnSpc>
                <a:spcPct val="130000"/>
              </a:lnSpc>
              <a:spcBef>
                <a:spcPts val="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FFFFFF"/>
                </a:solidFill>
                <a:latin typeface="+mn-lt"/>
                <a:ea typeface="+mn-ea"/>
                <a:cs typeface="+mn-cs"/>
                <a:sym typeface="Helvetica"/>
              </a:defRPr>
            </a:pPr>
            <a:r>
              <a:rPr dirty="0"/>
              <a:t> </a:t>
            </a:r>
            <a:br>
              <a:rPr dirty="0"/>
            </a:br>
            <a:endParaRPr dirty="0"/>
          </a:p>
          <a:p>
            <a:pPr marL="139700" indent="-127000" algn="just" defTabSz="457200">
              <a:lnSpc>
                <a:spcPct val="130000"/>
              </a:lnSpc>
              <a:spcBef>
                <a:spcPts val="0"/>
              </a:spcBef>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FFFFFF"/>
                </a:solidFill>
                <a:latin typeface="+mn-lt"/>
                <a:ea typeface="+mn-ea"/>
                <a:cs typeface="+mn-cs"/>
                <a:sym typeface="Helvetica"/>
              </a:defRPr>
            </a:pPr>
            <a:r>
              <a:rPr dirty="0"/>
              <a:t>To understand their application (of elements) to build our own </a:t>
            </a:r>
            <a:r>
              <a:rPr dirty="0" err="1"/>
              <a:t>programme</a:t>
            </a:r>
            <a:r>
              <a:rPr dirty="0"/>
              <a:t> to stay physically fit.</a:t>
            </a:r>
            <a:endParaRPr lang="es-ES" dirty="0"/>
          </a:p>
          <a:p>
            <a:pPr marL="12700" indent="0" algn="just" defTabSz="457200">
              <a:lnSpc>
                <a:spcPct val="130000"/>
              </a:lnSpc>
              <a:spcBef>
                <a:spcPts val="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FFFFFF"/>
                </a:solidFill>
                <a:latin typeface="+mn-lt"/>
                <a:ea typeface="+mn-ea"/>
                <a:cs typeface="+mn-cs"/>
                <a:sym typeface="Helvetica"/>
              </a:defRPr>
            </a:pPr>
            <a:r>
              <a:rPr dirty="0"/>
              <a:t/>
            </a:r>
            <a:br>
              <a:rPr dirty="0"/>
            </a:br>
            <a:endParaRPr dirty="0"/>
          </a:p>
        </p:txBody>
      </p:sp>
      <p:pic>
        <p:nvPicPr>
          <p:cNvPr id="34"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35" name="fuerza1.jpg" descr="fuerza1.jpg"/>
          <p:cNvPicPr>
            <a:picLocks noChangeAspect="1"/>
          </p:cNvPicPr>
          <p:nvPr/>
        </p:nvPicPr>
        <p:blipFill>
          <a:blip r:embed="rId3"/>
          <a:stretch>
            <a:fillRect/>
          </a:stretch>
        </p:blipFill>
        <p:spPr>
          <a:xfrm>
            <a:off x="5073203" y="1726078"/>
            <a:ext cx="3210223" cy="3861922"/>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Table 25"/>
          <p:cNvGraphicFramePr/>
          <p:nvPr/>
        </p:nvGraphicFramePr>
        <p:xfrm>
          <a:off x="1321277" y="2922586"/>
          <a:ext cx="6935785" cy="3360420"/>
        </p:xfrm>
        <a:graphic>
          <a:graphicData uri="http://schemas.openxmlformats.org/drawingml/2006/table">
            <a:tbl>
              <a:tblPr>
                <a:tableStyleId>{4C3C2611-4C71-4FC5-86AE-919BDF0F9419}</a:tableStyleId>
              </a:tblPr>
              <a:tblGrid>
                <a:gridCol w="2133897">
                  <a:extLst>
                    <a:ext uri="{9D8B030D-6E8A-4147-A177-3AD203B41FA5}">
                      <a16:colId xmlns:a16="http://schemas.microsoft.com/office/drawing/2014/main" xmlns="" val="20000"/>
                    </a:ext>
                  </a:extLst>
                </a:gridCol>
                <a:gridCol w="2165696">
                  <a:extLst>
                    <a:ext uri="{9D8B030D-6E8A-4147-A177-3AD203B41FA5}">
                      <a16:colId xmlns:a16="http://schemas.microsoft.com/office/drawing/2014/main" xmlns="" val="20001"/>
                    </a:ext>
                  </a:extLst>
                </a:gridCol>
                <a:gridCol w="2636192">
                  <a:extLst>
                    <a:ext uri="{9D8B030D-6E8A-4147-A177-3AD203B41FA5}">
                      <a16:colId xmlns:a16="http://schemas.microsoft.com/office/drawing/2014/main" xmlns="" val="20002"/>
                    </a:ext>
                  </a:extLst>
                </a:gridCol>
              </a:tblGrid>
              <a:tr h="1744661">
                <a:tc>
                  <a:txBody>
                    <a:bodyPr/>
                    <a:lstStyle/>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 b="0" i="0">
                          <a:sym typeface="Helvetica"/>
                        </a:defRPr>
                      </a:pPr>
                      <a:r>
                        <a:t>Changes in the muscular system: </a:t>
                      </a:r>
                    </a:p>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 b="0" i="0">
                          <a:sym typeface="Helvetica"/>
                        </a:defRPr>
                      </a:pPr>
                      <a:r>
                        <a:t>It improves strength, speed, endurance, and flexibility. </a:t>
                      </a:r>
                    </a:p>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i="0">
                          <a:sym typeface="Helvetica"/>
                        </a:defRPr>
                      </a:pPr>
                      <a:r>
                        <a:rPr sz="1300"/>
                        <a:t>Regular exercise that is properly done results in an increase in the size of muscle fibre (proportional to the intensity of effort), improved co-ordination of movements and a broader distribution of oxygen to muscles due to increased capillary network.</a:t>
                      </a:r>
                      <a:r>
                        <a:rPr sz="1200"/>
                        <a:t> </a:t>
                      </a:r>
                    </a:p>
                  </a:txBody>
                  <a:tcPr marL="45720" marR="45720" horzOverflow="overflow">
                    <a:lnL w="28575">
                      <a:solidFill>
                        <a:srgbClr val="000000"/>
                      </a:solidFill>
                    </a:lnL>
                    <a:lnR w="12700">
                      <a:solidFill>
                        <a:srgbClr val="000000"/>
                      </a:solidFill>
                    </a:lnR>
                    <a:lnT w="28575">
                      <a:solidFill>
                        <a:srgbClr val="000000"/>
                      </a:solidFill>
                    </a:lnT>
                    <a:lnB w="28575">
                      <a:solidFill>
                        <a:srgbClr val="000000"/>
                      </a:solidFill>
                    </a:lnB>
                    <a:noFill/>
                  </a:tcPr>
                </a:tc>
                <a:tc>
                  <a:txBody>
                    <a:bodyPr/>
                    <a:lstStyle/>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 b="0" i="0">
                          <a:sym typeface="Helvetica"/>
                        </a:defRPr>
                      </a:pPr>
                      <a:r>
                        <a:t>The respiratory system provides oxygen to the blood so that it can perform its function. </a:t>
                      </a:r>
                    </a:p>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 b="0" i="0">
                          <a:sym typeface="Helvetica"/>
                        </a:defRPr>
                      </a:pPr>
                      <a:r>
                        <a:t>With continued physical activity the benefits which this system obtains are greater e.g., increasing the surface area for exchanging gas (CO</a:t>
                      </a:r>
                      <a:r>
                        <a:rPr baseline="-5999"/>
                        <a:t>2-</a:t>
                      </a:r>
                      <a:r>
                        <a:t>O</a:t>
                      </a:r>
                      <a:r>
                        <a:rPr baseline="-5999"/>
                        <a:t>2</a:t>
                      </a:r>
                      <a:r>
                        <a:t>) and enhancing lung capacity (vital capacity).</a:t>
                      </a:r>
                    </a:p>
                  </a:txBody>
                  <a:tcPr marL="45720" marR="45720" horzOverflow="overflow">
                    <a:lnL w="12700">
                      <a:solidFill>
                        <a:srgbClr val="000000"/>
                      </a:solidFill>
                    </a:lnL>
                    <a:lnR w="12700">
                      <a:solidFill>
                        <a:srgbClr val="000000"/>
                      </a:solidFill>
                    </a:lnR>
                    <a:lnT w="28575">
                      <a:solidFill>
                        <a:srgbClr val="000000"/>
                      </a:solidFill>
                    </a:lnT>
                    <a:lnB w="28575">
                      <a:solidFill>
                        <a:srgbClr val="000000"/>
                      </a:solidFill>
                    </a:lnB>
                    <a:noFill/>
                  </a:tcPr>
                </a:tc>
                <a:tc>
                  <a:txBody>
                    <a:bodyPr/>
                    <a:lstStyle/>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 b="0" i="0">
                          <a:sym typeface="Helvetica"/>
                        </a:defRPr>
                      </a:pPr>
                      <a:r>
                        <a:t>At rest, the heart pumps about 3-5 litres of blood per minute, at a rate of between 50 and 100 beats per minute (bpm). When we start to do exercise, our muscles need more oxygen, as a result more blood, so the heart has to beat faster, pumping 25 litres per minute, at about 200 beats, depending on age. </a:t>
                      </a:r>
                    </a:p>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i="0">
                          <a:sym typeface="Helvetica"/>
                        </a:defRPr>
                      </a:pPr>
                      <a:r>
                        <a:rPr sz="1300"/>
                        <a:t>The benefits of physical exercise to this system are among others: effectively lowering at rest heart rate, and increased surface of irrigation (i.e., vascularisation)</a:t>
                      </a:r>
                      <a:r>
                        <a:rPr sz="1200"/>
                        <a:t>.</a:t>
                      </a:r>
                      <a:r>
                        <a:rPr sz="1200">
                          <a:solidFill>
                            <a:srgbClr val="444444"/>
                          </a:solidFill>
                        </a:rPr>
                        <a:t> </a:t>
                      </a:r>
                    </a:p>
                  </a:txBody>
                  <a:tcPr marL="45720" marR="45720" horzOverflow="overflow">
                    <a:lnL w="12700">
                      <a:solidFill>
                        <a:srgbClr val="000000"/>
                      </a:solidFill>
                    </a:lnL>
                    <a:lnR w="28575">
                      <a:solidFill>
                        <a:srgbClr val="000000"/>
                      </a:solidFill>
                    </a:lnR>
                    <a:lnT w="28575">
                      <a:solidFill>
                        <a:srgbClr val="000000"/>
                      </a:solidFill>
                    </a:lnT>
                    <a:lnB w="28575">
                      <a:solidFill>
                        <a:srgbClr val="000000"/>
                      </a:solidFill>
                    </a:lnB>
                    <a:noFill/>
                  </a:tcPr>
                </a:tc>
                <a:extLst>
                  <a:ext uri="{0D108BD9-81ED-4DB2-BD59-A6C34878D82A}">
                    <a16:rowId xmlns:a16="http://schemas.microsoft.com/office/drawing/2014/main" xmlns="" val="10000"/>
                  </a:ext>
                </a:extLst>
              </a:tr>
            </a:tbl>
          </a:graphicData>
        </a:graphic>
      </p:graphicFrame>
      <p:sp>
        <p:nvSpPr>
          <p:cNvPr id="38" name="Shape 26"/>
          <p:cNvSpPr txBox="1"/>
          <p:nvPr/>
        </p:nvSpPr>
        <p:spPr>
          <a:xfrm>
            <a:off x="1187450" y="692150"/>
            <a:ext cx="7416800" cy="350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000"/>
              </a:spcBef>
              <a:defRPr>
                <a:solidFill>
                  <a:srgbClr val="FF2600"/>
                </a:solidFill>
                <a:latin typeface="Arial"/>
                <a:ea typeface="Arial"/>
                <a:cs typeface="Arial"/>
                <a:sym typeface="Arial"/>
              </a:defRPr>
            </a:lvl1pPr>
          </a:lstStyle>
          <a:p>
            <a:r>
              <a:t>ADAPTATIONS AN ORGANISM UNDERGOES </a:t>
            </a:r>
          </a:p>
        </p:txBody>
      </p:sp>
      <p:sp>
        <p:nvSpPr>
          <p:cNvPr id="39" name="Shape 27"/>
          <p:cNvSpPr/>
          <p:nvPr/>
        </p:nvSpPr>
        <p:spPr>
          <a:xfrm flipH="1">
            <a:off x="3129163" y="1093573"/>
            <a:ext cx="1439864" cy="1150939"/>
          </a:xfrm>
          <a:prstGeom prst="line">
            <a:avLst/>
          </a:prstGeom>
          <a:ln>
            <a:solidFill>
              <a:srgbClr val="000000"/>
            </a:solidFill>
            <a:tailEnd type="triangle"/>
          </a:ln>
        </p:spPr>
        <p:txBody>
          <a:bodyPr lIns="45718" tIns="45718" rIns="45718" bIns="45718"/>
          <a:lstStyle/>
          <a:p>
            <a:endParaRPr/>
          </a:p>
        </p:txBody>
      </p:sp>
      <p:sp>
        <p:nvSpPr>
          <p:cNvPr id="40" name="Shape 28"/>
          <p:cNvSpPr/>
          <p:nvPr/>
        </p:nvSpPr>
        <p:spPr>
          <a:xfrm>
            <a:off x="4789170" y="1055201"/>
            <a:ext cx="2" cy="1223964"/>
          </a:xfrm>
          <a:prstGeom prst="line">
            <a:avLst/>
          </a:prstGeom>
          <a:ln>
            <a:solidFill>
              <a:srgbClr val="000000"/>
            </a:solidFill>
            <a:tailEnd type="triangle"/>
          </a:ln>
        </p:spPr>
        <p:txBody>
          <a:bodyPr lIns="45718" tIns="45718" rIns="45718" bIns="45718"/>
          <a:lstStyle/>
          <a:p>
            <a:endParaRPr/>
          </a:p>
        </p:txBody>
      </p:sp>
      <p:sp>
        <p:nvSpPr>
          <p:cNvPr id="41" name="Shape 29"/>
          <p:cNvSpPr/>
          <p:nvPr/>
        </p:nvSpPr>
        <p:spPr>
          <a:xfrm>
            <a:off x="5008947" y="1081107"/>
            <a:ext cx="1865613" cy="1150802"/>
          </a:xfrm>
          <a:prstGeom prst="line">
            <a:avLst/>
          </a:prstGeom>
          <a:ln>
            <a:solidFill>
              <a:srgbClr val="000000"/>
            </a:solidFill>
            <a:tailEnd type="triangle"/>
          </a:ln>
        </p:spPr>
        <p:txBody>
          <a:bodyPr lIns="45718" tIns="45718" rIns="45718" bIns="45718"/>
          <a:lstStyle/>
          <a:p>
            <a:endParaRPr/>
          </a:p>
        </p:txBody>
      </p:sp>
      <p:graphicFrame>
        <p:nvGraphicFramePr>
          <p:cNvPr id="42" name="Table 30"/>
          <p:cNvGraphicFramePr/>
          <p:nvPr/>
        </p:nvGraphicFramePr>
        <p:xfrm>
          <a:off x="1321277" y="2316914"/>
          <a:ext cx="6935786" cy="628650"/>
        </p:xfrm>
        <a:graphic>
          <a:graphicData uri="http://schemas.openxmlformats.org/drawingml/2006/table">
            <a:tbl>
              <a:tblPr>
                <a:tableStyleId>{4C3C2611-4C71-4FC5-86AE-919BDF0F9419}</a:tableStyleId>
              </a:tblPr>
              <a:tblGrid>
                <a:gridCol w="2116683">
                  <a:extLst>
                    <a:ext uri="{9D8B030D-6E8A-4147-A177-3AD203B41FA5}">
                      <a16:colId xmlns:a16="http://schemas.microsoft.com/office/drawing/2014/main" xmlns="" val="20000"/>
                    </a:ext>
                  </a:extLst>
                </a:gridCol>
                <a:gridCol w="2172294">
                  <a:extLst>
                    <a:ext uri="{9D8B030D-6E8A-4147-A177-3AD203B41FA5}">
                      <a16:colId xmlns:a16="http://schemas.microsoft.com/office/drawing/2014/main" xmlns="" val="20001"/>
                    </a:ext>
                  </a:extLst>
                </a:gridCol>
                <a:gridCol w="2646809">
                  <a:extLst>
                    <a:ext uri="{9D8B030D-6E8A-4147-A177-3AD203B41FA5}">
                      <a16:colId xmlns:a16="http://schemas.microsoft.com/office/drawing/2014/main" xmlns="" val="20002"/>
                    </a:ext>
                  </a:extLst>
                </a:gridCol>
              </a:tblGrid>
              <a:tr h="628650">
                <a:tc>
                  <a:txBody>
                    <a:bodyPr/>
                    <a:lstStyle/>
                    <a:p>
                      <a:pPr algn="ctr">
                        <a:spcBef>
                          <a:spcPts val="300"/>
                        </a:spcBef>
                        <a:defRPr sz="1800" b="0" i="0"/>
                      </a:pPr>
                      <a:r>
                        <a:rPr>
                          <a:latin typeface="Tempus Sans ITC"/>
                          <a:ea typeface="Tempus Sans ITC"/>
                          <a:cs typeface="Tempus Sans ITC"/>
                          <a:sym typeface="Tempus Sans ITC"/>
                        </a:rPr>
                        <a:t>Muscular System</a:t>
                      </a:r>
                    </a:p>
                  </a:txBody>
                  <a:tcPr marL="45720" marR="45720" anchor="ctr" horzOverflow="overflow">
                    <a:lnL w="28575">
                      <a:solidFill>
                        <a:srgbClr val="000000"/>
                      </a:solidFill>
                    </a:lnL>
                    <a:lnR w="12700">
                      <a:solidFill>
                        <a:srgbClr val="000000"/>
                      </a:solidFill>
                    </a:lnR>
                    <a:lnT w="28575">
                      <a:solidFill>
                        <a:srgbClr val="000000"/>
                      </a:solidFill>
                    </a:lnT>
                    <a:lnB w="28575">
                      <a:solidFill>
                        <a:srgbClr val="000000"/>
                      </a:solidFill>
                    </a:lnB>
                    <a:noFill/>
                  </a:tcPr>
                </a:tc>
                <a:tc>
                  <a:txBody>
                    <a:bodyPr/>
                    <a:lstStyle/>
                    <a:p>
                      <a:pPr algn="ctr">
                        <a:spcBef>
                          <a:spcPts val="300"/>
                        </a:spcBef>
                        <a:defRPr sz="1800" b="0" i="0"/>
                      </a:pPr>
                      <a:r>
                        <a:rPr>
                          <a:latin typeface="Tempus Sans ITC"/>
                          <a:ea typeface="Tempus Sans ITC"/>
                          <a:cs typeface="Tempus Sans ITC"/>
                          <a:sym typeface="Tempus Sans ITC"/>
                        </a:rPr>
                        <a:t>Respiratory System </a:t>
                      </a:r>
                    </a:p>
                  </a:txBody>
                  <a:tcPr marL="45720" marR="45720" anchor="ctr" horzOverflow="overflow">
                    <a:lnL w="12700">
                      <a:solidFill>
                        <a:srgbClr val="000000"/>
                      </a:solidFill>
                    </a:lnL>
                    <a:lnR w="12700">
                      <a:solidFill>
                        <a:srgbClr val="000000"/>
                      </a:solidFill>
                    </a:lnR>
                    <a:lnT w="28575">
                      <a:solidFill>
                        <a:srgbClr val="000000"/>
                      </a:solidFill>
                    </a:lnT>
                    <a:lnB w="28575">
                      <a:solidFill>
                        <a:srgbClr val="000000"/>
                      </a:solidFill>
                    </a:lnB>
                    <a:noFill/>
                  </a:tcPr>
                </a:tc>
                <a:tc>
                  <a:txBody>
                    <a:bodyPr/>
                    <a:lstStyle/>
                    <a:p>
                      <a:pPr algn="ctr">
                        <a:spcBef>
                          <a:spcPts val="300"/>
                        </a:spcBef>
                        <a:defRPr sz="1800" b="0" i="0"/>
                      </a:pPr>
                      <a:r>
                        <a:rPr>
                          <a:latin typeface="Tempus Sans ITC"/>
                          <a:ea typeface="Tempus Sans ITC"/>
                          <a:cs typeface="Tempus Sans ITC"/>
                          <a:sym typeface="Tempus Sans ITC"/>
                        </a:rPr>
                        <a:t>Cardiovascular System</a:t>
                      </a:r>
                    </a:p>
                  </a:txBody>
                  <a:tcPr marL="45720" marR="45720" anchor="ctr" horzOverflow="overflow">
                    <a:lnL w="12700">
                      <a:solidFill>
                        <a:srgbClr val="000000"/>
                      </a:solidFill>
                    </a:lnL>
                    <a:lnR w="28575">
                      <a:solidFill>
                        <a:srgbClr val="000000"/>
                      </a:solidFill>
                    </a:lnR>
                    <a:lnT w="28575">
                      <a:solidFill>
                        <a:srgbClr val="000000"/>
                      </a:solidFill>
                    </a:lnT>
                    <a:lnB w="28575">
                      <a:solidFill>
                        <a:srgbClr val="000000"/>
                      </a:solidFill>
                    </a:lnB>
                    <a:noFill/>
                  </a:tcPr>
                </a:tc>
                <a:extLst>
                  <a:ext uri="{0D108BD9-81ED-4DB2-BD59-A6C34878D82A}">
                    <a16:rowId xmlns:a16="http://schemas.microsoft.com/office/drawing/2014/main" xmlns="" val="10000"/>
                  </a:ext>
                </a:extLst>
              </a:tr>
            </a:tbl>
          </a:graphicData>
        </a:graphic>
      </p:graphicFrame>
      <p:pic>
        <p:nvPicPr>
          <p:cNvPr id="43"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44" name="fuerza4.jpg" descr="fuerza4.jpg"/>
          <p:cNvPicPr>
            <a:picLocks noChangeAspect="1"/>
          </p:cNvPicPr>
          <p:nvPr/>
        </p:nvPicPr>
        <p:blipFill>
          <a:blip r:embed="rId3">
            <a:alphaModFix amt="6849"/>
          </a:blip>
          <a:srcRect r="6286"/>
          <a:stretch>
            <a:fillRect/>
          </a:stretch>
        </p:blipFill>
        <p:spPr>
          <a:xfrm>
            <a:off x="763584" y="2006600"/>
            <a:ext cx="7617028" cy="4470402"/>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34"/>
          <p:cNvSpPr txBox="1">
            <a:spLocks noGrp="1"/>
          </p:cNvSpPr>
          <p:nvPr>
            <p:ph type="title" idx="4294967295"/>
          </p:nvPr>
        </p:nvSpPr>
        <p:spPr>
          <a:xfrm>
            <a:off x="971550" y="765175"/>
            <a:ext cx="7772400" cy="1079500"/>
          </a:xfrm>
          <a:prstGeom prst="rect">
            <a:avLst/>
          </a:prstGeom>
        </p:spPr>
        <p:txBody>
          <a:bodyPr lIns="0" tIns="0" rIns="0" bIns="0">
            <a:normAutofit/>
          </a:bodyPr>
          <a:lstStyle>
            <a:lvl1pPr>
              <a:defRPr sz="2500" b="1">
                <a:solidFill>
                  <a:srgbClr val="FF9300"/>
                </a:solidFill>
              </a:defRPr>
            </a:lvl1pPr>
          </a:lstStyle>
          <a:p>
            <a:r>
              <a:t>TYPES OF PHYSICAL FITNESS PROGRAMMES</a:t>
            </a:r>
          </a:p>
        </p:txBody>
      </p:sp>
      <p:graphicFrame>
        <p:nvGraphicFramePr>
          <p:cNvPr id="47" name="Table 35"/>
          <p:cNvGraphicFramePr/>
          <p:nvPr/>
        </p:nvGraphicFramePr>
        <p:xfrm>
          <a:off x="1157287" y="2696368"/>
          <a:ext cx="7200899" cy="2401887"/>
        </p:xfrm>
        <a:graphic>
          <a:graphicData uri="http://schemas.openxmlformats.org/drawingml/2006/table">
            <a:tbl>
              <a:tblPr>
                <a:tableStyleId>{4C3C2611-4C71-4FC5-86AE-919BDF0F9419}</a:tableStyleId>
              </a:tblPr>
              <a:tblGrid>
                <a:gridCol w="2592387">
                  <a:extLst>
                    <a:ext uri="{9D8B030D-6E8A-4147-A177-3AD203B41FA5}">
                      <a16:colId xmlns:a16="http://schemas.microsoft.com/office/drawing/2014/main" xmlns="" val="20000"/>
                    </a:ext>
                  </a:extLst>
                </a:gridCol>
                <a:gridCol w="4608512">
                  <a:extLst>
                    <a:ext uri="{9D8B030D-6E8A-4147-A177-3AD203B41FA5}">
                      <a16:colId xmlns:a16="http://schemas.microsoft.com/office/drawing/2014/main" xmlns="" val="20001"/>
                    </a:ext>
                  </a:extLst>
                </a:gridCol>
              </a:tblGrid>
              <a:tr h="1298575">
                <a:tc>
                  <a:txBody>
                    <a:bodyPr/>
                    <a:lstStyle/>
                    <a:p>
                      <a:pPr algn="l">
                        <a:spcBef>
                          <a:spcPts val="600"/>
                        </a:spcBef>
                        <a:defRPr sz="1800" b="0" i="0"/>
                      </a:pPr>
                      <a:r>
                        <a:rPr sz="1400">
                          <a:solidFill>
                            <a:srgbClr val="FF9300"/>
                          </a:solidFill>
                          <a:sym typeface="Helvetica"/>
                        </a:rPr>
                        <a:t>Aerobic Approach 
</a:t>
                      </a:r>
                    </a:p>
                  </a:txBody>
                  <a:tcPr marL="45720" marR="45720" anchor="ctr" horzOverflow="overflow">
                    <a:lnL w="28575">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l">
                        <a:spcBef>
                          <a:spcPts val="400"/>
                        </a:spcBef>
                        <a:defRPr sz="1800" b="0" i="0"/>
                      </a:pPr>
                      <a:r>
                        <a:rPr sz="1400">
                          <a:solidFill>
                            <a:srgbClr val="FFFFFF"/>
                          </a:solidFill>
                          <a:sym typeface="Helvetica"/>
                        </a:rPr>
                        <a:t>Running, swimming, cycling, etc. 
The heart rate is between 60% —70% and 85% of the theoretical maximum heart rate (MHR)
HRmax = 220 - AGE</a:t>
                      </a:r>
                    </a:p>
                  </a:txBody>
                  <a:tcPr marL="45720" marR="45720" horzOverflow="overflow">
                    <a:lnL w="12700">
                      <a:solidFill>
                        <a:srgbClr val="000000"/>
                      </a:solidFill>
                    </a:lnL>
                    <a:lnR w="28575">
                      <a:solidFill>
                        <a:srgbClr val="000000"/>
                      </a:solidFill>
                    </a:lnR>
                    <a:lnT w="28575">
                      <a:solidFill>
                        <a:srgbClr val="000000"/>
                      </a:solidFill>
                    </a:lnT>
                    <a:lnB w="12700">
                      <a:solidFill>
                        <a:srgbClr val="000000"/>
                      </a:solidFill>
                    </a:lnB>
                    <a:noFill/>
                  </a:tcPr>
                </a:tc>
                <a:extLst>
                  <a:ext uri="{0D108BD9-81ED-4DB2-BD59-A6C34878D82A}">
                    <a16:rowId xmlns:a16="http://schemas.microsoft.com/office/drawing/2014/main" xmlns="" val="10000"/>
                  </a:ext>
                </a:extLst>
              </a:tr>
              <a:tr h="1103312">
                <a:tc>
                  <a:txBody>
                    <a:bodyPr/>
                    <a:lstStyle/>
                    <a:p>
                      <a:pPr algn="l">
                        <a:spcBef>
                          <a:spcPts val="600"/>
                        </a:spcBef>
                        <a:defRPr sz="1800" b="0" i="0"/>
                      </a:pPr>
                      <a:r>
                        <a:rPr sz="1400">
                          <a:solidFill>
                            <a:srgbClr val="FF9300"/>
                          </a:solidFill>
                          <a:sym typeface="Helvetica"/>
                        </a:rPr>
                        <a:t>Anaerobic Approach </a:t>
                      </a:r>
                    </a:p>
                  </a:txBody>
                  <a:tcPr marL="45720" marR="45720" anchor="ctr"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400"/>
                        </a:spcBef>
                        <a:defRPr sz="1800" b="0" i="0"/>
                      </a:pPr>
                      <a:r>
                        <a:rPr sz="1400">
                          <a:solidFill>
                            <a:srgbClr val="FFFFFF"/>
                          </a:solidFill>
                          <a:sym typeface="Helvetica"/>
                        </a:rPr>
                        <a:t>Sprints, jumps, throws, strength exercises, etc.
The beats per minute should be above 85% of the theoretical MHR</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1"/>
                  </a:ext>
                </a:extLst>
              </a:tr>
            </a:tbl>
          </a:graphicData>
        </a:graphic>
      </p:graphicFrame>
      <p:sp>
        <p:nvSpPr>
          <p:cNvPr id="48" name="Shape 36"/>
          <p:cNvSpPr txBox="1"/>
          <p:nvPr/>
        </p:nvSpPr>
        <p:spPr>
          <a:xfrm>
            <a:off x="-169814" y="5451543"/>
            <a:ext cx="9290350" cy="313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spcBef>
                <a:spcPts val="900"/>
              </a:spcBef>
              <a:defRPr sz="1600" b="1">
                <a:latin typeface="Arial"/>
                <a:ea typeface="Arial"/>
                <a:cs typeface="Arial"/>
                <a:sym typeface="Arial"/>
              </a:defRPr>
            </a:pPr>
            <a:r>
              <a:t>Stimulus for Training = (mhr-rhr)60%+rhr                 </a:t>
            </a:r>
            <a:r>
              <a:rPr b="0"/>
              <a:t>(rhr=resting heart rate)</a:t>
            </a:r>
          </a:p>
        </p:txBody>
      </p:sp>
      <p:pic>
        <p:nvPicPr>
          <p:cNvPr id="49"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50" name="makina.jpg" descr="makina.jpg"/>
          <p:cNvPicPr>
            <a:picLocks noChangeAspect="1"/>
          </p:cNvPicPr>
          <p:nvPr/>
        </p:nvPicPr>
        <p:blipFill>
          <a:blip r:embed="rId3">
            <a:alphaModFix amt="8118"/>
          </a:blip>
          <a:stretch>
            <a:fillRect/>
          </a:stretch>
        </p:blipFill>
        <p:spPr>
          <a:xfrm>
            <a:off x="698500" y="532536"/>
            <a:ext cx="7747000" cy="6096001"/>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40"/>
          <p:cNvSpPr txBox="1">
            <a:spLocks noGrp="1"/>
          </p:cNvSpPr>
          <p:nvPr>
            <p:ph type="title" idx="4294967295"/>
          </p:nvPr>
        </p:nvSpPr>
        <p:spPr>
          <a:xfrm>
            <a:off x="1022350" y="180975"/>
            <a:ext cx="7772400" cy="1470025"/>
          </a:xfrm>
          <a:prstGeom prst="rect">
            <a:avLst/>
          </a:prstGeom>
        </p:spPr>
        <p:txBody>
          <a:bodyPr lIns="0" tIns="0" rIns="0" bIns="0">
            <a:normAutofit/>
          </a:bodyPr>
          <a:lstStyle>
            <a:lvl1pPr>
              <a:defRPr sz="2200">
                <a:solidFill>
                  <a:srgbClr val="FF9300"/>
                </a:solidFill>
              </a:defRPr>
            </a:lvl1pPr>
          </a:lstStyle>
          <a:p>
            <a:r>
              <a:t>FACTORS TO CONSIDER IN A GENERAL FITNESS PROGRAMME</a:t>
            </a:r>
          </a:p>
        </p:txBody>
      </p:sp>
      <p:graphicFrame>
        <p:nvGraphicFramePr>
          <p:cNvPr id="53" name="Table 41"/>
          <p:cNvGraphicFramePr/>
          <p:nvPr/>
        </p:nvGraphicFramePr>
        <p:xfrm>
          <a:off x="1993900" y="1498600"/>
          <a:ext cx="6096000" cy="4754989"/>
        </p:xfrm>
        <a:graphic>
          <a:graphicData uri="http://schemas.openxmlformats.org/drawingml/2006/table">
            <a:tbl>
              <a:tblPr>
                <a:tableStyleId>{4C3C2611-4C71-4FC5-86AE-919BDF0F9419}</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895350">
                <a:tc>
                  <a:txBody>
                    <a:bodyPr/>
                    <a:lstStyle/>
                    <a:p>
                      <a:pPr algn="l">
                        <a:spcBef>
                          <a:spcPts val="400"/>
                        </a:spcBef>
                        <a:defRPr sz="1800" b="0" i="0"/>
                      </a:pPr>
                      <a:r>
                        <a:rPr sz="1600">
                          <a:solidFill>
                            <a:srgbClr val="FF9300"/>
                          </a:solidFill>
                          <a:sym typeface="Helvetica"/>
                        </a:rPr>
                        <a:t>Weekly Frequency</a:t>
                      </a:r>
                    </a:p>
                  </a:txBody>
                  <a:tcPr marL="45720" marR="45720" anchor="ctr" horzOverflow="overflow">
                    <a:lnL w="28575">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l">
                        <a:spcBef>
                          <a:spcPts val="400"/>
                        </a:spcBef>
                        <a:defRPr sz="1800" b="0" i="0"/>
                      </a:pPr>
                      <a:r>
                        <a:rPr sz="1600">
                          <a:solidFill>
                            <a:srgbClr val="FFFFFF"/>
                          </a:solidFill>
                          <a:sym typeface="Helvetica"/>
                        </a:rPr>
                        <a:t>We need to do at least three weekly sessions, which could be extended to five as advised by WHO</a:t>
                      </a:r>
                    </a:p>
                  </a:txBody>
                  <a:tcPr marL="45720" marR="45720" horzOverflow="overflow">
                    <a:lnL w="12700">
                      <a:solidFill>
                        <a:srgbClr val="000000"/>
                      </a:solidFill>
                    </a:lnL>
                    <a:lnR w="28575">
                      <a:solidFill>
                        <a:srgbClr val="000000"/>
                      </a:solidFill>
                    </a:lnR>
                    <a:lnT w="28575">
                      <a:solidFill>
                        <a:srgbClr val="000000"/>
                      </a:solidFill>
                    </a:lnT>
                    <a:lnB w="12700">
                      <a:solidFill>
                        <a:srgbClr val="000000"/>
                      </a:solidFill>
                    </a:lnB>
                    <a:noFill/>
                  </a:tcPr>
                </a:tc>
                <a:extLst>
                  <a:ext uri="{0D108BD9-81ED-4DB2-BD59-A6C34878D82A}">
                    <a16:rowId xmlns:a16="http://schemas.microsoft.com/office/drawing/2014/main" xmlns="" val="10000"/>
                  </a:ext>
                </a:extLst>
              </a:tr>
              <a:tr h="1889869">
                <a:tc>
                  <a:txBody>
                    <a:bodyPr/>
                    <a:lstStyle/>
                    <a:p>
                      <a:pPr algn="l">
                        <a:spcBef>
                          <a:spcPts val="400"/>
                        </a:spcBef>
                        <a:defRPr sz="1800" b="0" i="0"/>
                      </a:pPr>
                      <a:r>
                        <a:rPr sz="1600">
                          <a:solidFill>
                            <a:srgbClr val="FF9300"/>
                          </a:solidFill>
                          <a:sym typeface="Helvetica"/>
                        </a:rPr>
                        <a:t> Duration or Volume</a:t>
                      </a:r>
                    </a:p>
                  </a:txBody>
                  <a:tcPr marL="45720" marR="45720" anchor="ctr"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400"/>
                        </a:spcBef>
                        <a:defRPr sz="1800" b="0" i="0"/>
                      </a:pPr>
                      <a:r>
                        <a:rPr sz="1600">
                          <a:solidFill>
                            <a:srgbClr val="FFFFFF"/>
                          </a:solidFill>
                          <a:sym typeface="Helvetica"/>
                        </a:rPr>
                        <a:t>The initial duration range from 10-15 min at the beginning and increase as our condition improves to 60 min each session depending on various factors such as age, fitness and sport played, etc. </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1"/>
                  </a:ext>
                </a:extLst>
              </a:tr>
              <a:tr h="895350">
                <a:tc>
                  <a:txBody>
                    <a:bodyPr/>
                    <a:lstStyle/>
                    <a:p>
                      <a:pPr algn="l">
                        <a:spcBef>
                          <a:spcPts val="400"/>
                        </a:spcBef>
                        <a:defRPr sz="1800" b="0" i="0"/>
                      </a:pPr>
                      <a:r>
                        <a:rPr sz="1600">
                          <a:solidFill>
                            <a:srgbClr val="FF9300"/>
                          </a:solidFill>
                          <a:sym typeface="Helvetica"/>
                        </a:rPr>
                        <a:t> Intensity</a:t>
                      </a:r>
                    </a:p>
                  </a:txBody>
                  <a:tcPr marL="45720" marR="45720" anchor="ctr" horzOverflow="overflow">
                    <a:lnL w="28575">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l">
                        <a:spcBef>
                          <a:spcPts val="400"/>
                        </a:spcBef>
                        <a:defRPr sz="1800" b="0" i="0"/>
                      </a:pPr>
                      <a:r>
                        <a:rPr sz="1600">
                          <a:solidFill>
                            <a:srgbClr val="FFFFFF"/>
                          </a:solidFill>
                          <a:sym typeface="Helvetica"/>
                        </a:rPr>
                        <a:t>The first thing to do is find our MHR with the formula that you know (220 – age). For an exercise to be sufficiently intense heart rate has to be between 60% to 70% and 85% of MHR</a:t>
                      </a:r>
                    </a:p>
                  </a:txBody>
                  <a:tcPr marL="45720" marR="45720" horzOverflow="overflow">
                    <a:lnL w="12700">
                      <a:solidFill>
                        <a:srgbClr val="000000"/>
                      </a:solidFill>
                    </a:lnL>
                    <a:lnR w="28575">
                      <a:solidFill>
                        <a:srgbClr val="000000"/>
                      </a:solidFill>
                    </a:lnR>
                    <a:lnT w="12700">
                      <a:solidFill>
                        <a:srgbClr val="000000"/>
                      </a:solidFill>
                    </a:lnT>
                    <a:lnB w="28575">
                      <a:solidFill>
                        <a:srgbClr val="000000"/>
                      </a:solidFill>
                    </a:lnB>
                    <a:noFill/>
                  </a:tcPr>
                </a:tc>
                <a:extLst>
                  <a:ext uri="{0D108BD9-81ED-4DB2-BD59-A6C34878D82A}">
                    <a16:rowId xmlns:a16="http://schemas.microsoft.com/office/drawing/2014/main" xmlns="" val="10002"/>
                  </a:ext>
                </a:extLst>
              </a:tr>
            </a:tbl>
          </a:graphicData>
        </a:graphic>
      </p:graphicFrame>
      <p:pic>
        <p:nvPicPr>
          <p:cNvPr id="54"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55" name="fuerza 23.jpg" descr="fuerza 23.jpg"/>
          <p:cNvPicPr>
            <a:picLocks noChangeAspect="1"/>
          </p:cNvPicPr>
          <p:nvPr/>
        </p:nvPicPr>
        <p:blipFill>
          <a:blip r:embed="rId3">
            <a:alphaModFix amt="10631"/>
          </a:blip>
          <a:srcRect r="12187" b="10864"/>
          <a:stretch>
            <a:fillRect/>
          </a:stretch>
        </p:blipFill>
        <p:spPr>
          <a:xfrm>
            <a:off x="1339850" y="1590412"/>
            <a:ext cx="7137401" cy="4584702"/>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Table 46"/>
          <p:cNvGraphicFramePr/>
          <p:nvPr/>
        </p:nvGraphicFramePr>
        <p:xfrm>
          <a:off x="765820" y="1036636"/>
          <a:ext cx="7921624" cy="5364162"/>
        </p:xfrm>
        <a:graphic>
          <a:graphicData uri="http://schemas.openxmlformats.org/drawingml/2006/table">
            <a:tbl>
              <a:tblPr>
                <a:tableStyleId>{4C3C2611-4C71-4FC5-86AE-919BDF0F9419}</a:tableStyleId>
              </a:tblPr>
              <a:tblGrid>
                <a:gridCol w="2808287">
                  <a:extLst>
                    <a:ext uri="{9D8B030D-6E8A-4147-A177-3AD203B41FA5}">
                      <a16:colId xmlns:a16="http://schemas.microsoft.com/office/drawing/2014/main" xmlns="" val="20000"/>
                    </a:ext>
                  </a:extLst>
                </a:gridCol>
                <a:gridCol w="2471737">
                  <a:extLst>
                    <a:ext uri="{9D8B030D-6E8A-4147-A177-3AD203B41FA5}">
                      <a16:colId xmlns:a16="http://schemas.microsoft.com/office/drawing/2014/main" xmlns="" val="20001"/>
                    </a:ext>
                  </a:extLst>
                </a:gridCol>
                <a:gridCol w="2641600">
                  <a:extLst>
                    <a:ext uri="{9D8B030D-6E8A-4147-A177-3AD203B41FA5}">
                      <a16:colId xmlns:a16="http://schemas.microsoft.com/office/drawing/2014/main" xmlns="" val="20002"/>
                    </a:ext>
                  </a:extLst>
                </a:gridCol>
              </a:tblGrid>
              <a:tr h="649287">
                <a:tc>
                  <a:txBody>
                    <a:bodyPr/>
                    <a:lstStyle/>
                    <a:p>
                      <a:pPr indent="457200">
                        <a:defRPr>
                          <a:sym typeface="Helvetica"/>
                        </a:defRPr>
                      </a:pPr>
                      <a:endParaRPr/>
                    </a:p>
                  </a:txBody>
                  <a:tcPr marL="0" marR="0" marT="0" marB="0" horzOverflow="overflow">
                    <a:lnB w="12700">
                      <a:solidFill>
                        <a:srgbClr val="000000"/>
                      </a:solidFill>
                    </a:lnB>
                  </a:tcPr>
                </a:tc>
                <a:tc>
                  <a:txBody>
                    <a:bodyPr/>
                    <a:lstStyle/>
                    <a:p>
                      <a:pPr indent="457200">
                        <a:defRPr>
                          <a:sym typeface="Helvetica"/>
                        </a:defRPr>
                      </a:pPr>
                      <a:endParaRPr/>
                    </a:p>
                  </a:txBody>
                  <a:tcPr marL="0" marR="0" marT="0" marB="0" horzOverflow="overflow">
                    <a:lnB w="12700">
                      <a:solidFill>
                        <a:srgbClr val="000000"/>
                      </a:solidFill>
                    </a:lnB>
                  </a:tcPr>
                </a:tc>
                <a:tc>
                  <a:txBody>
                    <a:bodyPr/>
                    <a:lstStyle/>
                    <a:p>
                      <a:pPr indent="457200">
                        <a:defRPr>
                          <a:sym typeface="Helvetica"/>
                        </a:defRPr>
                      </a:pPr>
                      <a:endParaRPr/>
                    </a:p>
                  </a:txBody>
                  <a:tcPr marL="0" marR="0" marT="0" marB="0" horzOverflow="overflow">
                    <a:lnB w="12700">
                      <a:solidFill>
                        <a:srgbClr val="000000"/>
                      </a:solidFill>
                    </a:lnB>
                  </a:tcPr>
                </a:tc>
                <a:extLst>
                  <a:ext uri="{0D108BD9-81ED-4DB2-BD59-A6C34878D82A}">
                    <a16:rowId xmlns:a16="http://schemas.microsoft.com/office/drawing/2014/main" xmlns="" val="10000"/>
                  </a:ext>
                </a:extLst>
              </a:tr>
              <a:tr h="1057275">
                <a:tc>
                  <a:txBody>
                    <a:bodyPr/>
                    <a:lstStyle/>
                    <a:p>
                      <a:pPr algn="ctr">
                        <a:spcBef>
                          <a:spcPts val="400"/>
                        </a:spcBef>
                        <a:defRPr sz="1800" b="0" i="0"/>
                      </a:pPr>
                      <a:r>
                        <a:rPr b="1">
                          <a:latin typeface="Arial"/>
                          <a:ea typeface="Arial"/>
                          <a:cs typeface="Arial"/>
                        </a:rPr>
                        <a:t>Period of Physical Conditioning </a:t>
                      </a:r>
                    </a:p>
                  </a:txBody>
                  <a:tcPr marL="45720" marR="45720" anchor="ctr"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400"/>
                        </a:spcBef>
                        <a:defRPr sz="1800" b="0" i="0"/>
                      </a:pPr>
                      <a:r>
                        <a:rPr b="1">
                          <a:latin typeface="Arial"/>
                          <a:ea typeface="Arial"/>
                          <a:cs typeface="Arial"/>
                        </a:rPr>
                        <a:t>Period to Become Physically Fit </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400"/>
                        </a:spcBef>
                        <a:defRPr sz="1800" b="0" i="0"/>
                      </a:pPr>
                      <a:r>
                        <a:rPr b="1">
                          <a:latin typeface="Arial"/>
                          <a:ea typeface="Arial"/>
                          <a:cs typeface="Arial"/>
                        </a:rPr>
                        <a:t>Period to Stay Physically Fit </a:t>
                      </a:r>
                    </a:p>
                  </a:txBody>
                  <a:tcPr marL="45720" marR="45720" anchor="ctr" horzOverflow="overflow">
                    <a:lnL w="12700">
                      <a:solidFill>
                        <a:srgbClr val="000000"/>
                      </a:solidFill>
                    </a:lnL>
                    <a:lnR w="28575">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1"/>
                  </a:ext>
                </a:extLst>
              </a:tr>
              <a:tr h="1749425">
                <a:tc>
                  <a:txBody>
                    <a:bodyPr/>
                    <a:lstStyle/>
                    <a:p>
                      <a:pPr algn="l">
                        <a:spcBef>
                          <a:spcPts val="300"/>
                        </a:spcBef>
                        <a:buSzPct val="100000"/>
                        <a:buChar char="•"/>
                        <a:defRPr sz="1600" b="0" i="0">
                          <a:sym typeface="Helvetica"/>
                        </a:defRPr>
                      </a:pPr>
                      <a:r>
                        <a:t>Endurance: Continuous run, Fartlek, Aerobic and Circuit training.</a:t>
                      </a:r>
                    </a:p>
                    <a:p>
                      <a:pPr algn="l">
                        <a:spcBef>
                          <a:spcPts val="300"/>
                        </a:spcBef>
                        <a:buSzPct val="100000"/>
                        <a:buChar char="•"/>
                        <a:defRPr sz="1600" b="0" i="0">
                          <a:sym typeface="Helvetica"/>
                        </a:defRPr>
                      </a:pPr>
                      <a:r>
                        <a:t>Strength: exercises with one’s own weight, lifting light loads (weights) and circuits.</a:t>
                      </a:r>
                    </a:p>
                    <a:p>
                      <a:pPr algn="l">
                        <a:spcBef>
                          <a:spcPts val="300"/>
                        </a:spcBef>
                        <a:buSzPct val="100000"/>
                        <a:buChar char="•"/>
                        <a:defRPr sz="1600" b="0" i="0">
                          <a:sym typeface="Helvetica"/>
                        </a:defRPr>
                      </a:pPr>
                      <a:r>
                        <a:t>Flexibility: general exercises in articular range of motion, active and passive  methods.</a:t>
                      </a:r>
                    </a:p>
                    <a:p>
                      <a:pPr algn="l">
                        <a:spcBef>
                          <a:spcPts val="300"/>
                        </a:spcBef>
                        <a:buSzPct val="100000"/>
                        <a:buChar char="•"/>
                        <a:defRPr sz="1600" b="0" i="0">
                          <a:sym typeface="Helvetica"/>
                        </a:defRPr>
                      </a:pPr>
                      <a:r>
                        <a:t>Speed: only exercises and drills reaction speed assimilation.</a:t>
                      </a:r>
                    </a:p>
                    <a:p>
                      <a:pPr algn="l">
                        <a:spcBef>
                          <a:spcPts val="300"/>
                        </a:spcBef>
                        <a:buSzPct val="100000"/>
                        <a:buChar char="•"/>
                        <a:defRPr sz="1600" b="0" i="0">
                          <a:sym typeface="Helvetica"/>
                        </a:defRPr>
                      </a:pPr>
                      <a:r>
                        <a:t>Duration is approximately two months. 60-70% of MHR </a:t>
                      </a:r>
                    </a:p>
                  </a:txBody>
                  <a:tcPr marL="45720" marR="45720" horzOverflow="overflow">
                    <a:lnL w="28575">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l">
                        <a:spcBef>
                          <a:spcPts val="300"/>
                        </a:spcBef>
                        <a:buSzPct val="100000"/>
                        <a:buChar char="•"/>
                        <a:defRPr sz="1600" b="0" i="0">
                          <a:sym typeface="Helvetica"/>
                        </a:defRPr>
                      </a:pPr>
                      <a:r>
                        <a:t>Endurance: Continuous and interval training, and specific circuits.</a:t>
                      </a:r>
                    </a:p>
                    <a:p>
                      <a:pPr algn="l">
                        <a:spcBef>
                          <a:spcPts val="300"/>
                        </a:spcBef>
                        <a:buSzPct val="100000"/>
                        <a:buChar char="•"/>
                        <a:defRPr sz="1600" b="0" i="0">
                          <a:sym typeface="Helvetica"/>
                        </a:defRPr>
                      </a:pPr>
                      <a:r>
                        <a:t>Strength: submaximal loads, isokinetic, specific and multi-jump circuits </a:t>
                      </a:r>
                    </a:p>
                    <a:p>
                      <a:pPr algn="l">
                        <a:spcBef>
                          <a:spcPts val="300"/>
                        </a:spcBef>
                        <a:buSzPct val="100000"/>
                        <a:buChar char="•"/>
                        <a:defRPr sz="1600" b="0" i="0">
                          <a:sym typeface="Helvetica"/>
                        </a:defRPr>
                      </a:pPr>
                      <a:r>
                        <a:t>Flexibility: active, passive and isometric stretching.</a:t>
                      </a:r>
                    </a:p>
                    <a:p>
                      <a:pPr algn="l">
                        <a:spcBef>
                          <a:spcPts val="300"/>
                        </a:spcBef>
                        <a:buSzPct val="100000"/>
                        <a:buChar char="•"/>
                        <a:defRPr sz="1600" b="0" i="0">
                          <a:sym typeface="Helvetica"/>
                        </a:defRPr>
                      </a:pPr>
                      <a:r>
                        <a:t>Speed: pure speed and speed endurance. </a:t>
                      </a:r>
                    </a:p>
                    <a:p>
                      <a:pPr algn="l">
                        <a:spcBef>
                          <a:spcPts val="300"/>
                        </a:spcBef>
                        <a:buSzPct val="100000"/>
                        <a:buChar char="•"/>
                        <a:defRPr sz="1600" b="0" i="0">
                          <a:sym typeface="Helvetica"/>
                        </a:defRPr>
                      </a:pPr>
                      <a:r>
                        <a:t>The duration is approximately four months. 70-85% of MHR.</a:t>
                      </a:r>
                    </a:p>
                  </a:txBody>
                  <a:tcPr marL="45720" marR="45720" horzOverflow="overflow">
                    <a:lnL w="12700">
                      <a:solidFill>
                        <a:srgbClr val="000000"/>
                      </a:solidFill>
                    </a:lnL>
                    <a:lnR w="12700">
                      <a:solidFill>
                        <a:srgbClr val="000000"/>
                      </a:solidFill>
                    </a:lnR>
                    <a:lnT w="12700">
                      <a:solidFill>
                        <a:srgbClr val="000000"/>
                      </a:solidFill>
                    </a:lnT>
                    <a:lnB w="28575">
                      <a:solidFill>
                        <a:srgbClr val="000000"/>
                      </a:solidFill>
                    </a:lnB>
                    <a:noFill/>
                  </a:tcPr>
                </a:tc>
                <a:tc>
                  <a:txBody>
                    <a:bodyPr/>
                    <a:lstStyle/>
                    <a:p>
                      <a:pPr marL="160421" indent="-160421" algn="l">
                        <a:spcBef>
                          <a:spcPts val="300"/>
                        </a:spcBef>
                        <a:buSzPct val="100000"/>
                        <a:buChar char="•"/>
                        <a:defRPr sz="1600" b="0" i="0">
                          <a:sym typeface="Helvetica"/>
                        </a:defRPr>
                      </a:pPr>
                      <a:r>
                        <a:t>We cannot decrease the volume or intensity already achieved. </a:t>
                      </a:r>
                    </a:p>
                    <a:p>
                      <a:pPr marL="160421" indent="-160421" algn="l">
                        <a:spcBef>
                          <a:spcPts val="300"/>
                        </a:spcBef>
                        <a:buSzPct val="100000"/>
                        <a:buChar char="•"/>
                        <a:defRPr sz="1600" b="0" i="0">
                          <a:sym typeface="Helvetica"/>
                        </a:defRPr>
                      </a:pPr>
                      <a:r>
                        <a:t>We can switch to a squash, basketball, or football match, swimming, cycling, etc., as it is within our possibilities</a:t>
                      </a:r>
                    </a:p>
                    <a:p>
                      <a:pPr marL="160421" indent="-160421" algn="l">
                        <a:spcBef>
                          <a:spcPts val="300"/>
                        </a:spcBef>
                        <a:buSzPct val="100000"/>
                        <a:buChar char="•"/>
                        <a:defRPr sz="1600" b="0" i="0">
                          <a:sym typeface="Helvetica"/>
                        </a:defRPr>
                      </a:pPr>
                      <a:r>
                        <a:t>The duration is about five months. 75% and 90% of MHR </a:t>
                      </a:r>
                    </a:p>
                  </a:txBody>
                  <a:tcPr marL="45720" marR="45720" horzOverflow="overflow">
                    <a:lnL w="12700">
                      <a:solidFill>
                        <a:srgbClr val="000000"/>
                      </a:solidFill>
                    </a:lnL>
                    <a:lnR w="28575">
                      <a:solidFill>
                        <a:srgbClr val="000000"/>
                      </a:solidFill>
                    </a:lnR>
                    <a:lnT w="12700">
                      <a:solidFill>
                        <a:srgbClr val="000000"/>
                      </a:solidFill>
                    </a:lnT>
                    <a:lnB w="28575">
                      <a:solidFill>
                        <a:srgbClr val="000000"/>
                      </a:solidFill>
                    </a:lnB>
                    <a:noFill/>
                  </a:tcPr>
                </a:tc>
                <a:extLst>
                  <a:ext uri="{0D108BD9-81ED-4DB2-BD59-A6C34878D82A}">
                    <a16:rowId xmlns:a16="http://schemas.microsoft.com/office/drawing/2014/main" xmlns="" val="10002"/>
                  </a:ext>
                </a:extLst>
              </a:tr>
            </a:tbl>
          </a:graphicData>
        </a:graphic>
      </p:graphicFrame>
      <p:pic>
        <p:nvPicPr>
          <p:cNvPr id="58"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59" name="Shape 48"/>
          <p:cNvSpPr txBox="1"/>
          <p:nvPr/>
        </p:nvSpPr>
        <p:spPr>
          <a:xfrm>
            <a:off x="450055" y="323850"/>
            <a:ext cx="8243890" cy="548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3200">
                <a:latin typeface="Arial"/>
                <a:ea typeface="Arial"/>
                <a:cs typeface="Arial"/>
                <a:sym typeface="Arial"/>
              </a:defRPr>
            </a:lvl1pPr>
          </a:lstStyle>
          <a:p>
            <a:r>
              <a:t>ANNUAL PLAN</a:t>
            </a:r>
          </a:p>
        </p:txBody>
      </p:sp>
      <p:pic>
        <p:nvPicPr>
          <p:cNvPr id="60" name="fuerza 24.jpg" descr="fuerza 24.jpg"/>
          <p:cNvPicPr>
            <a:picLocks noChangeAspect="1"/>
          </p:cNvPicPr>
          <p:nvPr/>
        </p:nvPicPr>
        <p:blipFill>
          <a:blip r:embed="rId3">
            <a:alphaModFix amt="11019"/>
          </a:blip>
          <a:srcRect l="3749" b="39030"/>
          <a:stretch>
            <a:fillRect/>
          </a:stretch>
        </p:blipFill>
        <p:spPr>
          <a:xfrm>
            <a:off x="544660" y="1354137"/>
            <a:ext cx="7823202" cy="3035302"/>
          </a:xfrm>
          <a:prstGeom prst="rect">
            <a:avLst/>
          </a:prstGeom>
          <a:ln w="12700">
            <a:miter lim="400000"/>
          </a:ln>
        </p:spPr>
      </p:pic>
      <p:graphicFrame>
        <p:nvGraphicFramePr>
          <p:cNvPr id="61" name="Table"/>
          <p:cNvGraphicFramePr/>
          <p:nvPr/>
        </p:nvGraphicFramePr>
        <p:xfrm>
          <a:off x="765820" y="1047600"/>
          <a:ext cx="7921624" cy="649287"/>
        </p:xfrm>
        <a:graphic>
          <a:graphicData uri="http://schemas.openxmlformats.org/drawingml/2006/table">
            <a:tbl>
              <a:tblPr>
                <a:tableStyleId>{4C3C2611-4C71-4FC5-86AE-919BDF0F9419}</a:tableStyleId>
              </a:tblPr>
              <a:tblGrid>
                <a:gridCol w="2808287">
                  <a:extLst>
                    <a:ext uri="{9D8B030D-6E8A-4147-A177-3AD203B41FA5}">
                      <a16:colId xmlns:a16="http://schemas.microsoft.com/office/drawing/2014/main" xmlns="" val="20000"/>
                    </a:ext>
                  </a:extLst>
                </a:gridCol>
                <a:gridCol w="2471737">
                  <a:extLst>
                    <a:ext uri="{9D8B030D-6E8A-4147-A177-3AD203B41FA5}">
                      <a16:colId xmlns:a16="http://schemas.microsoft.com/office/drawing/2014/main" xmlns="" val="20001"/>
                    </a:ext>
                  </a:extLst>
                </a:gridCol>
                <a:gridCol w="2641600">
                  <a:extLst>
                    <a:ext uri="{9D8B030D-6E8A-4147-A177-3AD203B41FA5}">
                      <a16:colId xmlns:a16="http://schemas.microsoft.com/office/drawing/2014/main" xmlns="" val="20002"/>
                    </a:ext>
                  </a:extLst>
                </a:gridCol>
              </a:tblGrid>
              <a:tr h="649287">
                <a:tc gridSpan="3">
                  <a:txBody>
                    <a:bodyPr/>
                    <a:lstStyle/>
                    <a:p>
                      <a:pPr algn="ctr">
                        <a:spcBef>
                          <a:spcPts val="600"/>
                        </a:spcBef>
                        <a:defRPr sz="1800" b="0" i="0"/>
                      </a:pPr>
                      <a:r>
                        <a:rPr sz="2400">
                          <a:sym typeface="Helvetica"/>
                        </a:rPr>
                        <a:t>Programmes oriented towards improving your health</a:t>
                      </a:r>
                    </a:p>
                  </a:txBody>
                  <a:tcPr marL="45720" marR="45720" anchor="ctr" horzOverflow="overflow">
                    <a:lnL w="28575">
                      <a:solidFill>
                        <a:srgbClr val="000000"/>
                      </a:solidFill>
                    </a:lnL>
                    <a:lnR w="28575">
                      <a:solidFill>
                        <a:srgbClr val="000000"/>
                      </a:solidFill>
                    </a:lnR>
                    <a:lnT w="28575">
                      <a:solidFill>
                        <a:srgbClr val="000000"/>
                      </a:solidFill>
                    </a:lnT>
                    <a:lnB w="12700">
                      <a:solidFill>
                        <a:srgbClr val="000000"/>
                      </a:solidFill>
                    </a:lnB>
                    <a:no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10000"/>
                  </a:ext>
                </a:extLst>
              </a:tr>
            </a:tbl>
          </a:graphicData>
        </a:graphic>
      </p:graphicFrame>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64" name="eval 8.jpg" descr="eval 8.jpg"/>
          <p:cNvPicPr>
            <a:picLocks noChangeAspect="1"/>
          </p:cNvPicPr>
          <p:nvPr/>
        </p:nvPicPr>
        <p:blipFill>
          <a:blip r:embed="rId3">
            <a:alphaModFix amt="2941"/>
          </a:blip>
          <a:stretch>
            <a:fillRect/>
          </a:stretch>
        </p:blipFill>
        <p:spPr>
          <a:xfrm>
            <a:off x="92474" y="1014504"/>
            <a:ext cx="8128002" cy="4699002"/>
          </a:xfrm>
          <a:prstGeom prst="rect">
            <a:avLst/>
          </a:prstGeom>
          <a:ln w="12700">
            <a:miter lim="400000"/>
          </a:ln>
        </p:spPr>
      </p:pic>
      <p:graphicFrame>
        <p:nvGraphicFramePr>
          <p:cNvPr id="65" name="Table"/>
          <p:cNvGraphicFramePr/>
          <p:nvPr/>
        </p:nvGraphicFramePr>
        <p:xfrm>
          <a:off x="260984" y="1222467"/>
          <a:ext cx="8622029" cy="4383913"/>
        </p:xfrm>
        <a:graphic>
          <a:graphicData uri="http://schemas.openxmlformats.org/drawingml/2006/table">
            <a:tbl>
              <a:tblPr bandRow="1">
                <a:tableStyleId>{4C3C2611-4C71-4FC5-86AE-919BDF0F9419}</a:tableStyleId>
              </a:tblPr>
              <a:tblGrid>
                <a:gridCol w="2368232">
                  <a:extLst>
                    <a:ext uri="{9D8B030D-6E8A-4147-A177-3AD203B41FA5}">
                      <a16:colId xmlns:a16="http://schemas.microsoft.com/office/drawing/2014/main" xmlns="" val="20000"/>
                    </a:ext>
                  </a:extLst>
                </a:gridCol>
                <a:gridCol w="2126615">
                  <a:extLst>
                    <a:ext uri="{9D8B030D-6E8A-4147-A177-3AD203B41FA5}">
                      <a16:colId xmlns:a16="http://schemas.microsoft.com/office/drawing/2014/main" xmlns="" val="20001"/>
                    </a:ext>
                  </a:extLst>
                </a:gridCol>
                <a:gridCol w="2463800">
                  <a:extLst>
                    <a:ext uri="{9D8B030D-6E8A-4147-A177-3AD203B41FA5}">
                      <a16:colId xmlns:a16="http://schemas.microsoft.com/office/drawing/2014/main" xmlns="" val="20002"/>
                    </a:ext>
                  </a:extLst>
                </a:gridCol>
                <a:gridCol w="1663382">
                  <a:extLst>
                    <a:ext uri="{9D8B030D-6E8A-4147-A177-3AD203B41FA5}">
                      <a16:colId xmlns:a16="http://schemas.microsoft.com/office/drawing/2014/main" xmlns="" val="20003"/>
                    </a:ext>
                  </a:extLst>
                </a:gridCol>
              </a:tblGrid>
              <a:tr h="203200">
                <a:tc gridSpan="4">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PROPOSAL FOR AN ANNUAL PLAN</a:t>
                      </a:r>
                    </a:p>
                  </a:txBody>
                  <a:tcPr marL="63500" marR="63500" marT="63500" marB="63500" anchor="ctr" horzOverflow="overflow">
                    <a:lnL w="12700">
                      <a:solidFill>
                        <a:srgbClr val="AAAAAA">
                          <a:alpha val="85000"/>
                        </a:srgbClr>
                      </a:solidFill>
                      <a:miter lim="400000"/>
                    </a:lnL>
                    <a:lnT w="12700">
                      <a:solidFill>
                        <a:srgbClr val="AAAAAA">
                          <a:alpha val="85000"/>
                        </a:srgbClr>
                      </a:solidFill>
                      <a:miter lim="400000"/>
                    </a:lnT>
                    <a:lnB w="25400">
                      <a:solidFill>
                        <a:srgbClr val="AAAAAA">
                          <a:alpha val="85000"/>
                        </a:srgbClr>
                      </a:solidFill>
                      <a:miter lim="400000"/>
                    </a:lnB>
                    <a:solidFill>
                      <a:srgbClr val="008F00">
                        <a:alpha val="20000"/>
                      </a:srgbClr>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10000"/>
                  </a:ext>
                </a:extLst>
              </a:tr>
              <a:tr h="469900">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Physical Conditioning            1/IX to 30/XI</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w="25400">
                      <a:solidFill>
                        <a:srgbClr val="AAAAAA">
                          <a:alpha val="85000"/>
                        </a:srgbClr>
                      </a:solidFill>
                      <a:miter lim="400000"/>
                    </a:lnT>
                    <a:lnB>
                      <a:solidFill>
                        <a:srgbClr val="AAAAAA">
                          <a:alpha val="85000"/>
                        </a:srgbClr>
                      </a:solidFill>
                      <a:miter lim="400000"/>
                    </a:lnB>
                    <a:solidFill>
                      <a:srgbClr val="FF9300">
                        <a:alpha val="30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Becoming fit                     1/XII to 30/III</a:t>
                      </a:r>
                    </a:p>
                  </a:txBody>
                  <a:tcPr marL="63500" marR="63500" marT="63500" marB="63500" anchor="ctr" horzOverflow="overflow">
                    <a:lnL>
                      <a:solidFill>
                        <a:srgbClr val="AAAAAA">
                          <a:alpha val="85000"/>
                        </a:srgbClr>
                      </a:solidFill>
                      <a:miter lim="400000"/>
                    </a:lnL>
                    <a:lnR>
                      <a:solidFill>
                        <a:srgbClr val="AAAAAA">
                          <a:alpha val="85000"/>
                        </a:srgbClr>
                      </a:solidFill>
                      <a:miter lim="400000"/>
                    </a:lnR>
                    <a:lnT w="25400">
                      <a:solidFill>
                        <a:srgbClr val="AAAAAA">
                          <a:alpha val="85000"/>
                        </a:srgbClr>
                      </a:solidFill>
                      <a:miter lim="400000"/>
                    </a:lnT>
                    <a:lnB>
                      <a:solidFill>
                        <a:srgbClr val="AAAAAA">
                          <a:alpha val="85000"/>
                        </a:srgbClr>
                      </a:solidFill>
                      <a:miter lim="400000"/>
                    </a:lnB>
                    <a:solidFill>
                      <a:srgbClr val="FF9300">
                        <a:alpha val="30000"/>
                      </a:srgbClr>
                    </a:solidFill>
                  </a:tcPr>
                </a:tc>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Staying fit                                1/IV to 30/VII</a:t>
                      </a:r>
                    </a:p>
                  </a:txBody>
                  <a:tcPr marL="63500" marR="63500" marT="63500" marB="63500" anchor="ctr" horzOverflow="overflow">
                    <a:lnL>
                      <a:solidFill>
                        <a:srgbClr val="AAAAAA">
                          <a:alpha val="85000"/>
                        </a:srgbClr>
                      </a:solidFill>
                      <a:miter lim="400000"/>
                    </a:lnL>
                    <a:lnR>
                      <a:solidFill>
                        <a:srgbClr val="AAAAAA">
                          <a:alpha val="85000"/>
                        </a:srgbClr>
                      </a:solidFill>
                      <a:miter lim="400000"/>
                    </a:lnR>
                    <a:lnT w="25400">
                      <a:solidFill>
                        <a:srgbClr val="AAAAAA">
                          <a:alpha val="85000"/>
                        </a:srgbClr>
                      </a:solidFill>
                      <a:miter lim="400000"/>
                    </a:lnT>
                    <a:lnB>
                      <a:solidFill>
                        <a:srgbClr val="AAAAAA">
                          <a:alpha val="85000"/>
                        </a:srgbClr>
                      </a:solidFill>
                      <a:miter lim="400000"/>
                    </a:lnB>
                    <a:solidFill>
                      <a:srgbClr val="FF9300">
                        <a:alpha val="30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Transitioning        1/VIII to 30/VIII</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w="25400">
                      <a:solidFill>
                        <a:srgbClr val="AAAAAA">
                          <a:alpha val="85000"/>
                        </a:srgbClr>
                      </a:solidFill>
                      <a:miter lim="400000"/>
                    </a:lnT>
                    <a:lnB>
                      <a:solidFill>
                        <a:srgbClr val="AAAAAA">
                          <a:alpha val="85000"/>
                        </a:srgbClr>
                      </a:solidFill>
                      <a:miter lim="400000"/>
                    </a:lnB>
                    <a:solidFill>
                      <a:srgbClr val="FF9300">
                        <a:alpha val="30000"/>
                      </a:srgbClr>
                    </a:solidFill>
                  </a:tcPr>
                </a:tc>
                <a:extLst>
                  <a:ext uri="{0D108BD9-81ED-4DB2-BD59-A6C34878D82A}">
                    <a16:rowId xmlns:a16="http://schemas.microsoft.com/office/drawing/2014/main" xmlns="" val="10001"/>
                  </a:ext>
                </a:extLst>
              </a:tr>
              <a:tr h="203200">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Test:</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9300">
                        <a:alpha val="20000"/>
                      </a:srgbClr>
                    </a:solidFill>
                  </a:tcPr>
                </a:tc>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Test:</a:t>
                      </a:r>
                    </a:p>
                  </a:txBody>
                  <a:tcPr marL="63500" marR="63500" marT="63500" marB="635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9300">
                        <a:alpha val="20000"/>
                      </a:srgbClr>
                    </a:solidFill>
                  </a:tcPr>
                </a:tc>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Test:</a:t>
                      </a:r>
                    </a:p>
                  </a:txBody>
                  <a:tcPr marL="63500" marR="63500" marT="63500" marB="635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9300">
                        <a:alpha val="20000"/>
                      </a:srgbClr>
                    </a:solidFill>
                  </a:tcPr>
                </a:tc>
                <a:tc rowSpan="8">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Summer Sports</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solidFill>
                      <a:srgbClr val="FF9300">
                        <a:alpha val="20000"/>
                      </a:srgbClr>
                    </a:solidFill>
                  </a:tcPr>
                </a:tc>
                <a:extLst>
                  <a:ext uri="{0D108BD9-81ED-4DB2-BD59-A6C34878D82A}">
                    <a16:rowId xmlns:a16="http://schemas.microsoft.com/office/drawing/2014/main" xmlns="" val="10002"/>
                  </a:ext>
                </a:extLst>
              </a:tr>
              <a:tr h="203200">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M: Flexibility</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9300">
                        <a:alpha val="20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M: Strength</a:t>
                      </a:r>
                    </a:p>
                  </a:txBody>
                  <a:tcPr marL="63500" marR="63500" marT="63500" marB="635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9300">
                        <a:alpha val="20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M: Strength</a:t>
                      </a:r>
                    </a:p>
                  </a:txBody>
                  <a:tcPr marL="63500" marR="63500" marT="63500" marB="635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9300">
                        <a:alpha val="20000"/>
                      </a:srgbClr>
                    </a:solidFill>
                  </a:tcPr>
                </a:tc>
                <a:tc vMerge="1">
                  <a:txBody>
                    <a:bodyPr/>
                    <a:lstStyle/>
                    <a:p>
                      <a:endParaRPr lang="es-ES"/>
                    </a:p>
                  </a:txBody>
                  <a:tcPr/>
                </a:tc>
                <a:extLst>
                  <a:ext uri="{0D108BD9-81ED-4DB2-BD59-A6C34878D82A}">
                    <a16:rowId xmlns:a16="http://schemas.microsoft.com/office/drawing/2014/main" xmlns="" val="10003"/>
                  </a:ext>
                </a:extLst>
              </a:tr>
              <a:tr h="203200">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T: Rest</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9300">
                        <a:alpha val="20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T: Rest</a:t>
                      </a:r>
                    </a:p>
                  </a:txBody>
                  <a:tcPr marL="63500" marR="63500" marT="63500" marB="635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9300">
                        <a:alpha val="20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T: Rest</a:t>
                      </a:r>
                    </a:p>
                  </a:txBody>
                  <a:tcPr marL="63500" marR="63500" marT="63500" marB="635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9300">
                        <a:alpha val="20000"/>
                      </a:srgbClr>
                    </a:solidFill>
                  </a:tcPr>
                </a:tc>
                <a:tc vMerge="1">
                  <a:txBody>
                    <a:bodyPr/>
                    <a:lstStyle/>
                    <a:p>
                      <a:endParaRPr lang="es-ES"/>
                    </a:p>
                  </a:txBody>
                  <a:tcPr/>
                </a:tc>
                <a:extLst>
                  <a:ext uri="{0D108BD9-81ED-4DB2-BD59-A6C34878D82A}">
                    <a16:rowId xmlns:a16="http://schemas.microsoft.com/office/drawing/2014/main" xmlns="" val="10004"/>
                  </a:ext>
                </a:extLst>
              </a:tr>
              <a:tr h="698500">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W: Endurance (Sport) Flexibility</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9300">
                        <a:alpha val="20000"/>
                      </a:srgbClr>
                    </a:solidFill>
                  </a:tcPr>
                </a:tc>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W: Endurance            Speed (sport)</a:t>
                      </a:r>
                    </a:p>
                  </a:txBody>
                  <a:tcPr marL="63500" marR="63500" marT="63500" marB="635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9300">
                        <a:alpha val="20000"/>
                      </a:srgbClr>
                    </a:solidFill>
                  </a:tcPr>
                </a:tc>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W: Endurance             Flexibility (sport)</a:t>
                      </a:r>
                    </a:p>
                  </a:txBody>
                  <a:tcPr marL="63500" marR="63500" marT="63500" marB="635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9300">
                        <a:alpha val="20000"/>
                      </a:srgbClr>
                    </a:solidFill>
                  </a:tcPr>
                </a:tc>
                <a:tc vMerge="1">
                  <a:txBody>
                    <a:bodyPr/>
                    <a:lstStyle/>
                    <a:p>
                      <a:endParaRPr lang="es-ES"/>
                    </a:p>
                  </a:txBody>
                  <a:tcPr/>
                </a:tc>
                <a:extLst>
                  <a:ext uri="{0D108BD9-81ED-4DB2-BD59-A6C34878D82A}">
                    <a16:rowId xmlns:a16="http://schemas.microsoft.com/office/drawing/2014/main" xmlns="" val="10005"/>
                  </a:ext>
                </a:extLst>
              </a:tr>
              <a:tr h="203200">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Th: Rest</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9300">
                        <a:alpha val="20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Th: Rest</a:t>
                      </a:r>
                    </a:p>
                  </a:txBody>
                  <a:tcPr marL="63500" marR="63500" marT="63500" marB="635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9300">
                        <a:alpha val="20000"/>
                      </a:srgbClr>
                    </a:solidFill>
                  </a:tcPr>
                </a:tc>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Th: Rest</a:t>
                      </a:r>
                    </a:p>
                  </a:txBody>
                  <a:tcPr marL="63500" marR="63500" marT="63500" marB="635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9300">
                        <a:alpha val="20000"/>
                      </a:srgbClr>
                    </a:solidFill>
                  </a:tcPr>
                </a:tc>
                <a:tc vMerge="1">
                  <a:txBody>
                    <a:bodyPr/>
                    <a:lstStyle/>
                    <a:p>
                      <a:endParaRPr lang="es-ES"/>
                    </a:p>
                  </a:txBody>
                  <a:tcPr/>
                </a:tc>
                <a:extLst>
                  <a:ext uri="{0D108BD9-81ED-4DB2-BD59-A6C34878D82A}">
                    <a16:rowId xmlns:a16="http://schemas.microsoft.com/office/drawing/2014/main" xmlns="" val="10006"/>
                  </a:ext>
                </a:extLst>
              </a:tr>
              <a:tr h="457200">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F: Endurance           (General Circuit)</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9300">
                        <a:alpha val="20000"/>
                      </a:srgbClr>
                    </a:solidFill>
                  </a:tcPr>
                </a:tc>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F: Strength and Flexibility</a:t>
                      </a:r>
                    </a:p>
                  </a:txBody>
                  <a:tcPr marL="63500" marR="63500" marT="63500" marB="635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9300">
                        <a:alpha val="20000"/>
                      </a:srgbClr>
                    </a:solidFill>
                  </a:tcPr>
                </a:tc>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F: Speed and Strength</a:t>
                      </a:r>
                    </a:p>
                  </a:txBody>
                  <a:tcPr marL="63500" marR="63500" marT="63500" marB="635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9300">
                        <a:alpha val="20000"/>
                      </a:srgbClr>
                    </a:solidFill>
                  </a:tcPr>
                </a:tc>
                <a:tc vMerge="1">
                  <a:txBody>
                    <a:bodyPr/>
                    <a:lstStyle/>
                    <a:p>
                      <a:endParaRPr lang="es-ES"/>
                    </a:p>
                  </a:txBody>
                  <a:tcPr/>
                </a:tc>
                <a:extLst>
                  <a:ext uri="{0D108BD9-81ED-4DB2-BD59-A6C34878D82A}">
                    <a16:rowId xmlns:a16="http://schemas.microsoft.com/office/drawing/2014/main" xmlns="" val="10007"/>
                  </a:ext>
                </a:extLst>
              </a:tr>
              <a:tr h="203200">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Sa: Rest</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9300">
                        <a:alpha val="20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Sa: Rest</a:t>
                      </a:r>
                    </a:p>
                  </a:txBody>
                  <a:tcPr marL="63500" marR="63500" marT="63500" marB="635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9300">
                        <a:alpha val="20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Sa: Rest</a:t>
                      </a:r>
                    </a:p>
                  </a:txBody>
                  <a:tcPr marL="63500" marR="63500" marT="63500" marB="635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9300">
                        <a:alpha val="20000"/>
                      </a:srgbClr>
                    </a:solidFill>
                  </a:tcPr>
                </a:tc>
                <a:tc vMerge="1">
                  <a:txBody>
                    <a:bodyPr/>
                    <a:lstStyle/>
                    <a:p>
                      <a:endParaRPr lang="es-ES"/>
                    </a:p>
                  </a:txBody>
                  <a:tcPr/>
                </a:tc>
                <a:extLst>
                  <a:ext uri="{0D108BD9-81ED-4DB2-BD59-A6C34878D82A}">
                    <a16:rowId xmlns:a16="http://schemas.microsoft.com/office/drawing/2014/main" xmlns="" val="10008"/>
                  </a:ext>
                </a:extLst>
              </a:tr>
              <a:tr h="203200">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Su: Rest</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w="12700">
                      <a:solidFill>
                        <a:srgbClr val="AAAAAA">
                          <a:alpha val="85000"/>
                        </a:srgbClr>
                      </a:solidFill>
                      <a:miter lim="400000"/>
                    </a:lnB>
                    <a:solidFill>
                      <a:srgbClr val="FF9300">
                        <a:alpha val="20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Su: Sports</a:t>
                      </a:r>
                    </a:p>
                  </a:txBody>
                  <a:tcPr marL="63500" marR="63500" marT="63500" marB="635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w="12700">
                      <a:solidFill>
                        <a:srgbClr val="AAAAAA">
                          <a:alpha val="85000"/>
                        </a:srgbClr>
                      </a:solidFill>
                      <a:miter lim="400000"/>
                    </a:lnB>
                    <a:solidFill>
                      <a:srgbClr val="FF9300">
                        <a:alpha val="20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Su: Sport and Flexibility</a:t>
                      </a:r>
                    </a:p>
                  </a:txBody>
                  <a:tcPr marL="63500" marR="63500" marT="63500" marB="635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w="12700">
                      <a:solidFill>
                        <a:srgbClr val="AAAAAA">
                          <a:alpha val="85000"/>
                        </a:srgbClr>
                      </a:solidFill>
                      <a:miter lim="400000"/>
                    </a:lnB>
                    <a:solidFill>
                      <a:srgbClr val="FF9300">
                        <a:alpha val="20000"/>
                      </a:srgbClr>
                    </a:solidFill>
                  </a:tcPr>
                </a:tc>
                <a:tc vMerge="1">
                  <a:txBody>
                    <a:bodyPr/>
                    <a:lstStyle/>
                    <a:p>
                      <a:endParaRPr lang="es-ES"/>
                    </a:p>
                  </a:txBody>
                  <a:tcPr/>
                </a:tc>
                <a:extLst>
                  <a:ext uri="{0D108BD9-81ED-4DB2-BD59-A6C34878D82A}">
                    <a16:rowId xmlns:a16="http://schemas.microsoft.com/office/drawing/2014/main" xmlns="" val="10009"/>
                  </a:ext>
                </a:extLst>
              </a:tr>
            </a:tbl>
          </a:graphicData>
        </a:graphic>
      </p:graphicFrame>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56"/>
          <p:cNvSpPr txBox="1">
            <a:spLocks noGrp="1"/>
          </p:cNvSpPr>
          <p:nvPr>
            <p:ph type="title" idx="4294967295"/>
          </p:nvPr>
        </p:nvSpPr>
        <p:spPr>
          <a:xfrm>
            <a:off x="468312" y="1484312"/>
            <a:ext cx="8280401" cy="1143001"/>
          </a:xfrm>
          <a:prstGeom prst="rect">
            <a:avLst/>
          </a:prstGeom>
        </p:spPr>
        <p:txBody>
          <a:bodyPr lIns="0" tIns="0" rIns="0" bIns="0">
            <a:normAutofit/>
          </a:bodyPr>
          <a:lstStyle>
            <a:lvl1pPr algn="l">
              <a:defRPr sz="1800"/>
            </a:lvl1pPr>
          </a:lstStyle>
          <a:p>
            <a:r>
              <a:t>Before planning any training programme, we must consider some basic principles:</a:t>
            </a:r>
          </a:p>
        </p:txBody>
      </p:sp>
      <p:pic>
        <p:nvPicPr>
          <p:cNvPr id="68"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69" name="Shape 59"/>
          <p:cNvSpPr txBox="1"/>
          <p:nvPr/>
        </p:nvSpPr>
        <p:spPr>
          <a:xfrm>
            <a:off x="468311" y="537656"/>
            <a:ext cx="7920040" cy="437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2400">
                <a:latin typeface="Arial"/>
                <a:ea typeface="Arial"/>
                <a:cs typeface="Arial"/>
                <a:sym typeface="Arial"/>
              </a:defRPr>
            </a:lvl1pPr>
          </a:lstStyle>
          <a:p>
            <a:r>
              <a:t>Programme to Improve Sports Performance </a:t>
            </a:r>
          </a:p>
        </p:txBody>
      </p:sp>
      <p:pic>
        <p:nvPicPr>
          <p:cNvPr id="70" name="eval 14.jpg" descr="eval 14.jpg"/>
          <p:cNvPicPr>
            <a:picLocks noChangeAspect="1"/>
          </p:cNvPicPr>
          <p:nvPr/>
        </p:nvPicPr>
        <p:blipFill>
          <a:blip r:embed="rId3">
            <a:alphaModFix amt="9331"/>
          </a:blip>
          <a:stretch>
            <a:fillRect/>
          </a:stretch>
        </p:blipFill>
        <p:spPr>
          <a:xfrm>
            <a:off x="211190" y="1508624"/>
            <a:ext cx="8128002" cy="5207002"/>
          </a:xfrm>
          <a:prstGeom prst="rect">
            <a:avLst/>
          </a:prstGeom>
          <a:ln w="12700">
            <a:miter lim="400000"/>
          </a:ln>
        </p:spPr>
      </p:pic>
      <p:graphicFrame>
        <p:nvGraphicFramePr>
          <p:cNvPr id="71" name="Table"/>
          <p:cNvGraphicFramePr/>
          <p:nvPr/>
        </p:nvGraphicFramePr>
        <p:xfrm>
          <a:off x="66198" y="2558988"/>
          <a:ext cx="8724264" cy="3106272"/>
        </p:xfrm>
        <a:graphic>
          <a:graphicData uri="http://schemas.openxmlformats.org/drawingml/2006/table">
            <a:tbl>
              <a:tblPr bandRow="1">
                <a:tableStyleId>{4C3C2611-4C71-4FC5-86AE-919BDF0F9419}</a:tableStyleId>
              </a:tblPr>
              <a:tblGrid>
                <a:gridCol w="2102167">
                  <a:extLst>
                    <a:ext uri="{9D8B030D-6E8A-4147-A177-3AD203B41FA5}">
                      <a16:colId xmlns:a16="http://schemas.microsoft.com/office/drawing/2014/main" xmlns="" val="20000"/>
                    </a:ext>
                  </a:extLst>
                </a:gridCol>
                <a:gridCol w="6622097">
                  <a:extLst>
                    <a:ext uri="{9D8B030D-6E8A-4147-A177-3AD203B41FA5}">
                      <a16:colId xmlns:a16="http://schemas.microsoft.com/office/drawing/2014/main" xmlns="" val="20001"/>
                    </a:ext>
                  </a:extLst>
                </a:gridCol>
              </a:tblGrid>
              <a:tr h="463912">
                <a:tc>
                  <a:txBody>
                    <a:bodyPr/>
                    <a:lstStyle/>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b="1">
                          <a:sym typeface="Helvetica"/>
                        </a:rPr>
                        <a:t>Multilateral development</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w="12700">
                      <a:solidFill>
                        <a:srgbClr val="AAAAAA">
                          <a:alpha val="85000"/>
                        </a:srgbClr>
                      </a:solidFill>
                      <a:miter lim="400000"/>
                    </a:lnT>
                    <a:lnB>
                      <a:solidFill>
                        <a:srgbClr val="AAAAAA">
                          <a:alpha val="85000"/>
                        </a:srgbClr>
                      </a:solidFill>
                      <a:miter lim="400000"/>
                    </a:lnB>
                    <a:solidFill>
                      <a:srgbClr val="008F00">
                        <a:alpha val="20000"/>
                      </a:srgbClr>
                    </a:solidFill>
                  </a:tcPr>
                </a:tc>
                <a:tc>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we must develop all physical abilities.</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w="12700">
                      <a:solidFill>
                        <a:srgbClr val="AAAAAA">
                          <a:alpha val="85000"/>
                        </a:srgbClr>
                      </a:solidFill>
                      <a:miter lim="400000"/>
                    </a:lnT>
                    <a:lnB>
                      <a:solidFill>
                        <a:srgbClr val="AAAAAA">
                          <a:alpha val="85000"/>
                        </a:srgbClr>
                      </a:solidFill>
                      <a:miter lim="400000"/>
                    </a:lnB>
                    <a:solidFill>
                      <a:srgbClr val="FF9300">
                        <a:alpha val="5000"/>
                      </a:srgbClr>
                    </a:solidFill>
                  </a:tcPr>
                </a:tc>
                <a:extLst>
                  <a:ext uri="{0D108BD9-81ED-4DB2-BD59-A6C34878D82A}">
                    <a16:rowId xmlns:a16="http://schemas.microsoft.com/office/drawing/2014/main" xmlns="" val="10000"/>
                  </a:ext>
                </a:extLst>
              </a:tr>
              <a:tr h="461755">
                <a:tc>
                  <a:txBody>
                    <a:bodyPr/>
                    <a:lstStyle/>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b="1">
                          <a:sym typeface="Helvetica"/>
                        </a:rPr>
                        <a:t>Adaptation</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08F00">
                        <a:alpha val="20000"/>
                      </a:srgbClr>
                    </a:solidFill>
                  </a:tcPr>
                </a:tc>
                <a:tc>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it is super-compensation of the body to constant stimuli that training suggests.</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9300">
                        <a:alpha val="5000"/>
                      </a:srgbClr>
                    </a:solidFill>
                  </a:tcPr>
                </a:tc>
                <a:extLst>
                  <a:ext uri="{0D108BD9-81ED-4DB2-BD59-A6C34878D82A}">
                    <a16:rowId xmlns:a16="http://schemas.microsoft.com/office/drawing/2014/main" xmlns="" val="10001"/>
                  </a:ext>
                </a:extLst>
              </a:tr>
              <a:tr h="461755">
                <a:tc>
                  <a:txBody>
                    <a:bodyPr/>
                    <a:lstStyle/>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b="1">
                          <a:sym typeface="Helvetica"/>
                        </a:rPr>
                        <a:t>Overload</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08F00">
                        <a:alpha val="20000"/>
                      </a:srgbClr>
                    </a:solidFill>
                  </a:tcPr>
                </a:tc>
                <a:tc>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We must increase in intensity, gradually increasing effort to prevent dangerous strain.</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9300">
                        <a:alpha val="5000"/>
                      </a:srgbClr>
                    </a:solidFill>
                  </a:tcPr>
                </a:tc>
                <a:extLst>
                  <a:ext uri="{0D108BD9-81ED-4DB2-BD59-A6C34878D82A}">
                    <a16:rowId xmlns:a16="http://schemas.microsoft.com/office/drawing/2014/main" xmlns="" val="10002"/>
                  </a:ext>
                </a:extLst>
              </a:tr>
              <a:tr h="461755">
                <a:tc>
                  <a:txBody>
                    <a:bodyPr/>
                    <a:lstStyle/>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b="1">
                          <a:sym typeface="Helvetica"/>
                        </a:rPr>
                        <a:t>Individuality</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08F00">
                        <a:alpha val="20000"/>
                      </a:srgbClr>
                    </a:solidFill>
                  </a:tcPr>
                </a:tc>
                <a:tc>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We must train by adjusting the tasks or exercises to the characteristics of the person.</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9300">
                        <a:alpha val="5000"/>
                      </a:srgbClr>
                    </a:solidFill>
                  </a:tcPr>
                </a:tc>
                <a:extLst>
                  <a:ext uri="{0D108BD9-81ED-4DB2-BD59-A6C34878D82A}">
                    <a16:rowId xmlns:a16="http://schemas.microsoft.com/office/drawing/2014/main" xmlns="" val="10003"/>
                  </a:ext>
                </a:extLst>
              </a:tr>
              <a:tr h="461755">
                <a:tc>
                  <a:txBody>
                    <a:bodyPr/>
                    <a:lstStyle/>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b="1">
                          <a:sym typeface="Helvetica"/>
                        </a:rPr>
                        <a:t>Self-motivation</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08F00">
                        <a:alpha val="20000"/>
                      </a:srgbClr>
                    </a:solidFill>
                  </a:tcPr>
                </a:tc>
                <a:tc>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We must maintain keen interest that predisposes us to train and improve.</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9300">
                        <a:alpha val="5000"/>
                      </a:srgbClr>
                    </a:solidFill>
                  </a:tcPr>
                </a:tc>
                <a:extLst>
                  <a:ext uri="{0D108BD9-81ED-4DB2-BD59-A6C34878D82A}">
                    <a16:rowId xmlns:a16="http://schemas.microsoft.com/office/drawing/2014/main" xmlns="" val="10004"/>
                  </a:ext>
                </a:extLst>
              </a:tr>
              <a:tr h="795340">
                <a:tc>
                  <a:txBody>
                    <a:bodyPr/>
                    <a:lstStyle/>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b="1">
                          <a:sym typeface="Helvetica"/>
                        </a:rPr>
                        <a:t>Efficacy</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w="12700">
                      <a:solidFill>
                        <a:srgbClr val="AAAAAA">
                          <a:alpha val="85000"/>
                        </a:srgbClr>
                      </a:solidFill>
                      <a:miter lim="400000"/>
                    </a:lnB>
                    <a:solidFill>
                      <a:srgbClr val="008F00">
                        <a:alpha val="20000"/>
                      </a:srgbClr>
                    </a:solidFill>
                  </a:tcPr>
                </a:tc>
                <a:tc>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We must always know the how, what, when and why in the selection of a suitable method</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w="12700">
                      <a:solidFill>
                        <a:srgbClr val="AAAAAA">
                          <a:alpha val="85000"/>
                        </a:srgbClr>
                      </a:solidFill>
                      <a:miter lim="400000"/>
                    </a:lnB>
                    <a:solidFill>
                      <a:srgbClr val="FF9300">
                        <a:alpha val="5000"/>
                      </a:srgbClr>
                    </a:solidFill>
                  </a:tcPr>
                </a:tc>
                <a:extLst>
                  <a:ext uri="{0D108BD9-81ED-4DB2-BD59-A6C34878D82A}">
                    <a16:rowId xmlns:a16="http://schemas.microsoft.com/office/drawing/2014/main" xmlns="" val="10005"/>
                  </a:ext>
                </a:extLst>
              </a:tr>
            </a:tbl>
          </a:graphicData>
        </a:graphic>
      </p:graphicFrame>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1250</Words>
  <Application>Microsoft Office PowerPoint</Application>
  <PresentationFormat>Presentación en pantalla (4:3)</PresentationFormat>
  <Paragraphs>147</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Default</vt:lpstr>
      <vt:lpstr>Presentación de PowerPoint</vt:lpstr>
      <vt:lpstr>Contents</vt:lpstr>
      <vt:lpstr>OBJECTIVES</vt:lpstr>
      <vt:lpstr>Presentación de PowerPoint</vt:lpstr>
      <vt:lpstr>TYPES OF PHYSICAL FITNESS PROGRAMMES</vt:lpstr>
      <vt:lpstr>FACTORS TO CONSIDER IN A GENERAL FITNESS PROGRAMME</vt:lpstr>
      <vt:lpstr>Presentación de PowerPoint</vt:lpstr>
      <vt:lpstr>Presentación de PowerPoint</vt:lpstr>
      <vt:lpstr>Before planning any training programme, we must consider some basic principles:</vt:lpstr>
      <vt:lpstr>Presentación de PowerPoint</vt:lpstr>
      <vt:lpstr>Presentación de PowerPoint</vt:lpstr>
      <vt:lpstr>Presentación de PowerPoint</vt:lpstr>
      <vt:lpstr>Presentación de PowerPoint</vt:lpstr>
      <vt:lpstr>Presentación de PowerPoint</vt:lpstr>
      <vt:lpstr>ELEMENTS THAT COMPRISE A SESSION </vt:lpstr>
      <vt:lpstr>FATIGUE</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zapepo</dc:creator>
  <cp:lastModifiedBy>zapepo</cp:lastModifiedBy>
  <cp:revision>1</cp:revision>
  <dcterms:modified xsi:type="dcterms:W3CDTF">2021-09-01T11:16:44Z</dcterms:modified>
</cp:coreProperties>
</file>