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AEC31-345E-4F06-918E-13105DB3B056}" v="2" dt="2021-08-03T17:42:33.86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 snapToGrid="0"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.diaz@uam.es" userId="b18783af-88a7-4588-8d94-dc9c0dee9733" providerId="ADAL" clId="{81FAEC31-345E-4F06-918E-13105DB3B056}"/>
    <pc:docChg chg="undo custSel modSld">
      <pc:chgData name="mario.diaz@uam.es" userId="b18783af-88a7-4588-8d94-dc9c0dee9733" providerId="ADAL" clId="{81FAEC31-345E-4F06-918E-13105DB3B056}" dt="2021-08-03T17:43:16.867" v="66" actId="1076"/>
      <pc:docMkLst>
        <pc:docMk/>
      </pc:docMkLst>
      <pc:sldChg chg="modSp mod">
        <pc:chgData name="mario.diaz@uam.es" userId="b18783af-88a7-4588-8d94-dc9c0dee9733" providerId="ADAL" clId="{81FAEC31-345E-4F06-918E-13105DB3B056}" dt="2021-08-03T17:30:45.333" v="1" actId="14100"/>
        <pc:sldMkLst>
          <pc:docMk/>
          <pc:sldMk cId="0" sldId="257"/>
        </pc:sldMkLst>
        <pc:spChg chg="mod">
          <ac:chgData name="mario.diaz@uam.es" userId="b18783af-88a7-4588-8d94-dc9c0dee9733" providerId="ADAL" clId="{81FAEC31-345E-4F06-918E-13105DB3B056}" dt="2021-08-03T17:29:11.158" v="0" actId="6549"/>
          <ac:spMkLst>
            <pc:docMk/>
            <pc:sldMk cId="0" sldId="257"/>
            <ac:spMk id="28" creationId="{00000000-0000-0000-0000-000000000000}"/>
          </ac:spMkLst>
        </pc:spChg>
        <pc:picChg chg="mod">
          <ac:chgData name="mario.diaz@uam.es" userId="b18783af-88a7-4588-8d94-dc9c0dee9733" providerId="ADAL" clId="{81FAEC31-345E-4F06-918E-13105DB3B056}" dt="2021-08-03T17:30:45.333" v="1" actId="14100"/>
          <ac:picMkLst>
            <pc:docMk/>
            <pc:sldMk cId="0" sldId="257"/>
            <ac:picMk id="30" creationId="{00000000-0000-0000-0000-000000000000}"/>
          </ac:picMkLst>
        </pc:picChg>
      </pc:sldChg>
      <pc:sldChg chg="modSp mod">
        <pc:chgData name="mario.diaz@uam.es" userId="b18783af-88a7-4588-8d94-dc9c0dee9733" providerId="ADAL" clId="{81FAEC31-345E-4F06-918E-13105DB3B056}" dt="2021-08-03T17:31:02.731" v="5" actId="6549"/>
        <pc:sldMkLst>
          <pc:docMk/>
          <pc:sldMk cId="0" sldId="258"/>
        </pc:sldMkLst>
        <pc:spChg chg="mod">
          <ac:chgData name="mario.diaz@uam.es" userId="b18783af-88a7-4588-8d94-dc9c0dee9733" providerId="ADAL" clId="{81FAEC31-345E-4F06-918E-13105DB3B056}" dt="2021-08-03T17:31:02.731" v="5" actId="6549"/>
          <ac:spMkLst>
            <pc:docMk/>
            <pc:sldMk cId="0" sldId="258"/>
            <ac:spMk id="34" creationId="{00000000-0000-0000-0000-000000000000}"/>
          </ac:spMkLst>
        </pc:spChg>
      </pc:sldChg>
      <pc:sldChg chg="modSp mod">
        <pc:chgData name="mario.diaz@uam.es" userId="b18783af-88a7-4588-8d94-dc9c0dee9733" providerId="ADAL" clId="{81FAEC31-345E-4F06-918E-13105DB3B056}" dt="2021-08-03T17:31:27.028" v="6" actId="1076"/>
        <pc:sldMkLst>
          <pc:docMk/>
          <pc:sldMk cId="0" sldId="259"/>
        </pc:sldMkLst>
        <pc:spChg chg="mod">
          <ac:chgData name="mario.diaz@uam.es" userId="b18783af-88a7-4588-8d94-dc9c0dee9733" providerId="ADAL" clId="{81FAEC31-345E-4F06-918E-13105DB3B056}" dt="2021-08-03T17:31:27.028" v="6" actId="1076"/>
          <ac:spMkLst>
            <pc:docMk/>
            <pc:sldMk cId="0" sldId="259"/>
            <ac:spMk id="38" creationId="{00000000-0000-0000-0000-000000000000}"/>
          </ac:spMkLst>
        </pc:spChg>
      </pc:sldChg>
      <pc:sldChg chg="modSp mod">
        <pc:chgData name="mario.diaz@uam.es" userId="b18783af-88a7-4588-8d94-dc9c0dee9733" providerId="ADAL" clId="{81FAEC31-345E-4F06-918E-13105DB3B056}" dt="2021-08-03T17:31:58.027" v="12" actId="1076"/>
        <pc:sldMkLst>
          <pc:docMk/>
          <pc:sldMk cId="0" sldId="260"/>
        </pc:sldMkLst>
        <pc:spChg chg="mod">
          <ac:chgData name="mario.diaz@uam.es" userId="b18783af-88a7-4588-8d94-dc9c0dee9733" providerId="ADAL" clId="{81FAEC31-345E-4F06-918E-13105DB3B056}" dt="2021-08-03T17:31:41.932" v="7" actId="1076"/>
          <ac:spMkLst>
            <pc:docMk/>
            <pc:sldMk cId="0" sldId="260"/>
            <ac:spMk id="44" creationId="{00000000-0000-0000-0000-000000000000}"/>
          </ac:spMkLst>
        </pc:spChg>
        <pc:spChg chg="mod">
          <ac:chgData name="mario.diaz@uam.es" userId="b18783af-88a7-4588-8d94-dc9c0dee9733" providerId="ADAL" clId="{81FAEC31-345E-4F06-918E-13105DB3B056}" dt="2021-08-03T17:31:46.388" v="8" actId="1076"/>
          <ac:spMkLst>
            <pc:docMk/>
            <pc:sldMk cId="0" sldId="260"/>
            <ac:spMk id="45" creationId="{00000000-0000-0000-0000-000000000000}"/>
          </ac:spMkLst>
        </pc:spChg>
        <pc:picChg chg="mod">
          <ac:chgData name="mario.diaz@uam.es" userId="b18783af-88a7-4588-8d94-dc9c0dee9733" providerId="ADAL" clId="{81FAEC31-345E-4F06-918E-13105DB3B056}" dt="2021-08-03T17:31:58.027" v="12" actId="1076"/>
          <ac:picMkLst>
            <pc:docMk/>
            <pc:sldMk cId="0" sldId="260"/>
            <ac:picMk id="46" creationId="{00000000-0000-0000-0000-000000000000}"/>
          </ac:picMkLst>
        </pc:picChg>
        <pc:picChg chg="mod">
          <ac:chgData name="mario.diaz@uam.es" userId="b18783af-88a7-4588-8d94-dc9c0dee9733" providerId="ADAL" clId="{81FAEC31-345E-4F06-918E-13105DB3B056}" dt="2021-08-03T17:31:56.108" v="11" actId="1076"/>
          <ac:picMkLst>
            <pc:docMk/>
            <pc:sldMk cId="0" sldId="260"/>
            <ac:picMk id="47" creationId="{00000000-0000-0000-0000-000000000000}"/>
          </ac:picMkLst>
        </pc:picChg>
      </pc:sldChg>
      <pc:sldChg chg="addSp delSp modSp mod">
        <pc:chgData name="mario.diaz@uam.es" userId="b18783af-88a7-4588-8d94-dc9c0dee9733" providerId="ADAL" clId="{81FAEC31-345E-4F06-918E-13105DB3B056}" dt="2021-08-03T17:36:52.119" v="39" actId="113"/>
        <pc:sldMkLst>
          <pc:docMk/>
          <pc:sldMk cId="0" sldId="261"/>
        </pc:sldMkLst>
        <pc:spChg chg="add mod">
          <ac:chgData name="mario.diaz@uam.es" userId="b18783af-88a7-4588-8d94-dc9c0dee9733" providerId="ADAL" clId="{81FAEC31-345E-4F06-918E-13105DB3B056}" dt="2021-08-03T17:35:29.068" v="26" actId="14100"/>
          <ac:spMkLst>
            <pc:docMk/>
            <pc:sldMk cId="0" sldId="261"/>
            <ac:spMk id="8" creationId="{69264B07-8D92-4775-B25A-AF95A320FF68}"/>
          </ac:spMkLst>
        </pc:spChg>
        <pc:spChg chg="add mod">
          <ac:chgData name="mario.diaz@uam.es" userId="b18783af-88a7-4588-8d94-dc9c0dee9733" providerId="ADAL" clId="{81FAEC31-345E-4F06-918E-13105DB3B056}" dt="2021-08-03T17:36:03.534" v="32" actId="255"/>
          <ac:spMkLst>
            <pc:docMk/>
            <pc:sldMk cId="0" sldId="261"/>
            <ac:spMk id="10" creationId="{CD607B61-BED7-4729-9DAF-E5DBEB58DA5E}"/>
          </ac:spMkLst>
        </pc:spChg>
        <pc:spChg chg="add del mod">
          <ac:chgData name="mario.diaz@uam.es" userId="b18783af-88a7-4588-8d94-dc9c0dee9733" providerId="ADAL" clId="{81FAEC31-345E-4F06-918E-13105DB3B056}" dt="2021-08-03T17:36:52.119" v="39" actId="113"/>
          <ac:spMkLst>
            <pc:docMk/>
            <pc:sldMk cId="0" sldId="261"/>
            <ac:spMk id="49" creationId="{00000000-0000-0000-0000-000000000000}"/>
          </ac:spMkLst>
        </pc:spChg>
        <pc:spChg chg="mod">
          <ac:chgData name="mario.diaz@uam.es" userId="b18783af-88a7-4588-8d94-dc9c0dee9733" providerId="ADAL" clId="{81FAEC31-345E-4F06-918E-13105DB3B056}" dt="2021-08-03T17:32:11.980" v="13" actId="1076"/>
          <ac:spMkLst>
            <pc:docMk/>
            <pc:sldMk cId="0" sldId="261"/>
            <ac:spMk id="51" creationId="{00000000-0000-0000-0000-000000000000}"/>
          </ac:spMkLst>
        </pc:spChg>
      </pc:sldChg>
      <pc:sldChg chg="modSp mod">
        <pc:chgData name="mario.diaz@uam.es" userId="b18783af-88a7-4588-8d94-dc9c0dee9733" providerId="ADAL" clId="{81FAEC31-345E-4F06-918E-13105DB3B056}" dt="2021-08-03T17:41:43.963" v="57" actId="14100"/>
        <pc:sldMkLst>
          <pc:docMk/>
          <pc:sldMk cId="0" sldId="262"/>
        </pc:sldMkLst>
        <pc:graphicFrameChg chg="modGraphic">
          <ac:chgData name="mario.diaz@uam.es" userId="b18783af-88a7-4588-8d94-dc9c0dee9733" providerId="ADAL" clId="{81FAEC31-345E-4F06-918E-13105DB3B056}" dt="2021-08-03T17:41:43.963" v="57" actId="14100"/>
          <ac:graphicFrameMkLst>
            <pc:docMk/>
            <pc:sldMk cId="0" sldId="262"/>
            <ac:graphicFrameMk id="57" creationId="{00000000-0000-0000-0000-000000000000}"/>
          </ac:graphicFrameMkLst>
        </pc:graphicFrameChg>
      </pc:sldChg>
      <pc:sldChg chg="modSp mod">
        <pc:chgData name="mario.diaz@uam.es" userId="b18783af-88a7-4588-8d94-dc9c0dee9733" providerId="ADAL" clId="{81FAEC31-345E-4F06-918E-13105DB3B056}" dt="2021-08-03T17:42:30.895" v="60" actId="27636"/>
        <pc:sldMkLst>
          <pc:docMk/>
          <pc:sldMk cId="0" sldId="263"/>
        </pc:sldMkLst>
        <pc:spChg chg="mod">
          <ac:chgData name="mario.diaz@uam.es" userId="b18783af-88a7-4588-8d94-dc9c0dee9733" providerId="ADAL" clId="{81FAEC31-345E-4F06-918E-13105DB3B056}" dt="2021-08-03T17:42:30.895" v="60" actId="27636"/>
          <ac:spMkLst>
            <pc:docMk/>
            <pc:sldMk cId="0" sldId="263"/>
            <ac:spMk id="65" creationId="{00000000-0000-0000-0000-000000000000}"/>
          </ac:spMkLst>
        </pc:spChg>
        <pc:spChg chg="mod">
          <ac:chgData name="mario.diaz@uam.es" userId="b18783af-88a7-4588-8d94-dc9c0dee9733" providerId="ADAL" clId="{81FAEC31-345E-4F06-918E-13105DB3B056}" dt="2021-08-03T17:41:57.122" v="58" actId="1076"/>
          <ac:spMkLst>
            <pc:docMk/>
            <pc:sldMk cId="0" sldId="263"/>
            <ac:spMk id="67" creationId="{00000000-0000-0000-0000-000000000000}"/>
          </ac:spMkLst>
        </pc:spChg>
      </pc:sldChg>
      <pc:sldChg chg="modSp mod">
        <pc:chgData name="mario.diaz@uam.es" userId="b18783af-88a7-4588-8d94-dc9c0dee9733" providerId="ADAL" clId="{81FAEC31-345E-4F06-918E-13105DB3B056}" dt="2021-08-03T17:42:46.782" v="62" actId="207"/>
        <pc:sldMkLst>
          <pc:docMk/>
          <pc:sldMk cId="0" sldId="264"/>
        </pc:sldMkLst>
        <pc:graphicFrameChg chg="mod modGraphic">
          <ac:chgData name="mario.diaz@uam.es" userId="b18783af-88a7-4588-8d94-dc9c0dee9733" providerId="ADAL" clId="{81FAEC31-345E-4F06-918E-13105DB3B056}" dt="2021-08-03T17:42:46.782" v="62" actId="207"/>
          <ac:graphicFrameMkLst>
            <pc:docMk/>
            <pc:sldMk cId="0" sldId="264"/>
            <ac:graphicFrameMk id="71" creationId="{00000000-0000-0000-0000-000000000000}"/>
          </ac:graphicFrameMkLst>
        </pc:graphicFrameChg>
      </pc:sldChg>
      <pc:sldChg chg="modSp mod">
        <pc:chgData name="mario.diaz@uam.es" userId="b18783af-88a7-4588-8d94-dc9c0dee9733" providerId="ADAL" clId="{81FAEC31-345E-4F06-918E-13105DB3B056}" dt="2021-08-03T17:43:01.627" v="64" actId="1076"/>
        <pc:sldMkLst>
          <pc:docMk/>
          <pc:sldMk cId="0" sldId="265"/>
        </pc:sldMkLst>
        <pc:graphicFrameChg chg="mod">
          <ac:chgData name="mario.diaz@uam.es" userId="b18783af-88a7-4588-8d94-dc9c0dee9733" providerId="ADAL" clId="{81FAEC31-345E-4F06-918E-13105DB3B056}" dt="2021-08-03T17:42:58.619" v="63" actId="1076"/>
          <ac:graphicFrameMkLst>
            <pc:docMk/>
            <pc:sldMk cId="0" sldId="265"/>
            <ac:graphicFrameMk id="75" creationId="{00000000-0000-0000-0000-000000000000}"/>
          </ac:graphicFrameMkLst>
        </pc:graphicFrameChg>
        <pc:picChg chg="mod">
          <ac:chgData name="mario.diaz@uam.es" userId="b18783af-88a7-4588-8d94-dc9c0dee9733" providerId="ADAL" clId="{81FAEC31-345E-4F06-918E-13105DB3B056}" dt="2021-08-03T17:43:01.627" v="64" actId="1076"/>
          <ac:picMkLst>
            <pc:docMk/>
            <pc:sldMk cId="0" sldId="265"/>
            <ac:picMk id="74" creationId="{00000000-0000-0000-0000-000000000000}"/>
          </ac:picMkLst>
        </pc:picChg>
      </pc:sldChg>
      <pc:sldChg chg="modSp mod">
        <pc:chgData name="mario.diaz@uam.es" userId="b18783af-88a7-4588-8d94-dc9c0dee9733" providerId="ADAL" clId="{81FAEC31-345E-4F06-918E-13105DB3B056}" dt="2021-08-03T17:43:16.867" v="66" actId="1076"/>
        <pc:sldMkLst>
          <pc:docMk/>
          <pc:sldMk cId="0" sldId="266"/>
        </pc:sldMkLst>
        <pc:spChg chg="mod">
          <ac:chgData name="mario.diaz@uam.es" userId="b18783af-88a7-4588-8d94-dc9c0dee9733" providerId="ADAL" clId="{81FAEC31-345E-4F06-918E-13105DB3B056}" dt="2021-08-03T17:43:12.875" v="65" actId="1076"/>
          <ac:spMkLst>
            <pc:docMk/>
            <pc:sldMk cId="0" sldId="266"/>
            <ac:spMk id="77" creationId="{00000000-0000-0000-0000-000000000000}"/>
          </ac:spMkLst>
        </pc:spChg>
        <pc:spChg chg="mod">
          <ac:chgData name="mario.diaz@uam.es" userId="b18783af-88a7-4588-8d94-dc9c0dee9733" providerId="ADAL" clId="{81FAEC31-345E-4F06-918E-13105DB3B056}" dt="2021-08-03T17:43:16.867" v="66" actId="1076"/>
          <ac:spMkLst>
            <pc:docMk/>
            <pc:sldMk cId="0" sldId="266"/>
            <ac:spMk id="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9528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8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21" name="Shape 9"/>
          <p:cNvSpPr txBox="1">
            <a:spLocks noGrp="1"/>
          </p:cNvSpPr>
          <p:nvPr>
            <p:ph type="body" sz="quarter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algn="ctr">
              <a:buSzTx/>
              <a:buNone/>
            </a:pPr>
            <a:endParaRPr/>
          </a:p>
        </p:txBody>
      </p:sp>
      <p:pic>
        <p:nvPicPr>
          <p:cNvPr id="22" name="sherrero4.jpeg" descr="sherrero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50800">
            <a:solidFill>
              <a:srgbClr val="006600"/>
            </a:solidFill>
          </a:ln>
        </p:spPr>
      </p:pic>
      <p:sp>
        <p:nvSpPr>
          <p:cNvPr id="23" name="Shape 11"/>
          <p:cNvSpPr txBox="1"/>
          <p:nvPr/>
        </p:nvSpPr>
        <p:spPr>
          <a:xfrm>
            <a:off x="179387" y="5876925"/>
            <a:ext cx="6696076" cy="158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Analysis of Physical Exercice </a:t>
            </a:r>
          </a:p>
        </p:txBody>
      </p:sp>
      <p:sp>
        <p:nvSpPr>
          <p:cNvPr id="24" name="Shape 12"/>
          <p:cNvSpPr txBox="1"/>
          <p:nvPr/>
        </p:nvSpPr>
        <p:spPr>
          <a:xfrm>
            <a:off x="-2" y="188912"/>
            <a:ext cx="9144004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t>Fundamentals for Secondary School and Baccalaureate. Comprehensive and experiential learning</a:t>
            </a:r>
          </a:p>
        </p:txBody>
      </p:sp>
      <p:pic>
        <p:nvPicPr>
          <p:cNvPr id="25" name="logodefinitivo.png" descr="logodefini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22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t>Analicemos este ejercicio</a:t>
            </a:r>
          </a:p>
        </p:txBody>
      </p:sp>
      <p:pic>
        <p:nvPicPr>
          <p:cNvPr id="74" name="c.fisica 5.jpg" descr="c.fisica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50" y="2152166"/>
            <a:ext cx="2303623" cy="233771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5" name="Table"/>
          <p:cNvGraphicFramePr/>
          <p:nvPr>
            <p:extLst>
              <p:ext uri="{D42A27DB-BD31-4B8C-83A1-F6EECF244321}">
                <p14:modId xmlns:p14="http://schemas.microsoft.com/office/powerpoint/2010/main" val="4087897600"/>
              </p:ext>
            </p:extLst>
          </p:nvPr>
        </p:nvGraphicFramePr>
        <p:xfrm>
          <a:off x="457200" y="2090420"/>
          <a:ext cx="5948769" cy="2461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67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3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6288">
                <a:tc gridSpan="2">
                  <a:txBody>
                    <a:bodyPr/>
                    <a:lstStyle/>
                    <a:p>
                      <a:pPr algn="ctr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Anatomical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 dirty="0">
                          <a:latin typeface="Arial"/>
                          <a:ea typeface="Arial"/>
                          <a:cs typeface="Arial"/>
                        </a:rPr>
                        <a:t>Mechanical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817">
                <a:tc rowSpan="3"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Upper Extremity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Shoulders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 rowSpan="6"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 dirty="0">
                          <a:latin typeface="Arial"/>
                          <a:ea typeface="Arial"/>
                          <a:cs typeface="Arial"/>
                        </a:rPr>
                        <a:t>SIMPLE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Extension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6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Elbows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Extension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Wrists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Flexion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060">
                <a:tc rowSpan="3"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Lower Extremity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Hips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Flexion and Extension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1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Knees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Extension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0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>
                          <a:latin typeface="Arial"/>
                          <a:ea typeface="Arial"/>
                          <a:cs typeface="Arial"/>
                        </a:rPr>
                        <a:t>Ankles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3000"/>
                        </a:lnSpc>
                        <a:spcBef>
                          <a:spcPts val="12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333" dirty="0">
                          <a:latin typeface="Arial"/>
                          <a:ea typeface="Arial"/>
                          <a:cs typeface="Arial"/>
                        </a:rPr>
                        <a:t>Flexion and Extension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QUESTIONNAIRE AND ACTIVITIES"/>
          <p:cNvSpPr txBox="1"/>
          <p:nvPr/>
        </p:nvSpPr>
        <p:spPr>
          <a:xfrm>
            <a:off x="482791" y="926034"/>
            <a:ext cx="4089209" cy="38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QUESTIONNAIRE AND ACTIVITIES</a:t>
            </a:r>
          </a:p>
        </p:txBody>
      </p:sp>
      <p:sp>
        <p:nvSpPr>
          <p:cNvPr id="78" name="1. From which three dimensions can we study physical exercise?…"/>
          <p:cNvSpPr txBox="1"/>
          <p:nvPr/>
        </p:nvSpPr>
        <p:spPr>
          <a:xfrm>
            <a:off x="482791" y="2039468"/>
            <a:ext cx="7751977" cy="2203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1. From which three dimensions can we study physical exercise? </a:t>
            </a:r>
          </a:p>
          <a:p>
            <a: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2. What movements can hips make? What about the wrist?</a:t>
            </a:r>
            <a:br>
              <a:rPr dirty="0"/>
            </a:br>
            <a:r>
              <a:rPr dirty="0"/>
              <a:t>3. What dimension do speed races belong to?</a:t>
            </a:r>
            <a:br>
              <a:rPr dirty="0"/>
            </a:br>
            <a:r>
              <a:rPr dirty="0"/>
              <a:t>4. Describe the movements of the knee. </a:t>
            </a:r>
          </a:p>
          <a:p>
            <a: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/>
              <a:t>5. Write down in your notebook unknown vocabulary from this unit.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15"/>
          <p:cNvSpPr txBox="1">
            <a:spLocks noGrp="1"/>
          </p:cNvSpPr>
          <p:nvPr>
            <p:ph type="title" idx="4294967295"/>
          </p:nvPr>
        </p:nvSpPr>
        <p:spPr>
          <a:xfrm>
            <a:off x="457200" y="428625"/>
            <a:ext cx="8229600" cy="989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t>Analysis of Physical Exercise</a:t>
            </a:r>
          </a:p>
        </p:txBody>
      </p:sp>
      <p:sp>
        <p:nvSpPr>
          <p:cNvPr id="28" name="Shape 16"/>
          <p:cNvSpPr txBox="1">
            <a:spLocks noGrp="1"/>
          </p:cNvSpPr>
          <p:nvPr>
            <p:ph type="body" sz="half" idx="4294967295"/>
          </p:nvPr>
        </p:nvSpPr>
        <p:spPr>
          <a:xfrm>
            <a:off x="428625" y="2000250"/>
            <a:ext cx="5000625" cy="32686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37160" indent="-137160" defTabSz="365760">
              <a:lnSpc>
                <a:spcPct val="150000"/>
              </a:lnSpc>
              <a:spcBef>
                <a:spcPts val="200"/>
              </a:spcBef>
              <a:buSzTx/>
              <a:buNone/>
              <a:defRPr sz="960"/>
            </a:pPr>
            <a:endParaRPr dirty="0"/>
          </a:p>
          <a:p>
            <a:pPr marL="137160" indent="-137160" defTabSz="365760">
              <a:lnSpc>
                <a:spcPct val="150000"/>
              </a:lnSpc>
              <a:spcBef>
                <a:spcPts val="200"/>
              </a:spcBef>
              <a:buSzTx/>
              <a:buNone/>
              <a:defRPr sz="1440"/>
            </a:pPr>
            <a:r>
              <a:rPr dirty="0"/>
              <a:t>1. Objectives</a:t>
            </a:r>
          </a:p>
          <a:p>
            <a:pPr marL="137160" indent="-137160" defTabSz="365760">
              <a:lnSpc>
                <a:spcPct val="150000"/>
              </a:lnSpc>
              <a:spcBef>
                <a:spcPts val="200"/>
              </a:spcBef>
              <a:buSzTx/>
              <a:buNone/>
              <a:defRPr sz="1440"/>
            </a:pPr>
            <a:r>
              <a:rPr dirty="0"/>
              <a:t>2. Three-Dimensional Analysis of Physical Exercise </a:t>
            </a:r>
          </a:p>
          <a:p>
            <a:pPr marL="137160" lvl="1" indent="143691" defTabSz="365760">
              <a:lnSpc>
                <a:spcPct val="150000"/>
              </a:lnSpc>
              <a:spcBef>
                <a:spcPts val="200"/>
              </a:spcBef>
              <a:buSzTx/>
              <a:buNone/>
              <a:defRPr sz="1440"/>
            </a:pPr>
            <a:r>
              <a:rPr dirty="0"/>
              <a:t>Anatomical Dimension</a:t>
            </a:r>
          </a:p>
          <a:p>
            <a:pPr marL="137160" lvl="1" indent="143691" defTabSz="365760">
              <a:lnSpc>
                <a:spcPct val="150000"/>
              </a:lnSpc>
              <a:spcBef>
                <a:spcPts val="200"/>
              </a:spcBef>
              <a:buSzTx/>
              <a:buNone/>
              <a:defRPr sz="1440"/>
            </a:pPr>
            <a:r>
              <a:rPr dirty="0"/>
              <a:t>Mechanical Dimension</a:t>
            </a:r>
          </a:p>
          <a:p>
            <a:pPr marL="137160" lvl="1" indent="143691" defTabSz="365760">
              <a:lnSpc>
                <a:spcPct val="150000"/>
              </a:lnSpc>
              <a:spcBef>
                <a:spcPts val="200"/>
              </a:spcBef>
              <a:buSzTx/>
              <a:buNone/>
              <a:defRPr sz="1440"/>
            </a:pPr>
            <a:r>
              <a:rPr dirty="0"/>
              <a:t>Functional Dimension </a:t>
            </a:r>
          </a:p>
          <a:p>
            <a:pPr marL="137160" indent="-137160" defTabSz="365760">
              <a:lnSpc>
                <a:spcPct val="150000"/>
              </a:lnSpc>
              <a:spcBef>
                <a:spcPts val="200"/>
              </a:spcBef>
              <a:buSzTx/>
              <a:buNone/>
              <a:defRPr sz="1440"/>
            </a:pPr>
            <a:r>
              <a:rPr dirty="0"/>
              <a:t>3. Relation among the Different Dimensions </a:t>
            </a:r>
          </a:p>
          <a:p>
            <a:pPr marL="137160" indent="-137160" defTabSz="365760">
              <a:lnSpc>
                <a:spcPct val="150000"/>
              </a:lnSpc>
              <a:spcBef>
                <a:spcPts val="200"/>
              </a:spcBef>
              <a:buSzTx/>
              <a:buNone/>
              <a:defRPr sz="1440"/>
            </a:pPr>
            <a:r>
              <a:rPr dirty="0"/>
              <a:t>4. Questionnaire and Activities</a:t>
            </a:r>
          </a:p>
        </p:txBody>
      </p:sp>
      <p:pic>
        <p:nvPicPr>
          <p:cNvPr id="29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30" name="frontal P sagittal A.jpg" descr="frontal P sagittal 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304" y="1360118"/>
            <a:ext cx="2842426" cy="390879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20"/>
          <p:cNvSpPr txBox="1"/>
          <p:nvPr/>
        </p:nvSpPr>
        <p:spPr>
          <a:xfrm>
            <a:off x="684212" y="1773236"/>
            <a:ext cx="2952751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OBJECTIVES </a:t>
            </a:r>
          </a:p>
        </p:txBody>
      </p:sp>
      <p:pic>
        <p:nvPicPr>
          <p:cNvPr id="33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34" name="Shape 22"/>
          <p:cNvSpPr txBox="1"/>
          <p:nvPr/>
        </p:nvSpPr>
        <p:spPr>
          <a:xfrm>
            <a:off x="538162" y="735826"/>
            <a:ext cx="818748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Currently, properly executed physical exercise is health, and it is conceived as a fundamental component of the education system through the subject of PE. </a:t>
            </a:r>
          </a:p>
        </p:txBody>
      </p:sp>
      <p:sp>
        <p:nvSpPr>
          <p:cNvPr id="35" name="Shape 23"/>
          <p:cNvSpPr txBox="1"/>
          <p:nvPr/>
        </p:nvSpPr>
        <p:spPr>
          <a:xfrm>
            <a:off x="395287" y="2852736"/>
            <a:ext cx="3960813" cy="1600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1919" indent="-108584" algn="just" defTabSz="457200">
              <a:lnSpc>
                <a:spcPct val="130000"/>
              </a:lnSpc>
              <a:buClr>
                <a:srgbClr val="232323"/>
              </a:buClr>
              <a:buSzPct val="100000"/>
              <a:buFont typeface="Helvetica Neue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To learn some elements which permit a detailed analysis of the different possibilities of physical activity.</a:t>
            </a:r>
          </a:p>
          <a:p>
            <a:pPr marL="121919" indent="-108584" algn="just" defTabSz="457200">
              <a:lnSpc>
                <a:spcPct val="130000"/>
              </a:lnSpc>
              <a:buClr>
                <a:srgbClr val="232323"/>
              </a:buClr>
              <a:buSzPct val="100000"/>
              <a:buFont typeface="Helvetica Neue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To implement a three-dimensional analysis of exercise to practical proposals that you could consider during PE lessons.</a:t>
            </a:r>
          </a:p>
        </p:txBody>
      </p:sp>
      <p:pic>
        <p:nvPicPr>
          <p:cNvPr id="36" name="ejercicio fisico 1.jpg" descr="ejercicio fisico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398" y="2305222"/>
            <a:ext cx="3439219" cy="2563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26"/>
          <p:cNvSpPr txBox="1"/>
          <p:nvPr/>
        </p:nvSpPr>
        <p:spPr>
          <a:xfrm>
            <a:off x="539749" y="2059107"/>
            <a:ext cx="4935538" cy="2189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just"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 defTabSz="457200">
              <a:lnSpc>
                <a:spcPts val="4300"/>
              </a:lnSpc>
              <a:spcBef>
                <a:spcPts val="12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three dimensions that </a:t>
            </a:r>
            <a:r>
              <a:rPr dirty="0" err="1"/>
              <a:t>Muska</a:t>
            </a:r>
            <a:r>
              <a:rPr dirty="0"/>
              <a:t> </a:t>
            </a:r>
            <a:r>
              <a:rPr dirty="0" err="1"/>
              <a:t>Mosston</a:t>
            </a:r>
            <a:r>
              <a:rPr dirty="0"/>
              <a:t> makes reference to are the anatomical, mechanical and functional dimensions. 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	</a:t>
            </a:r>
          </a:p>
        </p:txBody>
      </p:sp>
      <p:pic>
        <p:nvPicPr>
          <p:cNvPr id="39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40" name="Shape 28"/>
          <p:cNvSpPr txBox="1"/>
          <p:nvPr/>
        </p:nvSpPr>
        <p:spPr>
          <a:xfrm>
            <a:off x="539749" y="908050"/>
            <a:ext cx="5366702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Analysis of Physical Exercice</a:t>
            </a:r>
          </a:p>
        </p:txBody>
      </p:sp>
      <p:pic>
        <p:nvPicPr>
          <p:cNvPr id="41" name="ej.fisico m.jpg" descr="ej.fisico 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357" y="1888911"/>
            <a:ext cx="2996756" cy="3080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86" y="5929312"/>
            <a:ext cx="889002" cy="56515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44" name="Shape 32"/>
          <p:cNvSpPr txBox="1"/>
          <p:nvPr/>
        </p:nvSpPr>
        <p:spPr>
          <a:xfrm>
            <a:off x="1750813" y="426393"/>
            <a:ext cx="5400675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	Anatomical Dimension </a:t>
            </a:r>
          </a:p>
        </p:txBody>
      </p:sp>
      <p:sp>
        <p:nvSpPr>
          <p:cNvPr id="45" name="Shape 33"/>
          <p:cNvSpPr txBox="1"/>
          <p:nvPr/>
        </p:nvSpPr>
        <p:spPr>
          <a:xfrm>
            <a:off x="1489793" y="1269166"/>
            <a:ext cx="6192839" cy="150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ts val="4300"/>
              </a:lnSpc>
              <a:spcBef>
                <a:spcPts val="12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333"/>
            </a:pPr>
            <a:r>
              <a:rPr sz="2400" dirty="0"/>
              <a:t>This dimension </a:t>
            </a:r>
            <a:r>
              <a:rPr sz="2400" dirty="0" err="1"/>
              <a:t>localises</a:t>
            </a:r>
            <a:r>
              <a:rPr sz="2400" dirty="0"/>
              <a:t> the part of the body that intervenes in a concrete movement. Therefore, there are exercises for arms, legs, abdominal, lumbar, etc.  </a:t>
            </a:r>
          </a:p>
        </p:txBody>
      </p:sp>
      <p:pic>
        <p:nvPicPr>
          <p:cNvPr id="46" name="fuerza 24.jpg" descr="fuerza 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18" y="3646381"/>
            <a:ext cx="3383867" cy="2072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fuerza3.jpg" descr="fuerz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213" y="3646381"/>
            <a:ext cx="3204049" cy="2072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37"/>
          <p:cNvSpPr txBox="1"/>
          <p:nvPr/>
        </p:nvSpPr>
        <p:spPr>
          <a:xfrm>
            <a:off x="3284933" y="2619124"/>
            <a:ext cx="5400677" cy="258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lnSpc>
                <a:spcPts val="3900"/>
              </a:lnSpc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- </a:t>
            </a:r>
            <a:r>
              <a:rPr b="1" dirty="0"/>
              <a:t>Simple</a:t>
            </a:r>
            <a:r>
              <a:rPr dirty="0"/>
              <a:t> or when a joint is put into operation. Examples of which may be seen in the chart. </a:t>
            </a:r>
          </a:p>
          <a:p>
            <a:pPr defTabSz="457200">
              <a:lnSpc>
                <a:spcPts val="3900"/>
              </a:lnSpc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Complex</a:t>
            </a:r>
            <a:r>
              <a:rPr dirty="0"/>
              <a:t>. It puts several joints into operation which make their analysis more difficult, such as running, throwing, climbing, etc. </a:t>
            </a: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50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51" name="Shape 39"/>
          <p:cNvSpPr txBox="1"/>
          <p:nvPr/>
        </p:nvSpPr>
        <p:spPr>
          <a:xfrm>
            <a:off x="3212592" y="112719"/>
            <a:ext cx="4703597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5800"/>
              </a:lnSpc>
              <a:spcBef>
                <a:spcPts val="1200"/>
              </a:spcBef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Mechanical Dimension</a:t>
            </a:r>
          </a:p>
        </p:txBody>
      </p:sp>
      <p:pic>
        <p:nvPicPr>
          <p:cNvPr id="52" name="ejercicio fisico 4.jpg" descr="ejercicio fisico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9" y="417660"/>
            <a:ext cx="1717907" cy="2913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in título-1.jpg" descr="Sin título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8" y="3423937"/>
            <a:ext cx="3023028" cy="291376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9264B07-8D92-4775-B25A-AF95A320FF68}"/>
              </a:ext>
            </a:extLst>
          </p:cNvPr>
          <p:cNvSpPr txBox="1"/>
          <p:nvPr/>
        </p:nvSpPr>
        <p:spPr>
          <a:xfrm>
            <a:off x="2355151" y="971360"/>
            <a:ext cx="633045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dimension analyses the types of movement we make.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D607B61-BED7-4729-9DAF-E5DBEB58DA5E}"/>
              </a:ext>
            </a:extLst>
          </p:cNvPr>
          <p:cNvSpPr txBox="1"/>
          <p:nvPr/>
        </p:nvSpPr>
        <p:spPr>
          <a:xfrm>
            <a:off x="2399160" y="1795242"/>
            <a:ext cx="633045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this basis, the two most common movements in the physical activity are as follows.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/>
        </p:nvSpPr>
        <p:spPr>
          <a:xfrm>
            <a:off x="1755823" y="247650"/>
            <a:ext cx="2317602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Mechanical Simple</a:t>
            </a:r>
          </a:p>
        </p:txBody>
      </p:sp>
      <p:pic>
        <p:nvPicPr>
          <p:cNvPr id="56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graphicFrame>
        <p:nvGraphicFramePr>
          <p:cNvPr id="57" name="Table 45"/>
          <p:cNvGraphicFramePr/>
          <p:nvPr>
            <p:extLst>
              <p:ext uri="{D42A27DB-BD31-4B8C-83A1-F6EECF244321}">
                <p14:modId xmlns:p14="http://schemas.microsoft.com/office/powerpoint/2010/main" val="829576827"/>
              </p:ext>
            </p:extLst>
          </p:nvPr>
        </p:nvGraphicFramePr>
        <p:xfrm>
          <a:off x="413098" y="714375"/>
          <a:ext cx="5549551" cy="565899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04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5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0149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defRPr sz="1333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Flexion</a:t>
                      </a:r>
                      <a: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sz="1333" dirty="0">
                          <a:latin typeface="Arial"/>
                          <a:ea typeface="Arial"/>
                          <a:cs typeface="Arial"/>
                        </a:rPr>
                        <a:t>It is the movement in which two segments with a same joint approach their distant extremities, for instance, the arm, leg or trunk flexion.	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149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defRPr sz="1333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Extension</a:t>
                      </a:r>
                      <a: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defRPr sz="1333"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dirty="0"/>
                        <a:t>It is the opposite movement to flexion; it is produced when segments tend to put themselves in continuation or line. </a:t>
                      </a: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371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defRPr sz="1333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Abduction or Separation</a:t>
                      </a:r>
                      <a: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defRPr sz="1333"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dirty="0">
                          <a:solidFill>
                            <a:srgbClr val="232323"/>
                          </a:solidFill>
                        </a:rPr>
                        <a:t>I</a:t>
                      </a:r>
                      <a:r>
                        <a:rPr dirty="0"/>
                        <a:t>t is the movement of the segment or member, which rotating on the closest extremity to the joint, is separated laterally moving away from the vertical axis of the body, for example, a lateral rising of the arm. </a:t>
                      </a: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2409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defRPr sz="1333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Adduction or Approaching</a:t>
                      </a:r>
                      <a: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defRPr sz="1333"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dirty="0"/>
                        <a:t>It is the opposite movement of the one mentioned above, in other words, when a segment or body member approaches, rotating on the proximal end, to the vertical axis of the body.</a:t>
                      </a: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2766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defRPr sz="1333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Rotation</a:t>
                      </a:r>
                      <a: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dirty="0"/>
                        <a:t>Movement in which the member or segment rotates on its vertical axis. </a:t>
                      </a:r>
                      <a:endParaRPr lang="es-ES" dirty="0"/>
                    </a:p>
                    <a:p>
                      <a:pPr algn="l" defTabSz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dirty="0"/>
                        <a:t>This segment can rotate in two ways: </a:t>
                      </a:r>
                      <a:endParaRPr lang="es-ES" dirty="0"/>
                    </a:p>
                    <a:p>
                      <a:pPr marL="182563" indent="0" algn="l" defTabSz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es-ES" dirty="0"/>
                        <a:t>- </a:t>
                      </a:r>
                      <a:r>
                        <a:rPr dirty="0"/>
                        <a:t>inwardly or internal or pronation, and </a:t>
                      </a:r>
                      <a:endParaRPr lang="es-ES" dirty="0"/>
                    </a:p>
                    <a:p>
                      <a:pPr marL="182563" indent="0" algn="l" defTabSz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es-ES" dirty="0"/>
                        <a:t>- </a:t>
                      </a:r>
                      <a:r>
                        <a:rPr dirty="0"/>
                        <a:t>outwardly or external rotation or supination.</a:t>
                      </a: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0149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defRPr sz="1333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Circumduction</a:t>
                      </a:r>
                      <a:r>
                        <a:t> </a:t>
                      </a:r>
                      <a:endParaRPr sz="120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defRPr sz="1333"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dirty="0">
                          <a:solidFill>
                            <a:srgbClr val="232323"/>
                          </a:solidFill>
                        </a:rPr>
                        <a:t>I</a:t>
                      </a:r>
                      <a:r>
                        <a:rPr dirty="0"/>
                        <a:t>t is a circular movement of a segment or member in such a way that one of its ends forms a circumference of a circle rotation with the other end acting as a pivot.</a:t>
                      </a:r>
                      <a:r>
                        <a:rPr sz="1200" dirty="0"/>
                        <a:t> </a:t>
                      </a:r>
                      <a:r>
                        <a:rPr sz="12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8" name="ejercicio fisico 3.jpg" descr="ejercicio fisico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175" y="4471082"/>
            <a:ext cx="1094564" cy="1230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ejercicio f.jpg" descr="ejercicio 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037" y="404017"/>
            <a:ext cx="964738" cy="1488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ejerc. fisico d.jpg" descr="ejerc. fisico 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556" y="303324"/>
            <a:ext cx="908575" cy="1690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ej.fisico.jpg" descr="ej.fisic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8628" y="2300026"/>
            <a:ext cx="1423902" cy="1358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aduccion.jpg" descr="aducci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8506" y="2300026"/>
            <a:ext cx="1423902" cy="1358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ejercicio fisico f.jpg" descr="ejercicio fisico 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3765" y="3812749"/>
            <a:ext cx="1193629" cy="1773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53"/>
          <p:cNvSpPr txBox="1">
            <a:spLocks noGrp="1"/>
          </p:cNvSpPr>
          <p:nvPr>
            <p:ph type="title" idx="4294967295"/>
          </p:nvPr>
        </p:nvSpPr>
        <p:spPr>
          <a:xfrm>
            <a:off x="827086" y="476250"/>
            <a:ext cx="6159503" cy="1081088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algn="l" defTabSz="452627">
              <a:lnSpc>
                <a:spcPts val="5700"/>
              </a:lnSpc>
              <a:spcBef>
                <a:spcPts val="1100"/>
              </a:spcBef>
              <a:defRPr sz="1319">
                <a:latin typeface="Times"/>
                <a:ea typeface="Times"/>
                <a:cs typeface="Times"/>
                <a:sym typeface="Times"/>
              </a:defRPr>
            </a:pPr>
            <a:r>
              <a:rPr sz="3564">
                <a:latin typeface="Arial"/>
                <a:ea typeface="Arial"/>
                <a:cs typeface="Arial"/>
                <a:sym typeface="Arial"/>
              </a:rPr>
              <a:t>Functional Dimension </a:t>
            </a:r>
            <a:r>
              <a:rPr sz="3366"/>
              <a:t/>
            </a:r>
            <a:br>
              <a:rPr sz="3366"/>
            </a:br>
            <a:endParaRPr sz="3366"/>
          </a:p>
        </p:txBody>
      </p:sp>
      <p:pic>
        <p:nvPicPr>
          <p:cNvPr id="66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67" name="Shape 55"/>
          <p:cNvSpPr txBox="1"/>
          <p:nvPr/>
        </p:nvSpPr>
        <p:spPr>
          <a:xfrm>
            <a:off x="456640" y="1440683"/>
            <a:ext cx="4824413" cy="34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lnSpc>
                <a:spcPct val="13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This dimension analyses the physical exercise from a point of view of the adaptations or transformations which our body, its systems and functions will undergo. </a:t>
            </a:r>
          </a:p>
          <a:p>
            <a:pPr defTabSz="457200">
              <a:lnSpc>
                <a:spcPct val="13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 particular, it refers to the effects physical exercise has on a person’s physical fitness. In the functional dimension we have the following: </a:t>
            </a:r>
          </a:p>
          <a:p>
            <a:pPr marL="152400" indent="-152400" defTabSz="457200">
              <a:lnSpc>
                <a:spcPct val="130000"/>
              </a:lnSpc>
              <a:tabLst>
                <a:tab pos="127000" algn="l"/>
                <a:tab pos="2286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- strength, flexibility, endurance, co-ordination, speed and    balance. </a:t>
            </a:r>
            <a:endParaRPr sz="1200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68" name="cordinacion.jpg" descr="cordinac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270" y="1546422"/>
            <a:ext cx="2327660" cy="3375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58"/>
          <p:cNvSpPr txBox="1"/>
          <p:nvPr/>
        </p:nvSpPr>
        <p:spPr>
          <a:xfrm>
            <a:off x="5715000" y="1785936"/>
            <a:ext cx="3071814" cy="617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  <p:graphicFrame>
        <p:nvGraphicFramePr>
          <p:cNvPr id="71" name="Table"/>
          <p:cNvGraphicFramePr/>
          <p:nvPr>
            <p:extLst>
              <p:ext uri="{D42A27DB-BD31-4B8C-83A1-F6EECF244321}">
                <p14:modId xmlns:p14="http://schemas.microsoft.com/office/powerpoint/2010/main" val="162331028"/>
              </p:ext>
            </p:extLst>
          </p:nvPr>
        </p:nvGraphicFramePr>
        <p:xfrm>
          <a:off x="643532" y="-52900"/>
          <a:ext cx="7856932" cy="685652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276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0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657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4786">
                <a:tc rowSpan="10"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Upper Extremity</a:t>
                      </a:r>
                    </a:p>
                  </a:txBody>
                  <a:tcPr marL="63500" marR="63500" marT="63500" marB="63500" anchor="ctr" horzOverflow="overflow">
                    <a:lnL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009051">
                        <a:alpha val="50000"/>
                      </a:srgb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Shoulder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 w="3175">
                      <a:solidFill>
                        <a:srgbClr val="005493"/>
                      </a:solidFill>
                      <a:miter lim="400000"/>
                    </a:lnT>
                    <a:lnB w="3175">
                      <a:solidFill>
                        <a:srgbClr val="005493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Flexion-extension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 w="3175">
                      <a:solidFill>
                        <a:srgbClr val="005493"/>
                      </a:solidFill>
                      <a:miter lim="400000"/>
                    </a:lnT>
                    <a:lnB w="3175"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2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Flexion-extension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 w="3175"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3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Rotation external and internal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7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Circumduction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58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Elbow</a:t>
                      </a:r>
                    </a:p>
                  </a:txBody>
                  <a:tcPr marL="63500" marR="63500" marT="63500" marB="63500" anchor="ctr" horzOverflow="overflow">
                    <a:lnL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 w="3175"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Flexion-extension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3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Rotation external and internal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7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Circumduction with previous flexion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58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Wrist</a:t>
                      </a:r>
                    </a:p>
                  </a:txBody>
                  <a:tcPr marL="63500" marR="63500" marT="63500" marB="63500" anchor="ctr" horzOverflow="overflow">
                    <a:lnL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Flexion-extension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3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Abduction-adduction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32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Circumduction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035">
                <a:tc rowSpan="4"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Trunk</a:t>
                      </a:r>
                    </a:p>
                  </a:txBody>
                  <a:tcPr marL="63500" marR="63500" marT="63500" marB="63500" anchor="ctr" horzOverflow="overflow">
                    <a:lnL>
                      <a:solidFill>
                        <a:srgbClr val="005493"/>
                      </a:solidFill>
                      <a:miter lim="400000"/>
                    </a:lnL>
                    <a:lnR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009051">
                        <a:alpha val="5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Area</a:t>
                      </a:r>
                    </a:p>
                  </a:txBody>
                  <a:tcPr marL="63500" marR="63500" marT="63500" marB="63500" anchor="ctr" horzOverflow="overflow">
                    <a:lnL>
                      <a:solidFill>
                        <a:srgbClr val="005493"/>
                      </a:solidFill>
                      <a:miter lim="400000"/>
                    </a:lnL>
                    <a:lnR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 dirty="0">
                          <a:solidFill>
                            <a:schemeClr val="tx1"/>
                          </a:solidFill>
                          <a:sym typeface="Helvetica"/>
                        </a:rPr>
                        <a:t>Cervical Dorsal Lumbar</a:t>
                      </a:r>
                    </a:p>
                  </a:txBody>
                  <a:tcPr marL="63500" marR="63500" marT="63500" marB="63500" anchor="ctr" horzOverflow="overflow">
                    <a:lnL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Flexion-extension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Lateral flexion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Rotation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8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Circumduction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1297">
                <a:tc rowSpan="11"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Lower Extremity</a:t>
                      </a:r>
                    </a:p>
                  </a:txBody>
                  <a:tcPr marL="63500" marR="63500" marT="63500" marB="63500" anchor="ctr" horzOverflow="overflow">
                    <a:lnL>
                      <a:solidFill>
                        <a:srgbClr val="005493"/>
                      </a:solidFill>
                      <a:miter lim="400000"/>
                    </a:lnL>
                    <a:lnR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solidFill>
                      <a:srgbClr val="009051">
                        <a:alpha val="50000"/>
                      </a:srgb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 dirty="0">
                          <a:sym typeface="Helvetica"/>
                        </a:rPr>
                        <a:t>Hip</a:t>
                      </a:r>
                    </a:p>
                  </a:txBody>
                  <a:tcPr marL="63500" marR="63500" marT="63500" marB="63500" anchor="ctr" horzOverflow="overflow">
                    <a:lnL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Flexion-extension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Abduction-adduction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95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Rotation external and internal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12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Circumduction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12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Knee</a:t>
                      </a:r>
                    </a:p>
                  </a:txBody>
                  <a:tcPr marL="63500" marR="63500" marT="63500" marB="63500" anchor="ctr" horzOverflow="overflow">
                    <a:lnL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Flexion-extension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95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Rotation external and internal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Circumduction with previous flexion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812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Passive abduction-adduction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810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Ankle</a:t>
                      </a:r>
                    </a:p>
                  </a:txBody>
                  <a:tcPr marL="63500" marR="63500" marT="63500" marB="63500" anchor="ctr" horzOverflow="overflow">
                    <a:lnL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solidFill>
                      <a:srgbClr val="FFD47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Flexion-extension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>
                          <a:sym typeface="Helvetica"/>
                        </a:rPr>
                        <a:t>Rotation external and internal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812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900" dirty="0">
                          <a:sym typeface="Helvetica"/>
                        </a:rPr>
                        <a:t>Circumduction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5493"/>
                      </a:solidFill>
                      <a:miter lim="400000"/>
                    </a:lnL>
                    <a:lnR w="3175">
                      <a:solidFill>
                        <a:srgbClr val="005493"/>
                      </a:solidFill>
                      <a:miter lim="400000"/>
                    </a:lnR>
                    <a:lnT>
                      <a:solidFill>
                        <a:srgbClr val="005493"/>
                      </a:solidFill>
                      <a:miter lim="400000"/>
                    </a:lnT>
                    <a:lnB w="3175">
                      <a:solidFill>
                        <a:srgbClr val="005493"/>
                      </a:solidFill>
                      <a:miter lim="400000"/>
                    </a:lnB>
                    <a:solidFill>
                      <a:srgbClr val="FFD4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Office PowerPoint</Application>
  <PresentationFormat>Presentación en pantalla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Default</vt:lpstr>
      <vt:lpstr>Presentación de PowerPoint</vt:lpstr>
      <vt:lpstr>Analysis of Physical Exercise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Functional Dimension  </vt:lpstr>
      <vt:lpstr>Presentación de PowerPoint</vt:lpstr>
      <vt:lpstr>Analicemos este ejercicio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zapepo</dc:creator>
  <cp:lastModifiedBy>zapepo</cp:lastModifiedBy>
  <cp:revision>1</cp:revision>
  <dcterms:modified xsi:type="dcterms:W3CDTF">2021-08-29T10:47:53Z</dcterms:modified>
</cp:coreProperties>
</file>