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1.jpeg"/><Relationship Id="rId4" Type="http://schemas.openxmlformats.org/officeDocument/2006/relationships/image" Target="../media/image11.jpeg"/><Relationship Id="rId5" Type="http://schemas.openxmlformats.org/officeDocument/2006/relationships/image" Target="../media/image7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pPr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487487" y="3900487"/>
            <a:ext cx="6169026" cy="176212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400"/>
              <a:t>El Bádminton</a:t>
            </a:r>
            <a:r>
              <a:t> 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br>
              <a:rPr sz="4400"/>
            </a:br>
            <a:r>
              <a:rPr sz="2400">
                <a:solidFill>
                  <a:srgbClr val="FF9900"/>
                </a:solidFill>
              </a:rPr>
              <a:t> </a:t>
            </a:r>
            <a:r>
              <a:rPr sz="2000">
                <a:solidFill>
                  <a:srgbClr val="FF9900"/>
                </a:solidFill>
              </a:rPr>
              <a:t>RECURSOS TÉCNICO TÁCTICOS</a:t>
            </a:r>
            <a:r>
              <a:rPr sz="2800">
                <a:solidFill>
                  <a:srgbClr val="FF9900"/>
                </a:solidFill>
              </a:rPr>
              <a:t> </a:t>
            </a:r>
            <a:r>
              <a:rPr sz="2000">
                <a:solidFill>
                  <a:srgbClr val="FF9900"/>
                </a:solidFill>
              </a:rPr>
              <a:t>BÁSICOS        </a:t>
            </a:r>
            <a:r>
              <a:rPr sz="2000">
                <a:solidFill>
                  <a:srgbClr val="FF9900"/>
                </a:solidFill>
              </a:rPr>
              <a:t>EL BÁDMINTON</a:t>
            </a:r>
          </a:p>
        </p:txBody>
      </p:sp>
      <p:sp>
        <p:nvSpPr>
          <p:cNvPr id="56" name="Shape 56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28575" algn="just">
              <a:buSzTx/>
              <a:buNone/>
              <a:defRPr sz="1800"/>
            </a:pP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28575" algn="just">
              <a:buSzTx/>
              <a:buNone/>
              <a:defRPr sz="1800"/>
            </a:pP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28575" algn="just">
              <a:buSzTx/>
              <a:buNone/>
              <a:defRPr sz="1800"/>
            </a:pP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28575" algn="just">
              <a:buSzTx/>
              <a:buNone/>
              <a:defRPr sz="1800"/>
            </a:pP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28575" algn="just">
              <a:buSzTx/>
              <a:buNone/>
              <a:defRPr sz="1800"/>
            </a:pP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28575" algn="just">
              <a:buSzTx/>
              <a:buNone/>
              <a:defRPr sz="1800"/>
            </a:pPr>
            <a:r>
              <a:rPr sz="3200"/>
              <a:t> </a:t>
            </a:r>
          </a:p>
        </p:txBody>
      </p:sp>
      <p:pic>
        <p:nvPicPr>
          <p:cNvPr id="57" name="LOGO2 copia.jpg" descr="LOGO2 copi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381000"/>
            <a:ext cx="10668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064348" y="3217156"/>
            <a:ext cx="1447801" cy="626888"/>
          </a:xfrm>
          <a:prstGeom prst="rect">
            <a:avLst/>
          </a:prstGeom>
          <a:solidFill>
            <a:srgbClr val="FFCC99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Presa universal</a:t>
            </a:r>
          </a:p>
        </p:txBody>
      </p:sp>
      <p:sp>
        <p:nvSpPr>
          <p:cNvPr id="59" name="Shape 59"/>
          <p:cNvSpPr/>
          <p:nvPr/>
        </p:nvSpPr>
        <p:spPr>
          <a:xfrm rot="624">
            <a:off x="2274657" y="1761807"/>
            <a:ext cx="1528100" cy="1237319"/>
          </a:xfrm>
          <a:prstGeom prst="rect">
            <a:avLst/>
          </a:prstGeom>
          <a:solidFill>
            <a:srgbClr val="FFCC99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PRESAS </a:t>
            </a:r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DE </a:t>
            </a:r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RAQUETA</a:t>
            </a:r>
          </a:p>
        </p:txBody>
      </p:sp>
      <p:sp>
        <p:nvSpPr>
          <p:cNvPr id="60" name="Shape 60"/>
          <p:cNvSpPr/>
          <p:nvPr/>
        </p:nvSpPr>
        <p:spPr>
          <a:xfrm>
            <a:off x="3230118" y="3348058"/>
            <a:ext cx="1600201" cy="626887"/>
          </a:xfrm>
          <a:prstGeom prst="rect">
            <a:avLst/>
          </a:prstGeom>
          <a:solidFill>
            <a:srgbClr val="FFCC99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Presa de revés</a:t>
            </a:r>
          </a:p>
        </p:txBody>
      </p:sp>
      <p:sp>
        <p:nvSpPr>
          <p:cNvPr id="61" name="Shape 61"/>
          <p:cNvSpPr/>
          <p:nvPr/>
        </p:nvSpPr>
        <p:spPr>
          <a:xfrm rot="5432265">
            <a:off x="3707110" y="4071975"/>
            <a:ext cx="577594" cy="30480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2" name="Shape 62"/>
          <p:cNvSpPr/>
          <p:nvPr/>
        </p:nvSpPr>
        <p:spPr>
          <a:xfrm rot="5469382">
            <a:off x="1395571" y="4052630"/>
            <a:ext cx="798064" cy="33657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3" name="Shape 63"/>
          <p:cNvSpPr/>
          <p:nvPr/>
        </p:nvSpPr>
        <p:spPr>
          <a:xfrm>
            <a:off x="6108700" y="2200373"/>
            <a:ext cx="2133600" cy="360187"/>
          </a:xfrm>
          <a:prstGeom prst="rect">
            <a:avLst/>
          </a:prstGeom>
          <a:solidFill>
            <a:srgbClr val="FFCC99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Desplazamientos</a:t>
            </a:r>
          </a:p>
        </p:txBody>
      </p:sp>
      <p:pic>
        <p:nvPicPr>
          <p:cNvPr id="64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5" name="19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432" y="4700830"/>
            <a:ext cx="4798550" cy="153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3937" y="3198464"/>
            <a:ext cx="2460635" cy="205110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 flipH="1" flipV="1">
            <a:off x="6699263" y="4181760"/>
            <a:ext cx="312180" cy="630498"/>
          </a:xfrm>
          <a:prstGeom prst="line">
            <a:avLst/>
          </a:prstGeom>
          <a:ln w="25400">
            <a:solidFill>
              <a:srgbClr val="2E2E8B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7570242" y="5028157"/>
            <a:ext cx="818729" cy="134926"/>
          </a:xfrm>
          <a:prstGeom prst="line">
            <a:avLst/>
          </a:prstGeom>
          <a:ln w="25400">
            <a:solidFill>
              <a:srgbClr val="2E2E8B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9" name="Shape 69"/>
          <p:cNvSpPr/>
          <p:nvPr/>
        </p:nvSpPr>
        <p:spPr>
          <a:xfrm flipH="1">
            <a:off x="6410500" y="5109516"/>
            <a:ext cx="639044" cy="1"/>
          </a:xfrm>
          <a:prstGeom prst="line">
            <a:avLst/>
          </a:prstGeom>
          <a:ln w="25400">
            <a:solidFill>
              <a:srgbClr val="2E2E8B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1"/>
      <p:bldP build="whole" bldLvl="1" animBg="1" rev="0" advAuto="0" spid="60" grpId="2"/>
      <p:bldP build="whole" bldLvl="1" animBg="1" rev="0" advAuto="0" spid="6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457200" y="304800"/>
            <a:ext cx="82296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41247">
              <a:defRPr sz="1800"/>
            </a:pPr>
            <a:r>
              <a:rPr sz="1840">
                <a:solidFill>
                  <a:srgbClr val="FF9900"/>
                </a:solidFill>
              </a:rPr>
              <a:t> RECURSOS TÉCNICO TÁCTICOS</a:t>
            </a:r>
            <a:r>
              <a:rPr sz="2576">
                <a:solidFill>
                  <a:srgbClr val="FF9900"/>
                </a:solidFill>
              </a:rPr>
              <a:t> </a:t>
            </a:r>
            <a:r>
              <a:rPr sz="1840">
                <a:solidFill>
                  <a:srgbClr val="FF9900"/>
                </a:solidFill>
              </a:rPr>
              <a:t>BÁSICOS</a:t>
            </a:r>
          </a:p>
        </p:txBody>
      </p:sp>
      <p:sp>
        <p:nvSpPr>
          <p:cNvPr id="72" name="Shape 72"/>
          <p:cNvSpPr/>
          <p:nvPr>
            <p:ph type="body" idx="4294967295"/>
          </p:nvPr>
        </p:nvSpPr>
        <p:spPr>
          <a:xfrm>
            <a:off x="3441700" y="927100"/>
            <a:ext cx="2438400" cy="609600"/>
          </a:xfrm>
          <a:prstGeom prst="rect">
            <a:avLst/>
          </a:prstGeom>
          <a:solidFill>
            <a:srgbClr val="99CC00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spcBef>
                <a:spcPts val="1600"/>
              </a:spcBef>
              <a:buSzTx/>
              <a:buNone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GOLPEOS</a:t>
            </a:r>
          </a:p>
        </p:txBody>
      </p:sp>
      <p:sp>
        <p:nvSpPr>
          <p:cNvPr id="73" name="Shape 73"/>
          <p:cNvSpPr/>
          <p:nvPr/>
        </p:nvSpPr>
        <p:spPr>
          <a:xfrm>
            <a:off x="838200" y="1828800"/>
            <a:ext cx="1600200" cy="360187"/>
          </a:xfrm>
          <a:prstGeom prst="rect">
            <a:avLst/>
          </a:prstGeom>
          <a:solidFill>
            <a:srgbClr val="99CC00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El servicio</a:t>
            </a:r>
          </a:p>
        </p:txBody>
      </p:sp>
      <p:sp>
        <p:nvSpPr>
          <p:cNvPr id="74" name="Shape 74"/>
          <p:cNvSpPr/>
          <p:nvPr/>
        </p:nvSpPr>
        <p:spPr>
          <a:xfrm>
            <a:off x="4749800" y="2930525"/>
            <a:ext cx="1447800" cy="360187"/>
          </a:xfrm>
          <a:prstGeom prst="rect">
            <a:avLst/>
          </a:prstGeom>
          <a:solidFill>
            <a:srgbClr val="99CC00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Dejada</a:t>
            </a:r>
          </a:p>
        </p:txBody>
      </p:sp>
      <p:sp>
        <p:nvSpPr>
          <p:cNvPr id="75" name="Shape 75"/>
          <p:cNvSpPr/>
          <p:nvPr/>
        </p:nvSpPr>
        <p:spPr>
          <a:xfrm>
            <a:off x="4749800" y="1828800"/>
            <a:ext cx="1447800" cy="360187"/>
          </a:xfrm>
          <a:prstGeom prst="rect">
            <a:avLst/>
          </a:prstGeom>
          <a:solidFill>
            <a:srgbClr val="99CC00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Clear</a:t>
            </a:r>
          </a:p>
        </p:txBody>
      </p:sp>
      <p:sp>
        <p:nvSpPr>
          <p:cNvPr id="76" name="Shape 76"/>
          <p:cNvSpPr/>
          <p:nvPr/>
        </p:nvSpPr>
        <p:spPr>
          <a:xfrm>
            <a:off x="4749800" y="3973512"/>
            <a:ext cx="1447800" cy="360187"/>
          </a:xfrm>
          <a:prstGeom prst="rect">
            <a:avLst/>
          </a:prstGeom>
          <a:solidFill>
            <a:srgbClr val="99CC00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Lob</a:t>
            </a:r>
          </a:p>
        </p:txBody>
      </p:sp>
      <p:sp>
        <p:nvSpPr>
          <p:cNvPr id="77" name="Shape 77"/>
          <p:cNvSpPr/>
          <p:nvPr/>
        </p:nvSpPr>
        <p:spPr>
          <a:xfrm>
            <a:off x="4635500" y="5712881"/>
            <a:ext cx="1447800" cy="360187"/>
          </a:xfrm>
          <a:prstGeom prst="rect">
            <a:avLst/>
          </a:prstGeom>
          <a:solidFill>
            <a:srgbClr val="99CC00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Drive</a:t>
            </a:r>
          </a:p>
        </p:txBody>
      </p:sp>
      <p:sp>
        <p:nvSpPr>
          <p:cNvPr id="78" name="Shape 78"/>
          <p:cNvSpPr/>
          <p:nvPr/>
        </p:nvSpPr>
        <p:spPr>
          <a:xfrm>
            <a:off x="4635500" y="4888706"/>
            <a:ext cx="1447800" cy="360187"/>
          </a:xfrm>
          <a:prstGeom prst="rect">
            <a:avLst/>
          </a:prstGeom>
          <a:solidFill>
            <a:srgbClr val="99CC00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Remate</a:t>
            </a:r>
          </a:p>
        </p:txBody>
      </p:sp>
      <p:cxnSp>
        <p:nvCxnSpPr>
          <p:cNvPr id="79" name="Connector 79"/>
          <p:cNvCxnSpPr>
            <a:stCxn id="72" idx="0"/>
            <a:endCxn id="75" idx="0"/>
          </p:cNvCxnSpPr>
          <p:nvPr/>
        </p:nvCxnSpPr>
        <p:spPr>
          <a:xfrm>
            <a:off x="4660900" y="1231900"/>
            <a:ext cx="812800" cy="774700"/>
          </a:xfrm>
          <a:prstGeom prst="bentConnector3">
            <a:avLst>
              <a:gd name="adj1" fmla="val -181250"/>
            </a:avLst>
          </a:prstGeom>
          <a:ln>
            <a:solidFill>
              <a:srgbClr val="009999"/>
            </a:solidFill>
            <a:round/>
            <a:tailEnd type="triangle"/>
          </a:ln>
        </p:spPr>
      </p:cxnSp>
      <p:cxnSp>
        <p:nvCxnSpPr>
          <p:cNvPr id="80" name="Connector 80"/>
          <p:cNvCxnSpPr>
            <a:stCxn id="72" idx="0"/>
            <a:endCxn id="74" idx="0"/>
          </p:cNvCxnSpPr>
          <p:nvPr/>
        </p:nvCxnSpPr>
        <p:spPr>
          <a:xfrm>
            <a:off x="4660900" y="1231900"/>
            <a:ext cx="812800" cy="1879600"/>
          </a:xfrm>
          <a:prstGeom prst="bentConnector4">
            <a:avLst>
              <a:gd name="adj1" fmla="val -181250"/>
              <a:gd name="adj2" fmla="val 60810"/>
            </a:avLst>
          </a:prstGeom>
          <a:ln>
            <a:solidFill>
              <a:srgbClr val="009999"/>
            </a:solidFill>
            <a:round/>
            <a:tailEnd type="triangle"/>
          </a:ln>
        </p:spPr>
      </p:cxnSp>
      <p:cxnSp>
        <p:nvCxnSpPr>
          <p:cNvPr id="81" name="Connector 81"/>
          <p:cNvCxnSpPr>
            <a:stCxn id="72" idx="0"/>
            <a:endCxn id="78" idx="0"/>
          </p:cNvCxnSpPr>
          <p:nvPr/>
        </p:nvCxnSpPr>
        <p:spPr>
          <a:xfrm>
            <a:off x="4660900" y="1231900"/>
            <a:ext cx="698500" cy="3835400"/>
          </a:xfrm>
          <a:prstGeom prst="bentConnector4">
            <a:avLst>
              <a:gd name="adj1" fmla="val -210909"/>
              <a:gd name="adj2" fmla="val 48675"/>
            </a:avLst>
          </a:prstGeom>
          <a:ln>
            <a:solidFill>
              <a:srgbClr val="009999"/>
            </a:solidFill>
            <a:round/>
            <a:tailEnd type="triangle"/>
          </a:ln>
        </p:spPr>
      </p:cxnSp>
      <p:cxnSp>
        <p:nvCxnSpPr>
          <p:cNvPr id="82" name="Connector 82"/>
          <p:cNvCxnSpPr>
            <a:stCxn id="72" idx="0"/>
            <a:endCxn id="77" idx="0"/>
          </p:cNvCxnSpPr>
          <p:nvPr/>
        </p:nvCxnSpPr>
        <p:spPr>
          <a:xfrm>
            <a:off x="4660900" y="1231900"/>
            <a:ext cx="698500" cy="4660900"/>
          </a:xfrm>
          <a:prstGeom prst="bentConnector4">
            <a:avLst>
              <a:gd name="adj1" fmla="val -210909"/>
              <a:gd name="adj2" fmla="val 47411"/>
            </a:avLst>
          </a:prstGeom>
          <a:ln>
            <a:solidFill>
              <a:srgbClr val="009999"/>
            </a:solidFill>
            <a:round/>
            <a:tailEnd type="triangle"/>
          </a:ln>
        </p:spPr>
      </p:cxnSp>
      <p:cxnSp>
        <p:nvCxnSpPr>
          <p:cNvPr id="83" name="Connector 83"/>
          <p:cNvCxnSpPr>
            <a:stCxn id="72" idx="0"/>
            <a:endCxn id="76" idx="0"/>
          </p:cNvCxnSpPr>
          <p:nvPr/>
        </p:nvCxnSpPr>
        <p:spPr>
          <a:xfrm>
            <a:off x="4660900" y="1231900"/>
            <a:ext cx="812800" cy="2921000"/>
          </a:xfrm>
          <a:prstGeom prst="bentConnector4">
            <a:avLst>
              <a:gd name="adj1" fmla="val -181250"/>
              <a:gd name="adj2" fmla="val 52173"/>
            </a:avLst>
          </a:prstGeom>
          <a:ln>
            <a:solidFill>
              <a:srgbClr val="009999"/>
            </a:solidFill>
            <a:round/>
            <a:tailEnd type="triangle"/>
          </a:ln>
        </p:spPr>
      </p:cxnSp>
      <p:pic>
        <p:nvPicPr>
          <p:cNvPr id="8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85" name="306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928" y="2847251"/>
            <a:ext cx="1860309" cy="2285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2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8629" y="4596879"/>
            <a:ext cx="1422084" cy="866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1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4612" y="2677453"/>
            <a:ext cx="1350117" cy="799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13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24612" y="1637668"/>
            <a:ext cx="1350117" cy="74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1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88629" y="3664603"/>
            <a:ext cx="1422084" cy="799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6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71008" y="5595838"/>
            <a:ext cx="1457325" cy="594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nodeType="afterEffect" presetClass="entr" presetSubtype="10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10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nodeType="afterEffect" presetClass="entr" presetSubtype="10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10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nodeType="afterEffect" presetClass="entr" presetSubtype="10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6"/>
      <p:bldP build="whole" bldLvl="1" animBg="1" rev="0" advAuto="0" spid="81" grpId="9"/>
      <p:bldP build="whole" bldLvl="1" animBg="1" rev="0" advAuto="0" spid="82" grpId="11"/>
      <p:bldP build="whole" bldLvl="1" animBg="1" rev="0" advAuto="0" spid="78" grpId="10"/>
      <p:bldP build="whole" bldLvl="1" animBg="1" rev="0" advAuto="0" spid="76" grpId="8"/>
      <p:bldP build="whole" bldLvl="1" animBg="1" rev="0" advAuto="0" spid="83" grpId="7"/>
      <p:bldP build="whole" bldLvl="1" animBg="1" rev="0" advAuto="0" spid="80" grpId="5"/>
      <p:bldP build="whole" bldLvl="1" animBg="1" rev="0" advAuto="0" spid="79" grpId="3"/>
      <p:bldP build="p" bldLvl="1" animBg="1" rev="0" advAuto="0" spid="72" grpId="2"/>
      <p:bldP build="whole" bldLvl="1" animBg="1" rev="0" advAuto="0" spid="77" grpId="12"/>
      <p:bldP build="whole" bldLvl="1" animBg="1" rev="0" advAuto="0" spid="73" grpId="1"/>
      <p:bldP build="whole" bldLvl="1" animBg="1" rev="0" advAuto="0" spid="75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 idx="4294967295"/>
          </p:nvPr>
        </p:nvSpPr>
        <p:spPr>
          <a:xfrm>
            <a:off x="457200" y="274637"/>
            <a:ext cx="8229600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77823">
              <a:defRPr sz="1800"/>
            </a:pPr>
            <a:r>
              <a:rPr sz="2304">
                <a:solidFill>
                  <a:srgbClr val="FF9900"/>
                </a:solidFill>
              </a:rPr>
              <a:t> </a:t>
            </a:r>
            <a:r>
              <a:rPr sz="1919">
                <a:solidFill>
                  <a:srgbClr val="FF9900"/>
                </a:solidFill>
              </a:rPr>
              <a:t>RECURSOS TÉCNICO TÁCTICOS</a:t>
            </a:r>
            <a:r>
              <a:rPr sz="2688">
                <a:solidFill>
                  <a:srgbClr val="FF9900"/>
                </a:solidFill>
              </a:rPr>
              <a:t> </a:t>
            </a:r>
            <a:r>
              <a:rPr sz="1919">
                <a:solidFill>
                  <a:srgbClr val="FF9900"/>
                </a:solidFill>
              </a:rPr>
              <a:t>BÁSICOS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762000" y="1066800"/>
            <a:ext cx="7696200" cy="762000"/>
            <a:chOff x="0" y="0"/>
            <a:chExt cx="7696200" cy="762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696200" cy="762000"/>
            </a:xfrm>
            <a:prstGeom prst="rect">
              <a:avLst/>
            </a:prstGeom>
            <a:solidFill>
              <a:srgbClr val="99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19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1449305" y="199527"/>
              <a:ext cx="4797591" cy="3629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spcBef>
                  <a:spcPts val="1100"/>
                </a:spcBef>
                <a:defRPr sz="19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Están determinadas por las modalidades</a:t>
              </a:r>
            </a:p>
          </p:txBody>
        </p:sp>
      </p:grpSp>
      <p:sp>
        <p:nvSpPr>
          <p:cNvPr id="96" name="Shape 96"/>
          <p:cNvSpPr/>
          <p:nvPr/>
        </p:nvSpPr>
        <p:spPr>
          <a:xfrm>
            <a:off x="914400" y="2590800"/>
            <a:ext cx="2133600" cy="362946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100"/>
              </a:spcBef>
            </a:pPr>
            <a:r>
              <a:rPr sz="1900">
                <a:latin typeface="Arial Bold"/>
                <a:ea typeface="Arial Bold"/>
                <a:cs typeface="Arial Bold"/>
                <a:sym typeface="Arial Bold"/>
              </a:rPr>
              <a:t>INDIVIDUALES</a:t>
            </a:r>
            <a:r>
              <a:rPr sz="19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97" name="Shape 97"/>
          <p:cNvSpPr/>
          <p:nvPr/>
        </p:nvSpPr>
        <p:spPr>
          <a:xfrm>
            <a:off x="6019800" y="2590800"/>
            <a:ext cx="1600200" cy="362946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100"/>
              </a:spcBef>
              <a:defRPr sz="1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900"/>
              <a:t> DOBLES</a:t>
            </a:r>
          </a:p>
        </p:txBody>
      </p:sp>
      <p:sp>
        <p:nvSpPr>
          <p:cNvPr id="98" name="Shape 98"/>
          <p:cNvSpPr/>
          <p:nvPr/>
        </p:nvSpPr>
        <p:spPr>
          <a:xfrm>
            <a:off x="6172200" y="1600200"/>
            <a:ext cx="1143001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9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9999"/>
                </a:solidFill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381000" y="3124200"/>
            <a:ext cx="3352800" cy="1417462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spcBef>
                <a:spcPts val="1000"/>
              </a:spcBef>
            </a:lvl1pPr>
          </a:lstStyle>
          <a:p>
            <a:pPr lvl="0"/>
            <a:r>
              <a:t>Provocar desplazamientos en el contrario en todas direcciones. Debes retornar, después de cada golpeo, al centro del campo. “zona T” </a:t>
            </a:r>
          </a:p>
        </p:txBody>
      </p:sp>
      <p:sp>
        <p:nvSpPr>
          <p:cNvPr id="100" name="Shape 100"/>
          <p:cNvSpPr/>
          <p:nvPr/>
        </p:nvSpPr>
        <p:spPr>
          <a:xfrm>
            <a:off x="5105400" y="3124200"/>
            <a:ext cx="3352800" cy="1158382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4625" indent="-174625" algn="ctr">
              <a:spcBef>
                <a:spcPts val="1000"/>
              </a:spcBef>
            </a:pPr>
            <a:r>
              <a:t>Suelen utilizarse dos:</a:t>
            </a:r>
          </a:p>
          <a:p>
            <a:pPr lvl="0" marL="174625" indent="-174625" algn="ctr">
              <a:spcBef>
                <a:spcPts val="1000"/>
              </a:spcBef>
              <a:buSzPct val="100000"/>
              <a:buChar char="-"/>
            </a:pPr>
            <a:r>
              <a:t>“delantero y zaguero” </a:t>
            </a:r>
          </a:p>
          <a:p>
            <a:pPr lvl="0" marL="174625" indent="-174625" algn="ctr">
              <a:spcBef>
                <a:spcPts val="1000"/>
              </a:spcBef>
              <a:buSzPct val="100000"/>
              <a:buChar char="-"/>
            </a:pPr>
            <a:r>
              <a:t> “sistema paralelo”</a:t>
            </a:r>
          </a:p>
        </p:txBody>
      </p:sp>
      <p:pic>
        <p:nvPicPr>
          <p:cNvPr id="10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02" name="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701" y="4782546"/>
            <a:ext cx="2057401" cy="1796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1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2171" y="4782546"/>
            <a:ext cx="1813459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1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0335" y="4782546"/>
            <a:ext cx="2208819" cy="129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2"/>
      <p:bldP build="whole" bldLvl="1" animBg="1" rev="0" advAuto="0" spid="97" grpId="3"/>
      <p:bldP build="whole" bldLvl="1" animBg="1" rev="0" advAuto="0" spid="100" grpId="4"/>
      <p:bldP build="whole" bldLvl="1" animBg="1" rev="0" advAuto="0" spid="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 idx="4294967295"/>
          </p:nvPr>
        </p:nvSpPr>
        <p:spPr>
          <a:xfrm>
            <a:off x="457200" y="274637"/>
            <a:ext cx="8229600" cy="56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2400">
                <a:solidFill>
                  <a:srgbClr val="FF9900"/>
                </a:solidFill>
              </a:rPr>
              <a:t> </a:t>
            </a:r>
            <a:r>
              <a:rPr sz="2000">
                <a:solidFill>
                  <a:srgbClr val="FF9900"/>
                </a:solidFill>
              </a:rPr>
              <a:t>RECURSOS TÉCNICO TÁCTICOS</a:t>
            </a:r>
            <a:r>
              <a:rPr sz="2800">
                <a:solidFill>
                  <a:srgbClr val="FF9900"/>
                </a:solidFill>
              </a:rPr>
              <a:t> </a:t>
            </a:r>
            <a:r>
              <a:rPr sz="2000">
                <a:solidFill>
                  <a:srgbClr val="FF9900"/>
                </a:solidFill>
              </a:rPr>
              <a:t>BÁSICOS</a:t>
            </a:r>
          </a:p>
        </p:txBody>
      </p:sp>
      <p:sp>
        <p:nvSpPr>
          <p:cNvPr id="107" name="Shape 107"/>
          <p:cNvSpPr/>
          <p:nvPr>
            <p:ph type="body" idx="4294967295"/>
          </p:nvPr>
        </p:nvSpPr>
        <p:spPr>
          <a:xfrm>
            <a:off x="457200" y="1066800"/>
            <a:ext cx="82296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350" indent="-6350" algn="just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FFFFFF"/>
                </a:solidFill>
              </a:rPr>
              <a:t>Los recursos técnico-tácticos básicos anteriormente descritos se aplicarán en las distintas situaciones que vayan surgiendo y sobre la base de las decisiones que deberás ir tomando.</a:t>
            </a:r>
            <a:r>
              <a:rPr sz="2000"/>
              <a:t> 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832638" y="2438400"/>
            <a:ext cx="2678124" cy="457200"/>
            <a:chOff x="0" y="0"/>
            <a:chExt cx="2678122" cy="457200"/>
          </a:xfrm>
        </p:grpSpPr>
        <p:sp>
          <p:nvSpPr>
            <p:cNvPr id="108" name="Shape 108"/>
            <p:cNvSpPr/>
            <p:nvPr/>
          </p:nvSpPr>
          <p:spPr>
            <a:xfrm>
              <a:off x="5561" y="0"/>
              <a:ext cx="2667001" cy="4572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53269"/>
              <a:ext cx="267812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r>
                <a:rPr>
                  <a:latin typeface="Arial Bold"/>
                  <a:ea typeface="Arial Bold"/>
                  <a:cs typeface="Arial Bold"/>
                  <a:sym typeface="Arial Bold"/>
                </a:rPr>
                <a:t>JUGADOR EN ATAQUE</a:t>
              </a:r>
              <a:r>
                <a:t> 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5167462" y="2438400"/>
            <a:ext cx="2847676" cy="457200"/>
            <a:chOff x="0" y="0"/>
            <a:chExt cx="2847674" cy="457200"/>
          </a:xfrm>
        </p:grpSpPr>
        <p:sp>
          <p:nvSpPr>
            <p:cNvPr id="111" name="Shape 111"/>
            <p:cNvSpPr/>
            <p:nvPr/>
          </p:nvSpPr>
          <p:spPr>
            <a:xfrm>
              <a:off x="14137" y="0"/>
              <a:ext cx="2819401" cy="4572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53269"/>
              <a:ext cx="284767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r>
                <a:rPr>
                  <a:latin typeface="Arial Bold"/>
                  <a:ea typeface="Arial Bold"/>
                  <a:cs typeface="Arial Bold"/>
                  <a:sym typeface="Arial Bold"/>
                </a:rPr>
                <a:t>JUGADOR EN DEFENSA</a:t>
              </a:r>
              <a:r>
                <a:t> </a:t>
              </a:r>
            </a:p>
          </p:txBody>
        </p:sp>
      </p:grpSp>
      <p:sp>
        <p:nvSpPr>
          <p:cNvPr id="114" name="Shape 114"/>
          <p:cNvSpPr/>
          <p:nvPr/>
        </p:nvSpPr>
        <p:spPr>
          <a:xfrm>
            <a:off x="4953000" y="3048000"/>
            <a:ext cx="3429000" cy="2750962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9387" indent="-179387" algn="just">
              <a:buSzPct val="100000"/>
              <a:buChar char="•"/>
            </a:pPr>
            <a:r>
              <a:t>Dónde está situado el jugador del otro equipo.</a:t>
            </a:r>
          </a:p>
          <a:p>
            <a:pPr lvl="0" marL="179387" indent="-179387" algn="just">
              <a:buSzPct val="100000"/>
              <a:buChar char="•"/>
            </a:pPr>
            <a:r>
              <a:t>Dónde estoy situado.</a:t>
            </a:r>
          </a:p>
          <a:p>
            <a:pPr lvl="0" marL="179387" indent="-179387" algn="just">
              <a:buSzPct val="100000"/>
              <a:buChar char="•"/>
            </a:pPr>
            <a:r>
              <a:t>Cuáles son sus características y cómo puede enviar el volante.</a:t>
            </a:r>
          </a:p>
          <a:p>
            <a:pPr lvl="0" marL="179387" indent="-179387" algn="just">
              <a:buSzPct val="100000"/>
              <a:buChar char="•"/>
            </a:pPr>
            <a:r>
              <a:t>Qué desplazamiento debo utilizar una vez que el jugador atacante haya golpeado el móvil. </a:t>
            </a:r>
          </a:p>
        </p:txBody>
      </p:sp>
      <p:sp>
        <p:nvSpPr>
          <p:cNvPr id="115" name="Shape 115"/>
          <p:cNvSpPr/>
          <p:nvPr/>
        </p:nvSpPr>
        <p:spPr>
          <a:xfrm>
            <a:off x="457200" y="3124200"/>
            <a:ext cx="3429000" cy="2750962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9387" indent="-179387" algn="just">
              <a:buSzPct val="100000"/>
              <a:buChar char="•"/>
            </a:pPr>
            <a:r>
              <a:t>Dónde está situado el jugador o jugadores del otro equipo.</a:t>
            </a:r>
          </a:p>
          <a:p>
            <a:pPr lvl="0" marL="179387" indent="-179387" algn="just">
              <a:buSzPct val="100000"/>
              <a:buChar char="•"/>
            </a:pPr>
            <a:r>
              <a:t>Dónde estoy situado.</a:t>
            </a:r>
          </a:p>
          <a:p>
            <a:pPr lvl="0" marL="179387" indent="-179387" algn="just">
              <a:buSzPct val="100000"/>
              <a:buChar char="•"/>
            </a:pPr>
            <a:r>
              <a:t>Qué golpeo puedo utilizar como más adecuado para enviar el móvil al campo contrario y con posibilidades de puntuar.</a:t>
            </a:r>
          </a:p>
          <a:p>
            <a:pPr lvl="0" marL="179387" indent="-179387" algn="just">
              <a:buSzPct val="100000"/>
              <a:buChar char="•"/>
            </a:pPr>
            <a:r>
              <a:t>Qué debo hacer una vez que he golpeado al volante. </a:t>
            </a:r>
          </a:p>
        </p:txBody>
      </p:sp>
      <p:pic>
        <p:nvPicPr>
          <p:cNvPr id="11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17" name="25 copiaby.jpg"/>
          <p:cNvPicPr/>
          <p:nvPr/>
        </p:nvPicPr>
        <p:blipFill>
          <a:blip r:embed="rId3">
            <a:alphaModFix amt="37336"/>
            <a:extLst/>
          </a:blip>
          <a:stretch>
            <a:fillRect/>
          </a:stretch>
        </p:blipFill>
        <p:spPr>
          <a:xfrm>
            <a:off x="-2016336" y="456455"/>
            <a:ext cx="12683754" cy="5172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" grpId="1"/>
      <p:bldP build="whole" bldLvl="1" animBg="1" rev="0" advAuto="0" spid="113" grpId="3"/>
      <p:bldP build="whole" bldLvl="1" animBg="1" rev="0" advAuto="0" spid="115" grpId="2"/>
      <p:bldP build="whole" bldLvl="1" animBg="1" rev="0" advAuto="0" spid="114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52400" y="228600"/>
            <a:ext cx="878681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66"/>
                </a:solidFill>
              </a:rPr>
              <a:t>¿Podrías identificar  y describir qué recurso técnico-táctico está realizando cada jugador?</a:t>
            </a:r>
          </a:p>
        </p:txBody>
      </p:sp>
      <p:pic>
        <p:nvPicPr>
          <p:cNvPr id="12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21" name="306 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1315" y="744361"/>
            <a:ext cx="1522582" cy="2303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306 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636" y="1262406"/>
            <a:ext cx="1678752" cy="206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306 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3374" y="4155086"/>
            <a:ext cx="1788757" cy="1941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306 6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00924" y="1436596"/>
            <a:ext cx="1678752" cy="1714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3b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0781" y="4040786"/>
            <a:ext cx="2328870" cy="1941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3 copiab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15853" y="4040786"/>
            <a:ext cx="2328871" cy="1941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body" idx="4294967295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Describe brevemente las decisiones que puedes tomar como jugador atacante.</a:t>
            </a: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FFFFFF"/>
              </a:buClr>
              <a:buChar char="•"/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214312" indent="-214312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¿Podrías explicar para qué sirve el remate?  </a:t>
            </a: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FFFFFF"/>
              </a:buClr>
              <a:buChar char="•"/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214312" indent="-214312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Describe la acción LOB.</a:t>
            </a:r>
            <a:r>
              <a:rPr sz="2000"/>
              <a:t> </a:t>
            </a:r>
            <a:endParaRPr sz="20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000"/>
          </a:p>
          <a:p>
            <a:pPr lvl="0" marL="214312" indent="-214312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Describe brevemente las decisiones que puedes tomar como jugador atacante.</a:t>
            </a: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/>
              <a:t> </a:t>
            </a:r>
            <a:endParaRPr sz="2000"/>
          </a:p>
          <a:p>
            <a:pPr lvl="0" marL="214312" indent="-214312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Por qué es importante tomar decisiones durante el desarrollo del juego.</a:t>
            </a:r>
            <a:r>
              <a:rPr sz="2000"/>
              <a:t> </a:t>
            </a:r>
          </a:p>
        </p:txBody>
      </p:sp>
      <p:pic>
        <p:nvPicPr>
          <p:cNvPr id="12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30" name="Shape 130"/>
          <p:cNvSpPr/>
          <p:nvPr/>
        </p:nvSpPr>
        <p:spPr>
          <a:xfrm>
            <a:off x="457200" y="304800"/>
            <a:ext cx="82296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400">
                <a:solidFill>
                  <a:srgbClr val="FFFF00"/>
                </a:solidFill>
              </a:rPr>
              <a:t>Si has estudiado, contestarás sin problema a las siguientes cuestiones:</a:t>
            </a:r>
            <a:r>
              <a:rPr sz="200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200">
                <a:solidFill>
                  <a:srgbClr val="FFFFFF"/>
                </a:solidFill>
              </a:rPr>
              <a:t>EL BÁDMINTON</a:t>
            </a:r>
            <a:r>
              <a:rPr sz="3200"/>
              <a:t>  </a:t>
            </a: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038600" y="2362200"/>
            <a:ext cx="4572001" cy="281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1534" indent="-184546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Char char="•"/>
              <a:defRPr sz="1800"/>
            </a:pPr>
            <a:r>
              <a:rPr sz="2400">
                <a:solidFill>
                  <a:srgbClr val="FF9900"/>
                </a:solidFill>
              </a:rPr>
              <a:t>Objetivos</a:t>
            </a:r>
            <a:endParaRPr sz="2400">
              <a:solidFill>
                <a:srgbClr val="FF9900"/>
              </a:solidFill>
            </a:endParaRPr>
          </a:p>
          <a:p>
            <a:pPr lvl="0" marL="211534" indent="-184546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Char char="•"/>
              <a:defRPr sz="1800"/>
            </a:pPr>
            <a:r>
              <a:rPr sz="2400">
                <a:solidFill>
                  <a:srgbClr val="FF9900"/>
                </a:solidFill>
              </a:rPr>
              <a:t>Orígenes</a:t>
            </a:r>
            <a:endParaRPr sz="2400">
              <a:solidFill>
                <a:srgbClr val="FF9900"/>
              </a:solidFill>
            </a:endParaRPr>
          </a:p>
          <a:p>
            <a:pPr lvl="0" marL="211534" indent="-184546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Char char="•"/>
              <a:defRPr sz="1800"/>
            </a:pPr>
            <a:r>
              <a:rPr sz="2400">
                <a:solidFill>
                  <a:srgbClr val="FF9900"/>
                </a:solidFill>
              </a:rPr>
              <a:t>Reglamento, instalaciones y material</a:t>
            </a:r>
            <a:endParaRPr sz="2400">
              <a:solidFill>
                <a:srgbClr val="FF9900"/>
              </a:solidFill>
            </a:endParaRPr>
          </a:p>
          <a:p>
            <a:pPr lvl="0" marL="211534" indent="-184546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Char char="•"/>
              <a:defRPr sz="1800"/>
            </a:pPr>
            <a:r>
              <a:rPr sz="2400">
                <a:solidFill>
                  <a:srgbClr val="FF9900"/>
                </a:solidFill>
              </a:rPr>
              <a:t>Recursos técnico-tácticos básicos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780" y="2193866"/>
            <a:ext cx="2963486" cy="2470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1524000" y="380999"/>
            <a:ext cx="54864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9900"/>
                </a:solidFill>
              </a:rPr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92075">
              <a:buSzTx/>
              <a:buNone/>
              <a:defRPr sz="1800"/>
            </a:pPr>
            <a:endParaRPr sz="3200"/>
          </a:p>
          <a:p>
            <a:pPr lvl="0" marL="0" indent="92075" algn="just"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FFFFFF"/>
                </a:solidFill>
              </a:rPr>
              <a:t>Con este tema se pretende que conozcáis los elementos técnico-tácticos y reglamentarios básicos del Bádminton, comprendiendo su aplicación en situaciones de juego real y colaborando con sus compañeros en la elaboración y puesta en práctica de las actividades.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305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4090" y="3846872"/>
            <a:ext cx="2219783" cy="2622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4294967295"/>
          </p:nvPr>
        </p:nvSpPr>
        <p:spPr>
          <a:xfrm>
            <a:off x="762000" y="3124200"/>
            <a:ext cx="77724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just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r>
              <a:rPr sz="1600">
                <a:solidFill>
                  <a:srgbClr val="FFFFFF"/>
                </a:solidFill>
              </a:rPr>
              <a:t>El origen de este juego se remonta, parece ser, a  hace más 2000 años en donde ya jugaban a juegos parecidos en China, Japón y los propios Incas.</a:t>
            </a:r>
            <a:endParaRPr sz="1600">
              <a:solidFill>
                <a:srgbClr val="FFFFFF"/>
              </a:solidFill>
            </a:endParaRPr>
          </a:p>
          <a:p>
            <a:pPr lvl="0" marL="0" indent="0" algn="just">
              <a:lnSpc>
                <a:spcPct val="80000"/>
              </a:lnSpc>
              <a:buSzTx/>
              <a:buNone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0" indent="0" algn="just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r>
              <a:rPr sz="1600">
                <a:solidFill>
                  <a:srgbClr val="FFFFFF"/>
                </a:solidFill>
              </a:rPr>
              <a:t>La mayoría de los expertos coinciden en que el bádminton se comenzó a jugar en Inglaterra en la ciudad de Bádminton House con la denominación de POONA y que fue traído de la India por los oficiales ingleses allá por el año 1867.</a:t>
            </a:r>
            <a:endParaRPr sz="1600">
              <a:solidFill>
                <a:srgbClr val="FFFFFF"/>
              </a:solidFill>
            </a:endParaRPr>
          </a:p>
          <a:p>
            <a:pPr lvl="0" marL="0" indent="0" algn="just">
              <a:lnSpc>
                <a:spcPct val="80000"/>
              </a:lnSpc>
              <a:buSzTx/>
              <a:buNone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0" indent="0" algn="just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r>
              <a:rPr sz="1600">
                <a:solidFill>
                  <a:srgbClr val="FFFFFF"/>
                </a:solidFill>
              </a:rPr>
              <a:t>Inglaterra, Indonesia, Malasia, Australia, Nueva Zelanda, Japón y Corea del Sur, son los máximos exponentes de este deporte.</a:t>
            </a:r>
            <a:endParaRPr sz="1600">
              <a:solidFill>
                <a:srgbClr val="FFFFFF"/>
              </a:solidFill>
            </a:endParaRPr>
          </a:p>
          <a:p>
            <a:pPr lvl="0" marL="0" indent="0" algn="just">
              <a:lnSpc>
                <a:spcPct val="80000"/>
              </a:lnSpc>
              <a:buSzTx/>
              <a:buNone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0" indent="0" algn="just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r>
              <a:rPr sz="1600">
                <a:solidFill>
                  <a:srgbClr val="FFFFFF"/>
                </a:solidFill>
              </a:rPr>
              <a:t>Las primeras reglas datan de 1877 y actualizándolas en 1890, siendo las actuales muy parecidas a aquellas. En España está teniendo gran auge y, sobre todo, a raíz de la Olimpiada de Barcelona (1992) donde fue deporte olímpico por primera vez.</a:t>
            </a:r>
          </a:p>
        </p:txBody>
      </p:sp>
      <p:sp>
        <p:nvSpPr>
          <p:cNvPr id="26" name="Shape 26"/>
          <p:cNvSpPr/>
          <p:nvPr/>
        </p:nvSpPr>
        <p:spPr>
          <a:xfrm>
            <a:off x="3581400" y="304800"/>
            <a:ext cx="200827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46062" indent="-219075">
              <a:lnSpc>
                <a:spcPct val="90000"/>
              </a:lnSpc>
              <a:defRPr sz="28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9900"/>
                </a:solidFill>
              </a:rPr>
              <a:t>ORÍGENES</a:t>
            </a:r>
          </a:p>
        </p:txBody>
      </p:sp>
      <p:pic>
        <p:nvPicPr>
          <p:cNvPr id="2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8" name="25 copia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6873" y="960469"/>
            <a:ext cx="5267150" cy="2147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 idx="4294967295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676655">
              <a:defRPr sz="1800"/>
            </a:pPr>
            <a:br>
              <a:rPr sz="3256"/>
            </a:br>
            <a:r>
              <a:rPr sz="2072">
                <a:solidFill>
                  <a:srgbClr val="FF9900"/>
                </a:solidFill>
              </a:rPr>
              <a:t>REGLAMENTACIÓN</a:t>
            </a:r>
          </a:p>
        </p:txBody>
      </p:sp>
      <p:sp>
        <p:nvSpPr>
          <p:cNvPr id="31" name="Shape 31"/>
          <p:cNvSpPr/>
          <p:nvPr>
            <p:ph type="body" idx="4294967295"/>
          </p:nvPr>
        </p:nvSpPr>
        <p:spPr>
          <a:xfrm>
            <a:off x="381000" y="1727200"/>
            <a:ext cx="3836343" cy="432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28575" algn="just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FFFFFF"/>
                </a:solidFill>
              </a:rPr>
              <a:t>El bádminton es un juego de raqueta en el cual 2 ó 4 jugadores (individuales o por parejas) se enfrentan enviando el volante (móvil) por encima de la red y con la intención de que toque el suelo del campo contrario.</a:t>
            </a:r>
            <a:endParaRPr sz="2400">
              <a:solidFill>
                <a:srgbClr val="FFFFFF"/>
              </a:solidFill>
            </a:endParaRPr>
          </a:p>
          <a:p>
            <a:pPr lvl="0" marL="0" indent="28575" algn="just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3" name="2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2399" y="1698283"/>
            <a:ext cx="3683358" cy="4260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 idx="4294967295"/>
          </p:nvPr>
        </p:nvSpPr>
        <p:spPr>
          <a:xfrm>
            <a:off x="457200" y="228600"/>
            <a:ext cx="82296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84047">
              <a:defRPr sz="1800"/>
            </a:pPr>
            <a:br>
              <a:rPr sz="1848"/>
            </a:br>
            <a:r>
              <a:rPr sz="1008">
                <a:solidFill>
                  <a:srgbClr val="FF9900"/>
                </a:solidFill>
              </a:rPr>
              <a:t> </a:t>
            </a:r>
            <a:r>
              <a:rPr sz="1175">
                <a:solidFill>
                  <a:srgbClr val="FF9900"/>
                </a:solidFill>
              </a:rPr>
              <a:t>REGLAMENTACIÓN</a:t>
            </a:r>
          </a:p>
        </p:txBody>
      </p:sp>
      <p:sp>
        <p:nvSpPr>
          <p:cNvPr id="36" name="Shape 36"/>
          <p:cNvSpPr/>
          <p:nvPr>
            <p:ph type="body" idx="4294967295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44500" indent="-444500" algn="just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FFFFFF"/>
                </a:solidFill>
              </a:rPr>
              <a:t>PUNTUACIÓN:</a:t>
            </a:r>
            <a:endParaRPr sz="2400">
              <a:solidFill>
                <a:srgbClr val="FFFFFF"/>
              </a:solidFill>
            </a:endParaRPr>
          </a:p>
          <a:p>
            <a:pPr lvl="0" marL="444500" indent="-444500" algn="just">
              <a:lnSpc>
                <a:spcPct val="90000"/>
              </a:lnSpc>
              <a:buSzTx/>
              <a:buNone/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 marL="277812" indent="-277812" algn="just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Gana el set quien se anote 21 puntos y con dos de diferencia. Si se empata a 29 el juego lo gana el que antes llega a 30.</a:t>
            </a:r>
            <a:endParaRPr sz="2000">
              <a:solidFill>
                <a:srgbClr val="FFFFFF"/>
              </a:solidFill>
            </a:endParaRPr>
          </a:p>
          <a:p>
            <a:pPr lvl="0" marL="444500" indent="-444500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277812" indent="-277812" algn="just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El jugador o equipo que gane dos sets o juegos ganará el partido.</a:t>
            </a:r>
            <a:endParaRPr sz="2000">
              <a:solidFill>
                <a:srgbClr val="FFFFFF"/>
              </a:solidFill>
            </a:endParaRPr>
          </a:p>
          <a:p>
            <a:pPr lvl="0" marL="444500" indent="-444500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277812" indent="-277812" algn="just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Para poder anotarse un punto no es necesario estar en posesión del saque.</a:t>
            </a:r>
            <a:endParaRPr sz="2000">
              <a:solidFill>
                <a:srgbClr val="FFFFFF"/>
              </a:solidFill>
            </a:endParaRPr>
          </a:p>
          <a:p>
            <a:pPr lvl="0" marL="444500" indent="-444500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277812" indent="-277812" algn="just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El lugar del saque lo marca la puntuación del set.</a:t>
            </a:r>
            <a:endParaRPr sz="2000">
              <a:solidFill>
                <a:srgbClr val="FFFFFF"/>
              </a:solidFill>
            </a:endParaRPr>
          </a:p>
          <a:p>
            <a:pPr lvl="0" marL="444500" indent="-444500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277812" indent="-277812" algn="just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Cuando la puntuación es cero o par, el servicio se realiza desde la zona de la derecha, si es impar desde la izquierda y siempre debe ir dirigido en diagonal hacia la zona contraria.</a:t>
            </a:r>
          </a:p>
        </p:txBody>
      </p:sp>
      <p:pic>
        <p:nvPicPr>
          <p:cNvPr id="3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8" name="26.jpg"/>
          <p:cNvPicPr/>
          <p:nvPr/>
        </p:nvPicPr>
        <p:blipFill>
          <a:blip r:embed="rId3">
            <a:alphaModFix amt="36505"/>
            <a:extLst/>
          </a:blip>
          <a:stretch>
            <a:fillRect/>
          </a:stretch>
        </p:blipFill>
        <p:spPr>
          <a:xfrm>
            <a:off x="-170260" y="711334"/>
            <a:ext cx="9144001" cy="5138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 idx="4294967295"/>
          </p:nvPr>
        </p:nvSpPr>
        <p:spPr>
          <a:xfrm>
            <a:off x="457200" y="274637"/>
            <a:ext cx="8229600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77823">
              <a:defRPr sz="2688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FF9900"/>
                </a:solidFill>
              </a:rPr>
              <a:t> REGLAMENTACIÓN</a:t>
            </a:r>
          </a:p>
        </p:txBody>
      </p:sp>
      <p:sp>
        <p:nvSpPr>
          <p:cNvPr id="41" name="Shape 41"/>
          <p:cNvSpPr/>
          <p:nvPr>
            <p:ph type="body" idx="4294967295"/>
          </p:nvPr>
        </p:nvSpPr>
        <p:spPr>
          <a:xfrm>
            <a:off x="457200" y="838200"/>
            <a:ext cx="8229600" cy="528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74637" indent="-274637" algn="just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FFFFFF"/>
                </a:solidFill>
              </a:rPr>
              <a:t>Juego:</a:t>
            </a:r>
            <a:endParaRPr sz="2400">
              <a:solidFill>
                <a:srgbClr val="FFFFFF"/>
              </a:solidFill>
            </a:endParaRPr>
          </a:p>
          <a:p>
            <a:pPr lvl="0" marL="274637" indent="-274637" algn="just">
              <a:lnSpc>
                <a:spcPct val="90000"/>
              </a:lnSpc>
              <a:buSzTx/>
              <a:buNone/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 marL="137318" indent="-137318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Al comienzo del partido se realizará el sorteo.</a:t>
            </a:r>
            <a:endParaRPr sz="1600">
              <a:solidFill>
                <a:srgbClr val="FFFFFF"/>
              </a:solidFill>
            </a:endParaRPr>
          </a:p>
          <a:p>
            <a:pPr lvl="0" marL="274637" indent="-274637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137318" indent="-137318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Al final de cada set habrá cambio de campo. En el tercero se realizará cuando se llegue a 11 puntos </a:t>
            </a:r>
            <a:endParaRPr sz="1600">
              <a:solidFill>
                <a:srgbClr val="FFFFFF"/>
              </a:solidFill>
            </a:endParaRPr>
          </a:p>
          <a:p>
            <a:pPr lvl="0" marL="274637" indent="-274637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137318" indent="-137318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El volante no se puede golpear dos veces seguidas.</a:t>
            </a:r>
            <a:endParaRPr sz="1600">
              <a:solidFill>
                <a:srgbClr val="FFFFFF"/>
              </a:solidFill>
            </a:endParaRPr>
          </a:p>
          <a:p>
            <a:pPr lvl="0" marL="274637" indent="-274637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137318" indent="-137318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No podemos tocar la red ni los postes.</a:t>
            </a:r>
            <a:endParaRPr sz="1600">
              <a:solidFill>
                <a:srgbClr val="FFFFFF"/>
              </a:solidFill>
            </a:endParaRPr>
          </a:p>
          <a:p>
            <a:pPr lvl="0" marL="274637" indent="-274637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137318" indent="-137318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Es falta de servicio si el jugador que saca pisa la línea y si el volante no cae en la zona diagonalmente opuesta al jugador que saca o fuera de la misma.</a:t>
            </a:r>
            <a:endParaRPr sz="1600">
              <a:solidFill>
                <a:srgbClr val="FFFFFF"/>
              </a:solidFill>
            </a:endParaRPr>
          </a:p>
          <a:p>
            <a:pPr lvl="0" marL="274637" indent="-274637" algn="just">
              <a:lnSpc>
                <a:spcPct val="90000"/>
              </a:lnSpc>
              <a:buClr>
                <a:srgbClr val="FFFFFF"/>
              </a:buClr>
              <a:buChar char="•"/>
              <a:defRPr sz="1800"/>
            </a:pPr>
            <a:endParaRPr sz="1600">
              <a:solidFill>
                <a:srgbClr val="FFFFFF"/>
              </a:solidFill>
            </a:endParaRPr>
          </a:p>
          <a:p>
            <a:pPr lvl="0" marL="137318" indent="-137318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Hay que esperar a que el receptor esté preparado para realizar el servicio.</a:t>
            </a:r>
          </a:p>
        </p:txBody>
      </p:sp>
      <p:pic>
        <p:nvPicPr>
          <p:cNvPr id="4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72200"/>
            <a:ext cx="785813" cy="593725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3" name="306 2.jpg"/>
          <p:cNvPicPr/>
          <p:nvPr/>
        </p:nvPicPr>
        <p:blipFill>
          <a:blip r:embed="rId3">
            <a:alphaModFix amt="36896"/>
            <a:extLst/>
          </a:blip>
          <a:stretch>
            <a:fillRect/>
          </a:stretch>
        </p:blipFill>
        <p:spPr>
          <a:xfrm>
            <a:off x="1160333" y="53181"/>
            <a:ext cx="631920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40663">
              <a:defRPr sz="3564"/>
            </a:lvl1pPr>
          </a:lstStyle>
          <a:p>
            <a:pPr lvl="0">
              <a:defRPr sz="1800"/>
            </a:pPr>
            <a:br>
              <a:rPr sz="3564"/>
            </a:br>
          </a:p>
        </p:txBody>
      </p:sp>
      <p:sp>
        <p:nvSpPr>
          <p:cNvPr id="46" name="Shape 46"/>
          <p:cNvSpPr/>
          <p:nvPr>
            <p:ph type="body" idx="4294967295"/>
          </p:nvPr>
        </p:nvSpPr>
        <p:spPr>
          <a:xfrm>
            <a:off x="609600" y="381000"/>
            <a:ext cx="82296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0" indent="28575" algn="ctr">
              <a:spcBef>
                <a:spcPts val="600"/>
              </a:spcBef>
              <a:buSzTx/>
              <a:buNone/>
              <a:defRPr sz="280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9900"/>
                </a:solidFill>
              </a:rPr>
              <a:t>Instalaciones y material</a:t>
            </a:r>
          </a:p>
        </p:txBody>
      </p:sp>
      <p:pic>
        <p:nvPicPr>
          <p:cNvPr id="4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8" name="1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030" y="1816100"/>
            <a:ext cx="7411299" cy="328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 idx="4294967295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2000">
                <a:solidFill>
                  <a:srgbClr val="FF9900"/>
                </a:solidFill>
              </a:rPr>
              <a:t>RECURSOS TÉCNICO TÁCTICOS</a:t>
            </a:r>
            <a:r>
              <a:rPr sz="2800">
                <a:solidFill>
                  <a:srgbClr val="FF9900"/>
                </a:solidFill>
              </a:rPr>
              <a:t> </a:t>
            </a:r>
            <a:r>
              <a:rPr sz="2000">
                <a:solidFill>
                  <a:srgbClr val="FF9900"/>
                </a:solidFill>
              </a:rPr>
              <a:t>BÁSICOS</a:t>
            </a:r>
          </a:p>
        </p:txBody>
      </p:sp>
      <p:sp>
        <p:nvSpPr>
          <p:cNvPr id="51" name="Shape 5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28575" algn="just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La incorporación de un implemento como es la raqueta en el desarrollo del juego posiblemente necesite de un periodo de adaptación, aunque seguro que será breve. Necesitarás adaptar tus movimientos al </a:t>
            </a:r>
            <a:r>
              <a:rPr sz="200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espacio</a:t>
            </a: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de juego y al </a:t>
            </a:r>
            <a:r>
              <a:rPr sz="200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golpeo</a:t>
            </a: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con la raqueta, que será como una prolongación de tu mano, y a la trayectoria del volante.</a:t>
            </a:r>
            <a:endParaRPr sz="20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28575" algn="just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Las posibilidades de coger la raqueta y los movimientos básicos son los siguientes:</a:t>
            </a:r>
            <a:endParaRPr sz="20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28575" algn="just"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5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5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8048" y="4285555"/>
            <a:ext cx="2172704" cy="181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