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6.jpeg"/><Relationship Id="rId5" Type="http://schemas.openxmlformats.org/officeDocument/2006/relationships/image" Target="../media/image22.jpeg"/><Relationship Id="rId6" Type="http://schemas.openxmlformats.org/officeDocument/2006/relationships/image" Target="../media/image2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8.jpeg"/><Relationship Id="rId4" Type="http://schemas.openxmlformats.org/officeDocument/2006/relationships/image" Target="../media/image29.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0.jpeg"/><Relationship Id="rId4" Type="http://schemas.openxmlformats.org/officeDocument/2006/relationships/image" Target="../media/image28.jpeg"/><Relationship Id="rId5" Type="http://schemas.openxmlformats.org/officeDocument/2006/relationships/image" Target="../media/image31.jpeg"/><Relationship Id="rId6" Type="http://schemas.openxmlformats.org/officeDocument/2006/relationships/image" Target="../media/image32.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3.jpeg"/><Relationship Id="rId4" Type="http://schemas.openxmlformats.org/officeDocument/2006/relationships/image" Target="../media/image3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9" name="Shape 9"/>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pPr>
          </a:p>
        </p:txBody>
      </p:sp>
      <p:pic>
        <p:nvPicPr>
          <p:cNvPr id="10"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1" name="Shape 11"/>
          <p:cNvSpPr/>
          <p:nvPr/>
        </p:nvSpPr>
        <p:spPr>
          <a:xfrm>
            <a:off x="323850" y="5589587"/>
            <a:ext cx="669607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lvl1pPr>
          </a:lstStyle>
          <a:p>
            <a:pPr lvl="0">
              <a:defRPr sz="1800"/>
            </a:pPr>
            <a:r>
              <a:rPr sz="4400"/>
              <a:t>El balonmano</a:t>
            </a:r>
          </a:p>
        </p:txBody>
      </p:sp>
      <p:sp>
        <p:nvSpPr>
          <p:cNvPr id="12" name="Shape 12"/>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3"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idx="4294967295"/>
          </p:nvPr>
        </p:nvSpPr>
        <p:spPr>
          <a:xfrm>
            <a:off x="457200" y="274637"/>
            <a:ext cx="8229600" cy="993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br>
              <a:rPr sz="4224">
                <a:solidFill>
                  <a:srgbClr val="FF2915"/>
                </a:solidFill>
              </a:rPr>
            </a:br>
            <a:r>
              <a:rPr sz="1919">
                <a:solidFill>
                  <a:srgbClr val="FF2915"/>
                </a:solidFill>
              </a:rPr>
              <a:t>RECURSOS TÉCNICO-TÁCTICOS BÁSICOS       </a:t>
            </a:r>
            <a:r>
              <a:rPr sz="1919">
                <a:solidFill>
                  <a:srgbClr val="FF2915"/>
                </a:solidFill>
              </a:rPr>
              <a:t>EL BALONMANO</a:t>
            </a:r>
          </a:p>
        </p:txBody>
      </p:sp>
      <p:sp>
        <p:nvSpPr>
          <p:cNvPr id="76" name="Shape 76"/>
          <p:cNvSpPr/>
          <p:nvPr/>
        </p:nvSpPr>
        <p:spPr>
          <a:xfrm>
            <a:off x="611187" y="2420937"/>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Sin balón</a:t>
            </a:r>
          </a:p>
        </p:txBody>
      </p:sp>
      <p:sp>
        <p:nvSpPr>
          <p:cNvPr id="77" name="Shape 77"/>
          <p:cNvSpPr/>
          <p:nvPr/>
        </p:nvSpPr>
        <p:spPr>
          <a:xfrm>
            <a:off x="1547812" y="1773237"/>
            <a:ext cx="28082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Desplazamientos</a:t>
            </a:r>
          </a:p>
        </p:txBody>
      </p:sp>
      <p:sp>
        <p:nvSpPr>
          <p:cNvPr id="78" name="Shape 78"/>
          <p:cNvSpPr/>
          <p:nvPr/>
        </p:nvSpPr>
        <p:spPr>
          <a:xfrm>
            <a:off x="7339012" y="3284537"/>
            <a:ext cx="18049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Suspensión</a:t>
            </a:r>
          </a:p>
        </p:txBody>
      </p:sp>
      <p:sp>
        <p:nvSpPr>
          <p:cNvPr id="79" name="Shape 79"/>
          <p:cNvSpPr/>
          <p:nvPr/>
        </p:nvSpPr>
        <p:spPr>
          <a:xfrm>
            <a:off x="5364162" y="2276475"/>
            <a:ext cx="431801" cy="1296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80" name="Shape 80"/>
          <p:cNvSpPr/>
          <p:nvPr/>
        </p:nvSpPr>
        <p:spPr>
          <a:xfrm>
            <a:off x="3779837" y="2057400"/>
            <a:ext cx="381001" cy="17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81" name="Shape 81"/>
          <p:cNvSpPr/>
          <p:nvPr/>
        </p:nvSpPr>
        <p:spPr>
          <a:xfrm>
            <a:off x="3419475" y="3933825"/>
            <a:ext cx="1368425"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El bote</a:t>
            </a:r>
          </a:p>
        </p:txBody>
      </p:sp>
      <p:sp>
        <p:nvSpPr>
          <p:cNvPr id="82" name="Shape 82"/>
          <p:cNvSpPr/>
          <p:nvPr/>
        </p:nvSpPr>
        <p:spPr>
          <a:xfrm>
            <a:off x="5003800" y="3644900"/>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Frontal apoyo</a:t>
            </a:r>
          </a:p>
        </p:txBody>
      </p:sp>
      <p:sp>
        <p:nvSpPr>
          <p:cNvPr id="83" name="Shape 83"/>
          <p:cNvSpPr/>
          <p:nvPr/>
        </p:nvSpPr>
        <p:spPr>
          <a:xfrm flipH="1">
            <a:off x="1547812" y="2133600"/>
            <a:ext cx="431801"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84" name="Shape 84"/>
          <p:cNvSpPr/>
          <p:nvPr/>
        </p:nvSpPr>
        <p:spPr>
          <a:xfrm flipH="1">
            <a:off x="611187" y="2781300"/>
            <a:ext cx="431801"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85" name="Shape 85"/>
          <p:cNvSpPr/>
          <p:nvPr/>
        </p:nvSpPr>
        <p:spPr>
          <a:xfrm flipH="1">
            <a:off x="1763712" y="2781300"/>
            <a:ext cx="431801"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86" name="Shape 86"/>
          <p:cNvSpPr/>
          <p:nvPr/>
        </p:nvSpPr>
        <p:spPr>
          <a:xfrm>
            <a:off x="179387" y="3141662"/>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Frontales</a:t>
            </a:r>
          </a:p>
        </p:txBody>
      </p:sp>
      <p:sp>
        <p:nvSpPr>
          <p:cNvPr id="87" name="Shape 87"/>
          <p:cNvSpPr/>
          <p:nvPr/>
        </p:nvSpPr>
        <p:spPr>
          <a:xfrm>
            <a:off x="1835150" y="3141662"/>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Laterales</a:t>
            </a:r>
          </a:p>
        </p:txBody>
      </p:sp>
      <p:sp>
        <p:nvSpPr>
          <p:cNvPr id="88" name="Shape 88"/>
          <p:cNvSpPr/>
          <p:nvPr/>
        </p:nvSpPr>
        <p:spPr>
          <a:xfrm>
            <a:off x="5295900" y="1989137"/>
            <a:ext cx="33797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Lanzamientos</a:t>
            </a:r>
          </a:p>
        </p:txBody>
      </p:sp>
      <p:sp>
        <p:nvSpPr>
          <p:cNvPr id="89" name="Shape 89"/>
          <p:cNvSpPr/>
          <p:nvPr/>
        </p:nvSpPr>
        <p:spPr>
          <a:xfrm>
            <a:off x="7885112" y="2349500"/>
            <a:ext cx="431801" cy="86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90" name="Shape 90"/>
          <p:cNvSpPr/>
          <p:nvPr/>
        </p:nvSpPr>
        <p:spPr>
          <a:xfrm>
            <a:off x="6072187" y="4430712"/>
            <a:ext cx="15113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Rectificado</a:t>
            </a:r>
          </a:p>
        </p:txBody>
      </p:sp>
      <p:sp>
        <p:nvSpPr>
          <p:cNvPr id="91" name="Shape 91"/>
          <p:cNvSpPr/>
          <p:nvPr/>
        </p:nvSpPr>
        <p:spPr>
          <a:xfrm>
            <a:off x="6661150" y="2276475"/>
            <a:ext cx="431800" cy="20161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92" name="logodefinitivo.png" descr="logodefinitivo"/>
          <p:cNvPicPr/>
          <p:nvPr/>
        </p:nvPicPr>
        <p:blipFill>
          <a:blip r:embed="rId2">
            <a:extLst/>
          </a:blip>
          <a:stretch>
            <a:fillRect/>
          </a:stretch>
        </p:blipFill>
        <p:spPr>
          <a:xfrm>
            <a:off x="8243887" y="6238875"/>
            <a:ext cx="785813" cy="503238"/>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93" name="Sin título-23.jpg"/>
          <p:cNvPicPr/>
          <p:nvPr/>
        </p:nvPicPr>
        <p:blipFill>
          <a:blip r:embed="rId3">
            <a:extLst/>
          </a:blip>
          <a:stretch>
            <a:fillRect/>
          </a:stretch>
        </p:blipFill>
        <p:spPr>
          <a:xfrm>
            <a:off x="1762918" y="3774595"/>
            <a:ext cx="1368426" cy="1662897"/>
          </a:xfrm>
          <a:prstGeom prst="rect">
            <a:avLst/>
          </a:prstGeom>
          <a:ln w="12700">
            <a:miter lim="400000"/>
          </a:ln>
        </p:spPr>
      </p:pic>
      <p:pic>
        <p:nvPicPr>
          <p:cNvPr id="94" name="Sin título-10_289x480.jpg"/>
          <p:cNvPicPr/>
          <p:nvPr/>
        </p:nvPicPr>
        <p:blipFill>
          <a:blip r:embed="rId4">
            <a:extLst/>
          </a:blip>
          <a:stretch>
            <a:fillRect/>
          </a:stretch>
        </p:blipFill>
        <p:spPr>
          <a:xfrm>
            <a:off x="3432016" y="4461668"/>
            <a:ext cx="1055212" cy="1752601"/>
          </a:xfrm>
          <a:prstGeom prst="rect">
            <a:avLst/>
          </a:prstGeom>
          <a:ln w="12700">
            <a:miter lim="400000"/>
          </a:ln>
        </p:spPr>
      </p:pic>
      <p:pic>
        <p:nvPicPr>
          <p:cNvPr id="95" name="Sin título-9_379x480.jpg"/>
          <p:cNvPicPr/>
          <p:nvPr/>
        </p:nvPicPr>
        <p:blipFill>
          <a:blip r:embed="rId5">
            <a:extLst/>
          </a:blip>
          <a:stretch>
            <a:fillRect/>
          </a:stretch>
        </p:blipFill>
        <p:spPr>
          <a:xfrm>
            <a:off x="73024" y="3563761"/>
            <a:ext cx="1473201" cy="1865795"/>
          </a:xfrm>
          <a:prstGeom prst="rect">
            <a:avLst/>
          </a:prstGeom>
          <a:ln w="12700">
            <a:miter lim="400000"/>
          </a:ln>
        </p:spPr>
      </p:pic>
      <p:pic>
        <p:nvPicPr>
          <p:cNvPr id="96" name="balonmano 122.jpg"/>
          <p:cNvPicPr/>
          <p:nvPr/>
        </p:nvPicPr>
        <p:blipFill>
          <a:blip r:embed="rId6">
            <a:extLst/>
          </a:blip>
          <a:stretch>
            <a:fillRect/>
          </a:stretch>
        </p:blipFill>
        <p:spPr>
          <a:xfrm>
            <a:off x="6103590" y="4919486"/>
            <a:ext cx="1575495" cy="1524673"/>
          </a:xfrm>
          <a:prstGeom prst="rect">
            <a:avLst/>
          </a:prstGeom>
          <a:ln w="12700">
            <a:miter lim="400000"/>
          </a:ln>
        </p:spPr>
      </p:pic>
      <p:pic>
        <p:nvPicPr>
          <p:cNvPr id="97" name="balonmano 99.jpg"/>
          <p:cNvPicPr/>
          <p:nvPr/>
        </p:nvPicPr>
        <p:blipFill>
          <a:blip r:embed="rId7">
            <a:extLst/>
          </a:blip>
          <a:stretch>
            <a:fillRect/>
          </a:stretch>
        </p:blipFill>
        <p:spPr>
          <a:xfrm>
            <a:off x="7710118" y="3706636"/>
            <a:ext cx="1545109" cy="1662897"/>
          </a:xfrm>
          <a:prstGeom prst="rect">
            <a:avLst/>
          </a:prstGeom>
          <a:ln w="12700">
            <a:miter lim="400000"/>
          </a:ln>
        </p:spPr>
      </p:pic>
      <p:pic>
        <p:nvPicPr>
          <p:cNvPr id="98" name="balonmano 66.jpg"/>
          <p:cNvPicPr/>
          <p:nvPr/>
        </p:nvPicPr>
        <p:blipFill>
          <a:blip r:embed="rId8">
            <a:extLst/>
          </a:blip>
          <a:stretch>
            <a:fillRect/>
          </a:stretch>
        </p:blipFill>
        <p:spPr>
          <a:xfrm>
            <a:off x="4721461" y="4408311"/>
            <a:ext cx="1312996" cy="1662897"/>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77"/>
                                        </p:tgtEl>
                                        <p:attrNameLst>
                                          <p:attrName>style.visibility</p:attrName>
                                        </p:attrNameLst>
                                      </p:cBhvr>
                                      <p:to>
                                        <p:strVal val="visible"/>
                                      </p:to>
                                    </p:set>
                                    <p:anim calcmode="lin" valueType="num">
                                      <p:cBhvr>
                                        <p:cTn id="7" dur="500" fill="hold"/>
                                        <p:tgtEl>
                                          <p:spTgt spid="77"/>
                                        </p:tgtEl>
                                        <p:attrNameLst>
                                          <p:attrName>ppt_x</p:attrName>
                                        </p:attrNameLst>
                                      </p:cBhvr>
                                      <p:tavLst>
                                        <p:tav tm="0">
                                          <p:val>
                                            <p:strVal val="#ppt_x"/>
                                          </p:val>
                                        </p:tav>
                                        <p:tav tm="100000">
                                          <p:val>
                                            <p:strVal val="#ppt_x"/>
                                          </p:val>
                                        </p:tav>
                                      </p:tavLst>
                                    </p:anim>
                                    <p:anim calcmode="lin" valueType="num">
                                      <p:cBhvr>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0" presetID="3" grpId="2" fill="hold">
                                  <p:stCondLst>
                                    <p:cond delay="0"/>
                                  </p:stCondLst>
                                  <p:iterate type="el" backwards="0">
                                    <p:tmAbs val="0"/>
                                  </p:iterate>
                                  <p:childTnLst>
                                    <p:set>
                                      <p:cBhvr>
                                        <p:cTn id="12" fill="hold"/>
                                        <p:tgtEl>
                                          <p:spTgt spid="83"/>
                                        </p:tgtEl>
                                        <p:attrNameLst>
                                          <p:attrName>style.visibility</p:attrName>
                                        </p:attrNameLst>
                                      </p:cBhvr>
                                      <p:to>
                                        <p:strVal val="visible"/>
                                      </p:to>
                                    </p:set>
                                    <p:animEffect filter="blinds(horizontal)" transition="in">
                                      <p:cBhvr>
                                        <p:cTn id="13" dur="500"/>
                                        <p:tgtEl>
                                          <p:spTgt spid="83"/>
                                        </p:tgtEl>
                                      </p:cBhvr>
                                    </p:animEffect>
                                  </p:childTnLst>
                                </p:cTn>
                              </p:par>
                            </p:childTnLst>
                          </p:cTn>
                        </p:par>
                        <p:par>
                          <p:cTn id="14" fill="hold">
                            <p:stCondLst>
                              <p:cond delay="500"/>
                            </p:stCondLst>
                            <p:childTnLst>
                              <p:par>
                                <p:cTn id="15" nodeType="afterEffect" presetClass="entr" presetSubtype="10" presetID="3" grpId="3" fill="hold">
                                  <p:stCondLst>
                                    <p:cond delay="0"/>
                                  </p:stCondLst>
                                  <p:iterate type="el" backwards="0">
                                    <p:tmAbs val="0"/>
                                  </p:iterate>
                                  <p:childTnLst>
                                    <p:set>
                                      <p:cBhvr>
                                        <p:cTn id="16" fill="hold"/>
                                        <p:tgtEl>
                                          <p:spTgt spid="76"/>
                                        </p:tgtEl>
                                        <p:attrNameLst>
                                          <p:attrName>style.visibility</p:attrName>
                                        </p:attrNameLst>
                                      </p:cBhvr>
                                      <p:to>
                                        <p:strVal val="visible"/>
                                      </p:to>
                                    </p:set>
                                    <p:animEffect filter="blinds(horizontal)" transition="in">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0" presetID="3" grpId="4" fill="hold">
                                  <p:stCondLst>
                                    <p:cond delay="0"/>
                                  </p:stCondLst>
                                  <p:iterate type="el" backwards="0">
                                    <p:tmAbs val="0"/>
                                  </p:iterate>
                                  <p:childTnLst>
                                    <p:set>
                                      <p:cBhvr>
                                        <p:cTn id="21" fill="hold"/>
                                        <p:tgtEl>
                                          <p:spTgt spid="84"/>
                                        </p:tgtEl>
                                        <p:attrNameLst>
                                          <p:attrName>style.visibility</p:attrName>
                                        </p:attrNameLst>
                                      </p:cBhvr>
                                      <p:to>
                                        <p:strVal val="visible"/>
                                      </p:to>
                                    </p:set>
                                    <p:animEffect filter="blinds(horizontal)" transition="in">
                                      <p:cBhvr>
                                        <p:cTn id="22" dur="500"/>
                                        <p:tgtEl>
                                          <p:spTgt spid="84"/>
                                        </p:tgtEl>
                                      </p:cBhvr>
                                    </p:animEffect>
                                  </p:childTnLst>
                                </p:cTn>
                              </p:par>
                            </p:childTnLst>
                          </p:cTn>
                        </p:par>
                        <p:par>
                          <p:cTn id="23" fill="hold">
                            <p:stCondLst>
                              <p:cond delay="500"/>
                            </p:stCondLst>
                            <p:childTnLst>
                              <p:par>
                                <p:cTn id="24" nodeType="afterEffect" presetClass="entr" presetSubtype="10" presetID="3" grpId="5" fill="hold">
                                  <p:stCondLst>
                                    <p:cond delay="0"/>
                                  </p:stCondLst>
                                  <p:iterate type="el" backwards="0">
                                    <p:tmAbs val="0"/>
                                  </p:iterate>
                                  <p:childTnLst>
                                    <p:set>
                                      <p:cBhvr>
                                        <p:cTn id="25" fill="hold"/>
                                        <p:tgtEl>
                                          <p:spTgt spid="86"/>
                                        </p:tgtEl>
                                        <p:attrNameLst>
                                          <p:attrName>style.visibility</p:attrName>
                                        </p:attrNameLst>
                                      </p:cBhvr>
                                      <p:to>
                                        <p:strVal val="visible"/>
                                      </p:to>
                                    </p:set>
                                    <p:animEffect filter="blinds(horizontal)" transition="in">
                                      <p:cBhvr>
                                        <p:cTn id="26" dur="500"/>
                                        <p:tgtEl>
                                          <p:spTgt spid="86"/>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0" presetID="3" grpId="6" fill="hold">
                                  <p:stCondLst>
                                    <p:cond delay="0"/>
                                  </p:stCondLst>
                                  <p:iterate type="el" backwards="0">
                                    <p:tmAbs val="0"/>
                                  </p:iterate>
                                  <p:childTnLst>
                                    <p:set>
                                      <p:cBhvr>
                                        <p:cTn id="30" fill="hold"/>
                                        <p:tgtEl>
                                          <p:spTgt spid="85"/>
                                        </p:tgtEl>
                                        <p:attrNameLst>
                                          <p:attrName>style.visibility</p:attrName>
                                        </p:attrNameLst>
                                      </p:cBhvr>
                                      <p:to>
                                        <p:strVal val="visible"/>
                                      </p:to>
                                    </p:set>
                                    <p:animEffect filter="blinds(horizontal)" transition="in">
                                      <p:cBhvr>
                                        <p:cTn id="31" dur="500"/>
                                        <p:tgtEl>
                                          <p:spTgt spid="85"/>
                                        </p:tgtEl>
                                      </p:cBhvr>
                                    </p:animEffect>
                                  </p:childTnLst>
                                </p:cTn>
                              </p:par>
                            </p:childTnLst>
                          </p:cTn>
                        </p:par>
                        <p:par>
                          <p:cTn id="32" fill="hold">
                            <p:stCondLst>
                              <p:cond delay="500"/>
                            </p:stCondLst>
                            <p:childTnLst>
                              <p:par>
                                <p:cTn id="33" nodeType="afterEffect" presetClass="entr" presetSubtype="10" presetID="3" grpId="7" fill="hold">
                                  <p:stCondLst>
                                    <p:cond delay="0"/>
                                  </p:stCondLst>
                                  <p:iterate type="el" backwards="0">
                                    <p:tmAbs val="0"/>
                                  </p:iterate>
                                  <p:childTnLst>
                                    <p:set>
                                      <p:cBhvr>
                                        <p:cTn id="34" fill="hold"/>
                                        <p:tgtEl>
                                          <p:spTgt spid="87"/>
                                        </p:tgtEl>
                                        <p:attrNameLst>
                                          <p:attrName>style.visibility</p:attrName>
                                        </p:attrNameLst>
                                      </p:cBhvr>
                                      <p:to>
                                        <p:strVal val="visible"/>
                                      </p:to>
                                    </p:set>
                                    <p:animEffect filter="blinds(horizontal)" transition="in">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10" presetID="3" grpId="8" fill="hold">
                                  <p:stCondLst>
                                    <p:cond delay="0"/>
                                  </p:stCondLst>
                                  <p:iterate type="el" backwards="0">
                                    <p:tmAbs val="0"/>
                                  </p:iterate>
                                  <p:childTnLst>
                                    <p:set>
                                      <p:cBhvr>
                                        <p:cTn id="39" fill="hold"/>
                                        <p:tgtEl>
                                          <p:spTgt spid="80"/>
                                        </p:tgtEl>
                                        <p:attrNameLst>
                                          <p:attrName>style.visibility</p:attrName>
                                        </p:attrNameLst>
                                      </p:cBhvr>
                                      <p:to>
                                        <p:strVal val="visible"/>
                                      </p:to>
                                    </p:set>
                                    <p:animEffect filter="blinds(horizontal)" transition="in">
                                      <p:cBhvr>
                                        <p:cTn id="40" dur="500"/>
                                        <p:tgtEl>
                                          <p:spTgt spid="80"/>
                                        </p:tgtEl>
                                      </p:cBhvr>
                                    </p:animEffect>
                                  </p:childTnLst>
                                </p:cTn>
                              </p:par>
                            </p:childTnLst>
                          </p:cTn>
                        </p:par>
                        <p:par>
                          <p:cTn id="41" fill="hold">
                            <p:stCondLst>
                              <p:cond delay="500"/>
                            </p:stCondLst>
                            <p:childTnLst>
                              <p:par>
                                <p:cTn id="42" nodeType="afterEffect" presetClass="entr" presetSubtype="10" presetID="3" grpId="9" fill="hold">
                                  <p:stCondLst>
                                    <p:cond delay="0"/>
                                  </p:stCondLst>
                                  <p:iterate type="el" backwards="0">
                                    <p:tmAbs val="0"/>
                                  </p:iterate>
                                  <p:childTnLst>
                                    <p:set>
                                      <p:cBhvr>
                                        <p:cTn id="43" fill="hold"/>
                                        <p:tgtEl>
                                          <p:spTgt spid="81"/>
                                        </p:tgtEl>
                                        <p:attrNameLst>
                                          <p:attrName>style.visibility</p:attrName>
                                        </p:attrNameLst>
                                      </p:cBhvr>
                                      <p:to>
                                        <p:strVal val="visible"/>
                                      </p:to>
                                    </p:set>
                                    <p:animEffect filter="blinds(horizontal)" transition="in">
                                      <p:cBhvr>
                                        <p:cTn id="44" dur="500"/>
                                        <p:tgtEl>
                                          <p:spTgt spid="81"/>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4" presetID="2" grpId="10" fill="hold">
                                  <p:stCondLst>
                                    <p:cond delay="0"/>
                                  </p:stCondLst>
                                  <p:iterate type="el" backwards="0">
                                    <p:tmAbs val="0"/>
                                  </p:iterate>
                                  <p:childTnLst>
                                    <p:set>
                                      <p:cBhvr>
                                        <p:cTn id="48" fill="hold"/>
                                        <p:tgtEl>
                                          <p:spTgt spid="88"/>
                                        </p:tgtEl>
                                        <p:attrNameLst>
                                          <p:attrName>style.visibility</p:attrName>
                                        </p:attrNameLst>
                                      </p:cBhvr>
                                      <p:to>
                                        <p:strVal val="visible"/>
                                      </p:to>
                                    </p:set>
                                    <p:anim calcmode="lin" valueType="num">
                                      <p:cBhvr>
                                        <p:cTn id="49" dur="500" fill="hold"/>
                                        <p:tgtEl>
                                          <p:spTgt spid="88"/>
                                        </p:tgtEl>
                                        <p:attrNameLst>
                                          <p:attrName>ppt_x</p:attrName>
                                        </p:attrNameLst>
                                      </p:cBhvr>
                                      <p:tavLst>
                                        <p:tav tm="0">
                                          <p:val>
                                            <p:strVal val="#ppt_x"/>
                                          </p:val>
                                        </p:tav>
                                        <p:tav tm="100000">
                                          <p:val>
                                            <p:strVal val="#ppt_x"/>
                                          </p:val>
                                        </p:tav>
                                      </p:tavLst>
                                    </p:anim>
                                    <p:anim calcmode="lin" valueType="num">
                                      <p:cBhvr>
                                        <p:cTn id="5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10" presetID="3" grpId="11" fill="hold">
                                  <p:stCondLst>
                                    <p:cond delay="0"/>
                                  </p:stCondLst>
                                  <p:iterate type="el" backwards="0">
                                    <p:tmAbs val="0"/>
                                  </p:iterate>
                                  <p:childTnLst>
                                    <p:set>
                                      <p:cBhvr>
                                        <p:cTn id="54" fill="hold"/>
                                        <p:tgtEl>
                                          <p:spTgt spid="79"/>
                                        </p:tgtEl>
                                        <p:attrNameLst>
                                          <p:attrName>style.visibility</p:attrName>
                                        </p:attrNameLst>
                                      </p:cBhvr>
                                      <p:to>
                                        <p:strVal val="visible"/>
                                      </p:to>
                                    </p:set>
                                    <p:animEffect filter="blinds(horizontal)" transition="in">
                                      <p:cBhvr>
                                        <p:cTn id="55" dur="500"/>
                                        <p:tgtEl>
                                          <p:spTgt spid="79"/>
                                        </p:tgtEl>
                                      </p:cBhvr>
                                    </p:animEffect>
                                  </p:childTnLst>
                                </p:cTn>
                              </p:par>
                            </p:childTnLst>
                          </p:cTn>
                        </p:par>
                        <p:par>
                          <p:cTn id="56" fill="hold">
                            <p:stCondLst>
                              <p:cond delay="500"/>
                            </p:stCondLst>
                            <p:childTnLst>
                              <p:par>
                                <p:cTn id="57" nodeType="afterEffect" presetClass="entr" presetSubtype="10" presetID="3" grpId="12" fill="hold">
                                  <p:stCondLst>
                                    <p:cond delay="0"/>
                                  </p:stCondLst>
                                  <p:iterate type="el" backwards="0">
                                    <p:tmAbs val="0"/>
                                  </p:iterate>
                                  <p:childTnLst>
                                    <p:set>
                                      <p:cBhvr>
                                        <p:cTn id="58" fill="hold"/>
                                        <p:tgtEl>
                                          <p:spTgt spid="82"/>
                                        </p:tgtEl>
                                        <p:attrNameLst>
                                          <p:attrName>style.visibility</p:attrName>
                                        </p:attrNameLst>
                                      </p:cBhvr>
                                      <p:to>
                                        <p:strVal val="visible"/>
                                      </p:to>
                                    </p:set>
                                    <p:animEffect filter="blinds(horizontal)" transition="in">
                                      <p:cBhvr>
                                        <p:cTn id="59" dur="500"/>
                                        <p:tgtEl>
                                          <p:spTgt spid="82"/>
                                        </p:tgtEl>
                                      </p:cBhvr>
                                    </p:animEffect>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10" presetID="3" grpId="13" fill="hold">
                                  <p:stCondLst>
                                    <p:cond delay="0"/>
                                  </p:stCondLst>
                                  <p:iterate type="el" backwards="0">
                                    <p:tmAbs val="0"/>
                                  </p:iterate>
                                  <p:childTnLst>
                                    <p:set>
                                      <p:cBhvr>
                                        <p:cTn id="63" fill="hold"/>
                                        <p:tgtEl>
                                          <p:spTgt spid="91"/>
                                        </p:tgtEl>
                                        <p:attrNameLst>
                                          <p:attrName>style.visibility</p:attrName>
                                        </p:attrNameLst>
                                      </p:cBhvr>
                                      <p:to>
                                        <p:strVal val="visible"/>
                                      </p:to>
                                    </p:set>
                                    <p:animEffect filter="blinds(horizontal)" transition="in">
                                      <p:cBhvr>
                                        <p:cTn id="64" dur="500"/>
                                        <p:tgtEl>
                                          <p:spTgt spid="91"/>
                                        </p:tgtEl>
                                      </p:cBhvr>
                                    </p:animEffect>
                                  </p:childTnLst>
                                </p:cTn>
                              </p:par>
                            </p:childTnLst>
                          </p:cTn>
                        </p:par>
                        <p:par>
                          <p:cTn id="65" fill="hold">
                            <p:stCondLst>
                              <p:cond delay="500"/>
                            </p:stCondLst>
                            <p:childTnLst>
                              <p:par>
                                <p:cTn id="66" nodeType="afterEffect" presetClass="entr" presetSubtype="10" presetID="3" grpId="14" fill="hold">
                                  <p:stCondLst>
                                    <p:cond delay="0"/>
                                  </p:stCondLst>
                                  <p:iterate type="el" backwards="0">
                                    <p:tmAbs val="0"/>
                                  </p:iterate>
                                  <p:childTnLst>
                                    <p:set>
                                      <p:cBhvr>
                                        <p:cTn id="67" fill="hold"/>
                                        <p:tgtEl>
                                          <p:spTgt spid="90"/>
                                        </p:tgtEl>
                                        <p:attrNameLst>
                                          <p:attrName>style.visibility</p:attrName>
                                        </p:attrNameLst>
                                      </p:cBhvr>
                                      <p:to>
                                        <p:strVal val="visible"/>
                                      </p:to>
                                    </p:set>
                                    <p:animEffect filter="blinds(horizontal)" transition="in">
                                      <p:cBhvr>
                                        <p:cTn id="68" dur="500"/>
                                        <p:tgtEl>
                                          <p:spTgt spid="90"/>
                                        </p:tgtEl>
                                      </p:cBhvr>
                                    </p:animEffect>
                                  </p:childTnLst>
                                </p:cTn>
                              </p:par>
                            </p:childTnLst>
                          </p:cTn>
                        </p:par>
                      </p:childTnLst>
                    </p:cTn>
                  </p:par>
                  <p:par>
                    <p:cTn id="69" fill="hold">
                      <p:stCondLst>
                        <p:cond delay="indefinite"/>
                      </p:stCondLst>
                      <p:childTnLst>
                        <p:par>
                          <p:cTn id="70" fill="hold">
                            <p:stCondLst>
                              <p:cond delay="0"/>
                            </p:stCondLst>
                            <p:childTnLst>
                              <p:par>
                                <p:cTn id="71" nodeType="clickEffect" presetClass="entr" presetSubtype="10" presetID="3" grpId="15" fill="hold">
                                  <p:stCondLst>
                                    <p:cond delay="0"/>
                                  </p:stCondLst>
                                  <p:iterate type="el" backwards="0">
                                    <p:tmAbs val="0"/>
                                  </p:iterate>
                                  <p:childTnLst>
                                    <p:set>
                                      <p:cBhvr>
                                        <p:cTn id="72" fill="hold"/>
                                        <p:tgtEl>
                                          <p:spTgt spid="89"/>
                                        </p:tgtEl>
                                        <p:attrNameLst>
                                          <p:attrName>style.visibility</p:attrName>
                                        </p:attrNameLst>
                                      </p:cBhvr>
                                      <p:to>
                                        <p:strVal val="visible"/>
                                      </p:to>
                                    </p:set>
                                    <p:animEffect filter="blinds(horizontal)" transition="in">
                                      <p:cBhvr>
                                        <p:cTn id="73" dur="500"/>
                                        <p:tgtEl>
                                          <p:spTgt spid="89"/>
                                        </p:tgtEl>
                                      </p:cBhvr>
                                    </p:animEffect>
                                  </p:childTnLst>
                                </p:cTn>
                              </p:par>
                            </p:childTnLst>
                          </p:cTn>
                        </p:par>
                        <p:par>
                          <p:cTn id="74" fill="hold">
                            <p:stCondLst>
                              <p:cond delay="500"/>
                            </p:stCondLst>
                            <p:childTnLst>
                              <p:par>
                                <p:cTn id="75" nodeType="afterEffect" presetClass="entr" presetSubtype="10" presetID="3" grpId="16" fill="hold">
                                  <p:stCondLst>
                                    <p:cond delay="0"/>
                                  </p:stCondLst>
                                  <p:iterate type="el" backwards="0">
                                    <p:tmAbs val="0"/>
                                  </p:iterate>
                                  <p:childTnLst>
                                    <p:set>
                                      <p:cBhvr>
                                        <p:cTn id="76" fill="hold"/>
                                        <p:tgtEl>
                                          <p:spTgt spid="78"/>
                                        </p:tgtEl>
                                        <p:attrNameLst>
                                          <p:attrName>style.visibility</p:attrName>
                                        </p:attrNameLst>
                                      </p:cBhvr>
                                      <p:to>
                                        <p:strVal val="visible"/>
                                      </p:to>
                                    </p:set>
                                    <p:animEffect filter="blinds(horizontal)" transition="in">
                                      <p:cBhvr>
                                        <p:cTn id="77" dur="5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 grpId="14"/>
      <p:bldP build="whole" bldLvl="1" animBg="1" rev="0" advAuto="0" spid="77" grpId="1"/>
      <p:bldP build="whole" bldLvl="1" animBg="1" rev="0" advAuto="0" spid="83" grpId="2"/>
      <p:bldP build="whole" bldLvl="1" animBg="1" rev="0" advAuto="0" spid="87" grpId="7"/>
      <p:bldP build="whole" bldLvl="1" animBg="1" rev="0" advAuto="0" spid="91" grpId="13"/>
      <p:bldP build="whole" bldLvl="1" animBg="1" rev="0" advAuto="0" spid="76" grpId="3"/>
      <p:bldP build="whole" bldLvl="1" animBg="1" rev="0" advAuto="0" spid="84" grpId="4"/>
      <p:bldP build="whole" bldLvl="1" animBg="1" rev="0" advAuto="0" spid="88" grpId="10"/>
      <p:bldP build="whole" bldLvl="1" animBg="1" rev="0" advAuto="0" spid="89" grpId="15"/>
      <p:bldP build="whole" bldLvl="1" animBg="1" rev="0" advAuto="0" spid="86" grpId="5"/>
      <p:bldP build="whole" bldLvl="1" animBg="1" rev="0" advAuto="0" spid="81" grpId="9"/>
      <p:bldP build="whole" bldLvl="1" animBg="1" rev="0" advAuto="0" spid="80" grpId="8"/>
      <p:bldP build="whole" bldLvl="1" animBg="1" rev="0" advAuto="0" spid="79" grpId="11"/>
      <p:bldP build="whole" bldLvl="1" animBg="1" rev="0" advAuto="0" spid="85" grpId="6"/>
      <p:bldP build="whole" bldLvl="1" animBg="1" rev="0" advAuto="0" spid="82" grpId="12"/>
      <p:bldP build="whole" bldLvl="1" animBg="1" rev="0" advAuto="0" spid="78" grpId="16"/>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idx="4294967295"/>
          </p:nvPr>
        </p:nvSpPr>
        <p:spPr>
          <a:xfrm>
            <a:off x="457200" y="274637"/>
            <a:ext cx="8229600" cy="993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br>
              <a:rPr sz="4224"/>
            </a:br>
            <a:r>
              <a:rPr sz="1919">
                <a:solidFill>
                  <a:srgbClr val="FF9900"/>
                </a:solidFill>
              </a:rPr>
              <a:t>RECURSOS TÉCNICO-TÁCTICOS BÁSICOS       </a:t>
            </a:r>
            <a:r>
              <a:rPr sz="1919">
                <a:solidFill>
                  <a:srgbClr val="FF9900"/>
                </a:solidFill>
              </a:rPr>
              <a:t>EL BALONMANO</a:t>
            </a:r>
          </a:p>
        </p:txBody>
      </p:sp>
      <p:sp>
        <p:nvSpPr>
          <p:cNvPr id="101" name="Shape 101"/>
          <p:cNvSpPr/>
          <p:nvPr/>
        </p:nvSpPr>
        <p:spPr>
          <a:xfrm>
            <a:off x="290512" y="1557337"/>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Finta</a:t>
            </a:r>
          </a:p>
        </p:txBody>
      </p:sp>
      <p:sp>
        <p:nvSpPr>
          <p:cNvPr id="102" name="Shape 102"/>
          <p:cNvSpPr/>
          <p:nvPr/>
        </p:nvSpPr>
        <p:spPr>
          <a:xfrm>
            <a:off x="7164387" y="3141662"/>
            <a:ext cx="1804988"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Oponente con balón</a:t>
            </a:r>
          </a:p>
        </p:txBody>
      </p:sp>
      <p:sp>
        <p:nvSpPr>
          <p:cNvPr id="103" name="Shape 103"/>
          <p:cNvSpPr/>
          <p:nvPr/>
        </p:nvSpPr>
        <p:spPr>
          <a:xfrm>
            <a:off x="4643437" y="2133600"/>
            <a:ext cx="431801" cy="720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04" name="Shape 104"/>
          <p:cNvSpPr/>
          <p:nvPr/>
        </p:nvSpPr>
        <p:spPr>
          <a:xfrm>
            <a:off x="2484437" y="1989137"/>
            <a:ext cx="358776" cy="1295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05" name="Shape 105"/>
          <p:cNvSpPr/>
          <p:nvPr/>
        </p:nvSpPr>
        <p:spPr>
          <a:xfrm>
            <a:off x="1979612" y="1628775"/>
            <a:ext cx="1439863"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Desmarque</a:t>
            </a:r>
          </a:p>
        </p:txBody>
      </p:sp>
      <p:sp>
        <p:nvSpPr>
          <p:cNvPr id="106" name="Shape 106"/>
          <p:cNvSpPr/>
          <p:nvPr/>
        </p:nvSpPr>
        <p:spPr>
          <a:xfrm>
            <a:off x="4067175" y="2924175"/>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Oponente sin balón</a:t>
            </a:r>
          </a:p>
        </p:txBody>
      </p:sp>
      <p:sp>
        <p:nvSpPr>
          <p:cNvPr id="107" name="Shape 107"/>
          <p:cNvSpPr/>
          <p:nvPr/>
        </p:nvSpPr>
        <p:spPr>
          <a:xfrm flipH="1">
            <a:off x="5219700" y="3500437"/>
            <a:ext cx="431800"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08" name="Shape 108"/>
          <p:cNvSpPr/>
          <p:nvPr/>
        </p:nvSpPr>
        <p:spPr>
          <a:xfrm flipH="1">
            <a:off x="755650" y="1916112"/>
            <a:ext cx="431800"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09" name="Shape 109"/>
          <p:cNvSpPr/>
          <p:nvPr/>
        </p:nvSpPr>
        <p:spPr>
          <a:xfrm flipH="1">
            <a:off x="4067175" y="3500437"/>
            <a:ext cx="431800"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10" name="Shape 110"/>
          <p:cNvSpPr/>
          <p:nvPr/>
        </p:nvSpPr>
        <p:spPr>
          <a:xfrm>
            <a:off x="3276600" y="3860800"/>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 proximidad</a:t>
            </a:r>
          </a:p>
        </p:txBody>
      </p:sp>
      <p:sp>
        <p:nvSpPr>
          <p:cNvPr id="111" name="Shape 111"/>
          <p:cNvSpPr/>
          <p:nvPr/>
        </p:nvSpPr>
        <p:spPr>
          <a:xfrm>
            <a:off x="4140200" y="1844675"/>
            <a:ext cx="42433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Marcaje</a:t>
            </a:r>
          </a:p>
        </p:txBody>
      </p:sp>
      <p:sp>
        <p:nvSpPr>
          <p:cNvPr id="112" name="Shape 112"/>
          <p:cNvSpPr/>
          <p:nvPr/>
        </p:nvSpPr>
        <p:spPr>
          <a:xfrm>
            <a:off x="7885112" y="2205037"/>
            <a:ext cx="431801" cy="863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13" name="Shape 113"/>
          <p:cNvSpPr/>
          <p:nvPr/>
        </p:nvSpPr>
        <p:spPr>
          <a:xfrm>
            <a:off x="4932362" y="3860800"/>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A distancia</a:t>
            </a:r>
          </a:p>
        </p:txBody>
      </p:sp>
      <p:pic>
        <p:nvPicPr>
          <p:cNvPr id="114" name="logodefinitivo.png" descr="logodefinitivo"/>
          <p:cNvPicPr/>
          <p:nvPr/>
        </p:nvPicPr>
        <p:blipFill>
          <a:blip r:embed="rId2">
            <a:extLst/>
          </a:blip>
          <a:stretch>
            <a:fillRect/>
          </a:stretch>
        </p:blipFill>
        <p:spPr>
          <a:xfrm>
            <a:off x="8250237" y="6237287"/>
            <a:ext cx="785813" cy="503238"/>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15" name="Shape 115"/>
          <p:cNvSpPr/>
          <p:nvPr/>
        </p:nvSpPr>
        <p:spPr>
          <a:xfrm>
            <a:off x="1979612" y="3357562"/>
            <a:ext cx="1152526" cy="695224"/>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400"/>
            </a:lvl1pPr>
          </a:lstStyle>
          <a:p>
            <a:pPr lvl="0">
              <a:defRPr sz="1800"/>
            </a:pPr>
            <a:r>
              <a:rPr sz="1400"/>
              <a:t>Es la acción de alejarse del oponente</a:t>
            </a:r>
          </a:p>
        </p:txBody>
      </p:sp>
      <p:pic>
        <p:nvPicPr>
          <p:cNvPr id="116" name="balonmano a.jpg"/>
          <p:cNvPicPr/>
          <p:nvPr/>
        </p:nvPicPr>
        <p:blipFill>
          <a:blip r:embed="rId3">
            <a:extLst/>
          </a:blip>
          <a:stretch>
            <a:fillRect/>
          </a:stretch>
        </p:blipFill>
        <p:spPr>
          <a:xfrm>
            <a:off x="7541093" y="3947715"/>
            <a:ext cx="1119838" cy="2083419"/>
          </a:xfrm>
          <a:prstGeom prst="rect">
            <a:avLst/>
          </a:prstGeom>
          <a:ln w="12700">
            <a:miter lim="400000"/>
          </a:ln>
        </p:spPr>
      </p:pic>
      <p:pic>
        <p:nvPicPr>
          <p:cNvPr id="117" name="Sin título-2_399x480.jpg"/>
          <p:cNvPicPr/>
          <p:nvPr/>
        </p:nvPicPr>
        <p:blipFill>
          <a:blip r:embed="rId4">
            <a:extLst/>
          </a:blip>
          <a:stretch>
            <a:fillRect/>
          </a:stretch>
        </p:blipFill>
        <p:spPr>
          <a:xfrm>
            <a:off x="3293268" y="4644231"/>
            <a:ext cx="1439864" cy="1732166"/>
          </a:xfrm>
          <a:prstGeom prst="rect">
            <a:avLst/>
          </a:prstGeom>
          <a:ln w="12700">
            <a:miter lim="400000"/>
          </a:ln>
        </p:spPr>
      </p:pic>
      <p:pic>
        <p:nvPicPr>
          <p:cNvPr id="118" name="Sin título-13.jpg"/>
          <p:cNvPicPr/>
          <p:nvPr/>
        </p:nvPicPr>
        <p:blipFill>
          <a:blip r:embed="rId5">
            <a:extLst/>
          </a:blip>
          <a:stretch>
            <a:fillRect/>
          </a:stretch>
        </p:blipFill>
        <p:spPr>
          <a:xfrm>
            <a:off x="5147422" y="4530725"/>
            <a:ext cx="1979382" cy="1539875"/>
          </a:xfrm>
          <a:prstGeom prst="rect">
            <a:avLst/>
          </a:prstGeom>
          <a:ln w="12700">
            <a:miter lim="400000"/>
          </a:ln>
        </p:spPr>
      </p:pic>
      <p:pic>
        <p:nvPicPr>
          <p:cNvPr id="119" name="Sin título-15.jpg"/>
          <p:cNvPicPr/>
          <p:nvPr/>
        </p:nvPicPr>
        <p:blipFill>
          <a:blip r:embed="rId6">
            <a:extLst/>
          </a:blip>
          <a:stretch>
            <a:fillRect/>
          </a:stretch>
        </p:blipFill>
        <p:spPr>
          <a:xfrm>
            <a:off x="125643" y="2344900"/>
            <a:ext cx="1802939" cy="153987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01"/>
                                        </p:tgtEl>
                                        <p:attrNameLst>
                                          <p:attrName>style.visibility</p:attrName>
                                        </p:attrNameLst>
                                      </p:cBhvr>
                                      <p:to>
                                        <p:strVal val="visible"/>
                                      </p:to>
                                    </p:set>
                                    <p:animEffect filter="blinds(horizontal)" transition="in">
                                      <p:cBhvr>
                                        <p:cTn id="7" dur="500"/>
                                        <p:tgtEl>
                                          <p:spTgt spid="101"/>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108"/>
                                        </p:tgtEl>
                                        <p:attrNameLst>
                                          <p:attrName>style.visibility</p:attrName>
                                        </p:attrNameLst>
                                      </p:cBhvr>
                                      <p:to>
                                        <p:strVal val="visible"/>
                                      </p:to>
                                    </p:set>
                                    <p:animEffect filter="blinds(horizontal)" transition="in">
                                      <p:cBhvr>
                                        <p:cTn id="11" dur="500"/>
                                        <p:tgtEl>
                                          <p:spTgt spid="10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0" presetID="3" grpId="3" fill="hold">
                                  <p:stCondLst>
                                    <p:cond delay="0"/>
                                  </p:stCondLst>
                                  <p:iterate type="el" backwards="0">
                                    <p:tmAbs val="0"/>
                                  </p:iterate>
                                  <p:childTnLst>
                                    <p:set>
                                      <p:cBhvr>
                                        <p:cTn id="15" fill="hold"/>
                                        <p:tgtEl>
                                          <p:spTgt spid="105"/>
                                        </p:tgtEl>
                                        <p:attrNameLst>
                                          <p:attrName>style.visibility</p:attrName>
                                        </p:attrNameLst>
                                      </p:cBhvr>
                                      <p:to>
                                        <p:strVal val="visible"/>
                                      </p:to>
                                    </p:set>
                                    <p:animEffect filter="blinds(horizontal)" transition="in">
                                      <p:cBhvr>
                                        <p:cTn id="16" dur="500"/>
                                        <p:tgtEl>
                                          <p:spTgt spid="105"/>
                                        </p:tgtEl>
                                      </p:cBhvr>
                                    </p:animEffect>
                                  </p:childTnLst>
                                </p:cTn>
                              </p:par>
                            </p:childTnLst>
                          </p:cTn>
                        </p:par>
                        <p:par>
                          <p:cTn id="17" fill="hold">
                            <p:stCondLst>
                              <p:cond delay="500"/>
                            </p:stCondLst>
                            <p:childTnLst>
                              <p:par>
                                <p:cTn id="18" nodeType="afterEffect" presetClass="entr" presetSubtype="10" presetID="3" grpId="4" fill="hold">
                                  <p:stCondLst>
                                    <p:cond delay="0"/>
                                  </p:stCondLst>
                                  <p:iterate type="el" backwards="0">
                                    <p:tmAbs val="0"/>
                                  </p:iterate>
                                  <p:childTnLst>
                                    <p:set>
                                      <p:cBhvr>
                                        <p:cTn id="19" fill="hold"/>
                                        <p:tgtEl>
                                          <p:spTgt spid="104"/>
                                        </p:tgtEl>
                                        <p:attrNameLst>
                                          <p:attrName>style.visibility</p:attrName>
                                        </p:attrNameLst>
                                      </p:cBhvr>
                                      <p:to>
                                        <p:strVal val="visible"/>
                                      </p:to>
                                    </p:set>
                                    <p:animEffect filter="blinds(horizontal)" transition="in">
                                      <p:cBhvr>
                                        <p:cTn id="20" dur="500"/>
                                        <p:tgtEl>
                                          <p:spTgt spid="104"/>
                                        </p:tgtEl>
                                      </p:cBhvr>
                                    </p:animEffect>
                                  </p:childTnLst>
                                </p:cTn>
                              </p:par>
                            </p:childTnLst>
                          </p:cTn>
                        </p:par>
                        <p:par>
                          <p:cTn id="21" fill="hold">
                            <p:stCondLst>
                              <p:cond delay="1000"/>
                            </p:stCondLst>
                            <p:childTnLst>
                              <p:par>
                                <p:cTn id="22" nodeType="afterEffect" presetClass="entr" presetSubtype="10" presetID="3" grpId="5" fill="hold">
                                  <p:stCondLst>
                                    <p:cond delay="0"/>
                                  </p:stCondLst>
                                  <p:iterate type="el" backwards="0">
                                    <p:tmAbs val="0"/>
                                  </p:iterate>
                                  <p:childTnLst>
                                    <p:set>
                                      <p:cBhvr>
                                        <p:cTn id="23" fill="hold"/>
                                        <p:tgtEl>
                                          <p:spTgt spid="115"/>
                                        </p:tgtEl>
                                        <p:attrNameLst>
                                          <p:attrName>style.visibility</p:attrName>
                                        </p:attrNameLst>
                                      </p:cBhvr>
                                      <p:to>
                                        <p:strVal val="visible"/>
                                      </p:to>
                                    </p:set>
                                    <p:animEffect filter="blinds(horizontal)" transition="in">
                                      <p:cBhvr>
                                        <p:cTn id="24" dur="500"/>
                                        <p:tgtEl>
                                          <p:spTgt spid="115"/>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6" fill="hold">
                                  <p:stCondLst>
                                    <p:cond delay="0"/>
                                  </p:stCondLst>
                                  <p:iterate type="el" backwards="0">
                                    <p:tmAbs val="0"/>
                                  </p:iterate>
                                  <p:childTnLst>
                                    <p:set>
                                      <p:cBhvr>
                                        <p:cTn id="28" fill="hold"/>
                                        <p:tgtEl>
                                          <p:spTgt spid="111"/>
                                        </p:tgtEl>
                                        <p:attrNameLst>
                                          <p:attrName>style.visibility</p:attrName>
                                        </p:attrNameLst>
                                      </p:cBhvr>
                                      <p:to>
                                        <p:strVal val="visible"/>
                                      </p:to>
                                    </p:set>
                                    <p:anim calcmode="lin" valueType="num">
                                      <p:cBhvr>
                                        <p:cTn id="29" dur="500" fill="hold"/>
                                        <p:tgtEl>
                                          <p:spTgt spid="111"/>
                                        </p:tgtEl>
                                        <p:attrNameLst>
                                          <p:attrName>ppt_x</p:attrName>
                                        </p:attrNameLst>
                                      </p:cBhvr>
                                      <p:tavLst>
                                        <p:tav tm="0">
                                          <p:val>
                                            <p:strVal val="#ppt_x"/>
                                          </p:val>
                                        </p:tav>
                                        <p:tav tm="100000">
                                          <p:val>
                                            <p:strVal val="#ppt_x"/>
                                          </p:val>
                                        </p:tav>
                                      </p:tavLst>
                                    </p:anim>
                                    <p:anim calcmode="lin" valueType="num">
                                      <p:cBhvr>
                                        <p:cTn id="3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0" presetID="3" grpId="7" fill="hold">
                                  <p:stCondLst>
                                    <p:cond delay="0"/>
                                  </p:stCondLst>
                                  <p:iterate type="el" backwards="0">
                                    <p:tmAbs val="0"/>
                                  </p:iterate>
                                  <p:childTnLst>
                                    <p:set>
                                      <p:cBhvr>
                                        <p:cTn id="34" fill="hold"/>
                                        <p:tgtEl>
                                          <p:spTgt spid="103"/>
                                        </p:tgtEl>
                                        <p:attrNameLst>
                                          <p:attrName>style.visibility</p:attrName>
                                        </p:attrNameLst>
                                      </p:cBhvr>
                                      <p:to>
                                        <p:strVal val="visible"/>
                                      </p:to>
                                    </p:set>
                                    <p:animEffect filter="blinds(horizontal)" transition="in">
                                      <p:cBhvr>
                                        <p:cTn id="35" dur="500"/>
                                        <p:tgtEl>
                                          <p:spTgt spid="103"/>
                                        </p:tgtEl>
                                      </p:cBhvr>
                                    </p:animEffect>
                                  </p:childTnLst>
                                </p:cTn>
                              </p:par>
                            </p:childTnLst>
                          </p:cTn>
                        </p:par>
                        <p:par>
                          <p:cTn id="36" fill="hold">
                            <p:stCondLst>
                              <p:cond delay="500"/>
                            </p:stCondLst>
                            <p:childTnLst>
                              <p:par>
                                <p:cTn id="37" nodeType="afterEffect" presetClass="entr" presetSubtype="10" presetID="3" grpId="8" fill="hold">
                                  <p:stCondLst>
                                    <p:cond delay="0"/>
                                  </p:stCondLst>
                                  <p:iterate type="el" backwards="0">
                                    <p:tmAbs val="0"/>
                                  </p:iterate>
                                  <p:childTnLst>
                                    <p:set>
                                      <p:cBhvr>
                                        <p:cTn id="38" fill="hold"/>
                                        <p:tgtEl>
                                          <p:spTgt spid="106"/>
                                        </p:tgtEl>
                                        <p:attrNameLst>
                                          <p:attrName>style.visibility</p:attrName>
                                        </p:attrNameLst>
                                      </p:cBhvr>
                                      <p:to>
                                        <p:strVal val="visible"/>
                                      </p:to>
                                    </p:set>
                                    <p:animEffect filter="blinds(horizontal)" transition="in">
                                      <p:cBhvr>
                                        <p:cTn id="39" dur="500"/>
                                        <p:tgtEl>
                                          <p:spTgt spid="106"/>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10" presetID="3" grpId="9" fill="hold">
                                  <p:stCondLst>
                                    <p:cond delay="0"/>
                                  </p:stCondLst>
                                  <p:iterate type="el" backwards="0">
                                    <p:tmAbs val="0"/>
                                  </p:iterate>
                                  <p:childTnLst>
                                    <p:set>
                                      <p:cBhvr>
                                        <p:cTn id="43" fill="hold"/>
                                        <p:tgtEl>
                                          <p:spTgt spid="109"/>
                                        </p:tgtEl>
                                        <p:attrNameLst>
                                          <p:attrName>style.visibility</p:attrName>
                                        </p:attrNameLst>
                                      </p:cBhvr>
                                      <p:to>
                                        <p:strVal val="visible"/>
                                      </p:to>
                                    </p:set>
                                    <p:animEffect filter="blinds(horizontal)" transition="in">
                                      <p:cBhvr>
                                        <p:cTn id="44" dur="500"/>
                                        <p:tgtEl>
                                          <p:spTgt spid="109"/>
                                        </p:tgtEl>
                                      </p:cBhvr>
                                    </p:animEffect>
                                  </p:childTnLst>
                                </p:cTn>
                              </p:par>
                            </p:childTnLst>
                          </p:cTn>
                        </p:par>
                        <p:par>
                          <p:cTn id="45" fill="hold">
                            <p:stCondLst>
                              <p:cond delay="500"/>
                            </p:stCondLst>
                            <p:childTnLst>
                              <p:par>
                                <p:cTn id="46" nodeType="afterEffect" presetClass="entr" presetSubtype="10" presetID="3" grpId="10" fill="hold">
                                  <p:stCondLst>
                                    <p:cond delay="0"/>
                                  </p:stCondLst>
                                  <p:iterate type="el" backwards="0">
                                    <p:tmAbs val="0"/>
                                  </p:iterate>
                                  <p:childTnLst>
                                    <p:set>
                                      <p:cBhvr>
                                        <p:cTn id="47" fill="hold"/>
                                        <p:tgtEl>
                                          <p:spTgt spid="110"/>
                                        </p:tgtEl>
                                        <p:attrNameLst>
                                          <p:attrName>style.visibility</p:attrName>
                                        </p:attrNameLst>
                                      </p:cBhvr>
                                      <p:to>
                                        <p:strVal val="visible"/>
                                      </p:to>
                                    </p:set>
                                    <p:animEffect filter="blinds(horizontal)" transition="in">
                                      <p:cBhvr>
                                        <p:cTn id="48" dur="500"/>
                                        <p:tgtEl>
                                          <p:spTgt spid="110"/>
                                        </p:tgtEl>
                                      </p:cBhvr>
                                    </p:animEffec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10" presetID="3" grpId="11" fill="hold">
                                  <p:stCondLst>
                                    <p:cond delay="0"/>
                                  </p:stCondLst>
                                  <p:iterate type="el" backwards="0">
                                    <p:tmAbs val="0"/>
                                  </p:iterate>
                                  <p:childTnLst>
                                    <p:set>
                                      <p:cBhvr>
                                        <p:cTn id="52" fill="hold"/>
                                        <p:tgtEl>
                                          <p:spTgt spid="107"/>
                                        </p:tgtEl>
                                        <p:attrNameLst>
                                          <p:attrName>style.visibility</p:attrName>
                                        </p:attrNameLst>
                                      </p:cBhvr>
                                      <p:to>
                                        <p:strVal val="visible"/>
                                      </p:to>
                                    </p:set>
                                    <p:animEffect filter="blinds(horizontal)" transition="in">
                                      <p:cBhvr>
                                        <p:cTn id="53" dur="500"/>
                                        <p:tgtEl>
                                          <p:spTgt spid="107"/>
                                        </p:tgtEl>
                                      </p:cBhvr>
                                    </p:animEffect>
                                  </p:childTnLst>
                                </p:cTn>
                              </p:par>
                            </p:childTnLst>
                          </p:cTn>
                        </p:par>
                        <p:par>
                          <p:cTn id="54" fill="hold">
                            <p:stCondLst>
                              <p:cond delay="500"/>
                            </p:stCondLst>
                            <p:childTnLst>
                              <p:par>
                                <p:cTn id="55" nodeType="afterEffect" presetClass="entr" presetSubtype="10" presetID="3" grpId="12" fill="hold">
                                  <p:stCondLst>
                                    <p:cond delay="0"/>
                                  </p:stCondLst>
                                  <p:iterate type="el" backwards="0">
                                    <p:tmAbs val="0"/>
                                  </p:iterate>
                                  <p:childTnLst>
                                    <p:set>
                                      <p:cBhvr>
                                        <p:cTn id="56" fill="hold"/>
                                        <p:tgtEl>
                                          <p:spTgt spid="113"/>
                                        </p:tgtEl>
                                        <p:attrNameLst>
                                          <p:attrName>style.visibility</p:attrName>
                                        </p:attrNameLst>
                                      </p:cBhvr>
                                      <p:to>
                                        <p:strVal val="visible"/>
                                      </p:to>
                                    </p:set>
                                    <p:animEffect filter="blinds(horizontal)" transition="in">
                                      <p:cBhvr>
                                        <p:cTn id="57" dur="500"/>
                                        <p:tgtEl>
                                          <p:spTgt spid="113"/>
                                        </p:tgtEl>
                                      </p:cBhvr>
                                    </p:animEffec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10" presetID="3" grpId="13" fill="hold">
                                  <p:stCondLst>
                                    <p:cond delay="0"/>
                                  </p:stCondLst>
                                  <p:iterate type="el" backwards="0">
                                    <p:tmAbs val="0"/>
                                  </p:iterate>
                                  <p:childTnLst>
                                    <p:set>
                                      <p:cBhvr>
                                        <p:cTn id="61" fill="hold"/>
                                        <p:tgtEl>
                                          <p:spTgt spid="112"/>
                                        </p:tgtEl>
                                        <p:attrNameLst>
                                          <p:attrName>style.visibility</p:attrName>
                                        </p:attrNameLst>
                                      </p:cBhvr>
                                      <p:to>
                                        <p:strVal val="visible"/>
                                      </p:to>
                                    </p:set>
                                    <p:animEffect filter="blinds(horizontal)" transition="in">
                                      <p:cBhvr>
                                        <p:cTn id="62" dur="500"/>
                                        <p:tgtEl>
                                          <p:spTgt spid="112"/>
                                        </p:tgtEl>
                                      </p:cBhvr>
                                    </p:animEffect>
                                  </p:childTnLst>
                                </p:cTn>
                              </p:par>
                            </p:childTnLst>
                          </p:cTn>
                        </p:par>
                        <p:par>
                          <p:cTn id="63" fill="hold">
                            <p:stCondLst>
                              <p:cond delay="500"/>
                            </p:stCondLst>
                            <p:childTnLst>
                              <p:par>
                                <p:cTn id="64" nodeType="afterEffect" presetClass="entr" presetSubtype="10" presetID="3" grpId="14" fill="hold">
                                  <p:stCondLst>
                                    <p:cond delay="0"/>
                                  </p:stCondLst>
                                  <p:iterate type="el" backwards="0">
                                    <p:tmAbs val="0"/>
                                  </p:iterate>
                                  <p:childTnLst>
                                    <p:set>
                                      <p:cBhvr>
                                        <p:cTn id="65" fill="hold"/>
                                        <p:tgtEl>
                                          <p:spTgt spid="102"/>
                                        </p:tgtEl>
                                        <p:attrNameLst>
                                          <p:attrName>style.visibility</p:attrName>
                                        </p:attrNameLst>
                                      </p:cBhvr>
                                      <p:to>
                                        <p:strVal val="visible"/>
                                      </p:to>
                                    </p:set>
                                    <p:animEffect filter="blinds(horizontal)" transition="in">
                                      <p:cBhvr>
                                        <p:cTn id="66"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10"/>
      <p:bldP build="whole" bldLvl="1" animBg="1" rev="0" advAuto="0" spid="101" grpId="1"/>
      <p:bldP build="whole" bldLvl="1" animBg="1" rev="0" advAuto="0" spid="107" grpId="11"/>
      <p:bldP build="whole" bldLvl="1" animBg="1" rev="0" advAuto="0" spid="111" grpId="6"/>
      <p:bldP build="whole" bldLvl="1" animBg="1" rev="0" advAuto="0" spid="112" grpId="13"/>
      <p:bldP build="whole" bldLvl="1" animBg="1" rev="0" advAuto="0" spid="108" grpId="2"/>
      <p:bldP build="whole" bldLvl="1" animBg="1" rev="0" advAuto="0" spid="102" grpId="14"/>
      <p:bldP build="whole" bldLvl="1" animBg="1" rev="0" advAuto="0" spid="106" grpId="8"/>
      <p:bldP build="whole" bldLvl="1" animBg="1" rev="0" advAuto="0" spid="103" grpId="7"/>
      <p:bldP build="whole" bldLvl="1" animBg="1" rev="0" advAuto="0" spid="105" grpId="3"/>
      <p:bldP build="whole" bldLvl="1" animBg="1" rev="0" advAuto="0" spid="109" grpId="9"/>
      <p:bldP build="whole" bldLvl="1" animBg="1" rev="0" advAuto="0" spid="113" grpId="12"/>
      <p:bldP build="whole" bldLvl="1" animBg="1" rev="0" advAuto="0" spid="115" grpId="5"/>
      <p:bldP build="whole" bldLvl="1" animBg="1" rev="0" advAuto="0" spid="104" grpId="4"/>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idx="4294967295"/>
          </p:nvPr>
        </p:nvSpPr>
        <p:spPr>
          <a:xfrm>
            <a:off x="457200" y="274637"/>
            <a:ext cx="8229600" cy="9937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br>
              <a:rPr sz="4224"/>
            </a:br>
            <a:r>
              <a:rPr sz="1919">
                <a:solidFill>
                  <a:srgbClr val="FF9900"/>
                </a:solidFill>
              </a:rPr>
              <a:t>RECURSOS TÉCNICO-TÁCTICOS BÁSICOS       </a:t>
            </a:r>
            <a:r>
              <a:rPr sz="1919">
                <a:solidFill>
                  <a:srgbClr val="FF9900"/>
                </a:solidFill>
              </a:rPr>
              <a:t>EL BALONMANO</a:t>
            </a:r>
          </a:p>
        </p:txBody>
      </p:sp>
      <p:sp>
        <p:nvSpPr>
          <p:cNvPr id="122" name="Shape 122"/>
          <p:cNvSpPr/>
          <p:nvPr/>
        </p:nvSpPr>
        <p:spPr>
          <a:xfrm>
            <a:off x="290512" y="1557337"/>
            <a:ext cx="176053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Contraataque</a:t>
            </a:r>
          </a:p>
        </p:txBody>
      </p:sp>
      <p:sp>
        <p:nvSpPr>
          <p:cNvPr id="123" name="Shape 123"/>
          <p:cNvSpPr/>
          <p:nvPr/>
        </p:nvSpPr>
        <p:spPr>
          <a:xfrm>
            <a:off x="6588125" y="1844675"/>
            <a:ext cx="18049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Bloqueo</a:t>
            </a:r>
          </a:p>
        </p:txBody>
      </p:sp>
      <p:sp>
        <p:nvSpPr>
          <p:cNvPr id="124" name="Shape 124"/>
          <p:cNvSpPr/>
          <p:nvPr/>
        </p:nvSpPr>
        <p:spPr>
          <a:xfrm>
            <a:off x="2797175" y="1711325"/>
            <a:ext cx="1439863"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Cambio de oponente</a:t>
            </a:r>
          </a:p>
        </p:txBody>
      </p:sp>
      <p:sp>
        <p:nvSpPr>
          <p:cNvPr id="125" name="Shape 125"/>
          <p:cNvSpPr/>
          <p:nvPr/>
        </p:nvSpPr>
        <p:spPr>
          <a:xfrm>
            <a:off x="4787900" y="2565400"/>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Cruce</a:t>
            </a:r>
          </a:p>
        </p:txBody>
      </p:sp>
      <p:sp>
        <p:nvSpPr>
          <p:cNvPr id="126" name="Shape 126"/>
          <p:cNvSpPr/>
          <p:nvPr/>
        </p:nvSpPr>
        <p:spPr>
          <a:xfrm>
            <a:off x="900112" y="1916112"/>
            <a:ext cx="431801" cy="720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27" name="Shape 127"/>
          <p:cNvSpPr/>
          <p:nvPr/>
        </p:nvSpPr>
        <p:spPr>
          <a:xfrm>
            <a:off x="3301206" y="2380368"/>
            <a:ext cx="431801" cy="720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28" name="Shape 128"/>
          <p:cNvSpPr/>
          <p:nvPr/>
        </p:nvSpPr>
        <p:spPr>
          <a:xfrm>
            <a:off x="5219700" y="2924175"/>
            <a:ext cx="431800" cy="720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129" name="Shape 129"/>
          <p:cNvSpPr/>
          <p:nvPr/>
        </p:nvSpPr>
        <p:spPr>
          <a:xfrm>
            <a:off x="7235825" y="2205037"/>
            <a:ext cx="431800" cy="720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130" name="logodefinitivo.png" descr="logodefinitivo"/>
          <p:cNvPicPr/>
          <p:nvPr/>
        </p:nvPicPr>
        <p:blipFill>
          <a:blip r:embed="rId2">
            <a:extLst/>
          </a:blip>
          <a:stretch>
            <a:fillRect/>
          </a:stretch>
        </p:blipFill>
        <p:spPr>
          <a:xfrm>
            <a:off x="8070850" y="6011862"/>
            <a:ext cx="965200" cy="7302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31" name="36.jpg"/>
          <p:cNvPicPr/>
          <p:nvPr/>
        </p:nvPicPr>
        <p:blipFill>
          <a:blip r:embed="rId3">
            <a:extLst/>
          </a:blip>
          <a:stretch>
            <a:fillRect/>
          </a:stretch>
        </p:blipFill>
        <p:spPr>
          <a:xfrm>
            <a:off x="-51942" y="2804666"/>
            <a:ext cx="2732813" cy="1419584"/>
          </a:xfrm>
          <a:prstGeom prst="rect">
            <a:avLst/>
          </a:prstGeom>
          <a:ln w="12700">
            <a:miter lim="400000"/>
          </a:ln>
        </p:spPr>
      </p:pic>
      <p:pic>
        <p:nvPicPr>
          <p:cNvPr id="132" name="47.jpg"/>
          <p:cNvPicPr/>
          <p:nvPr/>
        </p:nvPicPr>
        <p:blipFill>
          <a:blip r:embed="rId4">
            <a:extLst/>
          </a:blip>
          <a:stretch>
            <a:fillRect/>
          </a:stretch>
        </p:blipFill>
        <p:spPr>
          <a:xfrm>
            <a:off x="2767198" y="3269967"/>
            <a:ext cx="1668069" cy="1797808"/>
          </a:xfrm>
          <a:prstGeom prst="rect">
            <a:avLst/>
          </a:prstGeom>
          <a:ln w="12700">
            <a:miter lim="400000"/>
          </a:ln>
        </p:spPr>
      </p:pic>
      <p:pic>
        <p:nvPicPr>
          <p:cNvPr id="133" name="34.jpg"/>
          <p:cNvPicPr/>
          <p:nvPr/>
        </p:nvPicPr>
        <p:blipFill>
          <a:blip r:embed="rId5">
            <a:extLst/>
          </a:blip>
          <a:stretch>
            <a:fillRect/>
          </a:stretch>
        </p:blipFill>
        <p:spPr>
          <a:xfrm>
            <a:off x="4690466" y="3814097"/>
            <a:ext cx="1668069" cy="1883937"/>
          </a:xfrm>
          <a:prstGeom prst="rect">
            <a:avLst/>
          </a:prstGeom>
          <a:ln w="12700">
            <a:miter lim="400000"/>
          </a:ln>
        </p:spPr>
      </p:pic>
      <p:pic>
        <p:nvPicPr>
          <p:cNvPr id="134" name="48.jpg"/>
          <p:cNvPicPr/>
          <p:nvPr/>
        </p:nvPicPr>
        <p:blipFill>
          <a:blip r:embed="rId6">
            <a:extLst/>
          </a:blip>
          <a:stretch>
            <a:fillRect/>
          </a:stretch>
        </p:blipFill>
        <p:spPr>
          <a:xfrm>
            <a:off x="6641853" y="3195964"/>
            <a:ext cx="1697532" cy="179780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22"/>
                                        </p:tgtEl>
                                        <p:attrNameLst>
                                          <p:attrName>style.visibility</p:attrName>
                                        </p:attrNameLst>
                                      </p:cBhvr>
                                      <p:to>
                                        <p:strVal val="visible"/>
                                      </p:to>
                                    </p:set>
                                    <p:animEffect filter="blinds(horizontal)" transition="in">
                                      <p:cBhvr>
                                        <p:cTn id="7" dur="500"/>
                                        <p:tgtEl>
                                          <p:spTgt spid="122"/>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126"/>
                                        </p:tgtEl>
                                        <p:attrNameLst>
                                          <p:attrName>style.visibility</p:attrName>
                                        </p:attrNameLst>
                                      </p:cBhvr>
                                      <p:to>
                                        <p:strVal val="visible"/>
                                      </p:to>
                                    </p:set>
                                    <p:animEffect filter="blinds(horizontal)" transition="in">
                                      <p:cBhvr>
                                        <p:cTn id="11" dur="500"/>
                                        <p:tgtEl>
                                          <p:spTgt spid="126"/>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0" presetID="3" grpId="3" fill="hold">
                                  <p:stCondLst>
                                    <p:cond delay="0"/>
                                  </p:stCondLst>
                                  <p:iterate type="el" backwards="0">
                                    <p:tmAbs val="0"/>
                                  </p:iterate>
                                  <p:childTnLst>
                                    <p:set>
                                      <p:cBhvr>
                                        <p:cTn id="15" fill="hold"/>
                                        <p:tgtEl>
                                          <p:spTgt spid="124"/>
                                        </p:tgtEl>
                                        <p:attrNameLst>
                                          <p:attrName>style.visibility</p:attrName>
                                        </p:attrNameLst>
                                      </p:cBhvr>
                                      <p:to>
                                        <p:strVal val="visible"/>
                                      </p:to>
                                    </p:set>
                                    <p:animEffect filter="blinds(horizontal)" transition="in">
                                      <p:cBhvr>
                                        <p:cTn id="16" dur="500"/>
                                        <p:tgtEl>
                                          <p:spTgt spid="124"/>
                                        </p:tgtEl>
                                      </p:cBhvr>
                                    </p:animEffect>
                                  </p:childTnLst>
                                </p:cTn>
                              </p:par>
                            </p:childTnLst>
                          </p:cTn>
                        </p:par>
                        <p:par>
                          <p:cTn id="17" fill="hold">
                            <p:stCondLst>
                              <p:cond delay="500"/>
                            </p:stCondLst>
                            <p:childTnLst>
                              <p:par>
                                <p:cTn id="18" nodeType="afterEffect" presetClass="entr" presetSubtype="10" presetID="3" grpId="4" fill="hold">
                                  <p:stCondLst>
                                    <p:cond delay="0"/>
                                  </p:stCondLst>
                                  <p:iterate type="el" backwards="0">
                                    <p:tmAbs val="0"/>
                                  </p:iterate>
                                  <p:childTnLst>
                                    <p:set>
                                      <p:cBhvr>
                                        <p:cTn id="19" fill="hold"/>
                                        <p:tgtEl>
                                          <p:spTgt spid="127"/>
                                        </p:tgtEl>
                                        <p:attrNameLst>
                                          <p:attrName>style.visibility</p:attrName>
                                        </p:attrNameLst>
                                      </p:cBhvr>
                                      <p:to>
                                        <p:strVal val="visible"/>
                                      </p:to>
                                    </p:set>
                                    <p:animEffect filter="blinds(horizontal)" transition="in">
                                      <p:cBhvr>
                                        <p:cTn id="20" dur="500"/>
                                        <p:tgtEl>
                                          <p:spTgt spid="127"/>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5" fill="hold">
                                  <p:stCondLst>
                                    <p:cond delay="0"/>
                                  </p:stCondLst>
                                  <p:iterate type="el" backwards="0">
                                    <p:tmAbs val="0"/>
                                  </p:iterate>
                                  <p:childTnLst>
                                    <p:set>
                                      <p:cBhvr>
                                        <p:cTn id="24" fill="hold"/>
                                        <p:tgtEl>
                                          <p:spTgt spid="125"/>
                                        </p:tgtEl>
                                        <p:attrNameLst>
                                          <p:attrName>style.visibility</p:attrName>
                                        </p:attrNameLst>
                                      </p:cBhvr>
                                      <p:to>
                                        <p:strVal val="visible"/>
                                      </p:to>
                                    </p:set>
                                    <p:animEffect filter="blinds(horizontal)" transition="in">
                                      <p:cBhvr>
                                        <p:cTn id="25" dur="500"/>
                                        <p:tgtEl>
                                          <p:spTgt spid="125"/>
                                        </p:tgtEl>
                                      </p:cBhvr>
                                    </p:animEffect>
                                  </p:childTnLst>
                                </p:cTn>
                              </p:par>
                            </p:childTnLst>
                          </p:cTn>
                        </p:par>
                        <p:par>
                          <p:cTn id="26" fill="hold">
                            <p:stCondLst>
                              <p:cond delay="500"/>
                            </p:stCondLst>
                            <p:childTnLst>
                              <p:par>
                                <p:cTn id="27" nodeType="afterEffect" presetClass="entr" presetSubtype="10" presetID="3" grpId="6" fill="hold">
                                  <p:stCondLst>
                                    <p:cond delay="0"/>
                                  </p:stCondLst>
                                  <p:iterate type="el" backwards="0">
                                    <p:tmAbs val="0"/>
                                  </p:iterate>
                                  <p:childTnLst>
                                    <p:set>
                                      <p:cBhvr>
                                        <p:cTn id="28" fill="hold"/>
                                        <p:tgtEl>
                                          <p:spTgt spid="128"/>
                                        </p:tgtEl>
                                        <p:attrNameLst>
                                          <p:attrName>style.visibility</p:attrName>
                                        </p:attrNameLst>
                                      </p:cBhvr>
                                      <p:to>
                                        <p:strVal val="visible"/>
                                      </p:to>
                                    </p:set>
                                    <p:animEffect filter="blinds(horizontal)" transition="in">
                                      <p:cBhvr>
                                        <p:cTn id="29" dur="500"/>
                                        <p:tgtEl>
                                          <p:spTgt spid="128"/>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10" presetID="3" grpId="7" fill="hold">
                                  <p:stCondLst>
                                    <p:cond delay="0"/>
                                  </p:stCondLst>
                                  <p:iterate type="el" backwards="0">
                                    <p:tmAbs val="0"/>
                                  </p:iterate>
                                  <p:childTnLst>
                                    <p:set>
                                      <p:cBhvr>
                                        <p:cTn id="33" fill="hold"/>
                                        <p:tgtEl>
                                          <p:spTgt spid="123"/>
                                        </p:tgtEl>
                                        <p:attrNameLst>
                                          <p:attrName>style.visibility</p:attrName>
                                        </p:attrNameLst>
                                      </p:cBhvr>
                                      <p:to>
                                        <p:strVal val="visible"/>
                                      </p:to>
                                    </p:set>
                                    <p:animEffect filter="blinds(horizontal)" transition="in">
                                      <p:cBhvr>
                                        <p:cTn id="34" dur="500"/>
                                        <p:tgtEl>
                                          <p:spTgt spid="123"/>
                                        </p:tgtEl>
                                      </p:cBhvr>
                                    </p:animEffect>
                                  </p:childTnLst>
                                </p:cTn>
                              </p:par>
                            </p:childTnLst>
                          </p:cTn>
                        </p:par>
                        <p:par>
                          <p:cTn id="35" fill="hold">
                            <p:stCondLst>
                              <p:cond delay="500"/>
                            </p:stCondLst>
                            <p:childTnLst>
                              <p:par>
                                <p:cTn id="36" nodeType="afterEffect" presetClass="entr" presetSubtype="10" presetID="3" grpId="8" fill="hold">
                                  <p:stCondLst>
                                    <p:cond delay="0"/>
                                  </p:stCondLst>
                                  <p:iterate type="el" backwards="0">
                                    <p:tmAbs val="0"/>
                                  </p:iterate>
                                  <p:childTnLst>
                                    <p:set>
                                      <p:cBhvr>
                                        <p:cTn id="37" fill="hold"/>
                                        <p:tgtEl>
                                          <p:spTgt spid="129"/>
                                        </p:tgtEl>
                                        <p:attrNameLst>
                                          <p:attrName>style.visibility</p:attrName>
                                        </p:attrNameLst>
                                      </p:cBhvr>
                                      <p:to>
                                        <p:strVal val="visible"/>
                                      </p:to>
                                    </p:set>
                                    <p:animEffect filter="blinds(horizontal)" transition="in">
                                      <p:cBhvr>
                                        <p:cTn id="38"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8"/>
      <p:bldP build="whole" bldLvl="1" animBg="1" rev="0" advAuto="0" spid="124" grpId="3"/>
      <p:bldP build="whole" bldLvl="1" animBg="1" rev="0" advAuto="0" spid="122" grpId="1"/>
      <p:bldP build="whole" bldLvl="1" animBg="1" rev="0" advAuto="0" spid="123" grpId="7"/>
      <p:bldP build="whole" bldLvl="1" animBg="1" rev="0" advAuto="0" spid="128" grpId="6"/>
      <p:bldP build="whole" bldLvl="1" animBg="1" rev="0" advAuto="0" spid="125" grpId="5"/>
      <p:bldP build="whole" bldLvl="1" animBg="1" rev="0" advAuto="0" spid="126" grpId="2"/>
      <p:bldP build="whole" bldLvl="1" animBg="1" rev="0" advAuto="0" spid="127" grpId="4"/>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nvSpPr>
        <p:spPr>
          <a:xfrm>
            <a:off x="323850" y="1341437"/>
            <a:ext cx="8462963" cy="3284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Son las distintas posibilidades de las que disponemos para actuar como colectivo y de forma racional y organizada.</a:t>
            </a:r>
          </a:p>
          <a:p>
            <a:pPr lvl="0"/>
            <a:r>
              <a:t>¿Cómo nos podemos distribuir en el campo teniendo en cuenta las características de este deporte y coordinándonos los componentes del equipo?</a:t>
            </a:r>
          </a:p>
          <a:p>
            <a:pPr lvl="0"/>
            <a:br/>
            <a:r>
              <a:t>Lo primero que tenemos que hacer es distribuirnos el campo por zonas de responsabilidad personal, encargándose cada jugador de una porción del campo y de todos los balones que allí lleguen, así como de la acción individual o recurso táctico que permita continuar la jugada. </a:t>
            </a:r>
          </a:p>
          <a:p>
            <a:pPr lvl="0"/>
          </a:p>
          <a:p>
            <a:pPr lvl="0"/>
            <a:r>
              <a:t>                 EN DEFENSA                                         EN ATAQUE</a:t>
            </a:r>
          </a:p>
          <a:p>
            <a:pPr lvl="0" algn="just"/>
            <a:r>
              <a:t>	</a:t>
            </a:r>
          </a:p>
        </p:txBody>
      </p:sp>
      <p:sp>
        <p:nvSpPr>
          <p:cNvPr id="137" name="Shape 137"/>
          <p:cNvSpPr/>
          <p:nvPr/>
        </p:nvSpPr>
        <p:spPr>
          <a:xfrm>
            <a:off x="2071687" y="642937"/>
            <a:ext cx="5261383"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Arial Bold"/>
                <a:ea typeface="Arial Bold"/>
                <a:cs typeface="Arial Bold"/>
                <a:sym typeface="Arial Bold"/>
              </a:defRPr>
            </a:lvl1pPr>
          </a:lstStyle>
          <a:p>
            <a:pPr lvl="0">
              <a:defRPr sz="1800"/>
            </a:pPr>
            <a:r>
              <a:rPr sz="2800"/>
              <a:t>Organización táctica conjunta </a:t>
            </a:r>
          </a:p>
        </p:txBody>
      </p:sp>
      <p:pic>
        <p:nvPicPr>
          <p:cNvPr id="138" name="logodefinitivo.png" descr="logodefinitivo"/>
          <p:cNvPicPr/>
          <p:nvPr/>
        </p:nvPicPr>
        <p:blipFill>
          <a:blip r:embed="rId2">
            <a:extLst/>
          </a:blip>
          <a:stretch>
            <a:fillRect/>
          </a:stretch>
        </p:blipFill>
        <p:spPr>
          <a:xfrm>
            <a:off x="8101012" y="6011862"/>
            <a:ext cx="965201" cy="7302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39" name="40.jpg"/>
          <p:cNvPicPr/>
          <p:nvPr/>
        </p:nvPicPr>
        <p:blipFill>
          <a:blip r:embed="rId3">
            <a:extLst/>
          </a:blip>
          <a:stretch>
            <a:fillRect/>
          </a:stretch>
        </p:blipFill>
        <p:spPr>
          <a:xfrm>
            <a:off x="1118344" y="4483548"/>
            <a:ext cx="2243016" cy="2212079"/>
          </a:xfrm>
          <a:prstGeom prst="rect">
            <a:avLst/>
          </a:prstGeom>
          <a:ln w="12700">
            <a:miter lim="400000"/>
          </a:ln>
        </p:spPr>
      </p:pic>
      <p:pic>
        <p:nvPicPr>
          <p:cNvPr id="140" name="38.jpg"/>
          <p:cNvPicPr/>
          <p:nvPr/>
        </p:nvPicPr>
        <p:blipFill>
          <a:blip r:embed="rId4">
            <a:extLst/>
          </a:blip>
          <a:stretch>
            <a:fillRect/>
          </a:stretch>
        </p:blipFill>
        <p:spPr>
          <a:xfrm>
            <a:off x="5003439" y="4483548"/>
            <a:ext cx="1999758" cy="2212079"/>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323850" y="908050"/>
            <a:ext cx="8462963" cy="1532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1937" indent="-261937"/>
            <a:r>
              <a:t>REQUISITOS:</a:t>
            </a:r>
          </a:p>
          <a:p>
            <a:pPr lvl="0" marL="261937" indent="-261937"/>
          </a:p>
          <a:p>
            <a:pPr lvl="0" marL="232833" indent="-232833">
              <a:buSzPct val="100000"/>
              <a:buChar char="•"/>
            </a:pPr>
            <a:r>
              <a:rPr sz="1600"/>
              <a:t>Buscar la superioridad numérica</a:t>
            </a:r>
            <a:endParaRPr sz="1600"/>
          </a:p>
          <a:p>
            <a:pPr lvl="0" marL="232833" indent="-232833">
              <a:buSzPct val="100000"/>
              <a:buChar char="•"/>
            </a:pPr>
            <a:r>
              <a:rPr sz="1600"/>
              <a:t>Ayuda recíproca con los compañeros del equipo</a:t>
            </a:r>
            <a:endParaRPr sz="1600"/>
          </a:p>
          <a:p>
            <a:pPr lvl="0" marL="232833" indent="-232833">
              <a:buSzPct val="100000"/>
              <a:buChar char="•"/>
            </a:pPr>
            <a:r>
              <a:rPr sz="1600"/>
              <a:t>Iniciar y realizar las acciones en el momento oportuno</a:t>
            </a:r>
            <a:endParaRPr sz="1600"/>
          </a:p>
          <a:p>
            <a:pPr lvl="0" marL="232833" indent="-232833">
              <a:buSzPct val="100000"/>
              <a:buChar char="•"/>
            </a:pPr>
            <a:r>
              <a:rPr sz="1600"/>
              <a:t>Variar las acciones</a:t>
            </a:r>
          </a:p>
        </p:txBody>
      </p:sp>
      <p:sp>
        <p:nvSpPr>
          <p:cNvPr id="143" name="Shape 143"/>
          <p:cNvSpPr/>
          <p:nvPr/>
        </p:nvSpPr>
        <p:spPr>
          <a:xfrm>
            <a:off x="2051050" y="333375"/>
            <a:ext cx="5261382"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Arial Bold"/>
                <a:ea typeface="Arial Bold"/>
                <a:cs typeface="Arial Bold"/>
                <a:sym typeface="Arial Bold"/>
              </a:defRPr>
            </a:lvl1pPr>
          </a:lstStyle>
          <a:p>
            <a:pPr lvl="0">
              <a:defRPr sz="1800"/>
            </a:pPr>
            <a:r>
              <a:rPr sz="2800"/>
              <a:t>Organización táctica conjunta </a:t>
            </a:r>
          </a:p>
        </p:txBody>
      </p:sp>
      <p:sp>
        <p:nvSpPr>
          <p:cNvPr id="144" name="Shape 144"/>
          <p:cNvSpPr/>
          <p:nvPr/>
        </p:nvSpPr>
        <p:spPr>
          <a:xfrm>
            <a:off x="323850" y="2786062"/>
            <a:ext cx="8462963"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1937" indent="-261937"/>
            <a:r>
              <a:t>				</a:t>
            </a:r>
            <a:r>
              <a:rPr>
                <a:solidFill>
                  <a:srgbClr val="FF0000"/>
                </a:solidFill>
                <a:latin typeface="Arial Bold"/>
                <a:ea typeface="Arial Bold"/>
                <a:cs typeface="Arial Bold"/>
                <a:sym typeface="Arial Bold"/>
              </a:rPr>
              <a:t>EN DEFENSA</a:t>
            </a:r>
            <a:endParaRPr>
              <a:solidFill>
                <a:srgbClr val="FF0000"/>
              </a:solidFill>
              <a:latin typeface="Arial Bold"/>
              <a:ea typeface="Arial Bold"/>
              <a:cs typeface="Arial Bold"/>
              <a:sym typeface="Arial Bold"/>
            </a:endParaRPr>
          </a:p>
          <a:p>
            <a:pPr lvl="0" marL="261937" indent="-261937"/>
            <a:endParaRPr>
              <a:solidFill>
                <a:srgbClr val="FF0000"/>
              </a:solidFill>
              <a:latin typeface="Arial Bold"/>
              <a:ea typeface="Arial Bold"/>
              <a:cs typeface="Arial Bold"/>
              <a:sym typeface="Arial Bold"/>
            </a:endParaRPr>
          </a:p>
          <a:p>
            <a:pPr lvl="0" marL="261937" indent="-261937"/>
            <a:r>
              <a:t>     INDIVIDUAL	              ZONAS	                      6:0	                     5:1</a:t>
            </a:r>
          </a:p>
        </p:txBody>
      </p:sp>
      <p:pic>
        <p:nvPicPr>
          <p:cNvPr id="145" name="logodefinitivo.png" descr="logodefinitivo"/>
          <p:cNvPicPr/>
          <p:nvPr/>
        </p:nvPicPr>
        <p:blipFill>
          <a:blip r:embed="rId2">
            <a:extLst/>
          </a:blip>
          <a:stretch>
            <a:fillRect/>
          </a:stretch>
        </p:blipFill>
        <p:spPr>
          <a:xfrm>
            <a:off x="8070850" y="6011862"/>
            <a:ext cx="965200" cy="7302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46" name="39.jpg"/>
          <p:cNvPicPr/>
          <p:nvPr/>
        </p:nvPicPr>
        <p:blipFill>
          <a:blip r:embed="rId3">
            <a:extLst/>
          </a:blip>
          <a:stretch>
            <a:fillRect/>
          </a:stretch>
        </p:blipFill>
        <p:spPr>
          <a:xfrm>
            <a:off x="2555875" y="3806295"/>
            <a:ext cx="1727200" cy="1794935"/>
          </a:xfrm>
          <a:prstGeom prst="rect">
            <a:avLst/>
          </a:prstGeom>
          <a:ln w="12700">
            <a:miter lim="400000"/>
          </a:ln>
        </p:spPr>
      </p:pic>
      <p:pic>
        <p:nvPicPr>
          <p:cNvPr id="147" name="40.jpg"/>
          <p:cNvPicPr/>
          <p:nvPr/>
        </p:nvPicPr>
        <p:blipFill>
          <a:blip r:embed="rId4">
            <a:extLst/>
          </a:blip>
          <a:stretch>
            <a:fillRect/>
          </a:stretch>
        </p:blipFill>
        <p:spPr>
          <a:xfrm>
            <a:off x="4627374" y="3835449"/>
            <a:ext cx="1760915" cy="1736627"/>
          </a:xfrm>
          <a:prstGeom prst="rect">
            <a:avLst/>
          </a:prstGeom>
          <a:ln w="12700">
            <a:miter lim="400000"/>
          </a:ln>
        </p:spPr>
      </p:pic>
      <p:pic>
        <p:nvPicPr>
          <p:cNvPr id="148" name="35.jpg"/>
          <p:cNvPicPr/>
          <p:nvPr/>
        </p:nvPicPr>
        <p:blipFill>
          <a:blip r:embed="rId5">
            <a:extLst/>
          </a:blip>
          <a:stretch>
            <a:fillRect/>
          </a:stretch>
        </p:blipFill>
        <p:spPr>
          <a:xfrm>
            <a:off x="343088" y="3658948"/>
            <a:ext cx="1868488" cy="1975873"/>
          </a:xfrm>
          <a:prstGeom prst="rect">
            <a:avLst/>
          </a:prstGeom>
          <a:ln w="12700">
            <a:miter lim="400000"/>
          </a:ln>
        </p:spPr>
      </p:pic>
      <p:pic>
        <p:nvPicPr>
          <p:cNvPr id="149" name="5.1.jpg"/>
          <p:cNvPicPr/>
          <p:nvPr/>
        </p:nvPicPr>
        <p:blipFill>
          <a:blip r:embed="rId6">
            <a:extLst/>
          </a:blip>
          <a:stretch>
            <a:fillRect/>
          </a:stretch>
        </p:blipFill>
        <p:spPr>
          <a:xfrm>
            <a:off x="6618287" y="3795603"/>
            <a:ext cx="1881188" cy="181632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44"/>
                                        </p:tgtEl>
                                        <p:attrNameLst>
                                          <p:attrName>style.visibility</p:attrName>
                                        </p:attrNameLst>
                                      </p:cBhvr>
                                      <p:to>
                                        <p:strVal val="visible"/>
                                      </p:to>
                                    </p:set>
                                    <p:anim calcmode="lin" valueType="num">
                                      <p:cBhvr>
                                        <p:cTn id="7" dur="500" fill="hold"/>
                                        <p:tgtEl>
                                          <p:spTgt spid="144"/>
                                        </p:tgtEl>
                                        <p:attrNameLst>
                                          <p:attrName>ppt_x</p:attrName>
                                        </p:attrNameLst>
                                      </p:cBhvr>
                                      <p:tavLst>
                                        <p:tav tm="0">
                                          <p:val>
                                            <p:strVal val="#ppt_x"/>
                                          </p:val>
                                        </p:tav>
                                        <p:tav tm="100000">
                                          <p:val>
                                            <p:strVal val="#ppt_x"/>
                                          </p:val>
                                        </p:tav>
                                      </p:tavLst>
                                    </p:anim>
                                    <p:anim calcmode="lin" valueType="num">
                                      <p:cBhvr>
                                        <p:cTn id="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nvSpPr>
        <p:spPr>
          <a:xfrm>
            <a:off x="323850" y="908050"/>
            <a:ext cx="8462963" cy="15325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1937" indent="-261937"/>
            <a:r>
              <a:t>REQUISITOS:</a:t>
            </a:r>
          </a:p>
          <a:p>
            <a:pPr lvl="0" marL="261937" indent="-261937"/>
          </a:p>
          <a:p>
            <a:pPr lvl="0" marL="232833" indent="-232833">
              <a:buSzPct val="100000"/>
              <a:buChar char="•"/>
            </a:pPr>
            <a:r>
              <a:rPr sz="1600"/>
              <a:t>Buscar la superioridad numérica</a:t>
            </a:r>
            <a:endParaRPr sz="1600"/>
          </a:p>
          <a:p>
            <a:pPr lvl="0" marL="232833" indent="-232833">
              <a:buSzPct val="100000"/>
              <a:buChar char="•"/>
            </a:pPr>
            <a:r>
              <a:rPr sz="1600"/>
              <a:t>Ayuda recíproca con los compañeros del equipo</a:t>
            </a:r>
            <a:endParaRPr sz="1600"/>
          </a:p>
          <a:p>
            <a:pPr lvl="0" marL="232833" indent="-232833">
              <a:buSzPct val="100000"/>
              <a:buChar char="•"/>
            </a:pPr>
            <a:r>
              <a:rPr sz="1600"/>
              <a:t>Iniciar y realizar las acciones en el momento oportuno</a:t>
            </a:r>
            <a:endParaRPr sz="1600"/>
          </a:p>
          <a:p>
            <a:pPr lvl="0" marL="232833" indent="-232833">
              <a:buSzPct val="100000"/>
              <a:buChar char="•"/>
            </a:pPr>
            <a:r>
              <a:rPr sz="1600"/>
              <a:t>Variar las acciones</a:t>
            </a:r>
          </a:p>
        </p:txBody>
      </p:sp>
      <p:sp>
        <p:nvSpPr>
          <p:cNvPr id="152" name="Shape 152"/>
          <p:cNvSpPr/>
          <p:nvPr/>
        </p:nvSpPr>
        <p:spPr>
          <a:xfrm>
            <a:off x="1763712" y="260350"/>
            <a:ext cx="5261383"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atin typeface="Arial Bold"/>
                <a:ea typeface="Arial Bold"/>
                <a:cs typeface="Arial Bold"/>
                <a:sym typeface="Arial Bold"/>
              </a:defRPr>
            </a:lvl1pPr>
          </a:lstStyle>
          <a:p>
            <a:pPr lvl="0">
              <a:defRPr sz="1800"/>
            </a:pPr>
            <a:r>
              <a:rPr sz="2800"/>
              <a:t>Organización táctica conjunta </a:t>
            </a:r>
          </a:p>
        </p:txBody>
      </p:sp>
      <p:sp>
        <p:nvSpPr>
          <p:cNvPr id="153" name="Shape 153"/>
          <p:cNvSpPr/>
          <p:nvPr/>
        </p:nvSpPr>
        <p:spPr>
          <a:xfrm>
            <a:off x="323850" y="2997200"/>
            <a:ext cx="8462963"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1937" indent="-261937"/>
            <a:r>
              <a:t>				</a:t>
            </a:r>
            <a:r>
              <a:rPr>
                <a:solidFill>
                  <a:srgbClr val="FF0000"/>
                </a:solidFill>
                <a:latin typeface="Arial Bold"/>
                <a:ea typeface="Arial Bold"/>
                <a:cs typeface="Arial Bold"/>
                <a:sym typeface="Arial Bold"/>
              </a:rPr>
              <a:t>EN ATAQUE</a:t>
            </a:r>
            <a:endParaRPr>
              <a:solidFill>
                <a:srgbClr val="FF0000"/>
              </a:solidFill>
              <a:latin typeface="Arial Bold"/>
              <a:ea typeface="Arial Bold"/>
              <a:cs typeface="Arial Bold"/>
              <a:sym typeface="Arial Bold"/>
            </a:endParaRPr>
          </a:p>
          <a:p>
            <a:pPr lvl="0" marL="261937" indent="-261937"/>
            <a:endParaRPr>
              <a:solidFill>
                <a:srgbClr val="FF0000"/>
              </a:solidFill>
              <a:latin typeface="Arial Bold"/>
              <a:ea typeface="Arial Bold"/>
              <a:cs typeface="Arial Bold"/>
              <a:sym typeface="Arial Bold"/>
            </a:endParaRPr>
          </a:p>
          <a:p>
            <a:pPr lvl="0" marL="261937" indent="-261937"/>
            <a:r>
              <a:t>      		3 -3	             	                                    2 -4</a:t>
            </a:r>
          </a:p>
        </p:txBody>
      </p:sp>
      <p:pic>
        <p:nvPicPr>
          <p:cNvPr id="154" name="logodefinitivo.png" descr="logodefinitivo"/>
          <p:cNvPicPr/>
          <p:nvPr/>
        </p:nvPicPr>
        <p:blipFill>
          <a:blip r:embed="rId2">
            <a:extLst/>
          </a:blip>
          <a:stretch>
            <a:fillRect/>
          </a:stretch>
        </p:blipFill>
        <p:spPr>
          <a:xfrm>
            <a:off x="8070850" y="6011862"/>
            <a:ext cx="965200" cy="7302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55" name="3 - 3.jpg"/>
          <p:cNvPicPr/>
          <p:nvPr/>
        </p:nvPicPr>
        <p:blipFill>
          <a:blip r:embed="rId3">
            <a:extLst/>
          </a:blip>
          <a:stretch>
            <a:fillRect/>
          </a:stretch>
        </p:blipFill>
        <p:spPr>
          <a:xfrm>
            <a:off x="1153169" y="4015410"/>
            <a:ext cx="2404165" cy="2371004"/>
          </a:xfrm>
          <a:prstGeom prst="rect">
            <a:avLst/>
          </a:prstGeom>
          <a:ln w="12700">
            <a:miter lim="400000"/>
          </a:ln>
        </p:spPr>
      </p:pic>
      <p:pic>
        <p:nvPicPr>
          <p:cNvPr id="156" name="2 - 4.jpg"/>
          <p:cNvPicPr/>
          <p:nvPr/>
        </p:nvPicPr>
        <p:blipFill>
          <a:blip r:embed="rId4">
            <a:extLst/>
          </a:blip>
          <a:stretch>
            <a:fillRect/>
          </a:stretch>
        </p:blipFill>
        <p:spPr>
          <a:xfrm>
            <a:off x="5440560" y="4230161"/>
            <a:ext cx="1968655" cy="194150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153"/>
                                        </p:tgtEl>
                                        <p:attrNameLst>
                                          <p:attrName>style.visibility</p:attrName>
                                        </p:attrNameLst>
                                      </p:cBhvr>
                                      <p:to>
                                        <p:strVal val="visible"/>
                                      </p:to>
                                    </p:set>
                                    <p:anim calcmode="lin" valueType="num">
                                      <p:cBhvr>
                                        <p:cTn id="7" dur="500" fill="hold"/>
                                        <p:tgtEl>
                                          <p:spTgt spid="153"/>
                                        </p:tgtEl>
                                        <p:attrNameLst>
                                          <p:attrName>ppt_x</p:attrName>
                                        </p:attrNameLst>
                                      </p:cBhvr>
                                      <p:tavLst>
                                        <p:tav tm="0">
                                          <p:val>
                                            <p:strVal val="#ppt_x"/>
                                          </p:val>
                                        </p:tav>
                                        <p:tav tm="100000">
                                          <p:val>
                                            <p:strVal val="#ppt_x"/>
                                          </p:val>
                                        </p:tav>
                                      </p:tavLst>
                                    </p:anim>
                                    <p:anim calcmode="lin" valueType="num">
                                      <p:cBhvr>
                                        <p:cTn id="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lvl="0">
              <a:defRPr sz="1800"/>
            </a:pPr>
            <a:r>
              <a:rPr sz="2400"/>
              <a:t>Si has leído bien este tema, contestarás sin problema a las siguientes cuestiones.</a:t>
            </a:r>
          </a:p>
        </p:txBody>
      </p:sp>
      <p:sp>
        <p:nvSpPr>
          <p:cNvPr id="159" name="Shape 159"/>
          <p:cNvSpPr/>
          <p:nvPr>
            <p:ph type="body" idx="4294967295"/>
          </p:nvPr>
        </p:nvSpPr>
        <p:spPr>
          <a:xfrm rot="21329451">
            <a:off x="457200" y="1600200"/>
            <a:ext cx="8229600" cy="614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t>Haz un pequeño resumen sobre cómo se juega al balonmano</a:t>
            </a:r>
            <a:r>
              <a:rPr sz="3200"/>
              <a:t> </a:t>
            </a:r>
          </a:p>
        </p:txBody>
      </p:sp>
      <p:sp>
        <p:nvSpPr>
          <p:cNvPr id="160" name="Shape 160"/>
          <p:cNvSpPr/>
          <p:nvPr/>
        </p:nvSpPr>
        <p:spPr>
          <a:xfrm rot="20629973">
            <a:off x="3751097" y="2337274"/>
            <a:ext cx="5384801"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Comenta las diferencias entre las organizaciones conjuntas: </a:t>
            </a:r>
            <a:r>
              <a:rPr>
                <a:latin typeface="Arial Bold"/>
                <a:ea typeface="Arial Bold"/>
                <a:cs typeface="Arial Bold"/>
                <a:sym typeface="Arial Bold"/>
              </a:rPr>
              <a:t>individual y 4-2</a:t>
            </a:r>
          </a:p>
        </p:txBody>
      </p:sp>
      <p:sp>
        <p:nvSpPr>
          <p:cNvPr id="161" name="Shape 161"/>
          <p:cNvSpPr/>
          <p:nvPr/>
        </p:nvSpPr>
        <p:spPr>
          <a:xfrm rot="20396199">
            <a:off x="222399" y="2735797"/>
            <a:ext cx="642937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explicar brevemente para qué sirve la finta? </a:t>
            </a:r>
          </a:p>
        </p:txBody>
      </p:sp>
      <p:sp>
        <p:nvSpPr>
          <p:cNvPr id="162" name="Shape 162"/>
          <p:cNvSpPr/>
          <p:nvPr/>
        </p:nvSpPr>
        <p:spPr>
          <a:xfrm>
            <a:off x="1835150" y="3848100"/>
            <a:ext cx="70580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Comenta con tu compañero las principales reglas del balonmano </a:t>
            </a:r>
          </a:p>
        </p:txBody>
      </p:sp>
      <p:sp>
        <p:nvSpPr>
          <p:cNvPr id="163" name="Shape 163"/>
          <p:cNvSpPr/>
          <p:nvPr/>
        </p:nvSpPr>
        <p:spPr>
          <a:xfrm rot="677146">
            <a:off x="2131995" y="4703917"/>
            <a:ext cx="5334001"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¿Conoces cinco recursos tácticos  de este juego? </a:t>
            </a:r>
          </a:p>
        </p:txBody>
      </p:sp>
      <p:sp>
        <p:nvSpPr>
          <p:cNvPr id="164" name="Shape 164"/>
          <p:cNvSpPr/>
          <p:nvPr/>
        </p:nvSpPr>
        <p:spPr>
          <a:xfrm>
            <a:off x="571500" y="5786437"/>
            <a:ext cx="78581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¿Podrías comentar la organización conjunta  defensiva 5-1? </a:t>
            </a:r>
          </a:p>
        </p:txBody>
      </p:sp>
      <p:pic>
        <p:nvPicPr>
          <p:cNvPr id="16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box(in)" transition="in">
                                      <p:cBhvr>
                                        <p:cTn id="7" dur="2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 grpId="2" fill="hold">
                                  <p:stCondLst>
                                    <p:cond delay="0"/>
                                  </p:stCondLst>
                                  <p:iterate type="el" backwards="0">
                                    <p:tmAbs val="0"/>
                                  </p:iterate>
                                  <p:childTnLst>
                                    <p:set>
                                      <p:cBhvr>
                                        <p:cTn id="11" fill="hold"/>
                                        <p:tgtEl>
                                          <p:spTgt spid="161"/>
                                        </p:tgtEl>
                                        <p:attrNameLst>
                                          <p:attrName>style.visibility</p:attrName>
                                        </p:attrNameLst>
                                      </p:cBhvr>
                                      <p:to>
                                        <p:strVal val="visible"/>
                                      </p:to>
                                    </p:set>
                                    <p:anim calcmode="lin" valueType="num">
                                      <p:cBhvr>
                                        <p:cTn id="12" dur="500" fill="hold"/>
                                        <p:tgtEl>
                                          <p:spTgt spid="161"/>
                                        </p:tgtEl>
                                        <p:attrNameLst>
                                          <p:attrName>ppt_x</p:attrName>
                                        </p:attrNameLst>
                                      </p:cBhvr>
                                      <p:tavLst>
                                        <p:tav tm="0">
                                          <p:val>
                                            <p:strVal val="#ppt_x"/>
                                          </p:val>
                                        </p:tav>
                                        <p:tav tm="100000">
                                          <p:val>
                                            <p:strVal val="#ppt_x"/>
                                          </p:val>
                                        </p:tav>
                                      </p:tavLst>
                                    </p:anim>
                                    <p:anim calcmode="lin" valueType="num">
                                      <p:cBhvr>
                                        <p:cTn id="13"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10" presetID="3" grpId="3" fill="hold">
                                  <p:stCondLst>
                                    <p:cond delay="0"/>
                                  </p:stCondLst>
                                  <p:iterate type="el" backwards="0">
                                    <p:tmAbs val="0"/>
                                  </p:iterate>
                                  <p:childTnLst>
                                    <p:set>
                                      <p:cBhvr>
                                        <p:cTn id="17" fill="hold"/>
                                        <p:tgtEl>
                                          <p:spTgt spid="160"/>
                                        </p:tgtEl>
                                        <p:attrNameLst>
                                          <p:attrName>style.visibility</p:attrName>
                                        </p:attrNameLst>
                                      </p:cBhvr>
                                      <p:to>
                                        <p:strVal val="visible"/>
                                      </p:to>
                                    </p:set>
                                    <p:animEffect filter="blinds(horizontal)" transition="in">
                                      <p:cBhvr>
                                        <p:cTn id="18" dur="500"/>
                                        <p:tgtEl>
                                          <p:spTgt spid="160"/>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0" grpId="4" fill="hold">
                                  <p:stCondLst>
                                    <p:cond delay="0"/>
                                  </p:stCondLst>
                                  <p:iterate type="el" backwards="0">
                                    <p:tmAbs val="0"/>
                                  </p:iterate>
                                  <p:childTnLst>
                                    <p:set>
                                      <p:cBhvr>
                                        <p:cTn id="22" fill="hold"/>
                                        <p:tgtEl>
                                          <p:spTgt spid="162"/>
                                        </p:tgtEl>
                                        <p:attrNameLst>
                                          <p:attrName>style.visibility</p:attrName>
                                        </p:attrNameLst>
                                      </p:cBhvr>
                                      <p:to>
                                        <p:strVal val="visible"/>
                                      </p:to>
                                    </p:set>
                                    <p:animEffect filter="fade" transition="in">
                                      <p:cBhvr>
                                        <p:cTn id="23" dur="500"/>
                                        <p:tgtEl>
                                          <p:spTgt spid="162"/>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6" presetID="4" grpId="5" fill="hold">
                                  <p:stCondLst>
                                    <p:cond delay="0"/>
                                  </p:stCondLst>
                                  <p:iterate type="el" backwards="0">
                                    <p:tmAbs val="0"/>
                                  </p:iterate>
                                  <p:childTnLst>
                                    <p:set>
                                      <p:cBhvr>
                                        <p:cTn id="27" fill="hold"/>
                                        <p:tgtEl>
                                          <p:spTgt spid="163"/>
                                        </p:tgtEl>
                                        <p:attrNameLst>
                                          <p:attrName>style.visibility</p:attrName>
                                        </p:attrNameLst>
                                      </p:cBhvr>
                                      <p:to>
                                        <p:strVal val="visible"/>
                                      </p:to>
                                    </p:set>
                                    <p:animEffect filter="box(in)" transition="in">
                                      <p:cBhvr>
                                        <p:cTn id="28" dur="500"/>
                                        <p:tgtEl>
                                          <p:spTgt spid="163"/>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16" presetID="4" grpId="6" fill="hold">
                                  <p:stCondLst>
                                    <p:cond delay="0"/>
                                  </p:stCondLst>
                                  <p:iterate type="el" backwards="0">
                                    <p:tmAbs val="0"/>
                                  </p:iterate>
                                  <p:childTnLst>
                                    <p:set>
                                      <p:cBhvr>
                                        <p:cTn id="32" fill="hold"/>
                                        <p:tgtEl>
                                          <p:spTgt spid="164"/>
                                        </p:tgtEl>
                                        <p:attrNameLst>
                                          <p:attrName>style.visibility</p:attrName>
                                        </p:attrNameLst>
                                      </p:cBhvr>
                                      <p:to>
                                        <p:strVal val="visible"/>
                                      </p:to>
                                    </p:set>
                                    <p:animEffect filter="box(in)" transition="in">
                                      <p:cBhvr>
                                        <p:cTn id="33"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4"/>
      <p:bldP build="whole" bldLvl="1" animBg="1" rev="0" advAuto="0" spid="159" grpId="1"/>
      <p:bldP build="whole" bldLvl="1" animBg="1" rev="0" advAuto="0" spid="160" grpId="3"/>
      <p:bldP build="whole" bldLvl="1" animBg="1" rev="0" advAuto="0" spid="161" grpId="2"/>
      <p:bldP build="whole" bldLvl="1" animBg="1" rev="0" advAuto="0" spid="164" grpId="6"/>
      <p:bldP build="whole" bldLvl="1" animBg="1" rev="0" advAuto="0" spid="163" grpId="5"/>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428625"/>
            <a:ext cx="8229600" cy="9890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630936">
              <a:defRPr sz="1800"/>
            </a:pPr>
            <a:r>
              <a:rPr sz="3036"/>
              <a:t>El Balonmano</a:t>
            </a:r>
            <a:br>
              <a:rPr sz="3036"/>
            </a:br>
          </a:p>
        </p:txBody>
      </p:sp>
      <p:sp>
        <p:nvSpPr>
          <p:cNvPr id="16" name="Shape 16"/>
          <p:cNvSpPr/>
          <p:nvPr>
            <p:ph type="body" idx="4294967295"/>
          </p:nvPr>
        </p:nvSpPr>
        <p:spPr>
          <a:xfrm>
            <a:off x="395287" y="1628775"/>
            <a:ext cx="5000626" cy="36004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1400"/>
              </a:spcBef>
              <a:buChar char="•"/>
              <a:defRPr sz="1800"/>
            </a:pPr>
            <a:r>
              <a:rPr sz="2400"/>
              <a:t>Objetivos</a:t>
            </a:r>
            <a:endParaRPr sz="2400"/>
          </a:p>
          <a:p>
            <a:pPr lvl="0" marL="257175" indent="-257175">
              <a:spcBef>
                <a:spcPts val="1400"/>
              </a:spcBef>
              <a:buChar char="•"/>
              <a:defRPr sz="1800"/>
            </a:pPr>
            <a:r>
              <a:rPr sz="2400"/>
              <a:t>Orígenes</a:t>
            </a:r>
            <a:endParaRPr sz="2400"/>
          </a:p>
          <a:p>
            <a:pPr lvl="0" marL="257175" indent="-257175">
              <a:spcBef>
                <a:spcPts val="1400"/>
              </a:spcBef>
              <a:buChar char="•"/>
              <a:defRPr sz="1800"/>
            </a:pPr>
            <a:r>
              <a:rPr sz="2400"/>
              <a:t>Reglamento básico</a:t>
            </a:r>
            <a:endParaRPr sz="2400"/>
          </a:p>
          <a:p>
            <a:pPr lvl="0" marL="257175" indent="-257175">
              <a:spcBef>
                <a:spcPts val="1400"/>
              </a:spcBef>
              <a:buChar char="•"/>
              <a:defRPr sz="1800"/>
            </a:pPr>
            <a:r>
              <a:rPr sz="2400"/>
              <a:t>Instalaciones</a:t>
            </a:r>
            <a:endParaRPr sz="2400"/>
          </a:p>
          <a:p>
            <a:pPr lvl="0" marL="257175" indent="-257175">
              <a:spcBef>
                <a:spcPts val="1400"/>
              </a:spcBef>
              <a:buChar char="•"/>
              <a:defRPr sz="1800"/>
            </a:pPr>
            <a:r>
              <a:rPr sz="2400"/>
              <a:t>Materiales</a:t>
            </a:r>
            <a:endParaRPr sz="2400"/>
          </a:p>
          <a:p>
            <a:pPr lvl="0" marL="257175" indent="-257175">
              <a:spcBef>
                <a:spcPts val="1400"/>
              </a:spcBef>
              <a:buChar char="•"/>
              <a:defRPr sz="1800"/>
            </a:pPr>
            <a:r>
              <a:rPr sz="2400"/>
              <a:t>Recursos técnico-tácticos básicos</a:t>
            </a:r>
          </a:p>
        </p:txBody>
      </p:sp>
      <p:pic>
        <p:nvPicPr>
          <p:cNvPr id="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 name="balonmano 55.jpg"/>
          <p:cNvPicPr/>
          <p:nvPr/>
        </p:nvPicPr>
        <p:blipFill>
          <a:blip r:embed="rId3">
            <a:extLst/>
          </a:blip>
          <a:stretch>
            <a:fillRect/>
          </a:stretch>
        </p:blipFill>
        <p:spPr>
          <a:xfrm>
            <a:off x="5432028" y="1904007"/>
            <a:ext cx="1799543" cy="2869703"/>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Objetivos</a:t>
            </a:r>
          </a:p>
        </p:txBody>
      </p:sp>
      <p:sp>
        <p:nvSpPr>
          <p:cNvPr id="21" name="Shape 21"/>
          <p:cNvSpPr/>
          <p:nvPr>
            <p:ph type="body" idx="4294967295"/>
          </p:nvPr>
        </p:nvSpPr>
        <p:spPr>
          <a:xfrm>
            <a:off x="457200" y="1600200"/>
            <a:ext cx="4546600" cy="35575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just">
              <a:spcBef>
                <a:spcPts val="500"/>
              </a:spcBef>
              <a:buSzTx/>
              <a:buNone/>
              <a:defRPr sz="2400"/>
            </a:lvl1pPr>
          </a:lstStyle>
          <a:p>
            <a:pPr lvl="0">
              <a:defRPr sz="1800"/>
            </a:pPr>
            <a:r>
              <a:rPr sz="2400"/>
              <a:t>- Conocer los elementos técnico-tácticos y reglamentarios básicos del Balonmano, comprendiendo su aplicación en situaciones de juego real y colaborando con sus compañeros en la elaboración y puesta en práctica de las actividades.</a:t>
            </a:r>
          </a:p>
        </p:txBody>
      </p:sp>
      <p:pic>
        <p:nvPicPr>
          <p:cNvPr id="22" name="logodefinitivo.png" descr="logodefinitivo"/>
          <p:cNvPicPr/>
          <p:nvPr/>
        </p:nvPicPr>
        <p:blipFill>
          <a:blip r:embed="rId2">
            <a:extLst/>
          </a:blip>
          <a:stretch>
            <a:fillRect/>
          </a:stretch>
        </p:blipFill>
        <p:spPr>
          <a:xfrm>
            <a:off x="8070850" y="6011862"/>
            <a:ext cx="965200" cy="730251"/>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 name="balonmano a.jpg"/>
          <p:cNvPicPr/>
          <p:nvPr/>
        </p:nvPicPr>
        <p:blipFill>
          <a:blip r:embed="rId3">
            <a:extLst/>
          </a:blip>
          <a:stretch>
            <a:fillRect/>
          </a:stretch>
        </p:blipFill>
        <p:spPr>
          <a:xfrm>
            <a:off x="6046539" y="1600200"/>
            <a:ext cx="1912204" cy="3557588"/>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 name="Shape 25"/>
          <p:cNvSpPr/>
          <p:nvPr/>
        </p:nvSpPr>
        <p:spPr>
          <a:xfrm>
            <a:off x="611187" y="1052512"/>
            <a:ext cx="3529013" cy="48921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spcBef>
                <a:spcPts val="1000"/>
              </a:spcBef>
            </a:pPr>
            <a:r>
              <a:t>En la antigua Grecia y Roma había juegos parecidos al Balonmano, pero no fue hasta mediados del siglo XX cuando se empieza a jugar con formas similares a la actual. </a:t>
            </a:r>
          </a:p>
          <a:p>
            <a:pPr lvl="0" algn="just">
              <a:spcBef>
                <a:spcPts val="1000"/>
              </a:spcBef>
            </a:pPr>
            <a:r>
              <a:t>Inicialmente se jugaba el llamado balonmano a 11, en donde los jugadores se enfrentaban a otros once en un campo exterior con las mismas dimensiones que un campo de fútbol. A partir de los años 50, y ya como balonmano a siete tal como lo conocemos ahora, comienza su desarrollo por toda Europa  </a:t>
            </a:r>
          </a:p>
        </p:txBody>
      </p:sp>
      <p:pic>
        <p:nvPicPr>
          <p:cNvPr id="2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7" name="Shape 27"/>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ORÍGENES</a:t>
            </a:r>
          </a:p>
        </p:txBody>
      </p:sp>
      <p:pic>
        <p:nvPicPr>
          <p:cNvPr id="28" name="balonmano 444.jpg"/>
          <p:cNvPicPr/>
          <p:nvPr/>
        </p:nvPicPr>
        <p:blipFill>
          <a:blip r:embed="rId3">
            <a:extLst/>
          </a:blip>
          <a:stretch>
            <a:fillRect/>
          </a:stretch>
        </p:blipFill>
        <p:spPr>
          <a:xfrm>
            <a:off x="4978102" y="1456680"/>
            <a:ext cx="3017160" cy="3101149"/>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 name="Shape 30"/>
          <p:cNvSpPr/>
          <p:nvPr/>
        </p:nvSpPr>
        <p:spPr>
          <a:xfrm>
            <a:off x="428625" y="1122450"/>
            <a:ext cx="5367338" cy="51512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t>Al balonmano juegan siete jugadores de cada equipo, de los cuales 6 serán jugadores de campo y 1 el portero que llevará vestimenta distinta a sus compañeros. Se pueden realizar todos los cambios que se quieran.</a:t>
            </a:r>
          </a:p>
          <a:p>
            <a:pPr lvl="0" algn="just"/>
            <a:r>
              <a:t>El portero es el único jugador que podrá tocar el balón con cualquier parte de su cuerpo y estar en el área de portería. </a:t>
            </a:r>
          </a:p>
          <a:p>
            <a:pPr lvl="0" algn="just"/>
            <a:r>
              <a:t>El juego comienza con un saque desde el centro del campo realizado por uno de los equipos. El balón se puede lanzar, golpear, empujar, coger, parar con las manos, brazos, cabeza, tronco, muslos y rodillas. Sólo se pueden dar tres pasos, como máximo con el balón en las manos, teniendo que botarlo si nos queremos desplazar por el campo con el balón en la mano. Cuando consigamos, sin entrar en el área de portería, introducir el balón en la portería contraria habremos logrado un gol.</a:t>
            </a:r>
          </a:p>
        </p:txBody>
      </p:sp>
      <p:sp>
        <p:nvSpPr>
          <p:cNvPr id="31" name="Shape 31"/>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REGLAMENTO BÁSICO</a:t>
            </a:r>
          </a:p>
        </p:txBody>
      </p:sp>
      <p:pic>
        <p:nvPicPr>
          <p:cNvPr id="3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3" name="porteria de balonmano.jpg" descr="porteria de balonmano"/>
          <p:cNvPicPr/>
          <p:nvPr/>
        </p:nvPicPr>
        <p:blipFill>
          <a:blip r:embed="rId3">
            <a:extLst/>
          </a:blip>
          <a:stretch>
            <a:fillRect/>
          </a:stretch>
        </p:blipFill>
        <p:spPr>
          <a:xfrm>
            <a:off x="5991175" y="1547608"/>
            <a:ext cx="2830563" cy="3907246"/>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nvSpPr>
        <p:spPr>
          <a:xfrm>
            <a:off x="4572000" y="439825"/>
            <a:ext cx="4176713" cy="19508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84150" indent="-106362" algn="just"/>
            <a:r>
              <a:rPr>
                <a:latin typeface="Arial Bold"/>
                <a:ea typeface="Arial Bold"/>
                <a:cs typeface="Arial Bold"/>
                <a:sym typeface="Arial Bold"/>
              </a:rPr>
              <a:t>No se permite:</a:t>
            </a:r>
            <a:endParaRPr>
              <a:latin typeface="Arial Bold"/>
              <a:ea typeface="Arial Bold"/>
              <a:cs typeface="Arial Bold"/>
              <a:sym typeface="Arial Bold"/>
            </a:endParaRPr>
          </a:p>
          <a:p>
            <a:pPr lvl="0" marL="184150" indent="-106362" algn="just"/>
            <a:endParaRPr>
              <a:latin typeface="Arial Bold"/>
              <a:ea typeface="Arial Bold"/>
              <a:cs typeface="Arial Bold"/>
              <a:sym typeface="Arial Bold"/>
            </a:endParaRPr>
          </a:p>
          <a:p>
            <a:pPr lvl="0" marL="261937" indent="-184150" algn="just">
              <a:buSzPct val="100000"/>
              <a:buChar char="•"/>
            </a:pPr>
            <a:r>
              <a:t>Arrancar el balón al contrario.</a:t>
            </a:r>
          </a:p>
          <a:p>
            <a:pPr lvl="0" marL="261937" indent="-184150" algn="just">
              <a:buSzPct val="100000"/>
              <a:buChar char="•"/>
            </a:pPr>
            <a:r>
              <a:t>Empujar al contrario, sujetarlo o golpearlo.</a:t>
            </a:r>
          </a:p>
          <a:p>
            <a:pPr lvl="0" marL="261937" indent="-184150" algn="just">
              <a:buSzPct val="100000"/>
              <a:buChar char="•"/>
            </a:pPr>
          </a:p>
        </p:txBody>
      </p:sp>
      <p:pic>
        <p:nvPicPr>
          <p:cNvPr id="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37" name="Shape 37"/>
          <p:cNvSpPr/>
          <p:nvPr/>
        </p:nvSpPr>
        <p:spPr>
          <a:xfrm>
            <a:off x="468312" y="448556"/>
            <a:ext cx="3960813" cy="27509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261937" indent="-261937" algn="just">
              <a:tabLst>
                <a:tab pos="254000" algn="l"/>
              </a:tabLst>
            </a:pPr>
            <a:r>
              <a:rPr>
                <a:latin typeface="Arial Bold"/>
                <a:ea typeface="Arial Bold"/>
                <a:cs typeface="Arial Bold"/>
                <a:sym typeface="Arial Bold"/>
              </a:rPr>
              <a:t>Se permite:</a:t>
            </a:r>
            <a:endParaRPr>
              <a:latin typeface="Arial Bold"/>
              <a:ea typeface="Arial Bold"/>
              <a:cs typeface="Arial Bold"/>
              <a:sym typeface="Arial Bold"/>
            </a:endParaRPr>
          </a:p>
          <a:p>
            <a:pPr lvl="0" marL="261937" indent="-261937" algn="just">
              <a:tabLst>
                <a:tab pos="254000" algn="l"/>
              </a:tabLst>
            </a:pPr>
            <a:endParaRPr>
              <a:latin typeface="Arial Bold"/>
              <a:ea typeface="Arial Bold"/>
              <a:cs typeface="Arial Bold"/>
              <a:sym typeface="Arial Bold"/>
            </a:endParaRPr>
          </a:p>
          <a:p>
            <a:pPr lvl="0" marL="261937" indent="-261937" algn="just">
              <a:buSzPct val="100000"/>
              <a:buChar char="•"/>
              <a:tabLst>
                <a:tab pos="254000" algn="l"/>
              </a:tabLst>
            </a:pPr>
            <a:r>
              <a:t>Bloquear el balón con las manos y brazos.</a:t>
            </a:r>
          </a:p>
          <a:p>
            <a:pPr lvl="0" marL="261937" indent="-261937" algn="just">
              <a:buSzPct val="100000"/>
              <a:buChar char="•"/>
              <a:tabLst>
                <a:tab pos="254000" algn="l"/>
              </a:tabLst>
            </a:pPr>
            <a:r>
              <a:t>Quitar el balón al contrario con la mano abierta.</a:t>
            </a:r>
          </a:p>
          <a:p>
            <a:pPr lvl="0" marL="261937" indent="-261937" algn="just">
              <a:buSzPct val="100000"/>
              <a:buChar char="•"/>
              <a:tabLst>
                <a:tab pos="254000" algn="l"/>
              </a:tabLst>
            </a:pPr>
            <a:r>
              <a:t>Bloquear el camino al contrario con el tronco.</a:t>
            </a:r>
          </a:p>
          <a:p>
            <a:pPr lvl="0" marL="261937" indent="-261937" algn="just">
              <a:buSzPct val="100000"/>
              <a:buChar char="•"/>
              <a:tabLst>
                <a:tab pos="254000" algn="l"/>
              </a:tabLst>
            </a:pPr>
            <a:r>
              <a:t>Entrar en contacto corporal sin violencia.</a:t>
            </a:r>
          </a:p>
        </p:txBody>
      </p:sp>
      <p:pic>
        <p:nvPicPr>
          <p:cNvPr id="38" name="Sin título-2_399x480.jpg"/>
          <p:cNvPicPr/>
          <p:nvPr/>
        </p:nvPicPr>
        <p:blipFill>
          <a:blip r:embed="rId3">
            <a:extLst/>
          </a:blip>
          <a:stretch>
            <a:fillRect/>
          </a:stretch>
        </p:blipFill>
        <p:spPr>
          <a:xfrm>
            <a:off x="4726930" y="2265433"/>
            <a:ext cx="3418307" cy="411225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35"/>
                                        </p:tgtEl>
                                        <p:attrNameLst>
                                          <p:attrName>style.visibility</p:attrName>
                                        </p:attrNameLst>
                                      </p:cBhvr>
                                      <p:to>
                                        <p:strVal val="visible"/>
                                      </p:to>
                                    </p:set>
                                    <p:animEffect filter="box(in)" transition="in">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2" fill="hold">
                                  <p:stCondLst>
                                    <p:cond delay="0"/>
                                  </p:stCondLst>
                                  <p:iterate type="el" backwards="0">
                                    <p:tmAbs val="0"/>
                                  </p:iterate>
                                  <p:childTnLst>
                                    <p:set>
                                      <p:cBhvr>
                                        <p:cTn id="11" fill="hold"/>
                                        <p:tgtEl>
                                          <p:spTgt spid="37">
                                            <p:txEl>
                                              <p:pRg st="2" end="2"/>
                                            </p:txEl>
                                          </p:spTgt>
                                        </p:tgtEl>
                                        <p:attrNameLst>
                                          <p:attrName>style.visibility</p:attrName>
                                        </p:attrNameLst>
                                      </p:cBhvr>
                                      <p:to>
                                        <p:strVal val="visible"/>
                                      </p:to>
                                    </p:set>
                                    <p:animEffect filter="blinds(horizontal)" transition="in">
                                      <p:cBhvr>
                                        <p:cTn id="12" dur="500"/>
                                        <p:tgtEl>
                                          <p:spTgt spid="37">
                                            <p:txEl>
                                              <p:pRg st="2" end="2"/>
                                            </p:txEl>
                                          </p:spTgt>
                                        </p:tgtEl>
                                      </p:cBhvr>
                                    </p:animEffect>
                                  </p:childTnLst>
                                </p:cTn>
                              </p:par>
                            </p:childTnLst>
                          </p:cTn>
                        </p:par>
                        <p:par>
                          <p:cTn id="13" fill="hold">
                            <p:stCondLst>
                              <p:cond delay="500"/>
                            </p:stCondLst>
                            <p:childTnLst>
                              <p:par>
                                <p:cTn id="14" nodeType="afterEffect" presetClass="entr" presetSubtype="10" presetID="3" grpId="2" fill="hold">
                                  <p:stCondLst>
                                    <p:cond delay="0"/>
                                  </p:stCondLst>
                                  <p:iterate type="el" backwards="0">
                                    <p:tmAbs val="0"/>
                                  </p:iterate>
                                  <p:childTnLst>
                                    <p:set>
                                      <p:cBhvr>
                                        <p:cTn id="15" fill="hold"/>
                                        <p:tgtEl>
                                          <p:spTgt spid="37">
                                            <p:txEl>
                                              <p:pRg st="3" end="3"/>
                                            </p:txEl>
                                          </p:spTgt>
                                        </p:tgtEl>
                                        <p:attrNameLst>
                                          <p:attrName>style.visibility</p:attrName>
                                        </p:attrNameLst>
                                      </p:cBhvr>
                                      <p:to>
                                        <p:strVal val="visible"/>
                                      </p:to>
                                    </p:set>
                                    <p:animEffect filter="blinds(horizontal)" transition="in">
                                      <p:cBhvr>
                                        <p:cTn id="16" dur="500"/>
                                        <p:tgtEl>
                                          <p:spTgt spid="37">
                                            <p:txEl>
                                              <p:pRg st="3" end="3"/>
                                            </p:txEl>
                                          </p:spTgt>
                                        </p:tgtEl>
                                      </p:cBhvr>
                                    </p:animEffect>
                                  </p:childTnLst>
                                </p:cTn>
                              </p:par>
                            </p:childTnLst>
                          </p:cTn>
                        </p:par>
                        <p:par>
                          <p:cTn id="17" fill="hold">
                            <p:stCondLst>
                              <p:cond delay="1000"/>
                            </p:stCondLst>
                            <p:childTnLst>
                              <p:par>
                                <p:cTn id="18" nodeType="afterEffect" presetClass="entr" presetSubtype="10" presetID="3" grpId="2" fill="hold">
                                  <p:stCondLst>
                                    <p:cond delay="0"/>
                                  </p:stCondLst>
                                  <p:iterate type="el" backwards="0">
                                    <p:tmAbs val="0"/>
                                  </p:iterate>
                                  <p:childTnLst>
                                    <p:set>
                                      <p:cBhvr>
                                        <p:cTn id="19" fill="hold"/>
                                        <p:tgtEl>
                                          <p:spTgt spid="37">
                                            <p:txEl>
                                              <p:pRg st="4" end="4"/>
                                            </p:txEl>
                                          </p:spTgt>
                                        </p:tgtEl>
                                        <p:attrNameLst>
                                          <p:attrName>style.visibility</p:attrName>
                                        </p:attrNameLst>
                                      </p:cBhvr>
                                      <p:to>
                                        <p:strVal val="visible"/>
                                      </p:to>
                                    </p:set>
                                    <p:animEffect filter="blinds(horizontal)" transition="in">
                                      <p:cBhvr>
                                        <p:cTn id="20" dur="500"/>
                                        <p:tgtEl>
                                          <p:spTgt spid="37">
                                            <p:txEl>
                                              <p:pRg st="4" end="4"/>
                                            </p:txEl>
                                          </p:spTgt>
                                        </p:tgtEl>
                                      </p:cBhvr>
                                    </p:animEffect>
                                  </p:childTnLst>
                                </p:cTn>
                              </p:par>
                            </p:childTnLst>
                          </p:cTn>
                        </p:par>
                        <p:par>
                          <p:cTn id="21" fill="hold">
                            <p:stCondLst>
                              <p:cond delay="1500"/>
                            </p:stCondLst>
                            <p:childTnLst>
                              <p:par>
                                <p:cTn id="22" nodeType="afterEffect" presetClass="entr" presetSubtype="10" presetID="3" grpId="2" fill="hold">
                                  <p:stCondLst>
                                    <p:cond delay="0"/>
                                  </p:stCondLst>
                                  <p:iterate type="el" backwards="0">
                                    <p:tmAbs val="0"/>
                                  </p:iterate>
                                  <p:childTnLst>
                                    <p:set>
                                      <p:cBhvr>
                                        <p:cTn id="23" fill="hold"/>
                                        <p:tgtEl>
                                          <p:spTgt spid="37">
                                            <p:txEl>
                                              <p:pRg st="5" end="5"/>
                                            </p:txEl>
                                          </p:spTgt>
                                        </p:tgtEl>
                                        <p:attrNameLst>
                                          <p:attrName>style.visibility</p:attrName>
                                        </p:attrNameLst>
                                      </p:cBhvr>
                                      <p:to>
                                        <p:strVal val="visible"/>
                                      </p:to>
                                    </p:set>
                                    <p:animEffect filter="blinds(horizontal)" transition="in">
                                      <p:cBhvr>
                                        <p:cTn id="24" dur="500"/>
                                        <p:tgtEl>
                                          <p:spTgt spid="3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 grpId="1"/>
      <p:bldP build="p" bldLvl="5" animBg="1" rev="0" advAuto="0" spid="37"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539750" y="4730044"/>
            <a:ext cx="7848600" cy="16841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rPr>
                <a:latin typeface="Arial Bold"/>
                <a:ea typeface="Arial Bold"/>
                <a:cs typeface="Arial Bold"/>
                <a:sym typeface="Arial Bold"/>
              </a:rPr>
              <a:t>CAMPO.</a:t>
            </a:r>
            <a:r>
              <a:t> 40m x 20m. En área de portería está delimitada por una línea continua a 6m de la línea de portería, la línea de penalty a 7m y la línea de puntos, llamada de golpe franco, a 9m .</a:t>
            </a:r>
          </a:p>
          <a:p>
            <a:pPr lvl="0"/>
            <a:r>
              <a:rPr>
                <a:latin typeface="Arial Bold"/>
                <a:ea typeface="Arial Bold"/>
                <a:cs typeface="Arial Bold"/>
                <a:sym typeface="Arial Bold"/>
              </a:rPr>
              <a:t>PORTERÍA.</a:t>
            </a:r>
            <a:r>
              <a:t> De 3m de largo x 2 de alto  </a:t>
            </a:r>
          </a:p>
          <a:p>
            <a:pPr lvl="0"/>
            <a:r>
              <a:rPr>
                <a:latin typeface="Arial Bold"/>
                <a:ea typeface="Arial Bold"/>
                <a:cs typeface="Arial Bold"/>
                <a:sym typeface="Arial Bold"/>
              </a:rPr>
              <a:t>BALÓN.</a:t>
            </a:r>
            <a:r>
              <a:t> De cuero o sintético. Para 12 y 16 años mide entre 54 y 56 cm. de circunferencia, y para  más de 16 años entre 58 y 60 cm. </a:t>
            </a:r>
          </a:p>
        </p:txBody>
      </p:sp>
      <p:sp>
        <p:nvSpPr>
          <p:cNvPr id="41" name="Shape 41"/>
          <p:cNvSpPr/>
          <p:nvPr/>
        </p:nvSpPr>
        <p:spPr>
          <a:xfrm>
            <a:off x="1979612" y="0"/>
            <a:ext cx="5832476" cy="11551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sz="3200">
                <a:latin typeface="Arial Bold"/>
                <a:ea typeface="Arial Bold"/>
                <a:cs typeface="Arial Bold"/>
                <a:sym typeface="Arial Bold"/>
              </a:defRPr>
            </a:lvl1pPr>
          </a:lstStyle>
          <a:p>
            <a:pPr lvl="0">
              <a:defRPr sz="1800"/>
            </a:pPr>
            <a:r>
              <a:rPr sz="3200"/>
              <a:t>Instalaciones y material</a:t>
            </a:r>
            <a:endParaRPr sz="3200">
              <a:latin typeface="Arial"/>
              <a:ea typeface="Arial"/>
              <a:cs typeface="Arial"/>
              <a:sym typeface="Arial"/>
            </a:endParaRPr>
          </a:p>
        </p:txBody>
      </p:sp>
      <p:pic>
        <p:nvPicPr>
          <p:cNvPr id="4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3" name="balonmano la porteria copia.jpg"/>
          <p:cNvPicPr/>
          <p:nvPr/>
        </p:nvPicPr>
        <p:blipFill>
          <a:blip r:embed="rId3">
            <a:extLst/>
          </a:blip>
          <a:stretch>
            <a:fillRect/>
          </a:stretch>
        </p:blipFill>
        <p:spPr>
          <a:xfrm>
            <a:off x="4431816" y="641843"/>
            <a:ext cx="4623433" cy="2108352"/>
          </a:xfrm>
          <a:prstGeom prst="rect">
            <a:avLst/>
          </a:prstGeom>
          <a:ln w="12700">
            <a:miter lim="400000"/>
          </a:ln>
        </p:spPr>
      </p:pic>
      <p:pic>
        <p:nvPicPr>
          <p:cNvPr id="44" name="bola.jpg"/>
          <p:cNvPicPr/>
          <p:nvPr/>
        </p:nvPicPr>
        <p:blipFill>
          <a:blip r:embed="rId4">
            <a:extLst/>
          </a:blip>
          <a:stretch>
            <a:fillRect/>
          </a:stretch>
        </p:blipFill>
        <p:spPr>
          <a:xfrm>
            <a:off x="4766667" y="3256458"/>
            <a:ext cx="1320120" cy="1155106"/>
          </a:xfrm>
          <a:prstGeom prst="rect">
            <a:avLst/>
          </a:prstGeom>
          <a:ln w="12700">
            <a:miter lim="400000"/>
          </a:ln>
        </p:spPr>
      </p:pic>
      <p:pic>
        <p:nvPicPr>
          <p:cNvPr id="45" name="bola.jpg"/>
          <p:cNvPicPr/>
          <p:nvPr/>
        </p:nvPicPr>
        <p:blipFill>
          <a:blip r:embed="rId4">
            <a:extLst/>
          </a:blip>
          <a:stretch>
            <a:fillRect/>
          </a:stretch>
        </p:blipFill>
        <p:spPr>
          <a:xfrm>
            <a:off x="6671667" y="3444529"/>
            <a:ext cx="1105183" cy="967035"/>
          </a:xfrm>
          <a:prstGeom prst="rect">
            <a:avLst/>
          </a:prstGeom>
          <a:ln w="12700">
            <a:miter lim="400000"/>
          </a:ln>
        </p:spPr>
      </p:pic>
      <p:pic>
        <p:nvPicPr>
          <p:cNvPr id="46" name="41.jpg"/>
          <p:cNvPicPr/>
          <p:nvPr/>
        </p:nvPicPr>
        <p:blipFill>
          <a:blip r:embed="rId5">
            <a:extLst/>
          </a:blip>
          <a:stretch>
            <a:fillRect/>
          </a:stretch>
        </p:blipFill>
        <p:spPr>
          <a:xfrm>
            <a:off x="115386" y="1061839"/>
            <a:ext cx="4066401" cy="2249937"/>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idx="4294967295"/>
          </p:nvPr>
        </p:nvSpPr>
        <p:spPr>
          <a:xfrm>
            <a:off x="457200" y="274637"/>
            <a:ext cx="8229600" cy="1143001"/>
          </a:xfrm>
          <a:prstGeom prst="rect">
            <a:avLst/>
          </a:prstGeom>
          <a:ln w="25400">
            <a:solidFill>
              <a:srgbClr val="BBE0E3"/>
            </a:solidFill>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a:defRPr sz="1800"/>
            </a:pPr>
            <a:br>
              <a:rPr>
                <a:solidFill>
                  <a:srgbClr val="FF555B"/>
                </a:solidFill>
              </a:rPr>
            </a:br>
            <a:r>
              <a:rPr sz="2000">
                <a:solidFill>
                  <a:srgbClr val="FF555B"/>
                </a:solidFill>
              </a:rPr>
              <a:t>RECURSOS TÉCNICO-TÁCTICOS BÁSICOS       </a:t>
            </a:r>
            <a:r>
              <a:rPr sz="2000">
                <a:solidFill>
                  <a:srgbClr val="FF555B"/>
                </a:solidFill>
              </a:rPr>
              <a:t>EL BALONMANO</a:t>
            </a:r>
          </a:p>
        </p:txBody>
      </p:sp>
      <p:sp>
        <p:nvSpPr>
          <p:cNvPr id="49" name="Shape 49"/>
          <p:cNvSpPr/>
          <p:nvPr>
            <p:ph type="body" idx="4294967295"/>
          </p:nvPr>
        </p:nvSpPr>
        <p:spPr>
          <a:xfrm>
            <a:off x="457200" y="1600200"/>
            <a:ext cx="8229600" cy="4525963"/>
          </a:xfrm>
          <a:prstGeom prst="rect">
            <a:avLst/>
          </a:prstGeom>
          <a:ln w="25400">
            <a:solidFill>
              <a:srgbClr val="BBE0E3"/>
            </a:solidFill>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defTabSz="886968">
              <a:spcBef>
                <a:spcPts val="0"/>
              </a:spcBef>
              <a:buSzTx/>
              <a:buNone/>
              <a:defRPr sz="1800"/>
            </a:pPr>
            <a:r>
              <a:rPr sz="3007"/>
              <a:t>En el Balonmano existen unos recursos que deberás utilizar en función de las </a:t>
            </a:r>
            <a:r>
              <a:rPr sz="3007">
                <a:solidFill>
                  <a:srgbClr val="F2F7FD"/>
                </a:solidFill>
              </a:rPr>
              <a:t>decisiones</a:t>
            </a:r>
            <a:r>
              <a:rPr sz="3007"/>
              <a:t> que vayas tomando durante el desarrollo del juego. Estos recursos, te van a permitir </a:t>
            </a:r>
            <a:r>
              <a:rPr i="1" sz="3007">
                <a:solidFill>
                  <a:srgbClr val="FF9900"/>
                </a:solidFill>
              </a:rPr>
              <a:t>pasar y </a:t>
            </a:r>
            <a:r>
              <a:rPr i="1" sz="3007">
                <a:solidFill>
                  <a:srgbClr val="F0E9FD"/>
                </a:solidFill>
              </a:rPr>
              <a:t>recibir</a:t>
            </a:r>
            <a:r>
              <a:rPr i="1" sz="3007"/>
              <a:t>, </a:t>
            </a:r>
            <a:r>
              <a:rPr sz="3007"/>
              <a:t>realizar </a:t>
            </a:r>
            <a:r>
              <a:rPr i="1" sz="3007">
                <a:solidFill>
                  <a:srgbClr val="F9F5FD"/>
                </a:solidFill>
              </a:rPr>
              <a:t>lanzamientos</a:t>
            </a:r>
            <a:r>
              <a:rPr i="1" sz="3007"/>
              <a:t> </a:t>
            </a:r>
            <a:r>
              <a:rPr sz="3007"/>
              <a:t>a portería, realizar </a:t>
            </a:r>
            <a:r>
              <a:rPr i="1" sz="3007">
                <a:solidFill>
                  <a:srgbClr val="EDFDFB"/>
                </a:solidFill>
              </a:rPr>
              <a:t>marcajes</a:t>
            </a:r>
            <a:r>
              <a:rPr i="1" sz="3007"/>
              <a:t> o </a:t>
            </a:r>
            <a:r>
              <a:rPr i="1" sz="3007">
                <a:solidFill>
                  <a:srgbClr val="FFF3FB"/>
                </a:solidFill>
              </a:rPr>
              <a:t>desmarques, bloqueos, fintas, </a:t>
            </a:r>
            <a:r>
              <a:rPr sz="3007">
                <a:solidFill>
                  <a:srgbClr val="FFF3FB"/>
                </a:solidFill>
              </a:rPr>
              <a:t>etc</a:t>
            </a:r>
            <a:r>
              <a:rPr sz="3007"/>
              <a:t>. Partiendo de las habilidades que ya posees: lanzar el balón, desplazarte, saltar,… debes prestar atención a </a:t>
            </a:r>
            <a:r>
              <a:rPr sz="3007">
                <a:latin typeface="Arial Bold"/>
                <a:ea typeface="Arial Bold"/>
                <a:cs typeface="Arial Bold"/>
                <a:sym typeface="Arial Bold"/>
              </a:rPr>
              <a:t>qué </a:t>
            </a:r>
            <a:r>
              <a:rPr sz="3007"/>
              <a:t>recurso utilizar y </a:t>
            </a:r>
            <a:r>
              <a:rPr sz="3007">
                <a:latin typeface="Arial Bold"/>
                <a:ea typeface="Arial Bold"/>
                <a:cs typeface="Arial Bold"/>
                <a:sym typeface="Arial Bold"/>
              </a:rPr>
              <a:t>cómo</a:t>
            </a:r>
            <a:r>
              <a:rPr sz="3007"/>
              <a:t> hacerlo. </a:t>
            </a:r>
          </a:p>
        </p:txBody>
      </p:sp>
      <p:pic>
        <p:nvPicPr>
          <p:cNvPr id="50" name="logodefinitivo.png" descr="logodefinitivo"/>
          <p:cNvPicPr/>
          <p:nvPr/>
        </p:nvPicPr>
        <p:blipFill>
          <a:blip r:embed="rId2">
            <a:extLst/>
          </a:blip>
          <a:stretch>
            <a:fillRect/>
          </a:stretch>
        </p:blipFill>
        <p:spPr>
          <a:xfrm>
            <a:off x="8172450" y="6092825"/>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51" name="49.jpg"/>
          <p:cNvPicPr/>
          <p:nvPr/>
        </p:nvPicPr>
        <p:blipFill>
          <a:blip r:embed="rId3">
            <a:alphaModFix amt="14772"/>
            <a:extLst/>
          </a:blip>
          <a:stretch>
            <a:fillRect/>
          </a:stretch>
        </p:blipFill>
        <p:spPr>
          <a:xfrm>
            <a:off x="549572" y="87659"/>
            <a:ext cx="7505701" cy="5956301"/>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br>
              <a:rPr sz="4400"/>
            </a:br>
            <a:r>
              <a:rPr sz="2000">
                <a:solidFill>
                  <a:srgbClr val="FF9900"/>
                </a:solidFill>
              </a:rPr>
              <a:t>RECURSOS TÉCNICO-TÁCTICOS BÁSICOS       </a:t>
            </a:r>
            <a:r>
              <a:rPr sz="2000">
                <a:solidFill>
                  <a:srgbClr val="FF9900"/>
                </a:solidFill>
              </a:rPr>
              <a:t>EL BALONMANO</a:t>
            </a:r>
          </a:p>
        </p:txBody>
      </p:sp>
      <p:sp>
        <p:nvSpPr>
          <p:cNvPr id="54" name="Shape 54"/>
          <p:cNvSpPr/>
          <p:nvPr/>
        </p:nvSpPr>
        <p:spPr>
          <a:xfrm>
            <a:off x="2916237" y="3567112"/>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Lateral</a:t>
            </a:r>
          </a:p>
        </p:txBody>
      </p:sp>
      <p:sp>
        <p:nvSpPr>
          <p:cNvPr id="55" name="Shape 55"/>
          <p:cNvSpPr/>
          <p:nvPr/>
        </p:nvSpPr>
        <p:spPr>
          <a:xfrm>
            <a:off x="3352800" y="1773237"/>
            <a:ext cx="33797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PASES</a:t>
            </a:r>
          </a:p>
        </p:txBody>
      </p:sp>
      <p:sp>
        <p:nvSpPr>
          <p:cNvPr id="56" name="Shape 56"/>
          <p:cNvSpPr/>
          <p:nvPr/>
        </p:nvSpPr>
        <p:spPr>
          <a:xfrm>
            <a:off x="755650" y="3998912"/>
            <a:ext cx="21605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Frontal en apoyo</a:t>
            </a:r>
          </a:p>
        </p:txBody>
      </p:sp>
      <p:sp>
        <p:nvSpPr>
          <p:cNvPr id="57" name="Shape 57"/>
          <p:cNvSpPr/>
          <p:nvPr/>
        </p:nvSpPr>
        <p:spPr>
          <a:xfrm>
            <a:off x="6084887" y="3886200"/>
            <a:ext cx="1804988"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En suspensión</a:t>
            </a:r>
          </a:p>
        </p:txBody>
      </p:sp>
      <p:sp>
        <p:nvSpPr>
          <p:cNvPr id="58" name="Shape 58"/>
          <p:cNvSpPr/>
          <p:nvPr/>
        </p:nvSpPr>
        <p:spPr>
          <a:xfrm rot="10800000">
            <a:off x="2051050" y="1916112"/>
            <a:ext cx="1454150" cy="1873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35" y="0"/>
                </a:moveTo>
                <a:lnTo>
                  <a:pt x="10469" y="5033"/>
                </a:lnTo>
                <a:lnTo>
                  <a:pt x="14973" y="5033"/>
                </a:lnTo>
                <a:lnTo>
                  <a:pt x="14973" y="18918"/>
                </a:lnTo>
                <a:lnTo>
                  <a:pt x="0" y="18918"/>
                </a:lnTo>
                <a:lnTo>
                  <a:pt x="0" y="21600"/>
                </a:lnTo>
                <a:lnTo>
                  <a:pt x="17096" y="21600"/>
                </a:lnTo>
                <a:lnTo>
                  <a:pt x="17096" y="5033"/>
                </a:lnTo>
                <a:lnTo>
                  <a:pt x="21600" y="5033"/>
                </a:lnTo>
                <a:close/>
              </a:path>
            </a:pathLst>
          </a:custGeom>
          <a:solidFill>
            <a:srgbClr val="99CC00"/>
          </a:solidFill>
          <a:ln w="12700">
            <a:miter lim="400000"/>
          </a:ln>
        </p:spPr>
        <p:txBody>
          <a:bodyPr lIns="0" tIns="0" rIns="0" bIns="0" anchor="ctr"/>
          <a:lstStyle/>
          <a:p>
            <a:pPr lvl="0"/>
          </a:p>
        </p:txBody>
      </p:sp>
      <p:sp>
        <p:nvSpPr>
          <p:cNvPr id="59" name="Shape 59"/>
          <p:cNvSpPr/>
          <p:nvPr/>
        </p:nvSpPr>
        <p:spPr>
          <a:xfrm>
            <a:off x="4787900" y="2133600"/>
            <a:ext cx="381000" cy="1871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60" name="Shape 60"/>
          <p:cNvSpPr/>
          <p:nvPr/>
        </p:nvSpPr>
        <p:spPr>
          <a:xfrm>
            <a:off x="6372225" y="2060575"/>
            <a:ext cx="381000" cy="1752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61" name="Shape 61"/>
          <p:cNvSpPr/>
          <p:nvPr/>
        </p:nvSpPr>
        <p:spPr>
          <a:xfrm>
            <a:off x="3348037" y="2133600"/>
            <a:ext cx="381001" cy="1295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62" name="Shape 62"/>
          <p:cNvSpPr/>
          <p:nvPr/>
        </p:nvSpPr>
        <p:spPr>
          <a:xfrm>
            <a:off x="4356100" y="4070350"/>
            <a:ext cx="1657350"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De pronación</a:t>
            </a:r>
          </a:p>
        </p:txBody>
      </p:sp>
      <p:sp>
        <p:nvSpPr>
          <p:cNvPr id="63" name="Shape 63"/>
          <p:cNvSpPr/>
          <p:nvPr/>
        </p:nvSpPr>
        <p:spPr>
          <a:xfrm>
            <a:off x="395287" y="1196975"/>
            <a:ext cx="1473201" cy="6173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Posición base</a:t>
            </a:r>
          </a:p>
        </p:txBody>
      </p:sp>
      <p:sp>
        <p:nvSpPr>
          <p:cNvPr id="64" name="Shape 64"/>
          <p:cNvSpPr/>
          <p:nvPr/>
        </p:nvSpPr>
        <p:spPr>
          <a:xfrm flipH="1">
            <a:off x="900112" y="1773237"/>
            <a:ext cx="431801"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sp>
        <p:nvSpPr>
          <p:cNvPr id="65" name="Shape 65"/>
          <p:cNvSpPr/>
          <p:nvPr/>
        </p:nvSpPr>
        <p:spPr>
          <a:xfrm>
            <a:off x="7164387" y="1412875"/>
            <a:ext cx="1473201" cy="350662"/>
          </a:xfrm>
          <a:prstGeom prst="rect">
            <a:avLst/>
          </a:prstGeom>
          <a:solidFill>
            <a:srgbClr val="99CC00"/>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latin typeface="Arial Bold"/>
                <a:ea typeface="Arial Bold"/>
                <a:cs typeface="Arial Bold"/>
                <a:sym typeface="Arial Bold"/>
              </a:defRPr>
            </a:lvl1pPr>
          </a:lstStyle>
          <a:p>
            <a:pPr lvl="0"/>
            <a:r>
              <a:t>Recepción</a:t>
            </a:r>
          </a:p>
        </p:txBody>
      </p:sp>
      <p:sp>
        <p:nvSpPr>
          <p:cNvPr id="66" name="Shape 66"/>
          <p:cNvSpPr/>
          <p:nvPr/>
        </p:nvSpPr>
        <p:spPr>
          <a:xfrm flipH="1">
            <a:off x="7667625" y="1773237"/>
            <a:ext cx="431800" cy="215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0" tIns="0" rIns="0" bIns="0" anchor="ctr"/>
          <a:lstStyle/>
          <a:p>
            <a:pPr lvl="0"/>
          </a:p>
        </p:txBody>
      </p:sp>
      <p:pic>
        <p:nvPicPr>
          <p:cNvPr id="67" name="logodefinitivo.png" descr="logodefinitivo"/>
          <p:cNvPicPr/>
          <p:nvPr/>
        </p:nvPicPr>
        <p:blipFill>
          <a:blip r:embed="rId2">
            <a:extLst/>
          </a:blip>
          <a:stretch>
            <a:fillRect/>
          </a:stretch>
        </p:blipFill>
        <p:spPr>
          <a:xfrm>
            <a:off x="8243887" y="6165850"/>
            <a:ext cx="785813" cy="593725"/>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68" name="balonmano 55.jpg"/>
          <p:cNvPicPr/>
          <p:nvPr/>
        </p:nvPicPr>
        <p:blipFill>
          <a:blip r:embed="rId3">
            <a:extLst/>
          </a:blip>
          <a:stretch>
            <a:fillRect/>
          </a:stretch>
        </p:blipFill>
        <p:spPr>
          <a:xfrm>
            <a:off x="6499225" y="4534915"/>
            <a:ext cx="1277938" cy="2037908"/>
          </a:xfrm>
          <a:prstGeom prst="rect">
            <a:avLst/>
          </a:prstGeom>
          <a:ln w="12700">
            <a:miter lim="400000"/>
          </a:ln>
        </p:spPr>
      </p:pic>
      <p:pic>
        <p:nvPicPr>
          <p:cNvPr id="69" name="balonmano 94.jpg"/>
          <p:cNvPicPr/>
          <p:nvPr/>
        </p:nvPicPr>
        <p:blipFill>
          <a:blip r:embed="rId4">
            <a:extLst/>
          </a:blip>
          <a:stretch>
            <a:fillRect/>
          </a:stretch>
        </p:blipFill>
        <p:spPr>
          <a:xfrm>
            <a:off x="796726" y="4486099"/>
            <a:ext cx="1277939" cy="2017797"/>
          </a:xfrm>
          <a:prstGeom prst="rect">
            <a:avLst/>
          </a:prstGeom>
          <a:ln w="12700">
            <a:miter lim="400000"/>
          </a:ln>
        </p:spPr>
      </p:pic>
      <p:pic>
        <p:nvPicPr>
          <p:cNvPr id="70" name="balonmano 555.jpg"/>
          <p:cNvPicPr/>
          <p:nvPr/>
        </p:nvPicPr>
        <p:blipFill>
          <a:blip r:embed="rId5">
            <a:extLst/>
          </a:blip>
          <a:stretch>
            <a:fillRect/>
          </a:stretch>
        </p:blipFill>
        <p:spPr>
          <a:xfrm>
            <a:off x="4470400" y="4652962"/>
            <a:ext cx="1482742" cy="1801813"/>
          </a:xfrm>
          <a:prstGeom prst="rect">
            <a:avLst/>
          </a:prstGeom>
          <a:ln w="12700">
            <a:miter lim="400000"/>
          </a:ln>
        </p:spPr>
      </p:pic>
      <p:pic>
        <p:nvPicPr>
          <p:cNvPr id="71" name="Sin título-24.jpg"/>
          <p:cNvPicPr/>
          <p:nvPr/>
        </p:nvPicPr>
        <p:blipFill>
          <a:blip r:embed="rId6">
            <a:extLst/>
          </a:blip>
          <a:stretch>
            <a:fillRect/>
          </a:stretch>
        </p:blipFill>
        <p:spPr>
          <a:xfrm>
            <a:off x="2955098" y="4287837"/>
            <a:ext cx="1166879" cy="1873251"/>
          </a:xfrm>
          <a:prstGeom prst="rect">
            <a:avLst/>
          </a:prstGeom>
          <a:ln w="12700">
            <a:miter lim="400000"/>
          </a:ln>
        </p:spPr>
      </p:pic>
      <p:pic>
        <p:nvPicPr>
          <p:cNvPr id="72" name="Sin título-20.jpg"/>
          <p:cNvPicPr/>
          <p:nvPr/>
        </p:nvPicPr>
        <p:blipFill>
          <a:blip r:embed="rId7">
            <a:extLst/>
          </a:blip>
          <a:stretch>
            <a:fillRect/>
          </a:stretch>
        </p:blipFill>
        <p:spPr>
          <a:xfrm>
            <a:off x="7620097" y="2060575"/>
            <a:ext cx="764910" cy="1624585"/>
          </a:xfrm>
          <a:prstGeom prst="rect">
            <a:avLst/>
          </a:prstGeom>
          <a:ln w="12700">
            <a:miter lim="400000"/>
          </a:ln>
        </p:spPr>
      </p:pic>
      <p:pic>
        <p:nvPicPr>
          <p:cNvPr id="73" name="Sin título-19.jpg"/>
          <p:cNvPicPr/>
          <p:nvPr/>
        </p:nvPicPr>
        <p:blipFill>
          <a:blip r:embed="rId8">
            <a:extLst/>
          </a:blip>
          <a:stretch>
            <a:fillRect/>
          </a:stretch>
        </p:blipFill>
        <p:spPr>
          <a:xfrm>
            <a:off x="555588" y="2131264"/>
            <a:ext cx="902665" cy="164120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63"/>
                                        </p:tgtEl>
                                        <p:attrNameLst>
                                          <p:attrName>style.visibility</p:attrName>
                                        </p:attrNameLst>
                                      </p:cBhvr>
                                      <p:to>
                                        <p:strVal val="visible"/>
                                      </p:to>
                                    </p:set>
                                    <p:animEffect filter="blinds(horizontal)" transition="in">
                                      <p:cBhvr>
                                        <p:cTn id="7" dur="500"/>
                                        <p:tgtEl>
                                          <p:spTgt spid="63"/>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64"/>
                                        </p:tgtEl>
                                        <p:attrNameLst>
                                          <p:attrName>style.visibility</p:attrName>
                                        </p:attrNameLst>
                                      </p:cBhvr>
                                      <p:to>
                                        <p:strVal val="visible"/>
                                      </p:to>
                                    </p:set>
                                    <p:animEffect filter="blinds(horizontal)" transition="in">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4" presetID="2" grpId="3" fill="hold">
                                  <p:stCondLst>
                                    <p:cond delay="0"/>
                                  </p:stCondLst>
                                  <p:iterate type="el" backwards="0">
                                    <p:tmAbs val="0"/>
                                  </p:iterate>
                                  <p:childTnLst>
                                    <p:set>
                                      <p:cBhvr>
                                        <p:cTn id="15" fill="hold"/>
                                        <p:tgtEl>
                                          <p:spTgt spid="55"/>
                                        </p:tgtEl>
                                        <p:attrNameLst>
                                          <p:attrName>style.visibility</p:attrName>
                                        </p:attrNameLst>
                                      </p:cBhvr>
                                      <p:to>
                                        <p:strVal val="visible"/>
                                      </p:to>
                                    </p:set>
                                    <p:anim calcmode="lin" valueType="num">
                                      <p:cBhvr>
                                        <p:cTn id="16" dur="500" fill="hold"/>
                                        <p:tgtEl>
                                          <p:spTgt spid="55"/>
                                        </p:tgtEl>
                                        <p:attrNameLst>
                                          <p:attrName>ppt_x</p:attrName>
                                        </p:attrNameLst>
                                      </p:cBhvr>
                                      <p:tavLst>
                                        <p:tav tm="0">
                                          <p:val>
                                            <p:strVal val="#ppt_x"/>
                                          </p:val>
                                        </p:tav>
                                        <p:tav tm="100000">
                                          <p:val>
                                            <p:strVal val="#ppt_x"/>
                                          </p:val>
                                        </p:tav>
                                      </p:tavLst>
                                    </p:anim>
                                    <p:anim calcmode="lin" valueType="num">
                                      <p:cBhvr>
                                        <p:cTn id="1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0" presetID="3" grpId="4" fill="hold">
                                  <p:stCondLst>
                                    <p:cond delay="0"/>
                                  </p:stCondLst>
                                  <p:iterate type="el" backwards="0">
                                    <p:tmAbs val="0"/>
                                  </p:iterate>
                                  <p:childTnLst>
                                    <p:set>
                                      <p:cBhvr>
                                        <p:cTn id="21" fill="hold"/>
                                        <p:tgtEl>
                                          <p:spTgt spid="58"/>
                                        </p:tgtEl>
                                        <p:attrNameLst>
                                          <p:attrName>style.visibility</p:attrName>
                                        </p:attrNameLst>
                                      </p:cBhvr>
                                      <p:to>
                                        <p:strVal val="visible"/>
                                      </p:to>
                                    </p:set>
                                    <p:animEffect filter="blinds(horizontal)" transition="in">
                                      <p:cBhvr>
                                        <p:cTn id="22" dur="500"/>
                                        <p:tgtEl>
                                          <p:spTgt spid="58"/>
                                        </p:tgtEl>
                                      </p:cBhvr>
                                    </p:animEffect>
                                  </p:childTnLst>
                                </p:cTn>
                              </p:par>
                            </p:childTnLst>
                          </p:cTn>
                        </p:par>
                        <p:par>
                          <p:cTn id="23" fill="hold">
                            <p:stCondLst>
                              <p:cond delay="500"/>
                            </p:stCondLst>
                            <p:childTnLst>
                              <p:par>
                                <p:cTn id="24" nodeType="afterEffect" presetClass="entr" presetSubtype="10" presetID="3" grpId="5" fill="hold">
                                  <p:stCondLst>
                                    <p:cond delay="0"/>
                                  </p:stCondLst>
                                  <p:iterate type="el" backwards="0">
                                    <p:tmAbs val="0"/>
                                  </p:iterate>
                                  <p:childTnLst>
                                    <p:set>
                                      <p:cBhvr>
                                        <p:cTn id="25" fill="hold"/>
                                        <p:tgtEl>
                                          <p:spTgt spid="56"/>
                                        </p:tgtEl>
                                        <p:attrNameLst>
                                          <p:attrName>style.visibility</p:attrName>
                                        </p:attrNameLst>
                                      </p:cBhvr>
                                      <p:to>
                                        <p:strVal val="visible"/>
                                      </p:to>
                                    </p:set>
                                    <p:animEffect filter="blinds(horizontal)" transition="in">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10" presetID="3" grpId="6" fill="hold">
                                  <p:stCondLst>
                                    <p:cond delay="0"/>
                                  </p:stCondLst>
                                  <p:iterate type="el" backwards="0">
                                    <p:tmAbs val="0"/>
                                  </p:iterate>
                                  <p:childTnLst>
                                    <p:set>
                                      <p:cBhvr>
                                        <p:cTn id="30" fill="hold"/>
                                        <p:tgtEl>
                                          <p:spTgt spid="61"/>
                                        </p:tgtEl>
                                        <p:attrNameLst>
                                          <p:attrName>style.visibility</p:attrName>
                                        </p:attrNameLst>
                                      </p:cBhvr>
                                      <p:to>
                                        <p:strVal val="visible"/>
                                      </p:to>
                                    </p:set>
                                    <p:animEffect filter="blinds(horizontal)" transition="in">
                                      <p:cBhvr>
                                        <p:cTn id="31" dur="500"/>
                                        <p:tgtEl>
                                          <p:spTgt spid="61"/>
                                        </p:tgtEl>
                                      </p:cBhvr>
                                    </p:animEffect>
                                  </p:childTnLst>
                                </p:cTn>
                              </p:par>
                            </p:childTnLst>
                          </p:cTn>
                        </p:par>
                        <p:par>
                          <p:cTn id="32" fill="hold">
                            <p:stCondLst>
                              <p:cond delay="500"/>
                            </p:stCondLst>
                            <p:childTnLst>
                              <p:par>
                                <p:cTn id="33" nodeType="afterEffect" presetClass="entr" presetSubtype="10" presetID="3" grpId="7" fill="hold">
                                  <p:stCondLst>
                                    <p:cond delay="0"/>
                                  </p:stCondLst>
                                  <p:iterate type="el" backwards="0">
                                    <p:tmAbs val="0"/>
                                  </p:iterate>
                                  <p:childTnLst>
                                    <p:set>
                                      <p:cBhvr>
                                        <p:cTn id="34" fill="hold"/>
                                        <p:tgtEl>
                                          <p:spTgt spid="54"/>
                                        </p:tgtEl>
                                        <p:attrNameLst>
                                          <p:attrName>style.visibility</p:attrName>
                                        </p:attrNameLst>
                                      </p:cBhvr>
                                      <p:to>
                                        <p:strVal val="visible"/>
                                      </p:to>
                                    </p:set>
                                    <p:animEffect filter="blinds(horizontal)" transition="in">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10" presetID="3" grpId="8" fill="hold">
                                  <p:stCondLst>
                                    <p:cond delay="0"/>
                                  </p:stCondLst>
                                  <p:iterate type="el" backwards="0">
                                    <p:tmAbs val="0"/>
                                  </p:iterate>
                                  <p:childTnLst>
                                    <p:set>
                                      <p:cBhvr>
                                        <p:cTn id="39" fill="hold"/>
                                        <p:tgtEl>
                                          <p:spTgt spid="59"/>
                                        </p:tgtEl>
                                        <p:attrNameLst>
                                          <p:attrName>style.visibility</p:attrName>
                                        </p:attrNameLst>
                                      </p:cBhvr>
                                      <p:to>
                                        <p:strVal val="visible"/>
                                      </p:to>
                                    </p:set>
                                    <p:animEffect filter="blinds(horizontal)" transition="in">
                                      <p:cBhvr>
                                        <p:cTn id="40" dur="500"/>
                                        <p:tgtEl>
                                          <p:spTgt spid="59"/>
                                        </p:tgtEl>
                                      </p:cBhvr>
                                    </p:animEffect>
                                  </p:childTnLst>
                                </p:cTn>
                              </p:par>
                            </p:childTnLst>
                          </p:cTn>
                        </p:par>
                        <p:par>
                          <p:cTn id="41" fill="hold">
                            <p:stCondLst>
                              <p:cond delay="500"/>
                            </p:stCondLst>
                            <p:childTnLst>
                              <p:par>
                                <p:cTn id="42" nodeType="afterEffect" presetClass="entr" presetSubtype="10" presetID="3" grpId="9" fill="hold">
                                  <p:stCondLst>
                                    <p:cond delay="0"/>
                                  </p:stCondLst>
                                  <p:iterate type="el" backwards="0">
                                    <p:tmAbs val="0"/>
                                  </p:iterate>
                                  <p:childTnLst>
                                    <p:set>
                                      <p:cBhvr>
                                        <p:cTn id="43" fill="hold"/>
                                        <p:tgtEl>
                                          <p:spTgt spid="62"/>
                                        </p:tgtEl>
                                        <p:attrNameLst>
                                          <p:attrName>style.visibility</p:attrName>
                                        </p:attrNameLst>
                                      </p:cBhvr>
                                      <p:to>
                                        <p:strVal val="visible"/>
                                      </p:to>
                                    </p:set>
                                    <p:animEffect filter="blinds(horizontal)" transition="in">
                                      <p:cBhvr>
                                        <p:cTn id="44" dur="500"/>
                                        <p:tgtEl>
                                          <p:spTgt spid="62"/>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4" presetID="2" grpId="10" fill="hold">
                                  <p:stCondLst>
                                    <p:cond delay="0"/>
                                  </p:stCondLst>
                                  <p:iterate type="el" backwards="0">
                                    <p:tmAbs val="0"/>
                                  </p:iterate>
                                  <p:childTnLst>
                                    <p:set>
                                      <p:cBhvr>
                                        <p:cTn id="48" fill="hold"/>
                                        <p:tgtEl>
                                          <p:spTgt spid="60"/>
                                        </p:tgtEl>
                                        <p:attrNameLst>
                                          <p:attrName>style.visibility</p:attrName>
                                        </p:attrNameLst>
                                      </p:cBhvr>
                                      <p:to>
                                        <p:strVal val="visible"/>
                                      </p:to>
                                    </p:set>
                                    <p:anim calcmode="lin" valueType="num">
                                      <p:cBhvr>
                                        <p:cTn id="49" dur="500" fill="hold"/>
                                        <p:tgtEl>
                                          <p:spTgt spid="60"/>
                                        </p:tgtEl>
                                        <p:attrNameLst>
                                          <p:attrName>ppt_x</p:attrName>
                                        </p:attrNameLst>
                                      </p:cBhvr>
                                      <p:tavLst>
                                        <p:tav tm="0">
                                          <p:val>
                                            <p:strVal val="#ppt_x"/>
                                          </p:val>
                                        </p:tav>
                                        <p:tav tm="100000">
                                          <p:val>
                                            <p:strVal val="#ppt_x"/>
                                          </p:val>
                                        </p:tav>
                                      </p:tavLst>
                                    </p:anim>
                                    <p:anim calcmode="lin" valueType="num">
                                      <p:cBhvr>
                                        <p:cTn id="50" dur="500" fill="hold"/>
                                        <p:tgtEl>
                                          <p:spTgt spid="6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nodeType="afterEffect" presetClass="entr" presetSubtype="10" presetID="3" grpId="11" fill="hold">
                                  <p:stCondLst>
                                    <p:cond delay="0"/>
                                  </p:stCondLst>
                                  <p:iterate type="el" backwards="0">
                                    <p:tmAbs val="0"/>
                                  </p:iterate>
                                  <p:childTnLst>
                                    <p:set>
                                      <p:cBhvr>
                                        <p:cTn id="53" fill="hold"/>
                                        <p:tgtEl>
                                          <p:spTgt spid="57"/>
                                        </p:tgtEl>
                                        <p:attrNameLst>
                                          <p:attrName>style.visibility</p:attrName>
                                        </p:attrNameLst>
                                      </p:cBhvr>
                                      <p:to>
                                        <p:strVal val="visible"/>
                                      </p:to>
                                    </p:set>
                                    <p:animEffect filter="blinds(horizontal)" transition="in">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10" presetID="3" grpId="12" fill="hold">
                                  <p:stCondLst>
                                    <p:cond delay="0"/>
                                  </p:stCondLst>
                                  <p:iterate type="el" backwards="0">
                                    <p:tmAbs val="0"/>
                                  </p:iterate>
                                  <p:childTnLst>
                                    <p:set>
                                      <p:cBhvr>
                                        <p:cTn id="58" fill="hold"/>
                                        <p:tgtEl>
                                          <p:spTgt spid="65"/>
                                        </p:tgtEl>
                                        <p:attrNameLst>
                                          <p:attrName>style.visibility</p:attrName>
                                        </p:attrNameLst>
                                      </p:cBhvr>
                                      <p:to>
                                        <p:strVal val="visible"/>
                                      </p:to>
                                    </p:set>
                                    <p:animEffect filter="blinds(horizontal)" transition="in">
                                      <p:cBhvr>
                                        <p:cTn id="59" dur="500"/>
                                        <p:tgtEl>
                                          <p:spTgt spid="65"/>
                                        </p:tgtEl>
                                      </p:cBhvr>
                                    </p:animEffect>
                                  </p:childTnLst>
                                </p:cTn>
                              </p:par>
                            </p:childTnLst>
                          </p:cTn>
                        </p:par>
                        <p:par>
                          <p:cTn id="60" fill="hold">
                            <p:stCondLst>
                              <p:cond delay="500"/>
                            </p:stCondLst>
                            <p:childTnLst>
                              <p:par>
                                <p:cTn id="61" nodeType="afterEffect" presetClass="entr" presetSubtype="10" presetID="3" grpId="13" fill="hold">
                                  <p:stCondLst>
                                    <p:cond delay="0"/>
                                  </p:stCondLst>
                                  <p:iterate type="el" backwards="0">
                                    <p:tmAbs val="0"/>
                                  </p:iterate>
                                  <p:childTnLst>
                                    <p:set>
                                      <p:cBhvr>
                                        <p:cTn id="62" fill="hold"/>
                                        <p:tgtEl>
                                          <p:spTgt spid="66"/>
                                        </p:tgtEl>
                                        <p:attrNameLst>
                                          <p:attrName>style.visibility</p:attrName>
                                        </p:attrNameLst>
                                      </p:cBhvr>
                                      <p:to>
                                        <p:strVal val="visible"/>
                                      </p:to>
                                    </p:set>
                                    <p:animEffect filter="blinds(horizontal)" transition="in">
                                      <p:cBhvr>
                                        <p:cTn id="63" dur="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9"/>
      <p:bldP build="whole" bldLvl="1" animBg="1" rev="0" advAuto="0" spid="54" grpId="7"/>
      <p:bldP build="whole" bldLvl="1" animBg="1" rev="0" advAuto="0" spid="59" grpId="8"/>
      <p:bldP build="whole" bldLvl="1" animBg="1" rev="0" advAuto="0" spid="65" grpId="12"/>
      <p:bldP build="whole" bldLvl="1" animBg="1" rev="0" advAuto="0" spid="66" grpId="13"/>
      <p:bldP build="whole" bldLvl="1" animBg="1" rev="0" advAuto="0" spid="58" grpId="4"/>
      <p:bldP build="whole" bldLvl="1" animBg="1" rev="0" advAuto="0" spid="57" grpId="11"/>
      <p:bldP build="whole" bldLvl="1" animBg="1" rev="0" advAuto="0" spid="64" grpId="2"/>
      <p:bldP build="whole" bldLvl="1" animBg="1" rev="0" advAuto="0" spid="61" grpId="6"/>
      <p:bldP build="whole" bldLvl="1" animBg="1" rev="0" advAuto="0" spid="60" grpId="10"/>
      <p:bldP build="whole" bldLvl="1" animBg="1" rev="0" advAuto="0" spid="55" grpId="3"/>
      <p:bldP build="whole" bldLvl="1" animBg="1" rev="0" advAuto="0" spid="56" grpId="5"/>
      <p:bldP build="whole" bldLvl="1" animBg="1" rev="0" advAuto="0" spid="63"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