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735299-366B-44CA-AB6D-A42C90480F92}" v="3" dt="2021-08-04T13:00:42.05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D4735299-366B-44CA-AB6D-A42C90480F92}"/>
    <pc:docChg chg="custSel modSld">
      <pc:chgData name="mario.diaz@uam.es" userId="b18783af-88a7-4588-8d94-dc9c0dee9733" providerId="ADAL" clId="{D4735299-366B-44CA-AB6D-A42C90480F92}" dt="2021-08-04T13:00:46.092" v="10" actId="1076"/>
      <pc:docMkLst>
        <pc:docMk/>
      </pc:docMkLst>
      <pc:sldChg chg="modSp mod modAnim">
        <pc:chgData name="mario.diaz@uam.es" userId="b18783af-88a7-4588-8d94-dc9c0dee9733" providerId="ADAL" clId="{D4735299-366B-44CA-AB6D-A42C90480F92}" dt="2021-08-04T12:56:33.500" v="4" actId="1076"/>
        <pc:sldMkLst>
          <pc:docMk/>
          <pc:sldMk cId="0" sldId="261"/>
        </pc:sldMkLst>
        <pc:spChg chg="mod">
          <ac:chgData name="mario.diaz@uam.es" userId="b18783af-88a7-4588-8d94-dc9c0dee9733" providerId="ADAL" clId="{D4735299-366B-44CA-AB6D-A42C90480F92}" dt="2021-08-04T12:56:14.012" v="0" actId="20577"/>
          <ac:spMkLst>
            <pc:docMk/>
            <pc:sldMk cId="0" sldId="261"/>
            <ac:spMk id="46" creationId="{00000000-0000-0000-0000-000000000000}"/>
          </ac:spMkLst>
        </pc:spChg>
        <pc:picChg chg="mod">
          <ac:chgData name="mario.diaz@uam.es" userId="b18783af-88a7-4588-8d94-dc9c0dee9733" providerId="ADAL" clId="{D4735299-366B-44CA-AB6D-A42C90480F92}" dt="2021-08-04T12:56:33.500" v="4" actId="1076"/>
          <ac:picMkLst>
            <pc:docMk/>
            <pc:sldMk cId="0" sldId="261"/>
            <ac:picMk id="48" creationId="{00000000-0000-0000-0000-000000000000}"/>
          </ac:picMkLst>
        </pc:picChg>
      </pc:sldChg>
      <pc:sldChg chg="addSp delSp modSp mod">
        <pc:chgData name="mario.diaz@uam.es" userId="b18783af-88a7-4588-8d94-dc9c0dee9733" providerId="ADAL" clId="{D4735299-366B-44CA-AB6D-A42C90480F92}" dt="2021-08-04T13:00:46.092" v="10" actId="1076"/>
        <pc:sldMkLst>
          <pc:docMk/>
          <pc:sldMk cId="0" sldId="262"/>
        </pc:sldMkLst>
        <pc:picChg chg="add mod">
          <ac:chgData name="mario.diaz@uam.es" userId="b18783af-88a7-4588-8d94-dc9c0dee9733" providerId="ADAL" clId="{D4735299-366B-44CA-AB6D-A42C90480F92}" dt="2021-08-04T13:00:23.868" v="7" actId="1076"/>
          <ac:picMkLst>
            <pc:docMk/>
            <pc:sldMk cId="0" sldId="262"/>
            <ac:picMk id="7" creationId="{410B7B49-58FE-486D-80C6-6F0322817E9B}"/>
          </ac:picMkLst>
        </pc:picChg>
        <pc:picChg chg="add mod">
          <ac:chgData name="mario.diaz@uam.es" userId="b18783af-88a7-4588-8d94-dc9c0dee9733" providerId="ADAL" clId="{D4735299-366B-44CA-AB6D-A42C90480F92}" dt="2021-08-04T13:00:46.092" v="10" actId="1076"/>
          <ac:picMkLst>
            <pc:docMk/>
            <pc:sldMk cId="0" sldId="262"/>
            <ac:picMk id="8" creationId="{6F700A82-DCB4-4C56-9A24-A984743EBEA3}"/>
          </ac:picMkLst>
        </pc:picChg>
        <pc:picChg chg="del">
          <ac:chgData name="mario.diaz@uam.es" userId="b18783af-88a7-4588-8d94-dc9c0dee9733" providerId="ADAL" clId="{D4735299-366B-44CA-AB6D-A42C90480F92}" dt="2021-08-04T12:59:51.863" v="5" actId="478"/>
          <ac:picMkLst>
            <pc:docMk/>
            <pc:sldMk cId="0" sldId="262"/>
            <ac:picMk id="53" creationId="{00000000-0000-0000-0000-000000000000}"/>
          </ac:picMkLst>
        </pc:picChg>
        <pc:picChg chg="del">
          <ac:chgData name="mario.diaz@uam.es" userId="b18783af-88a7-4588-8d94-dc9c0dee9733" providerId="ADAL" clId="{D4735299-366B-44CA-AB6D-A42C90480F92}" dt="2021-08-04T13:00:32.994" v="8" actId="478"/>
          <ac:picMkLst>
            <pc:docMk/>
            <pc:sldMk cId="0" sldId="262"/>
            <ac:picMk id="5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82743743"/>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21" name="Shape 9"/>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pPr>
            <a:endParaRPr/>
          </a:p>
        </p:txBody>
      </p:sp>
      <p:pic>
        <p:nvPicPr>
          <p:cNvPr id="22"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23" name="Shape 11"/>
          <p:cNvSpPr txBox="1"/>
          <p:nvPr/>
        </p:nvSpPr>
        <p:spPr>
          <a:xfrm>
            <a:off x="323850" y="5589587"/>
            <a:ext cx="6696075" cy="708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a:solidFill>
                  <a:srgbClr val="FFFB00"/>
                </a:solidFill>
                <a:latin typeface="Arial"/>
                <a:ea typeface="Arial"/>
                <a:cs typeface="Arial"/>
                <a:sym typeface="Arial"/>
              </a:defRPr>
            </a:lvl1pPr>
          </a:lstStyle>
          <a:p>
            <a:r>
              <a:t>Basketball</a:t>
            </a:r>
          </a:p>
        </p:txBody>
      </p:sp>
      <p:sp>
        <p:nvSpPr>
          <p:cNvPr id="24" name="Shape 12"/>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5"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72"/>
          <p:cNvSpPr txBox="1">
            <a:spLocks noGrp="1"/>
          </p:cNvSpPr>
          <p:nvPr>
            <p:ph type="title" idx="4294967295"/>
          </p:nvPr>
        </p:nvSpPr>
        <p:spPr>
          <a:xfrm>
            <a:off x="457200" y="274637"/>
            <a:ext cx="8229600" cy="993776"/>
          </a:xfrm>
          <a:prstGeom prst="rect">
            <a:avLst/>
          </a:prstGeom>
        </p:spPr>
        <p:txBody>
          <a:bodyPr lIns="0" tIns="0" rIns="0" bIns="0">
            <a:normAutofit/>
          </a:bodyPr>
          <a:lstStyle>
            <a:lvl1pPr defTabSz="877822">
              <a:defRPr sz="2000">
                <a:solidFill>
                  <a:srgbClr val="FF9900"/>
                </a:solidFill>
              </a:defRPr>
            </a:lvl1pPr>
          </a:lstStyle>
          <a:p>
            <a:pPr>
              <a:defRPr sz="4200">
                <a:solidFill>
                  <a:srgbClr val="000000"/>
                </a:solidFill>
              </a:defRPr>
            </a:pPr>
            <a:r>
              <a:rPr sz="2000">
                <a:solidFill>
                  <a:srgbClr val="FF9900"/>
                </a:solidFill>
              </a:rPr>
              <a:t>BASIC TECHNICAL-TACTICAL RESOURCES        BASKETBALL</a:t>
            </a:r>
          </a:p>
        </p:txBody>
      </p:sp>
      <p:sp>
        <p:nvSpPr>
          <p:cNvPr id="84" name="Shape 73"/>
          <p:cNvSpPr/>
          <p:nvPr/>
        </p:nvSpPr>
        <p:spPr>
          <a:xfrm>
            <a:off x="1547812" y="1620837"/>
            <a:ext cx="4090988"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Dribbling</a:t>
            </a:r>
          </a:p>
        </p:txBody>
      </p:sp>
      <p:sp>
        <p:nvSpPr>
          <p:cNvPr id="85" name="Shape 74"/>
          <p:cNvSpPr/>
          <p:nvPr/>
        </p:nvSpPr>
        <p:spPr>
          <a:xfrm>
            <a:off x="7283450" y="2505779"/>
            <a:ext cx="1804989" cy="2592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Jump Shot</a:t>
            </a:r>
          </a:p>
        </p:txBody>
      </p:sp>
      <p:sp>
        <p:nvSpPr>
          <p:cNvPr id="86" name="Shape 75"/>
          <p:cNvSpPr/>
          <p:nvPr/>
        </p:nvSpPr>
        <p:spPr>
          <a:xfrm>
            <a:off x="3657600" y="1879600"/>
            <a:ext cx="381001" cy="17526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87" name="Shape 76"/>
          <p:cNvSpPr/>
          <p:nvPr/>
        </p:nvSpPr>
        <p:spPr>
          <a:xfrm>
            <a:off x="3419475" y="3810000"/>
            <a:ext cx="1368425" cy="7926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Change-of-Pace Dribble</a:t>
            </a:r>
          </a:p>
        </p:txBody>
      </p:sp>
      <p:sp>
        <p:nvSpPr>
          <p:cNvPr id="88" name="Shape 77"/>
          <p:cNvSpPr/>
          <p:nvPr/>
        </p:nvSpPr>
        <p:spPr>
          <a:xfrm flipH="1">
            <a:off x="2209800" y="1866900"/>
            <a:ext cx="457200" cy="914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89" name="Shape 78"/>
          <p:cNvSpPr/>
          <p:nvPr/>
        </p:nvSpPr>
        <p:spPr>
          <a:xfrm>
            <a:off x="73023" y="4007401"/>
            <a:ext cx="1473202" cy="5259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Speed Dribble</a:t>
            </a:r>
          </a:p>
        </p:txBody>
      </p:sp>
      <p:sp>
        <p:nvSpPr>
          <p:cNvPr id="90" name="Shape 79"/>
          <p:cNvSpPr/>
          <p:nvPr/>
        </p:nvSpPr>
        <p:spPr>
          <a:xfrm>
            <a:off x="1835150" y="3141661"/>
            <a:ext cx="1473202" cy="5259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Control Dribble</a:t>
            </a:r>
          </a:p>
        </p:txBody>
      </p:sp>
      <p:sp>
        <p:nvSpPr>
          <p:cNvPr id="91" name="Shape 80"/>
          <p:cNvSpPr/>
          <p:nvPr/>
        </p:nvSpPr>
        <p:spPr>
          <a:xfrm>
            <a:off x="6553200" y="1582737"/>
            <a:ext cx="2122489"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Shooting</a:t>
            </a:r>
          </a:p>
        </p:txBody>
      </p:sp>
      <p:sp>
        <p:nvSpPr>
          <p:cNvPr id="92" name="Shape 81"/>
          <p:cNvSpPr/>
          <p:nvPr/>
        </p:nvSpPr>
        <p:spPr>
          <a:xfrm>
            <a:off x="7924800" y="1842698"/>
            <a:ext cx="431800" cy="53804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93" name="Shape 82"/>
          <p:cNvSpPr/>
          <p:nvPr/>
        </p:nvSpPr>
        <p:spPr>
          <a:xfrm>
            <a:off x="6267531" y="4794372"/>
            <a:ext cx="1653978" cy="5259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Set Shot/Free Throw</a:t>
            </a:r>
          </a:p>
        </p:txBody>
      </p:sp>
      <p:sp>
        <p:nvSpPr>
          <p:cNvPr id="94" name="Shape 83"/>
          <p:cNvSpPr/>
          <p:nvPr/>
        </p:nvSpPr>
        <p:spPr>
          <a:xfrm>
            <a:off x="6661150" y="1829998"/>
            <a:ext cx="431800" cy="201612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95" name="logodefinitivo.png" descr="logodefinitivo.png"/>
          <p:cNvPicPr>
            <a:picLocks noChangeAspect="1"/>
          </p:cNvPicPr>
          <p:nvPr/>
        </p:nvPicPr>
        <p:blipFill>
          <a:blip r:embed="rId2"/>
          <a:stretch>
            <a:fillRect/>
          </a:stretch>
        </p:blipFill>
        <p:spPr>
          <a:xfrm>
            <a:off x="8229600" y="6248400"/>
            <a:ext cx="785813" cy="503238"/>
          </a:xfrm>
          <a:prstGeom prst="rect">
            <a:avLst/>
          </a:prstGeom>
          <a:ln w="34925">
            <a:solidFill>
              <a:srgbClr val="FFFFFF"/>
            </a:solidFill>
          </a:ln>
          <a:effectLst>
            <a:outerShdw blurRad="63500" rotWithShape="0">
              <a:srgbClr val="000000">
                <a:alpha val="42999"/>
              </a:srgbClr>
            </a:outerShdw>
          </a:effectLst>
        </p:spPr>
      </p:pic>
      <p:sp>
        <p:nvSpPr>
          <p:cNvPr id="96" name="Shape 85"/>
          <p:cNvSpPr/>
          <p:nvPr/>
        </p:nvSpPr>
        <p:spPr>
          <a:xfrm rot="10800000">
            <a:off x="380999" y="1631671"/>
            <a:ext cx="1377953" cy="2007440"/>
          </a:xfrm>
          <a:custGeom>
            <a:avLst/>
            <a:gdLst/>
            <a:ahLst/>
            <a:cxnLst>
              <a:cxn ang="0">
                <a:pos x="wd2" y="hd2"/>
              </a:cxn>
              <a:cxn ang="5400000">
                <a:pos x="wd2" y="hd2"/>
              </a:cxn>
              <a:cxn ang="10800000">
                <a:pos x="wd2" y="hd2"/>
              </a:cxn>
              <a:cxn ang="16200000">
                <a:pos x="wd2" y="hd2"/>
              </a:cxn>
            </a:cxnLst>
            <a:rect l="0" t="0" r="r" b="b"/>
            <a:pathLst>
              <a:path w="21600" h="21600" extrusionOk="0">
                <a:moveTo>
                  <a:pt x="16038" y="0"/>
                </a:moveTo>
                <a:lnTo>
                  <a:pt x="10476" y="2185"/>
                </a:lnTo>
                <a:lnTo>
                  <a:pt x="14956" y="2185"/>
                </a:lnTo>
                <a:lnTo>
                  <a:pt x="14956" y="18870"/>
                </a:lnTo>
                <a:lnTo>
                  <a:pt x="0" y="18870"/>
                </a:lnTo>
                <a:lnTo>
                  <a:pt x="0" y="21600"/>
                </a:lnTo>
                <a:lnTo>
                  <a:pt x="17120" y="21600"/>
                </a:lnTo>
                <a:lnTo>
                  <a:pt x="17120" y="2185"/>
                </a:lnTo>
                <a:lnTo>
                  <a:pt x="21600" y="2185"/>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97" name="Shape 86"/>
          <p:cNvSpPr/>
          <p:nvPr/>
        </p:nvSpPr>
        <p:spPr>
          <a:xfrm>
            <a:off x="5105400" y="1841500"/>
            <a:ext cx="381001" cy="17526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98" name="Shape 87"/>
          <p:cNvSpPr/>
          <p:nvPr/>
        </p:nvSpPr>
        <p:spPr>
          <a:xfrm>
            <a:off x="4879975" y="3886200"/>
            <a:ext cx="1368425" cy="5259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Reverse or Spin Dribble</a:t>
            </a:r>
          </a:p>
        </p:txBody>
      </p:sp>
      <p:pic>
        <p:nvPicPr>
          <p:cNvPr id="99" name="basket 11b.jpg" descr="basket 11b.jpg"/>
          <p:cNvPicPr>
            <a:picLocks noChangeAspect="1"/>
          </p:cNvPicPr>
          <p:nvPr/>
        </p:nvPicPr>
        <p:blipFill>
          <a:blip r:embed="rId3"/>
          <a:stretch>
            <a:fillRect/>
          </a:stretch>
        </p:blipFill>
        <p:spPr>
          <a:xfrm>
            <a:off x="309757" y="4763266"/>
            <a:ext cx="999734" cy="1689689"/>
          </a:xfrm>
          <a:prstGeom prst="rect">
            <a:avLst/>
          </a:prstGeom>
          <a:ln w="12700">
            <a:miter lim="400000"/>
          </a:ln>
        </p:spPr>
      </p:pic>
      <p:pic>
        <p:nvPicPr>
          <p:cNvPr id="100" name="baloncesto7a.jpg" descr="baloncesto7a.jpg"/>
          <p:cNvPicPr>
            <a:picLocks noChangeAspect="1"/>
          </p:cNvPicPr>
          <p:nvPr/>
        </p:nvPicPr>
        <p:blipFill>
          <a:blip r:embed="rId4"/>
          <a:stretch>
            <a:fillRect/>
          </a:stretch>
        </p:blipFill>
        <p:spPr>
          <a:xfrm>
            <a:off x="1938533" y="4229384"/>
            <a:ext cx="999734" cy="1689689"/>
          </a:xfrm>
          <a:prstGeom prst="rect">
            <a:avLst/>
          </a:prstGeom>
          <a:ln w="12700">
            <a:miter lim="400000"/>
          </a:ln>
        </p:spPr>
      </p:pic>
      <p:pic>
        <p:nvPicPr>
          <p:cNvPr id="101" name="baloncesto7.jpg" descr="baloncesto7.jpg"/>
          <p:cNvPicPr>
            <a:picLocks noChangeAspect="1"/>
          </p:cNvPicPr>
          <p:nvPr/>
        </p:nvPicPr>
        <p:blipFill>
          <a:blip r:embed="rId5"/>
          <a:stretch>
            <a:fillRect/>
          </a:stretch>
        </p:blipFill>
        <p:spPr>
          <a:xfrm>
            <a:off x="5002376" y="4598987"/>
            <a:ext cx="831852" cy="1405945"/>
          </a:xfrm>
          <a:prstGeom prst="rect">
            <a:avLst/>
          </a:prstGeom>
          <a:ln w="12700">
            <a:miter lim="400000"/>
          </a:ln>
        </p:spPr>
      </p:pic>
      <p:pic>
        <p:nvPicPr>
          <p:cNvPr id="102" name="baloncesto 43.jpg" descr="baloncesto 43.jpg"/>
          <p:cNvPicPr>
            <a:picLocks noChangeAspect="1"/>
          </p:cNvPicPr>
          <p:nvPr/>
        </p:nvPicPr>
        <p:blipFill>
          <a:blip r:embed="rId6"/>
          <a:stretch>
            <a:fillRect/>
          </a:stretch>
        </p:blipFill>
        <p:spPr>
          <a:xfrm>
            <a:off x="3629181" y="4905138"/>
            <a:ext cx="949014" cy="1405945"/>
          </a:xfrm>
          <a:prstGeom prst="rect">
            <a:avLst/>
          </a:prstGeom>
          <a:ln w="12700">
            <a:miter lim="400000"/>
          </a:ln>
        </p:spPr>
      </p:pic>
      <p:pic>
        <p:nvPicPr>
          <p:cNvPr id="103" name="pasted-image.pdf" descr="pasted-image.pdf"/>
          <p:cNvPicPr>
            <a:picLocks noChangeAspect="1"/>
          </p:cNvPicPr>
          <p:nvPr/>
        </p:nvPicPr>
        <p:blipFill>
          <a:blip r:embed="rId7"/>
          <a:stretch>
            <a:fillRect/>
          </a:stretch>
        </p:blipFill>
        <p:spPr>
          <a:xfrm>
            <a:off x="7283450" y="2887848"/>
            <a:ext cx="1804989" cy="1900518"/>
          </a:xfrm>
          <a:prstGeom prst="rect">
            <a:avLst/>
          </a:prstGeom>
          <a:ln w="12700">
            <a:miter lim="400000"/>
          </a:ln>
        </p:spPr>
      </p:pic>
      <p:pic>
        <p:nvPicPr>
          <p:cNvPr id="104" name="pasted-image.pdf" descr="pasted-image.pdf"/>
          <p:cNvPicPr>
            <a:picLocks noChangeAspect="1"/>
          </p:cNvPicPr>
          <p:nvPr/>
        </p:nvPicPr>
        <p:blipFill>
          <a:blip r:embed="rId8"/>
          <a:stretch>
            <a:fillRect/>
          </a:stretch>
        </p:blipFill>
        <p:spPr>
          <a:xfrm>
            <a:off x="5892379" y="5332031"/>
            <a:ext cx="2122489" cy="152649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84"/>
                                        </p:tgtEl>
                                        <p:attrNameLst>
                                          <p:attrName>style.visibility</p:attrName>
                                        </p:attrNameLst>
                                      </p:cBhvr>
                                      <p:to>
                                        <p:strVal val="visible"/>
                                      </p:to>
                                    </p:set>
                                    <p:anim calcmode="lin" valueType="num">
                                      <p:cBhvr>
                                        <p:cTn id="7" dur="500" fill="hold"/>
                                        <p:tgtEl>
                                          <p:spTgt spid="84"/>
                                        </p:tgtEl>
                                        <p:attrNameLst>
                                          <p:attrName>ppt_x</p:attrName>
                                        </p:attrNameLst>
                                      </p:cBhvr>
                                      <p:tavLst>
                                        <p:tav tm="0">
                                          <p:val>
                                            <p:strVal val="#ppt_x"/>
                                          </p:val>
                                        </p:tav>
                                        <p:tav tm="100000">
                                          <p:val>
                                            <p:strVal val="#ppt_x"/>
                                          </p:val>
                                        </p:tav>
                                      </p:tavLst>
                                    </p:anim>
                                    <p:anim calcmode="lin" valueType="num">
                                      <p:cBhvr>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iterate>
                                    <p:tmAbs val="0"/>
                                  </p:iterate>
                                  <p:childTnLst>
                                    <p:set>
                                      <p:cBhvr>
                                        <p:cTn id="11" fill="hold"/>
                                        <p:tgtEl>
                                          <p:spTgt spid="96"/>
                                        </p:tgtEl>
                                        <p:attrNameLst>
                                          <p:attrName>style.visibility</p:attrName>
                                        </p:attrNameLst>
                                      </p:cBhvr>
                                      <p:to>
                                        <p:strVal val="visible"/>
                                      </p:to>
                                    </p:set>
                                    <p:animEffect transition="in" filter="blinds(horizontal)">
                                      <p:cBhvr>
                                        <p:cTn id="12" dur="500"/>
                                        <p:tgtEl>
                                          <p:spTgt spid="96"/>
                                        </p:tgtEl>
                                      </p:cBhvr>
                                    </p:animEffect>
                                  </p:childTnLst>
                                </p:cTn>
                              </p:par>
                            </p:childTnLst>
                          </p:cTn>
                        </p:par>
                        <p:par>
                          <p:cTn id="13" fill="hold">
                            <p:stCondLst>
                              <p:cond delay="1000"/>
                            </p:stCondLst>
                            <p:childTnLst>
                              <p:par>
                                <p:cTn id="14" presetID="3" presetClass="entr" presetSubtype="10" fill="hold" grpId="0" nodeType="afterEffect">
                                  <p:stCondLst>
                                    <p:cond delay="0"/>
                                  </p:stCondLst>
                                  <p:iterate>
                                    <p:tmAbs val="0"/>
                                  </p:iterate>
                                  <p:childTnLst>
                                    <p:set>
                                      <p:cBhvr>
                                        <p:cTn id="15" fill="hold"/>
                                        <p:tgtEl>
                                          <p:spTgt spid="89"/>
                                        </p:tgtEl>
                                        <p:attrNameLst>
                                          <p:attrName>style.visibility</p:attrName>
                                        </p:attrNameLst>
                                      </p:cBhvr>
                                      <p:to>
                                        <p:strVal val="visible"/>
                                      </p:to>
                                    </p:set>
                                    <p:animEffect transition="in" filter="blinds(horizontal)">
                                      <p:cBhvr>
                                        <p:cTn id="16" dur="500"/>
                                        <p:tgtEl>
                                          <p:spTgt spid="8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iterate>
                                    <p:tmAbs val="0"/>
                                  </p:iterate>
                                  <p:childTnLst>
                                    <p:set>
                                      <p:cBhvr>
                                        <p:cTn id="20" fill="hold"/>
                                        <p:tgtEl>
                                          <p:spTgt spid="88"/>
                                        </p:tgtEl>
                                        <p:attrNameLst>
                                          <p:attrName>style.visibility</p:attrName>
                                        </p:attrNameLst>
                                      </p:cBhvr>
                                      <p:to>
                                        <p:strVal val="visible"/>
                                      </p:to>
                                    </p:set>
                                    <p:animEffect transition="in" filter="blinds(horizontal)">
                                      <p:cBhvr>
                                        <p:cTn id="21" dur="500"/>
                                        <p:tgtEl>
                                          <p:spTgt spid="88"/>
                                        </p:tgtEl>
                                      </p:cBhvr>
                                    </p:animEffect>
                                  </p:childTnLst>
                                </p:cTn>
                              </p:par>
                            </p:childTnLst>
                          </p:cTn>
                        </p:par>
                        <p:par>
                          <p:cTn id="22" fill="hold">
                            <p:stCondLst>
                              <p:cond delay="500"/>
                            </p:stCondLst>
                            <p:childTnLst>
                              <p:par>
                                <p:cTn id="23" presetID="3" presetClass="entr" presetSubtype="10" fill="hold" grpId="0" nodeType="afterEffect">
                                  <p:stCondLst>
                                    <p:cond delay="0"/>
                                  </p:stCondLst>
                                  <p:iterate>
                                    <p:tmAbs val="0"/>
                                  </p:iterate>
                                  <p:childTnLst>
                                    <p:set>
                                      <p:cBhvr>
                                        <p:cTn id="24" fill="hold"/>
                                        <p:tgtEl>
                                          <p:spTgt spid="90"/>
                                        </p:tgtEl>
                                        <p:attrNameLst>
                                          <p:attrName>style.visibility</p:attrName>
                                        </p:attrNameLst>
                                      </p:cBhvr>
                                      <p:to>
                                        <p:strVal val="visible"/>
                                      </p:to>
                                    </p:set>
                                    <p:animEffect transition="in" filter="blinds(horizontal)">
                                      <p:cBhvr>
                                        <p:cTn id="25" dur="500"/>
                                        <p:tgtEl>
                                          <p:spTgt spid="9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iterate>
                                    <p:tmAbs val="0"/>
                                  </p:iterate>
                                  <p:childTnLst>
                                    <p:set>
                                      <p:cBhvr>
                                        <p:cTn id="29" fill="hold"/>
                                        <p:tgtEl>
                                          <p:spTgt spid="86"/>
                                        </p:tgtEl>
                                        <p:attrNameLst>
                                          <p:attrName>style.visibility</p:attrName>
                                        </p:attrNameLst>
                                      </p:cBhvr>
                                      <p:to>
                                        <p:strVal val="visible"/>
                                      </p:to>
                                    </p:set>
                                    <p:animEffect transition="in" filter="blinds(horizontal)">
                                      <p:cBhvr>
                                        <p:cTn id="30" dur="500"/>
                                        <p:tgtEl>
                                          <p:spTgt spid="86"/>
                                        </p:tgtEl>
                                      </p:cBhvr>
                                    </p:animEffect>
                                  </p:childTnLst>
                                </p:cTn>
                              </p:par>
                            </p:childTnLst>
                          </p:cTn>
                        </p:par>
                        <p:par>
                          <p:cTn id="31" fill="hold">
                            <p:stCondLst>
                              <p:cond delay="500"/>
                            </p:stCondLst>
                            <p:childTnLst>
                              <p:par>
                                <p:cTn id="32" presetID="3" presetClass="entr" presetSubtype="10" fill="hold" grpId="0" nodeType="afterEffect">
                                  <p:stCondLst>
                                    <p:cond delay="0"/>
                                  </p:stCondLst>
                                  <p:iterate>
                                    <p:tmAbs val="0"/>
                                  </p:iterate>
                                  <p:childTnLst>
                                    <p:set>
                                      <p:cBhvr>
                                        <p:cTn id="33" fill="hold"/>
                                        <p:tgtEl>
                                          <p:spTgt spid="87"/>
                                        </p:tgtEl>
                                        <p:attrNameLst>
                                          <p:attrName>style.visibility</p:attrName>
                                        </p:attrNameLst>
                                      </p:cBhvr>
                                      <p:to>
                                        <p:strVal val="visible"/>
                                      </p:to>
                                    </p:set>
                                    <p:animEffect transition="in" filter="blinds(horizontal)">
                                      <p:cBhvr>
                                        <p:cTn id="34" dur="500"/>
                                        <p:tgtEl>
                                          <p:spTgt spid="8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iterate>
                                    <p:tmAbs val="0"/>
                                  </p:iterate>
                                  <p:childTnLst>
                                    <p:set>
                                      <p:cBhvr>
                                        <p:cTn id="38" fill="hold"/>
                                        <p:tgtEl>
                                          <p:spTgt spid="97"/>
                                        </p:tgtEl>
                                        <p:attrNameLst>
                                          <p:attrName>style.visibility</p:attrName>
                                        </p:attrNameLst>
                                      </p:cBhvr>
                                      <p:to>
                                        <p:strVal val="visible"/>
                                      </p:to>
                                    </p:set>
                                    <p:animEffect transition="in" filter="blinds(horizontal)">
                                      <p:cBhvr>
                                        <p:cTn id="39" dur="500"/>
                                        <p:tgtEl>
                                          <p:spTgt spid="97"/>
                                        </p:tgtEl>
                                      </p:cBhvr>
                                    </p:animEffect>
                                  </p:childTnLst>
                                </p:cTn>
                              </p:par>
                            </p:childTnLst>
                          </p:cTn>
                        </p:par>
                        <p:par>
                          <p:cTn id="40" fill="hold">
                            <p:stCondLst>
                              <p:cond delay="500"/>
                            </p:stCondLst>
                            <p:childTnLst>
                              <p:par>
                                <p:cTn id="41" presetID="3" presetClass="entr" presetSubtype="10" fill="hold" grpId="0" nodeType="afterEffect">
                                  <p:stCondLst>
                                    <p:cond delay="0"/>
                                  </p:stCondLst>
                                  <p:iterate>
                                    <p:tmAbs val="0"/>
                                  </p:iterate>
                                  <p:childTnLst>
                                    <p:set>
                                      <p:cBhvr>
                                        <p:cTn id="42" fill="hold"/>
                                        <p:tgtEl>
                                          <p:spTgt spid="98"/>
                                        </p:tgtEl>
                                        <p:attrNameLst>
                                          <p:attrName>style.visibility</p:attrName>
                                        </p:attrNameLst>
                                      </p:cBhvr>
                                      <p:to>
                                        <p:strVal val="visible"/>
                                      </p:to>
                                    </p:set>
                                    <p:animEffect transition="in" filter="blinds(horizontal)">
                                      <p:cBhvr>
                                        <p:cTn id="43" dur="500"/>
                                        <p:tgtEl>
                                          <p:spTgt spid="9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iterate>
                                    <p:tmAbs val="0"/>
                                  </p:iterate>
                                  <p:childTnLst>
                                    <p:set>
                                      <p:cBhvr>
                                        <p:cTn id="47" fill="hold"/>
                                        <p:tgtEl>
                                          <p:spTgt spid="91"/>
                                        </p:tgtEl>
                                        <p:attrNameLst>
                                          <p:attrName>style.visibility</p:attrName>
                                        </p:attrNameLst>
                                      </p:cBhvr>
                                      <p:to>
                                        <p:strVal val="visible"/>
                                      </p:to>
                                    </p:set>
                                    <p:anim calcmode="lin" valueType="num">
                                      <p:cBhvr>
                                        <p:cTn id="48" dur="500" fill="hold"/>
                                        <p:tgtEl>
                                          <p:spTgt spid="91"/>
                                        </p:tgtEl>
                                        <p:attrNameLst>
                                          <p:attrName>ppt_x</p:attrName>
                                        </p:attrNameLst>
                                      </p:cBhvr>
                                      <p:tavLst>
                                        <p:tav tm="0">
                                          <p:val>
                                            <p:strVal val="#ppt_x"/>
                                          </p:val>
                                        </p:tav>
                                        <p:tav tm="100000">
                                          <p:val>
                                            <p:strVal val="#ppt_x"/>
                                          </p:val>
                                        </p:tav>
                                      </p:tavLst>
                                    </p:anim>
                                    <p:anim calcmode="lin" valueType="num">
                                      <p:cBhvr>
                                        <p:cTn id="49"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iterate>
                                    <p:tmAbs val="0"/>
                                  </p:iterate>
                                  <p:childTnLst>
                                    <p:set>
                                      <p:cBhvr>
                                        <p:cTn id="53" fill="hold"/>
                                        <p:tgtEl>
                                          <p:spTgt spid="94"/>
                                        </p:tgtEl>
                                        <p:attrNameLst>
                                          <p:attrName>style.visibility</p:attrName>
                                        </p:attrNameLst>
                                      </p:cBhvr>
                                      <p:to>
                                        <p:strVal val="visible"/>
                                      </p:to>
                                    </p:set>
                                    <p:animEffect transition="in" filter="blinds(horizontal)">
                                      <p:cBhvr>
                                        <p:cTn id="54" dur="500"/>
                                        <p:tgtEl>
                                          <p:spTgt spid="94"/>
                                        </p:tgtEl>
                                      </p:cBhvr>
                                    </p:animEffect>
                                  </p:childTnLst>
                                </p:cTn>
                              </p:par>
                            </p:childTnLst>
                          </p:cTn>
                        </p:par>
                        <p:par>
                          <p:cTn id="55" fill="hold">
                            <p:stCondLst>
                              <p:cond delay="500"/>
                            </p:stCondLst>
                            <p:childTnLst>
                              <p:par>
                                <p:cTn id="56" presetID="3" presetClass="entr" presetSubtype="10" fill="hold" grpId="0" nodeType="afterEffect">
                                  <p:stCondLst>
                                    <p:cond delay="0"/>
                                  </p:stCondLst>
                                  <p:iterate>
                                    <p:tmAbs val="0"/>
                                  </p:iterate>
                                  <p:childTnLst>
                                    <p:set>
                                      <p:cBhvr>
                                        <p:cTn id="57" fill="hold"/>
                                        <p:tgtEl>
                                          <p:spTgt spid="93"/>
                                        </p:tgtEl>
                                        <p:attrNameLst>
                                          <p:attrName>style.visibility</p:attrName>
                                        </p:attrNameLst>
                                      </p:cBhvr>
                                      <p:to>
                                        <p:strVal val="visible"/>
                                      </p:to>
                                    </p:set>
                                    <p:animEffect transition="in" filter="blinds(horizontal)">
                                      <p:cBhvr>
                                        <p:cTn id="58" dur="500"/>
                                        <p:tgtEl>
                                          <p:spTgt spid="9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iterate>
                                    <p:tmAbs val="0"/>
                                  </p:iterate>
                                  <p:childTnLst>
                                    <p:set>
                                      <p:cBhvr>
                                        <p:cTn id="62" fill="hold"/>
                                        <p:tgtEl>
                                          <p:spTgt spid="92"/>
                                        </p:tgtEl>
                                        <p:attrNameLst>
                                          <p:attrName>style.visibility</p:attrName>
                                        </p:attrNameLst>
                                      </p:cBhvr>
                                      <p:to>
                                        <p:strVal val="visible"/>
                                      </p:to>
                                    </p:set>
                                    <p:animEffect transition="in" filter="blinds(horizontal)">
                                      <p:cBhvr>
                                        <p:cTn id="63" dur="500"/>
                                        <p:tgtEl>
                                          <p:spTgt spid="92"/>
                                        </p:tgtEl>
                                      </p:cBhvr>
                                    </p:animEffect>
                                  </p:childTnLst>
                                </p:cTn>
                              </p:par>
                            </p:childTnLst>
                          </p:cTn>
                        </p:par>
                        <p:par>
                          <p:cTn id="64" fill="hold">
                            <p:stCondLst>
                              <p:cond delay="500"/>
                            </p:stCondLst>
                            <p:childTnLst>
                              <p:par>
                                <p:cTn id="65" presetID="3" presetClass="entr" presetSubtype="10" fill="hold" grpId="0" nodeType="afterEffect">
                                  <p:stCondLst>
                                    <p:cond delay="0"/>
                                  </p:stCondLst>
                                  <p:iterate>
                                    <p:tmAbs val="0"/>
                                  </p:iterate>
                                  <p:childTnLst>
                                    <p:set>
                                      <p:cBhvr>
                                        <p:cTn id="66" fill="hold"/>
                                        <p:tgtEl>
                                          <p:spTgt spid="85"/>
                                        </p:tgtEl>
                                        <p:attrNameLst>
                                          <p:attrName>style.visibility</p:attrName>
                                        </p:attrNameLst>
                                      </p:cBhvr>
                                      <p:to>
                                        <p:strVal val="visible"/>
                                      </p:to>
                                    </p:set>
                                    <p:animEffect transition="in" filter="blinds(horizontal)">
                                      <p:cBhvr>
                                        <p:cTn id="6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advAuto="0"/>
      <p:bldP spid="85" grpId="0" animBg="1" advAuto="0"/>
      <p:bldP spid="86" grpId="0" animBg="1" advAuto="0"/>
      <p:bldP spid="87" grpId="0" animBg="1" advAuto="0"/>
      <p:bldP spid="88" grpId="0" animBg="1" advAuto="0"/>
      <p:bldP spid="89" grpId="0" animBg="1" advAuto="0"/>
      <p:bldP spid="90" grpId="0" animBg="1" advAuto="0"/>
      <p:bldP spid="91" grpId="0" animBg="1" advAuto="0"/>
      <p:bldP spid="92" grpId="0" animBg="1" advAuto="0"/>
      <p:bldP spid="93" grpId="0" animBg="1" advAuto="0"/>
      <p:bldP spid="94" grpId="0" animBg="1" advAuto="0"/>
      <p:bldP spid="96" grpId="0" animBg="1" advAuto="0"/>
      <p:bldP spid="97" grpId="0" animBg="1" advAuto="0"/>
      <p:bldP spid="98"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95"/>
          <p:cNvSpPr txBox="1">
            <a:spLocks noGrp="1"/>
          </p:cNvSpPr>
          <p:nvPr>
            <p:ph type="title" idx="4294967295"/>
          </p:nvPr>
        </p:nvSpPr>
        <p:spPr>
          <a:xfrm>
            <a:off x="457200" y="274637"/>
            <a:ext cx="8229600" cy="993776"/>
          </a:xfrm>
          <a:prstGeom prst="rect">
            <a:avLst/>
          </a:prstGeom>
        </p:spPr>
        <p:txBody>
          <a:bodyPr lIns="0" tIns="0" rIns="0" bIns="0">
            <a:normAutofit/>
          </a:bodyPr>
          <a:lstStyle>
            <a:lvl1pPr defTabSz="877822">
              <a:defRPr sz="2000">
                <a:solidFill>
                  <a:srgbClr val="FF9900"/>
                </a:solidFill>
              </a:defRPr>
            </a:lvl1pPr>
          </a:lstStyle>
          <a:p>
            <a:pPr>
              <a:defRPr sz="4200">
                <a:solidFill>
                  <a:srgbClr val="000000"/>
                </a:solidFill>
              </a:defRPr>
            </a:pPr>
            <a:r>
              <a:rPr sz="2000">
                <a:solidFill>
                  <a:srgbClr val="FF9900"/>
                </a:solidFill>
              </a:rPr>
              <a:t>BASIC TECHNICAL-TACTICAL RESOURCES        BASKETBALL</a:t>
            </a:r>
          </a:p>
        </p:txBody>
      </p:sp>
      <p:sp>
        <p:nvSpPr>
          <p:cNvPr id="107" name="Shape 96"/>
          <p:cNvSpPr/>
          <p:nvPr/>
        </p:nvSpPr>
        <p:spPr>
          <a:xfrm>
            <a:off x="7164386" y="3141661"/>
            <a:ext cx="1804989" cy="7926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Opponent in possession of the ball</a:t>
            </a:r>
          </a:p>
        </p:txBody>
      </p:sp>
      <p:sp>
        <p:nvSpPr>
          <p:cNvPr id="108" name="Shape 97"/>
          <p:cNvSpPr/>
          <p:nvPr/>
        </p:nvSpPr>
        <p:spPr>
          <a:xfrm>
            <a:off x="5054600" y="2095500"/>
            <a:ext cx="431800" cy="72072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09" name="Shape 98"/>
          <p:cNvSpPr/>
          <p:nvPr/>
        </p:nvSpPr>
        <p:spPr>
          <a:xfrm>
            <a:off x="2689225" y="1874836"/>
            <a:ext cx="358775" cy="1295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10" name="Shape 99"/>
          <p:cNvSpPr/>
          <p:nvPr/>
        </p:nvSpPr>
        <p:spPr>
          <a:xfrm>
            <a:off x="2141536" y="1628775"/>
            <a:ext cx="1439864"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Open </a:t>
            </a:r>
          </a:p>
        </p:txBody>
      </p:sp>
      <p:sp>
        <p:nvSpPr>
          <p:cNvPr id="111" name="Shape 100"/>
          <p:cNvSpPr/>
          <p:nvPr/>
        </p:nvSpPr>
        <p:spPr>
          <a:xfrm>
            <a:off x="4622800" y="2924175"/>
            <a:ext cx="1473202" cy="5259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Opponent without a ball</a:t>
            </a:r>
          </a:p>
        </p:txBody>
      </p:sp>
      <p:sp>
        <p:nvSpPr>
          <p:cNvPr id="112" name="Shape 101"/>
          <p:cNvSpPr/>
          <p:nvPr/>
        </p:nvSpPr>
        <p:spPr>
          <a:xfrm flipH="1">
            <a:off x="5740400" y="3436937"/>
            <a:ext cx="431800" cy="28733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13" name="Shape 102"/>
          <p:cNvSpPr/>
          <p:nvPr/>
        </p:nvSpPr>
        <p:spPr>
          <a:xfrm flipH="1">
            <a:off x="4521200" y="3436937"/>
            <a:ext cx="431800" cy="28733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14" name="Shape 103"/>
          <p:cNvSpPr/>
          <p:nvPr/>
        </p:nvSpPr>
        <p:spPr>
          <a:xfrm>
            <a:off x="3777923" y="3857625"/>
            <a:ext cx="1473202" cy="90775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600" b="1">
                <a:latin typeface="Arial"/>
                <a:ea typeface="Arial"/>
                <a:cs typeface="Arial"/>
                <a:sym typeface="Arial"/>
              </a:defRPr>
            </a:lvl1pPr>
          </a:lstStyle>
          <a:p>
            <a:r>
              <a:t>Close man-to-man defense so prevent a pass.</a:t>
            </a:r>
          </a:p>
        </p:txBody>
      </p:sp>
      <p:sp>
        <p:nvSpPr>
          <p:cNvPr id="115" name="Shape 104"/>
          <p:cNvSpPr/>
          <p:nvPr/>
        </p:nvSpPr>
        <p:spPr>
          <a:xfrm>
            <a:off x="4724400" y="1844675"/>
            <a:ext cx="3659188"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defRPr b="1">
                <a:latin typeface="Arial"/>
                <a:ea typeface="Arial"/>
                <a:cs typeface="Arial"/>
                <a:sym typeface="Arial"/>
              </a:defRPr>
            </a:pPr>
            <a:r>
              <a:t>Marking</a:t>
            </a:r>
            <a:r>
              <a:rPr b="0"/>
              <a:t> </a:t>
            </a:r>
          </a:p>
        </p:txBody>
      </p:sp>
      <p:sp>
        <p:nvSpPr>
          <p:cNvPr id="116" name="Shape 105"/>
          <p:cNvSpPr/>
          <p:nvPr/>
        </p:nvSpPr>
        <p:spPr>
          <a:xfrm>
            <a:off x="7885111" y="2065336"/>
            <a:ext cx="431802" cy="8636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17" name="Shape 106"/>
          <p:cNvSpPr/>
          <p:nvPr/>
        </p:nvSpPr>
        <p:spPr>
          <a:xfrm>
            <a:off x="5384800" y="3860800"/>
            <a:ext cx="1473202" cy="5259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Close man-to-man</a:t>
            </a:r>
          </a:p>
        </p:txBody>
      </p:sp>
      <p:pic>
        <p:nvPicPr>
          <p:cNvPr id="118" name="logodefinitivo.png" descr="logodefinitivo.png"/>
          <p:cNvPicPr>
            <a:picLocks noChangeAspect="1"/>
          </p:cNvPicPr>
          <p:nvPr/>
        </p:nvPicPr>
        <p:blipFill>
          <a:blip r:embed="rId2"/>
          <a:stretch>
            <a:fillRect/>
          </a:stretch>
        </p:blipFill>
        <p:spPr>
          <a:xfrm>
            <a:off x="8281986" y="6278562"/>
            <a:ext cx="785814" cy="503239"/>
          </a:xfrm>
          <a:prstGeom prst="rect">
            <a:avLst/>
          </a:prstGeom>
          <a:ln w="34925">
            <a:solidFill>
              <a:srgbClr val="FFFFFF"/>
            </a:solidFill>
          </a:ln>
          <a:effectLst>
            <a:outerShdw blurRad="63500" rotWithShape="0">
              <a:srgbClr val="000000">
                <a:alpha val="42999"/>
              </a:srgbClr>
            </a:outerShdw>
          </a:effectLst>
        </p:spPr>
      </p:pic>
      <p:sp>
        <p:nvSpPr>
          <p:cNvPr id="119" name="Shape 108"/>
          <p:cNvSpPr/>
          <p:nvPr/>
        </p:nvSpPr>
        <p:spPr>
          <a:xfrm>
            <a:off x="2232025" y="3357562"/>
            <a:ext cx="1439863" cy="2026184"/>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400">
                <a:latin typeface="Arial"/>
                <a:ea typeface="Arial"/>
                <a:cs typeface="Arial"/>
                <a:sym typeface="Arial"/>
              </a:defRPr>
            </a:lvl1pPr>
          </a:lstStyle>
          <a:p>
            <a:r>
              <a:t>When a player is not in possession of the ball, he/she can separate him/herself from the opponent that is marking him/her so as to be able to intervene in the game more easily,</a:t>
            </a:r>
          </a:p>
        </p:txBody>
      </p:sp>
      <p:sp>
        <p:nvSpPr>
          <p:cNvPr id="120" name="Shape 109"/>
          <p:cNvSpPr/>
          <p:nvPr/>
        </p:nvSpPr>
        <p:spPr>
          <a:xfrm>
            <a:off x="457200" y="1676400"/>
            <a:ext cx="1439863"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Pivot</a:t>
            </a:r>
          </a:p>
        </p:txBody>
      </p:sp>
      <p:sp>
        <p:nvSpPr>
          <p:cNvPr id="121" name="Shape 110"/>
          <p:cNvSpPr/>
          <p:nvPr/>
        </p:nvSpPr>
        <p:spPr>
          <a:xfrm>
            <a:off x="914400" y="1925637"/>
            <a:ext cx="358775" cy="1295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122" name="21.jpg" descr="21.jpg"/>
          <p:cNvPicPr>
            <a:picLocks noChangeAspect="1"/>
          </p:cNvPicPr>
          <p:nvPr/>
        </p:nvPicPr>
        <p:blipFill>
          <a:blip r:embed="rId3"/>
          <a:stretch>
            <a:fillRect/>
          </a:stretch>
        </p:blipFill>
        <p:spPr>
          <a:xfrm>
            <a:off x="-26611" y="3421703"/>
            <a:ext cx="2240797" cy="1725148"/>
          </a:xfrm>
          <a:prstGeom prst="rect">
            <a:avLst/>
          </a:prstGeom>
          <a:ln w="12700">
            <a:miter lim="400000"/>
          </a:ln>
        </p:spPr>
      </p:pic>
      <p:pic>
        <p:nvPicPr>
          <p:cNvPr id="123" name="baloncesto 5 copiac.jpg" descr="baloncesto 5 copiac.jpg"/>
          <p:cNvPicPr>
            <a:picLocks noChangeAspect="1"/>
          </p:cNvPicPr>
          <p:nvPr/>
        </p:nvPicPr>
        <p:blipFill>
          <a:blip r:embed="rId4"/>
          <a:stretch>
            <a:fillRect/>
          </a:stretch>
        </p:blipFill>
        <p:spPr>
          <a:xfrm>
            <a:off x="3855139" y="4835227"/>
            <a:ext cx="1318770" cy="1834547"/>
          </a:xfrm>
          <a:prstGeom prst="rect">
            <a:avLst/>
          </a:prstGeom>
          <a:ln w="12700">
            <a:miter lim="400000"/>
          </a:ln>
        </p:spPr>
      </p:pic>
      <p:pic>
        <p:nvPicPr>
          <p:cNvPr id="124" name="baloncesto7a copiab.jpg" descr="baloncesto7a copiab.jpg"/>
          <p:cNvPicPr>
            <a:picLocks noChangeAspect="1"/>
          </p:cNvPicPr>
          <p:nvPr/>
        </p:nvPicPr>
        <p:blipFill>
          <a:blip r:embed="rId5"/>
          <a:stretch>
            <a:fillRect/>
          </a:stretch>
        </p:blipFill>
        <p:spPr>
          <a:xfrm>
            <a:off x="5359400" y="4683125"/>
            <a:ext cx="1732337" cy="1725148"/>
          </a:xfrm>
          <a:prstGeom prst="rect">
            <a:avLst/>
          </a:prstGeom>
          <a:ln w="12700">
            <a:miter lim="400000"/>
          </a:ln>
        </p:spPr>
      </p:pic>
      <p:pic>
        <p:nvPicPr>
          <p:cNvPr id="125" name="baloncesto 5 copiac copiac.jpg" descr="baloncesto 5 copiac copiac.jpg"/>
          <p:cNvPicPr>
            <a:picLocks noChangeAspect="1"/>
          </p:cNvPicPr>
          <p:nvPr/>
        </p:nvPicPr>
        <p:blipFill>
          <a:blip r:embed="rId6"/>
          <a:stretch>
            <a:fillRect/>
          </a:stretch>
        </p:blipFill>
        <p:spPr>
          <a:xfrm>
            <a:off x="7277228" y="4004133"/>
            <a:ext cx="1643564" cy="228636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110"/>
                                        </p:tgtEl>
                                        <p:attrNameLst>
                                          <p:attrName>style.visibility</p:attrName>
                                        </p:attrNameLst>
                                      </p:cBhvr>
                                      <p:to>
                                        <p:strVal val="visible"/>
                                      </p:to>
                                    </p:set>
                                    <p:animEffect transition="in" filter="blinds(horizontal)">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p:tmAbs val="0"/>
                                  </p:iterate>
                                  <p:childTnLst>
                                    <p:set>
                                      <p:cBhvr>
                                        <p:cTn id="11" fill="hold"/>
                                        <p:tgtEl>
                                          <p:spTgt spid="109"/>
                                        </p:tgtEl>
                                        <p:attrNameLst>
                                          <p:attrName>style.visibility</p:attrName>
                                        </p:attrNameLst>
                                      </p:cBhvr>
                                      <p:to>
                                        <p:strVal val="visible"/>
                                      </p:to>
                                    </p:set>
                                    <p:animEffect transition="in" filter="blinds(horizontal)">
                                      <p:cBhvr>
                                        <p:cTn id="12" dur="500"/>
                                        <p:tgtEl>
                                          <p:spTgt spid="109"/>
                                        </p:tgtEl>
                                      </p:cBhvr>
                                    </p:animEffect>
                                  </p:childTnLst>
                                </p:cTn>
                              </p:par>
                            </p:childTnLst>
                          </p:cTn>
                        </p:par>
                        <p:par>
                          <p:cTn id="13" fill="hold">
                            <p:stCondLst>
                              <p:cond delay="500"/>
                            </p:stCondLst>
                            <p:childTnLst>
                              <p:par>
                                <p:cTn id="14" presetID="3" presetClass="entr" presetSubtype="10" fill="hold" grpId="0" nodeType="afterEffect">
                                  <p:stCondLst>
                                    <p:cond delay="0"/>
                                  </p:stCondLst>
                                  <p:iterate>
                                    <p:tmAbs val="0"/>
                                  </p:iterate>
                                  <p:childTnLst>
                                    <p:set>
                                      <p:cBhvr>
                                        <p:cTn id="15" fill="hold"/>
                                        <p:tgtEl>
                                          <p:spTgt spid="119"/>
                                        </p:tgtEl>
                                        <p:attrNameLst>
                                          <p:attrName>style.visibility</p:attrName>
                                        </p:attrNameLst>
                                      </p:cBhvr>
                                      <p:to>
                                        <p:strVal val="visible"/>
                                      </p:to>
                                    </p:set>
                                    <p:animEffect transition="in" filter="blinds(horizontal)">
                                      <p:cBhvr>
                                        <p:cTn id="16" dur="500"/>
                                        <p:tgtEl>
                                          <p:spTgt spid="11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iterate>
                                    <p:tmAbs val="0"/>
                                  </p:iterate>
                                  <p:childTnLst>
                                    <p:set>
                                      <p:cBhvr>
                                        <p:cTn id="20" fill="hold"/>
                                        <p:tgtEl>
                                          <p:spTgt spid="115"/>
                                        </p:tgtEl>
                                        <p:attrNameLst>
                                          <p:attrName>style.visibility</p:attrName>
                                        </p:attrNameLst>
                                      </p:cBhvr>
                                      <p:to>
                                        <p:strVal val="visible"/>
                                      </p:to>
                                    </p:set>
                                    <p:anim calcmode="lin" valueType="num">
                                      <p:cBhvr>
                                        <p:cTn id="21" dur="500" fill="hold"/>
                                        <p:tgtEl>
                                          <p:spTgt spid="115"/>
                                        </p:tgtEl>
                                        <p:attrNameLst>
                                          <p:attrName>ppt_x</p:attrName>
                                        </p:attrNameLst>
                                      </p:cBhvr>
                                      <p:tavLst>
                                        <p:tav tm="0">
                                          <p:val>
                                            <p:strVal val="#ppt_x"/>
                                          </p:val>
                                        </p:tav>
                                        <p:tav tm="100000">
                                          <p:val>
                                            <p:strVal val="#ppt_x"/>
                                          </p:val>
                                        </p:tav>
                                      </p:tavLst>
                                    </p:anim>
                                    <p:anim calcmode="lin" valueType="num">
                                      <p:cBhvr>
                                        <p:cTn id="22"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iterate>
                                    <p:tmAbs val="0"/>
                                  </p:iterate>
                                  <p:childTnLst>
                                    <p:set>
                                      <p:cBhvr>
                                        <p:cTn id="26" fill="hold"/>
                                        <p:tgtEl>
                                          <p:spTgt spid="108"/>
                                        </p:tgtEl>
                                        <p:attrNameLst>
                                          <p:attrName>style.visibility</p:attrName>
                                        </p:attrNameLst>
                                      </p:cBhvr>
                                      <p:to>
                                        <p:strVal val="visible"/>
                                      </p:to>
                                    </p:set>
                                    <p:animEffect transition="in" filter="blinds(horizontal)">
                                      <p:cBhvr>
                                        <p:cTn id="27" dur="500"/>
                                        <p:tgtEl>
                                          <p:spTgt spid="108"/>
                                        </p:tgtEl>
                                      </p:cBhvr>
                                    </p:animEffect>
                                  </p:childTnLst>
                                </p:cTn>
                              </p:par>
                            </p:childTnLst>
                          </p:cTn>
                        </p:par>
                        <p:par>
                          <p:cTn id="28" fill="hold">
                            <p:stCondLst>
                              <p:cond delay="500"/>
                            </p:stCondLst>
                            <p:childTnLst>
                              <p:par>
                                <p:cTn id="29" presetID="3" presetClass="entr" presetSubtype="10" fill="hold" grpId="0" nodeType="afterEffect">
                                  <p:stCondLst>
                                    <p:cond delay="0"/>
                                  </p:stCondLst>
                                  <p:iterate>
                                    <p:tmAbs val="0"/>
                                  </p:iterate>
                                  <p:childTnLst>
                                    <p:set>
                                      <p:cBhvr>
                                        <p:cTn id="30" fill="hold"/>
                                        <p:tgtEl>
                                          <p:spTgt spid="111"/>
                                        </p:tgtEl>
                                        <p:attrNameLst>
                                          <p:attrName>style.visibility</p:attrName>
                                        </p:attrNameLst>
                                      </p:cBhvr>
                                      <p:to>
                                        <p:strVal val="visible"/>
                                      </p:to>
                                    </p:set>
                                    <p:animEffect transition="in" filter="blinds(horizontal)">
                                      <p:cBhvr>
                                        <p:cTn id="31" dur="500"/>
                                        <p:tgtEl>
                                          <p:spTgt spid="1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iterate>
                                    <p:tmAbs val="0"/>
                                  </p:iterate>
                                  <p:childTnLst>
                                    <p:set>
                                      <p:cBhvr>
                                        <p:cTn id="35" fill="hold"/>
                                        <p:tgtEl>
                                          <p:spTgt spid="113"/>
                                        </p:tgtEl>
                                        <p:attrNameLst>
                                          <p:attrName>style.visibility</p:attrName>
                                        </p:attrNameLst>
                                      </p:cBhvr>
                                      <p:to>
                                        <p:strVal val="visible"/>
                                      </p:to>
                                    </p:set>
                                    <p:animEffect transition="in" filter="blinds(horizontal)">
                                      <p:cBhvr>
                                        <p:cTn id="36" dur="500"/>
                                        <p:tgtEl>
                                          <p:spTgt spid="113"/>
                                        </p:tgtEl>
                                      </p:cBhvr>
                                    </p:animEffect>
                                  </p:childTnLst>
                                </p:cTn>
                              </p:par>
                            </p:childTnLst>
                          </p:cTn>
                        </p:par>
                        <p:par>
                          <p:cTn id="37" fill="hold">
                            <p:stCondLst>
                              <p:cond delay="500"/>
                            </p:stCondLst>
                            <p:childTnLst>
                              <p:par>
                                <p:cTn id="38" presetID="3" presetClass="entr" presetSubtype="10" fill="hold" grpId="0" nodeType="afterEffect">
                                  <p:stCondLst>
                                    <p:cond delay="0"/>
                                  </p:stCondLst>
                                  <p:iterate>
                                    <p:tmAbs val="0"/>
                                  </p:iterate>
                                  <p:childTnLst>
                                    <p:set>
                                      <p:cBhvr>
                                        <p:cTn id="39" fill="hold"/>
                                        <p:tgtEl>
                                          <p:spTgt spid="114"/>
                                        </p:tgtEl>
                                        <p:attrNameLst>
                                          <p:attrName>style.visibility</p:attrName>
                                        </p:attrNameLst>
                                      </p:cBhvr>
                                      <p:to>
                                        <p:strVal val="visible"/>
                                      </p:to>
                                    </p:set>
                                    <p:animEffect transition="in" filter="blinds(horizontal)">
                                      <p:cBhvr>
                                        <p:cTn id="40" dur="500"/>
                                        <p:tgtEl>
                                          <p:spTgt spid="11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iterate>
                                    <p:tmAbs val="0"/>
                                  </p:iterate>
                                  <p:childTnLst>
                                    <p:set>
                                      <p:cBhvr>
                                        <p:cTn id="44" fill="hold"/>
                                        <p:tgtEl>
                                          <p:spTgt spid="112"/>
                                        </p:tgtEl>
                                        <p:attrNameLst>
                                          <p:attrName>style.visibility</p:attrName>
                                        </p:attrNameLst>
                                      </p:cBhvr>
                                      <p:to>
                                        <p:strVal val="visible"/>
                                      </p:to>
                                    </p:set>
                                    <p:animEffect transition="in" filter="blinds(horizontal)">
                                      <p:cBhvr>
                                        <p:cTn id="45" dur="500"/>
                                        <p:tgtEl>
                                          <p:spTgt spid="112"/>
                                        </p:tgtEl>
                                      </p:cBhvr>
                                    </p:animEffect>
                                  </p:childTnLst>
                                </p:cTn>
                              </p:par>
                            </p:childTnLst>
                          </p:cTn>
                        </p:par>
                        <p:par>
                          <p:cTn id="46" fill="hold">
                            <p:stCondLst>
                              <p:cond delay="500"/>
                            </p:stCondLst>
                            <p:childTnLst>
                              <p:par>
                                <p:cTn id="47" presetID="3" presetClass="entr" presetSubtype="10" fill="hold" grpId="0" nodeType="afterEffect">
                                  <p:stCondLst>
                                    <p:cond delay="0"/>
                                  </p:stCondLst>
                                  <p:iterate>
                                    <p:tmAbs val="0"/>
                                  </p:iterate>
                                  <p:childTnLst>
                                    <p:set>
                                      <p:cBhvr>
                                        <p:cTn id="48" fill="hold"/>
                                        <p:tgtEl>
                                          <p:spTgt spid="117"/>
                                        </p:tgtEl>
                                        <p:attrNameLst>
                                          <p:attrName>style.visibility</p:attrName>
                                        </p:attrNameLst>
                                      </p:cBhvr>
                                      <p:to>
                                        <p:strVal val="visible"/>
                                      </p:to>
                                    </p:set>
                                    <p:animEffect transition="in" filter="blinds(horizontal)">
                                      <p:cBhvr>
                                        <p:cTn id="49" dur="500"/>
                                        <p:tgtEl>
                                          <p:spTgt spid="11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iterate>
                                    <p:tmAbs val="0"/>
                                  </p:iterate>
                                  <p:childTnLst>
                                    <p:set>
                                      <p:cBhvr>
                                        <p:cTn id="53" fill="hold"/>
                                        <p:tgtEl>
                                          <p:spTgt spid="116"/>
                                        </p:tgtEl>
                                        <p:attrNameLst>
                                          <p:attrName>style.visibility</p:attrName>
                                        </p:attrNameLst>
                                      </p:cBhvr>
                                      <p:to>
                                        <p:strVal val="visible"/>
                                      </p:to>
                                    </p:set>
                                    <p:animEffect transition="in" filter="blinds(horizontal)">
                                      <p:cBhvr>
                                        <p:cTn id="54" dur="500"/>
                                        <p:tgtEl>
                                          <p:spTgt spid="116"/>
                                        </p:tgtEl>
                                      </p:cBhvr>
                                    </p:animEffect>
                                  </p:childTnLst>
                                </p:cTn>
                              </p:par>
                            </p:childTnLst>
                          </p:cTn>
                        </p:par>
                        <p:par>
                          <p:cTn id="55" fill="hold">
                            <p:stCondLst>
                              <p:cond delay="500"/>
                            </p:stCondLst>
                            <p:childTnLst>
                              <p:par>
                                <p:cTn id="56" presetID="3" presetClass="entr" presetSubtype="10" fill="hold" grpId="0" nodeType="afterEffect">
                                  <p:stCondLst>
                                    <p:cond delay="0"/>
                                  </p:stCondLst>
                                  <p:iterate>
                                    <p:tmAbs val="0"/>
                                  </p:iterate>
                                  <p:childTnLst>
                                    <p:set>
                                      <p:cBhvr>
                                        <p:cTn id="57" fill="hold"/>
                                        <p:tgtEl>
                                          <p:spTgt spid="107"/>
                                        </p:tgtEl>
                                        <p:attrNameLst>
                                          <p:attrName>style.visibility</p:attrName>
                                        </p:attrNameLst>
                                      </p:cBhvr>
                                      <p:to>
                                        <p:strVal val="visible"/>
                                      </p:to>
                                    </p:set>
                                    <p:animEffect transition="in" filter="blinds(horizontal)">
                                      <p:cBhvr>
                                        <p:cTn id="58" dur="500"/>
                                        <p:tgtEl>
                                          <p:spTgt spid="10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iterate>
                                    <p:tmAbs val="0"/>
                                  </p:iterate>
                                  <p:childTnLst>
                                    <p:set>
                                      <p:cBhvr>
                                        <p:cTn id="62" fill="hold"/>
                                        <p:tgtEl>
                                          <p:spTgt spid="120"/>
                                        </p:tgtEl>
                                        <p:attrNameLst>
                                          <p:attrName>style.visibility</p:attrName>
                                        </p:attrNameLst>
                                      </p:cBhvr>
                                      <p:to>
                                        <p:strVal val="visible"/>
                                      </p:to>
                                    </p:set>
                                    <p:animEffect transition="in" filter="blinds(horizontal)">
                                      <p:cBhvr>
                                        <p:cTn id="63" dur="500"/>
                                        <p:tgtEl>
                                          <p:spTgt spid="12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iterate>
                                    <p:tmAbs val="0"/>
                                  </p:iterate>
                                  <p:childTnLst>
                                    <p:set>
                                      <p:cBhvr>
                                        <p:cTn id="67" fill="hold"/>
                                        <p:tgtEl>
                                          <p:spTgt spid="121"/>
                                        </p:tgtEl>
                                        <p:attrNameLst>
                                          <p:attrName>style.visibility</p:attrName>
                                        </p:attrNameLst>
                                      </p:cBhvr>
                                      <p:to>
                                        <p:strVal val="visible"/>
                                      </p:to>
                                    </p:set>
                                    <p:animEffect transition="in" filter="blinds(horizontal)">
                                      <p:cBhvr>
                                        <p:cTn id="6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advAuto="0"/>
      <p:bldP spid="108" grpId="0" animBg="1" advAuto="0"/>
      <p:bldP spid="109" grpId="0" animBg="1" advAuto="0"/>
      <p:bldP spid="110" grpId="0" animBg="1" advAuto="0"/>
      <p:bldP spid="111" grpId="0" animBg="1" advAuto="0"/>
      <p:bldP spid="112" grpId="0" animBg="1" advAuto="0"/>
      <p:bldP spid="113" grpId="0" animBg="1" advAuto="0"/>
      <p:bldP spid="114" grpId="0" animBg="1" advAuto="0"/>
      <p:bldP spid="115" grpId="0" animBg="1" advAuto="0"/>
      <p:bldP spid="116" grpId="0" animBg="1" advAuto="0"/>
      <p:bldP spid="117" grpId="0" animBg="1" advAuto="0"/>
      <p:bldP spid="119" grpId="0" animBg="1" advAuto="0"/>
      <p:bldP spid="120" grpId="0" animBg="1" advAuto="0"/>
      <p:bldP spid="121"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16"/>
          <p:cNvSpPr txBox="1">
            <a:spLocks noGrp="1"/>
          </p:cNvSpPr>
          <p:nvPr>
            <p:ph type="title" idx="4294967295"/>
          </p:nvPr>
        </p:nvSpPr>
        <p:spPr>
          <a:xfrm>
            <a:off x="457200" y="274637"/>
            <a:ext cx="8229600" cy="993776"/>
          </a:xfrm>
          <a:prstGeom prst="rect">
            <a:avLst/>
          </a:prstGeom>
        </p:spPr>
        <p:txBody>
          <a:bodyPr lIns="0" tIns="0" rIns="0" bIns="0">
            <a:normAutofit/>
          </a:bodyPr>
          <a:lstStyle>
            <a:lvl1pPr defTabSz="877822">
              <a:defRPr sz="2000">
                <a:solidFill>
                  <a:srgbClr val="FF9900"/>
                </a:solidFill>
              </a:defRPr>
            </a:lvl1pPr>
          </a:lstStyle>
          <a:p>
            <a:pPr>
              <a:defRPr sz="4200">
                <a:solidFill>
                  <a:srgbClr val="000000"/>
                </a:solidFill>
              </a:defRPr>
            </a:pPr>
            <a:r>
              <a:rPr sz="2000">
                <a:solidFill>
                  <a:srgbClr val="FF9900"/>
                </a:solidFill>
              </a:rPr>
              <a:t>BASIC TECHNICAL-TACTICAL RESOURCES        BASKETBALL</a:t>
            </a:r>
          </a:p>
        </p:txBody>
      </p:sp>
      <p:sp>
        <p:nvSpPr>
          <p:cNvPr id="128" name="Shape 117"/>
          <p:cNvSpPr/>
          <p:nvPr/>
        </p:nvSpPr>
        <p:spPr>
          <a:xfrm>
            <a:off x="3848100" y="1595437"/>
            <a:ext cx="1760539"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Fast Break</a:t>
            </a:r>
          </a:p>
        </p:txBody>
      </p:sp>
      <p:sp>
        <p:nvSpPr>
          <p:cNvPr id="129" name="Shape 118"/>
          <p:cNvSpPr/>
          <p:nvPr/>
        </p:nvSpPr>
        <p:spPr>
          <a:xfrm>
            <a:off x="6588125" y="1844675"/>
            <a:ext cx="1804989"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Screen or Pick</a:t>
            </a:r>
          </a:p>
        </p:txBody>
      </p:sp>
      <p:sp>
        <p:nvSpPr>
          <p:cNvPr id="130" name="Shape 119"/>
          <p:cNvSpPr/>
          <p:nvPr/>
        </p:nvSpPr>
        <p:spPr>
          <a:xfrm>
            <a:off x="6134100" y="3779087"/>
            <a:ext cx="1473202"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Rebound</a:t>
            </a:r>
          </a:p>
        </p:txBody>
      </p:sp>
      <p:sp>
        <p:nvSpPr>
          <p:cNvPr id="131" name="Shape 120"/>
          <p:cNvSpPr/>
          <p:nvPr/>
        </p:nvSpPr>
        <p:spPr>
          <a:xfrm>
            <a:off x="4512467" y="1836560"/>
            <a:ext cx="431802" cy="72072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32" name="Shape 121"/>
          <p:cNvSpPr/>
          <p:nvPr/>
        </p:nvSpPr>
        <p:spPr>
          <a:xfrm>
            <a:off x="6654800" y="4065587"/>
            <a:ext cx="431800" cy="72072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133" name="logodefinitivo.png" descr="logodefinitivo.png"/>
          <p:cNvPicPr>
            <a:picLocks noChangeAspect="1"/>
          </p:cNvPicPr>
          <p:nvPr/>
        </p:nvPicPr>
        <p:blipFill>
          <a:blip r:embed="rId2"/>
          <a:stretch>
            <a:fillRect/>
          </a:stretch>
        </p:blipFill>
        <p:spPr>
          <a:xfrm>
            <a:off x="8205786" y="6248400"/>
            <a:ext cx="785814" cy="503238"/>
          </a:xfrm>
          <a:prstGeom prst="rect">
            <a:avLst/>
          </a:prstGeom>
          <a:ln w="34925">
            <a:solidFill>
              <a:srgbClr val="FFFFFF"/>
            </a:solidFill>
          </a:ln>
          <a:effectLst>
            <a:outerShdw blurRad="63500" rotWithShape="0">
              <a:srgbClr val="000000">
                <a:alpha val="42999"/>
              </a:srgbClr>
            </a:outerShdw>
          </a:effectLst>
        </p:spPr>
      </p:pic>
      <p:sp>
        <p:nvSpPr>
          <p:cNvPr id="134" name="Shape 123"/>
          <p:cNvSpPr/>
          <p:nvPr/>
        </p:nvSpPr>
        <p:spPr>
          <a:xfrm>
            <a:off x="887412" y="1676648"/>
            <a:ext cx="1473202"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Lay-Up</a:t>
            </a:r>
          </a:p>
        </p:txBody>
      </p:sp>
      <p:sp>
        <p:nvSpPr>
          <p:cNvPr id="135" name="Shape 124"/>
          <p:cNvSpPr/>
          <p:nvPr/>
        </p:nvSpPr>
        <p:spPr>
          <a:xfrm flipH="1">
            <a:off x="1408112" y="1930400"/>
            <a:ext cx="431801" cy="28733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36" name="Shape 125"/>
          <p:cNvSpPr/>
          <p:nvPr/>
        </p:nvSpPr>
        <p:spPr>
          <a:xfrm>
            <a:off x="5943600" y="3200400"/>
            <a:ext cx="1473202" cy="5259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defRPr b="1">
                <a:latin typeface="Arial"/>
                <a:ea typeface="Arial"/>
                <a:cs typeface="Arial"/>
                <a:sym typeface="Arial"/>
              </a:defRPr>
            </a:pPr>
            <a:r>
              <a:t>Pass and Screen-Away</a:t>
            </a:r>
            <a:r>
              <a:rPr b="0"/>
              <a:t> </a:t>
            </a:r>
          </a:p>
        </p:txBody>
      </p:sp>
      <p:sp>
        <p:nvSpPr>
          <p:cNvPr id="137" name="Shape 126"/>
          <p:cNvSpPr/>
          <p:nvPr/>
        </p:nvSpPr>
        <p:spPr>
          <a:xfrm>
            <a:off x="7543800" y="3200400"/>
            <a:ext cx="1473202" cy="5259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Off-the-Ball Screen</a:t>
            </a:r>
          </a:p>
        </p:txBody>
      </p:sp>
      <p:sp>
        <p:nvSpPr>
          <p:cNvPr id="138" name="Shape 127"/>
          <p:cNvSpPr/>
          <p:nvPr/>
        </p:nvSpPr>
        <p:spPr>
          <a:xfrm rot="16200000" flipH="1">
            <a:off x="7429500" y="2133600"/>
            <a:ext cx="914400" cy="8382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50800">
            <a:solidFill>
              <a:srgbClr val="99CC00"/>
            </a:solidFill>
            <a:tailEnd type="triangle"/>
          </a:ln>
        </p:spPr>
        <p:txBody>
          <a:bodyPr lIns="45718" tIns="45718" rIns="45718" bIns="45718"/>
          <a:lstStyle/>
          <a:p>
            <a:pPr>
              <a:defRPr>
                <a:latin typeface="Arial"/>
                <a:ea typeface="Arial"/>
                <a:cs typeface="Arial"/>
                <a:sym typeface="Arial"/>
              </a:defRPr>
            </a:pPr>
            <a:endParaRPr/>
          </a:p>
        </p:txBody>
      </p:sp>
      <p:sp>
        <p:nvSpPr>
          <p:cNvPr id="139" name="Shape 128"/>
          <p:cNvSpPr/>
          <p:nvPr/>
        </p:nvSpPr>
        <p:spPr>
          <a:xfrm rot="5400000">
            <a:off x="6591300" y="2133600"/>
            <a:ext cx="914400" cy="8382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50800">
            <a:solidFill>
              <a:srgbClr val="99CC00"/>
            </a:solidFill>
            <a:tailEnd type="triangle"/>
          </a:ln>
        </p:spPr>
        <p:txBody>
          <a:bodyPr lIns="45718" tIns="45718" rIns="45718" bIns="45718"/>
          <a:lstStyle/>
          <a:p>
            <a:pPr>
              <a:defRPr>
                <a:latin typeface="Arial"/>
                <a:ea typeface="Arial"/>
                <a:cs typeface="Arial"/>
                <a:sym typeface="Arial"/>
              </a:defRPr>
            </a:pPr>
            <a:endParaRPr/>
          </a:p>
        </p:txBody>
      </p:sp>
      <p:sp>
        <p:nvSpPr>
          <p:cNvPr id="140" name="Shape 129"/>
          <p:cNvSpPr/>
          <p:nvPr/>
        </p:nvSpPr>
        <p:spPr>
          <a:xfrm>
            <a:off x="3852067" y="2794000"/>
            <a:ext cx="1752602" cy="1010184"/>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400">
                <a:latin typeface="Arial"/>
                <a:ea typeface="Arial"/>
                <a:cs typeface="Arial"/>
                <a:sym typeface="Arial"/>
              </a:defRPr>
            </a:lvl1pPr>
          </a:lstStyle>
          <a:p>
            <a:r>
              <a:t>It requires skill and speed to execute, as well as co- ordination among various players.</a:t>
            </a:r>
          </a:p>
        </p:txBody>
      </p:sp>
      <p:pic>
        <p:nvPicPr>
          <p:cNvPr id="141" name="baloncesto4.jpg" descr="baloncesto4.jpg"/>
          <p:cNvPicPr>
            <a:picLocks noChangeAspect="1"/>
          </p:cNvPicPr>
          <p:nvPr/>
        </p:nvPicPr>
        <p:blipFill>
          <a:blip r:embed="rId3"/>
          <a:stretch>
            <a:fillRect/>
          </a:stretch>
        </p:blipFill>
        <p:spPr>
          <a:xfrm>
            <a:off x="6224142" y="4784637"/>
            <a:ext cx="1597662" cy="1219201"/>
          </a:xfrm>
          <a:prstGeom prst="rect">
            <a:avLst/>
          </a:prstGeom>
          <a:ln w="12700">
            <a:miter lim="400000"/>
          </a:ln>
        </p:spPr>
      </p:pic>
      <p:pic>
        <p:nvPicPr>
          <p:cNvPr id="142" name="pasted-image.pdf" descr="pasted-image.pdf"/>
          <p:cNvPicPr>
            <a:picLocks noChangeAspect="1"/>
          </p:cNvPicPr>
          <p:nvPr/>
        </p:nvPicPr>
        <p:blipFill>
          <a:blip r:embed="rId4"/>
          <a:stretch>
            <a:fillRect/>
          </a:stretch>
        </p:blipFill>
        <p:spPr>
          <a:xfrm>
            <a:off x="314688" y="2344104"/>
            <a:ext cx="2618650" cy="1723883"/>
          </a:xfrm>
          <a:prstGeom prst="rect">
            <a:avLst/>
          </a:prstGeom>
          <a:ln w="12700">
            <a:miter lim="400000"/>
          </a:ln>
        </p:spPr>
      </p:pic>
      <p:sp>
        <p:nvSpPr>
          <p:cNvPr id="143" name="Shape 132"/>
          <p:cNvSpPr/>
          <p:nvPr/>
        </p:nvSpPr>
        <p:spPr>
          <a:xfrm>
            <a:off x="3773170" y="4250618"/>
            <a:ext cx="1597661" cy="5259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Alley-Oop Pass</a:t>
            </a:r>
          </a:p>
        </p:txBody>
      </p:sp>
      <p:sp>
        <p:nvSpPr>
          <p:cNvPr id="144" name="Shape 133"/>
          <p:cNvSpPr/>
          <p:nvPr/>
        </p:nvSpPr>
        <p:spPr>
          <a:xfrm>
            <a:off x="468311" y="4117268"/>
            <a:ext cx="1473203" cy="2592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Dunk</a:t>
            </a:r>
          </a:p>
        </p:txBody>
      </p:sp>
      <p:pic>
        <p:nvPicPr>
          <p:cNvPr id="145" name="alley.jpg" descr="alley.jpg"/>
          <p:cNvPicPr>
            <a:picLocks noChangeAspect="1"/>
          </p:cNvPicPr>
          <p:nvPr/>
        </p:nvPicPr>
        <p:blipFill>
          <a:blip r:embed="rId5"/>
          <a:stretch>
            <a:fillRect/>
          </a:stretch>
        </p:blipFill>
        <p:spPr>
          <a:xfrm>
            <a:off x="3208053" y="5082978"/>
            <a:ext cx="2727894" cy="1515736"/>
          </a:xfrm>
          <a:prstGeom prst="rect">
            <a:avLst/>
          </a:prstGeom>
          <a:ln w="12700">
            <a:miter lim="400000"/>
          </a:ln>
        </p:spPr>
      </p:pic>
      <p:pic>
        <p:nvPicPr>
          <p:cNvPr id="146" name="entrada copia.jpg" descr="entrada copia.jpg"/>
          <p:cNvPicPr>
            <a:picLocks noChangeAspect="1"/>
          </p:cNvPicPr>
          <p:nvPr/>
        </p:nvPicPr>
        <p:blipFill>
          <a:blip r:embed="rId6"/>
          <a:stretch>
            <a:fillRect/>
          </a:stretch>
        </p:blipFill>
        <p:spPr>
          <a:xfrm>
            <a:off x="56412" y="5061339"/>
            <a:ext cx="2915026" cy="1619713"/>
          </a:xfrm>
          <a:prstGeom prst="rect">
            <a:avLst/>
          </a:prstGeom>
          <a:ln w="12700">
            <a:miter lim="400000"/>
          </a:ln>
        </p:spPr>
      </p:pic>
      <p:sp>
        <p:nvSpPr>
          <p:cNvPr id="147" name="Shape 136"/>
          <p:cNvSpPr/>
          <p:nvPr/>
        </p:nvSpPr>
        <p:spPr>
          <a:xfrm flipH="1">
            <a:off x="989012" y="4420994"/>
            <a:ext cx="431801" cy="61736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48" name="Shape 137"/>
          <p:cNvSpPr/>
          <p:nvPr/>
        </p:nvSpPr>
        <p:spPr>
          <a:xfrm flipH="1">
            <a:off x="4356100" y="4807408"/>
            <a:ext cx="431800" cy="61736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134"/>
                                        </p:tgtEl>
                                        <p:attrNameLst>
                                          <p:attrName>style.visibility</p:attrName>
                                        </p:attrNameLst>
                                      </p:cBhvr>
                                      <p:to>
                                        <p:strVal val="visible"/>
                                      </p:to>
                                    </p:set>
                                    <p:animEffect transition="in" filter="blinds(horizontal)">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p:tmAbs val="0"/>
                                  </p:iterate>
                                  <p:childTnLst>
                                    <p:set>
                                      <p:cBhvr>
                                        <p:cTn id="11" fill="hold"/>
                                        <p:tgtEl>
                                          <p:spTgt spid="135"/>
                                        </p:tgtEl>
                                        <p:attrNameLst>
                                          <p:attrName>style.visibility</p:attrName>
                                        </p:attrNameLst>
                                      </p:cBhvr>
                                      <p:to>
                                        <p:strVal val="visible"/>
                                      </p:to>
                                    </p:set>
                                    <p:animEffect transition="in" filter="blinds(horizontal)">
                                      <p:cBhvr>
                                        <p:cTn id="12" dur="50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iterate>
                                    <p:tmAbs val="0"/>
                                  </p:iterate>
                                  <p:childTnLst>
                                    <p:set>
                                      <p:cBhvr>
                                        <p:cTn id="16" fill="hold"/>
                                        <p:tgtEl>
                                          <p:spTgt spid="128"/>
                                        </p:tgtEl>
                                        <p:attrNameLst>
                                          <p:attrName>style.visibility</p:attrName>
                                        </p:attrNameLst>
                                      </p:cBhvr>
                                      <p:to>
                                        <p:strVal val="visible"/>
                                      </p:to>
                                    </p:set>
                                    <p:animEffect transition="in" filter="blinds(horizontal)">
                                      <p:cBhvr>
                                        <p:cTn id="17" dur="500"/>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iterate>
                                    <p:tmAbs val="0"/>
                                  </p:iterate>
                                  <p:childTnLst>
                                    <p:set>
                                      <p:cBhvr>
                                        <p:cTn id="21" fill="hold"/>
                                        <p:tgtEl>
                                          <p:spTgt spid="131"/>
                                        </p:tgtEl>
                                        <p:attrNameLst>
                                          <p:attrName>style.visibility</p:attrName>
                                        </p:attrNameLst>
                                      </p:cBhvr>
                                      <p:to>
                                        <p:strVal val="visible"/>
                                      </p:to>
                                    </p:set>
                                    <p:animEffect transition="in" filter="blinds(horizontal)">
                                      <p:cBhvr>
                                        <p:cTn id="22" dur="500"/>
                                        <p:tgtEl>
                                          <p:spTgt spid="131"/>
                                        </p:tgtEl>
                                      </p:cBhvr>
                                    </p:animEffect>
                                  </p:childTnLst>
                                </p:cTn>
                              </p:par>
                            </p:childTnLst>
                          </p:cTn>
                        </p:par>
                        <p:par>
                          <p:cTn id="23" fill="hold">
                            <p:stCondLst>
                              <p:cond delay="500"/>
                            </p:stCondLst>
                            <p:childTnLst>
                              <p:par>
                                <p:cTn id="24" presetID="3" presetClass="entr" presetSubtype="10" fill="hold" grpId="0" nodeType="afterEffect">
                                  <p:stCondLst>
                                    <p:cond delay="0"/>
                                  </p:stCondLst>
                                  <p:iterate>
                                    <p:tmAbs val="0"/>
                                  </p:iterate>
                                  <p:childTnLst>
                                    <p:set>
                                      <p:cBhvr>
                                        <p:cTn id="25" fill="hold"/>
                                        <p:tgtEl>
                                          <p:spTgt spid="140"/>
                                        </p:tgtEl>
                                        <p:attrNameLst>
                                          <p:attrName>style.visibility</p:attrName>
                                        </p:attrNameLst>
                                      </p:cBhvr>
                                      <p:to>
                                        <p:strVal val="visible"/>
                                      </p:to>
                                    </p:set>
                                    <p:animEffect transition="in" filter="blinds(horizontal)">
                                      <p:cBhvr>
                                        <p:cTn id="26" dur="500"/>
                                        <p:tgtEl>
                                          <p:spTgt spid="14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iterate>
                                    <p:tmAbs val="0"/>
                                  </p:iterate>
                                  <p:childTnLst>
                                    <p:set>
                                      <p:cBhvr>
                                        <p:cTn id="30" fill="hold"/>
                                        <p:tgtEl>
                                          <p:spTgt spid="130"/>
                                        </p:tgtEl>
                                        <p:attrNameLst>
                                          <p:attrName>style.visibility</p:attrName>
                                        </p:attrNameLst>
                                      </p:cBhvr>
                                      <p:to>
                                        <p:strVal val="visible"/>
                                      </p:to>
                                    </p:set>
                                    <p:animEffect transition="in" filter="blinds(horizontal)">
                                      <p:cBhvr>
                                        <p:cTn id="31" dur="500"/>
                                        <p:tgtEl>
                                          <p:spTgt spid="13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iterate>
                                    <p:tmAbs val="0"/>
                                  </p:iterate>
                                  <p:childTnLst>
                                    <p:set>
                                      <p:cBhvr>
                                        <p:cTn id="35" fill="hold"/>
                                        <p:tgtEl>
                                          <p:spTgt spid="132"/>
                                        </p:tgtEl>
                                        <p:attrNameLst>
                                          <p:attrName>style.visibility</p:attrName>
                                        </p:attrNameLst>
                                      </p:cBhvr>
                                      <p:to>
                                        <p:strVal val="visible"/>
                                      </p:to>
                                    </p:set>
                                    <p:animEffect transition="in" filter="blinds(horizontal)">
                                      <p:cBhvr>
                                        <p:cTn id="36" dur="500"/>
                                        <p:tgtEl>
                                          <p:spTgt spid="13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iterate>
                                    <p:tmAbs val="0"/>
                                  </p:iterate>
                                  <p:childTnLst>
                                    <p:set>
                                      <p:cBhvr>
                                        <p:cTn id="40" fill="hold"/>
                                        <p:tgtEl>
                                          <p:spTgt spid="129"/>
                                        </p:tgtEl>
                                        <p:attrNameLst>
                                          <p:attrName>style.visibility</p:attrName>
                                        </p:attrNameLst>
                                      </p:cBhvr>
                                      <p:to>
                                        <p:strVal val="visible"/>
                                      </p:to>
                                    </p:set>
                                    <p:animEffect transition="in" filter="blinds(horizontal)">
                                      <p:cBhvr>
                                        <p:cTn id="41" dur="500"/>
                                        <p:tgtEl>
                                          <p:spTgt spid="12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fill="hold" grpId="0" nodeType="clickEffect">
                                  <p:stCondLst>
                                    <p:cond delay="0"/>
                                  </p:stCondLst>
                                  <p:iterate>
                                    <p:tmAbs val="0"/>
                                  </p:iterate>
                                  <p:childTnLst>
                                    <p:set>
                                      <p:cBhvr>
                                        <p:cTn id="45" fill="hold"/>
                                        <p:tgtEl>
                                          <p:spTgt spid="139"/>
                                        </p:tgtEl>
                                        <p:attrNameLst>
                                          <p:attrName>style.visibility</p:attrName>
                                        </p:attrNameLst>
                                      </p:cBhvr>
                                      <p:to>
                                        <p:strVal val="visible"/>
                                      </p:to>
                                    </p:set>
                                    <p:animEffect transition="in" filter="dissolve">
                                      <p:cBhvr>
                                        <p:cTn id="46" dur="1000"/>
                                        <p:tgtEl>
                                          <p:spTgt spid="139"/>
                                        </p:tgtEl>
                                      </p:cBhvr>
                                    </p:animEffect>
                                  </p:childTnLst>
                                </p:cTn>
                              </p:par>
                            </p:childTnLst>
                          </p:cTn>
                        </p:par>
                        <p:par>
                          <p:cTn id="47" fill="hold">
                            <p:stCondLst>
                              <p:cond delay="1000"/>
                            </p:stCondLst>
                            <p:childTnLst>
                              <p:par>
                                <p:cTn id="48" presetID="3" presetClass="entr" presetSubtype="10" fill="hold" grpId="0" nodeType="afterEffect">
                                  <p:stCondLst>
                                    <p:cond delay="0"/>
                                  </p:stCondLst>
                                  <p:iterate>
                                    <p:tmAbs val="0"/>
                                  </p:iterate>
                                  <p:childTnLst>
                                    <p:set>
                                      <p:cBhvr>
                                        <p:cTn id="49" fill="hold"/>
                                        <p:tgtEl>
                                          <p:spTgt spid="136"/>
                                        </p:tgtEl>
                                        <p:attrNameLst>
                                          <p:attrName>style.visibility</p:attrName>
                                        </p:attrNameLst>
                                      </p:cBhvr>
                                      <p:to>
                                        <p:strVal val="visible"/>
                                      </p:to>
                                    </p:set>
                                    <p:animEffect transition="in" filter="blinds(horizontal)">
                                      <p:cBhvr>
                                        <p:cTn id="50" dur="500"/>
                                        <p:tgtEl>
                                          <p:spTgt spid="136"/>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iterate>
                                    <p:tmAbs val="0"/>
                                  </p:iterate>
                                  <p:childTnLst>
                                    <p:set>
                                      <p:cBhvr>
                                        <p:cTn id="54" fill="hold"/>
                                        <p:tgtEl>
                                          <p:spTgt spid="138"/>
                                        </p:tgtEl>
                                        <p:attrNameLst>
                                          <p:attrName>style.visibility</p:attrName>
                                        </p:attrNameLst>
                                      </p:cBhvr>
                                      <p:to>
                                        <p:strVal val="visible"/>
                                      </p:to>
                                    </p:set>
                                    <p:animEffect transition="in" filter="box(in)">
                                      <p:cBhvr>
                                        <p:cTn id="55" dur="1000"/>
                                        <p:tgtEl>
                                          <p:spTgt spid="138"/>
                                        </p:tgtEl>
                                      </p:cBhvr>
                                    </p:animEffect>
                                  </p:childTnLst>
                                </p:cTn>
                              </p:par>
                            </p:childTnLst>
                          </p:cTn>
                        </p:par>
                        <p:par>
                          <p:cTn id="56" fill="hold">
                            <p:stCondLst>
                              <p:cond delay="1000"/>
                            </p:stCondLst>
                            <p:childTnLst>
                              <p:par>
                                <p:cTn id="57" presetID="3" presetClass="entr" presetSubtype="10" fill="hold" grpId="0" nodeType="afterEffect">
                                  <p:stCondLst>
                                    <p:cond delay="0"/>
                                  </p:stCondLst>
                                  <p:iterate>
                                    <p:tmAbs val="0"/>
                                  </p:iterate>
                                  <p:childTnLst>
                                    <p:set>
                                      <p:cBhvr>
                                        <p:cTn id="58" fill="hold"/>
                                        <p:tgtEl>
                                          <p:spTgt spid="137"/>
                                        </p:tgtEl>
                                        <p:attrNameLst>
                                          <p:attrName>style.visibility</p:attrName>
                                        </p:attrNameLst>
                                      </p:cBhvr>
                                      <p:to>
                                        <p:strVal val="visible"/>
                                      </p:to>
                                    </p:set>
                                    <p:animEffect transition="in" filter="blinds(horizontal)">
                                      <p:cBhvr>
                                        <p:cTn id="59" dur="500"/>
                                        <p:tgtEl>
                                          <p:spTgt spid="13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iterate>
                                    <p:tmAbs val="0"/>
                                  </p:iterate>
                                  <p:childTnLst>
                                    <p:set>
                                      <p:cBhvr>
                                        <p:cTn id="63" fill="hold"/>
                                        <p:tgtEl>
                                          <p:spTgt spid="143"/>
                                        </p:tgtEl>
                                        <p:attrNameLst>
                                          <p:attrName>style.visibility</p:attrName>
                                        </p:attrNameLst>
                                      </p:cBhvr>
                                      <p:to>
                                        <p:strVal val="visible"/>
                                      </p:to>
                                    </p:set>
                                    <p:animEffect transition="in" filter="blinds(horizontal)">
                                      <p:cBhvr>
                                        <p:cTn id="64" dur="500"/>
                                        <p:tgtEl>
                                          <p:spTgt spid="143"/>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iterate>
                                    <p:tmAbs val="0"/>
                                  </p:iterate>
                                  <p:childTnLst>
                                    <p:set>
                                      <p:cBhvr>
                                        <p:cTn id="68" fill="hold"/>
                                        <p:tgtEl>
                                          <p:spTgt spid="144"/>
                                        </p:tgtEl>
                                        <p:attrNameLst>
                                          <p:attrName>style.visibility</p:attrName>
                                        </p:attrNameLst>
                                      </p:cBhvr>
                                      <p:to>
                                        <p:strVal val="visible"/>
                                      </p:to>
                                    </p:set>
                                    <p:animEffect transition="in" filter="blinds(horizontal)">
                                      <p:cBhvr>
                                        <p:cTn id="69" dur="500"/>
                                        <p:tgtEl>
                                          <p:spTgt spid="144"/>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iterate>
                                    <p:tmAbs val="0"/>
                                  </p:iterate>
                                  <p:childTnLst>
                                    <p:set>
                                      <p:cBhvr>
                                        <p:cTn id="73" fill="hold"/>
                                        <p:tgtEl>
                                          <p:spTgt spid="147"/>
                                        </p:tgtEl>
                                        <p:attrNameLst>
                                          <p:attrName>style.visibility</p:attrName>
                                        </p:attrNameLst>
                                      </p:cBhvr>
                                      <p:to>
                                        <p:strVal val="visible"/>
                                      </p:to>
                                    </p:set>
                                    <p:animEffect transition="in" filter="blinds(horizontal)">
                                      <p:cBhvr>
                                        <p:cTn id="74" dur="500"/>
                                        <p:tgtEl>
                                          <p:spTgt spid="14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iterate>
                                    <p:tmAbs val="0"/>
                                  </p:iterate>
                                  <p:childTnLst>
                                    <p:set>
                                      <p:cBhvr>
                                        <p:cTn id="78" fill="hold"/>
                                        <p:tgtEl>
                                          <p:spTgt spid="148"/>
                                        </p:tgtEl>
                                        <p:attrNameLst>
                                          <p:attrName>style.visibility</p:attrName>
                                        </p:attrNameLst>
                                      </p:cBhvr>
                                      <p:to>
                                        <p:strVal val="visible"/>
                                      </p:to>
                                    </p:set>
                                    <p:animEffect transition="in" filter="blinds(horizontal)">
                                      <p:cBhvr>
                                        <p:cTn id="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advAuto="0"/>
      <p:bldP spid="129" grpId="0" animBg="1" advAuto="0"/>
      <p:bldP spid="130" grpId="0" animBg="1" advAuto="0"/>
      <p:bldP spid="131" grpId="0" animBg="1" advAuto="0"/>
      <p:bldP spid="132" grpId="0" animBg="1" advAuto="0"/>
      <p:bldP spid="134" grpId="0" animBg="1" advAuto="0"/>
      <p:bldP spid="135" grpId="0" animBg="1" advAuto="0"/>
      <p:bldP spid="136" grpId="0" animBg="1" advAuto="0"/>
      <p:bldP spid="137" grpId="0" animBg="1" advAuto="0"/>
      <p:bldP spid="138" grpId="0" animBg="1" advAuto="0"/>
      <p:bldP spid="139" grpId="0" animBg="1" advAuto="0"/>
      <p:bldP spid="140" grpId="0" animBg="1" advAuto="0"/>
      <p:bldP spid="143" grpId="0" animBg="1" advAuto="0"/>
      <p:bldP spid="144" grpId="0" animBg="1" advAuto="0"/>
      <p:bldP spid="147" grpId="0" animBg="1" advAuto="0"/>
      <p:bldP spid="148"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39"/>
          <p:cNvSpPr txBox="1"/>
          <p:nvPr/>
        </p:nvSpPr>
        <p:spPr>
          <a:xfrm>
            <a:off x="323849" y="1341437"/>
            <a:ext cx="8462965" cy="4780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With the term joint tactical organisation, we may be able to realise the different possibilities that exist to act collectively in a rational and organised fashion.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How can we spread the floor taking into account the characteristics of the sport and co-ordinate the team members?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The first thing you have to do is distribute the players on the court with areas of personal responsibility, each player taking care of a zone and all the balls that enter it as well as individual action or tactical resources that allow the game to continue.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The movements of the players will depend on the positions they occupy...</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Helvetica"/>
              </a:defRPr>
            </a:pPr>
            <a:endParaRPr/>
          </a:p>
          <a:p>
            <a:pP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Pivot: It is said that they play in the position of low post when around the basket and high post when they are up to the free throw line. Sometimes a player holding this position is called a post or pivot.</a:t>
            </a:r>
            <a:endParaRPr sz="1200"/>
          </a:p>
          <a:p>
            <a:pP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Power Forwards: They are good at handling the ball as well as outside shooting. </a:t>
            </a:r>
            <a:endParaRPr sz="1200"/>
          </a:p>
          <a:p>
            <a:pP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Guards: They are usually the "small people". Their mission is to lead the team, control the tempo of the match, and be responsible for transmitting on the court what the coach wants at all times.</a:t>
            </a:r>
            <a:endParaRPr sz="1200"/>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Helvetica"/>
              </a:defRPr>
            </a:pPr>
            <a:endParaRPr sz="1200"/>
          </a:p>
          <a:p>
            <a:pPr algn="just">
              <a:defRPr>
                <a:latin typeface="Arial"/>
                <a:ea typeface="Arial"/>
                <a:cs typeface="Arial"/>
                <a:sym typeface="Arial"/>
              </a:defRPr>
            </a:pPr>
            <a:endParaRPr sz="1200"/>
          </a:p>
          <a:p>
            <a:pPr>
              <a:defRPr>
                <a:latin typeface="Arial"/>
                <a:ea typeface="Arial"/>
                <a:cs typeface="Arial"/>
                <a:sym typeface="Arial"/>
              </a:defRPr>
            </a:pPr>
            <a:endParaRPr sz="1200"/>
          </a:p>
          <a:p>
            <a:pPr algn="just">
              <a:defRPr>
                <a:latin typeface="Arial"/>
                <a:ea typeface="Arial"/>
                <a:cs typeface="Arial"/>
                <a:sym typeface="Arial"/>
              </a:defRPr>
            </a:pPr>
            <a:r>
              <a:t>	</a:t>
            </a:r>
          </a:p>
        </p:txBody>
      </p:sp>
      <p:sp>
        <p:nvSpPr>
          <p:cNvPr id="151" name="Shape 140"/>
          <p:cNvSpPr txBox="1"/>
          <p:nvPr/>
        </p:nvSpPr>
        <p:spPr>
          <a:xfrm>
            <a:off x="2071686" y="642937"/>
            <a:ext cx="4741004"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latin typeface="Arial"/>
                <a:ea typeface="Arial"/>
                <a:cs typeface="Arial"/>
                <a:sym typeface="Arial"/>
              </a:defRPr>
            </a:lvl1pPr>
          </a:lstStyle>
          <a:p>
            <a:r>
              <a:t>Joint Tactical Organisation </a:t>
            </a:r>
          </a:p>
        </p:txBody>
      </p:sp>
      <p:pic>
        <p:nvPicPr>
          <p:cNvPr id="152" name="logodefinitivo.png" descr="logodefinitivo.png"/>
          <p:cNvPicPr>
            <a:picLocks noChangeAspect="1"/>
          </p:cNvPicPr>
          <p:nvPr/>
        </p:nvPicPr>
        <p:blipFill>
          <a:blip r:embed="rId2"/>
          <a:stretch>
            <a:fillRect/>
          </a:stretch>
        </p:blipFill>
        <p:spPr>
          <a:xfrm>
            <a:off x="8205786" y="6172200"/>
            <a:ext cx="785814" cy="593725"/>
          </a:xfrm>
          <a:prstGeom prst="rect">
            <a:avLst/>
          </a:prstGeom>
          <a:ln w="34925">
            <a:solidFill>
              <a:srgbClr val="FFFFFF"/>
            </a:solidFill>
          </a:ln>
          <a:effectLst>
            <a:outerShdw blurRad="63500" rotWithShape="0">
              <a:srgbClr val="000000">
                <a:alpha val="42999"/>
              </a:srgbClr>
            </a:outerShdw>
          </a:effectLst>
        </p:spPr>
      </p:pic>
      <p:pic>
        <p:nvPicPr>
          <p:cNvPr id="153" name="qefqe.jpg" descr="qefqe.jpg"/>
          <p:cNvPicPr>
            <a:picLocks noChangeAspect="1"/>
          </p:cNvPicPr>
          <p:nvPr/>
        </p:nvPicPr>
        <p:blipFill>
          <a:blip r:embed="rId3">
            <a:alphaModFix amt="22727"/>
          </a:blip>
          <a:stretch>
            <a:fillRect/>
          </a:stretch>
        </p:blipFill>
        <p:spPr>
          <a:xfrm>
            <a:off x="704850" y="1308100"/>
            <a:ext cx="8013700" cy="42418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advAuto="0"/>
      <p:bldP spid="151" grpId="0" animBg="1" advAuto="0"/>
      <p:bldP spid="153"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44"/>
          <p:cNvSpPr txBox="1"/>
          <p:nvPr/>
        </p:nvSpPr>
        <p:spPr>
          <a:xfrm>
            <a:off x="4201318" y="2833686"/>
            <a:ext cx="4853782" cy="2142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68286" indent="-268286" algn="just">
              <a:tabLst>
                <a:tab pos="266700" algn="l"/>
              </a:tabLst>
              <a:defRPr sz="1600">
                <a:latin typeface="Arial"/>
                <a:ea typeface="Arial"/>
                <a:cs typeface="Arial"/>
                <a:sym typeface="Arial"/>
              </a:defRPr>
            </a:pPr>
            <a:r>
              <a:t>To select zone defence for the following tactical reasons:</a:t>
            </a:r>
          </a:p>
          <a:p>
            <a:pPr marL="268286" indent="-268286" algn="just">
              <a:buSzPct val="100000"/>
              <a:buChar char="•"/>
              <a:tabLst>
                <a:tab pos="266700" algn="l"/>
              </a:tabLst>
              <a:defRPr sz="1600">
                <a:latin typeface="Arial"/>
                <a:ea typeface="Arial"/>
                <a:cs typeface="Arial"/>
                <a:sym typeface="Arial"/>
              </a:defRPr>
            </a:pPr>
            <a:r>
              <a:t>The opponent’s pivots are better than the other team’s.</a:t>
            </a:r>
          </a:p>
          <a:p>
            <a:pPr marL="268286" indent="-268286" algn="just">
              <a:buSzPct val="100000"/>
              <a:buChar char="•"/>
              <a:tabLst>
                <a:tab pos="266700" algn="l"/>
              </a:tabLst>
              <a:defRPr sz="1600">
                <a:latin typeface="Arial"/>
                <a:ea typeface="Arial"/>
                <a:cs typeface="Arial"/>
                <a:sym typeface="Arial"/>
              </a:defRPr>
            </a:pPr>
            <a:r>
              <a:t>The opposing forwards have poor success rate on shots from middle and long distance.</a:t>
            </a:r>
          </a:p>
          <a:p>
            <a:pPr marL="268286" indent="-268286" algn="just">
              <a:buSzPct val="100000"/>
              <a:buChar char="•"/>
              <a:tabLst>
                <a:tab pos="266700" algn="l"/>
              </a:tabLst>
              <a:defRPr sz="1600">
                <a:latin typeface="Arial"/>
                <a:ea typeface="Arial"/>
                <a:cs typeface="Arial"/>
                <a:sym typeface="Arial"/>
              </a:defRPr>
            </a:pPr>
            <a:r>
              <a:t>The opposing forwards have poor success rate on shots from middle and long distance. </a:t>
            </a:r>
          </a:p>
          <a:p>
            <a:pPr marL="268286" indent="-268286" algn="just">
              <a:buSzPct val="100000"/>
              <a:buChar char="•"/>
              <a:tabLst>
                <a:tab pos="266700" algn="l"/>
              </a:tabLst>
              <a:defRPr sz="1600">
                <a:latin typeface="Arial"/>
                <a:ea typeface="Arial"/>
                <a:cs typeface="Arial"/>
                <a:sym typeface="Arial"/>
              </a:defRPr>
            </a:pPr>
            <a:r>
              <a:t>Analyze: 2 - 3 and 2 -1 -2</a:t>
            </a:r>
          </a:p>
        </p:txBody>
      </p:sp>
      <p:sp>
        <p:nvSpPr>
          <p:cNvPr id="156" name="Shape 145"/>
          <p:cNvSpPr txBox="1"/>
          <p:nvPr/>
        </p:nvSpPr>
        <p:spPr>
          <a:xfrm>
            <a:off x="1087235" y="159502"/>
            <a:ext cx="6539318"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ctr">
              <a:defRPr sz="2800" b="1">
                <a:latin typeface="Arial"/>
                <a:ea typeface="Arial"/>
                <a:cs typeface="Arial"/>
                <a:sym typeface="Arial"/>
              </a:defRPr>
            </a:lvl1pPr>
          </a:lstStyle>
          <a:p>
            <a:r>
              <a:t>Joint Tactical Organisation in Defence</a:t>
            </a:r>
          </a:p>
        </p:txBody>
      </p:sp>
      <p:pic>
        <p:nvPicPr>
          <p:cNvPr id="157" name="logodefinitivo.png" descr="logodefinitivo.png"/>
          <p:cNvPicPr>
            <a:picLocks noChangeAspect="1"/>
          </p:cNvPicPr>
          <p:nvPr/>
        </p:nvPicPr>
        <p:blipFill>
          <a:blip r:embed="rId2"/>
          <a:stretch>
            <a:fillRect/>
          </a:stretch>
        </p:blipFill>
        <p:spPr>
          <a:xfrm>
            <a:off x="8281986" y="6172200"/>
            <a:ext cx="785814" cy="593725"/>
          </a:xfrm>
          <a:prstGeom prst="rect">
            <a:avLst/>
          </a:prstGeom>
          <a:ln w="34925">
            <a:solidFill>
              <a:srgbClr val="FFFFFF"/>
            </a:solidFill>
          </a:ln>
          <a:effectLst>
            <a:outerShdw blurRad="63500" rotWithShape="0">
              <a:srgbClr val="000000">
                <a:alpha val="42999"/>
              </a:srgbClr>
            </a:outerShdw>
          </a:effectLst>
        </p:spPr>
      </p:pic>
      <p:sp>
        <p:nvSpPr>
          <p:cNvPr id="158" name="Shape 147"/>
          <p:cNvSpPr txBox="1"/>
          <p:nvPr/>
        </p:nvSpPr>
        <p:spPr>
          <a:xfrm>
            <a:off x="304800" y="2971800"/>
            <a:ext cx="3733800" cy="884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spcBef>
                <a:spcPts val="1000"/>
              </a:spcBef>
              <a:defRPr>
                <a:latin typeface="Arial"/>
                <a:ea typeface="Arial"/>
                <a:cs typeface="Arial"/>
                <a:sym typeface="Arial"/>
              </a:defRPr>
            </a:lvl1pPr>
          </a:lstStyle>
          <a:p>
            <a:r>
              <a:t>It involves having every defensive player mark an attacking player in any area of the floor.</a:t>
            </a:r>
          </a:p>
        </p:txBody>
      </p:sp>
      <p:sp>
        <p:nvSpPr>
          <p:cNvPr id="159" name="Shape 148"/>
          <p:cNvSpPr/>
          <p:nvPr/>
        </p:nvSpPr>
        <p:spPr>
          <a:xfrm>
            <a:off x="533399" y="2376486"/>
            <a:ext cx="1843090" cy="2592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defRPr b="1">
                <a:latin typeface="Arial"/>
                <a:ea typeface="Arial"/>
                <a:cs typeface="Arial"/>
                <a:sym typeface="Arial"/>
              </a:defRPr>
            </a:pPr>
            <a:r>
              <a:t>INDIVIDUAL</a:t>
            </a:r>
            <a:r>
              <a:rPr b="0"/>
              <a:t> </a:t>
            </a:r>
          </a:p>
        </p:txBody>
      </p:sp>
      <p:sp>
        <p:nvSpPr>
          <p:cNvPr id="160" name="Shape 149"/>
          <p:cNvSpPr/>
          <p:nvPr/>
        </p:nvSpPr>
        <p:spPr>
          <a:xfrm>
            <a:off x="6337300" y="2235200"/>
            <a:ext cx="1843089"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ZONE</a:t>
            </a:r>
          </a:p>
        </p:txBody>
      </p:sp>
      <p:pic>
        <p:nvPicPr>
          <p:cNvPr id="161" name="individual.jpg" descr="individual.jpg"/>
          <p:cNvPicPr>
            <a:picLocks noChangeAspect="1"/>
          </p:cNvPicPr>
          <p:nvPr/>
        </p:nvPicPr>
        <p:blipFill>
          <a:blip r:embed="rId3"/>
          <a:stretch>
            <a:fillRect/>
          </a:stretch>
        </p:blipFill>
        <p:spPr>
          <a:xfrm>
            <a:off x="529083" y="4366488"/>
            <a:ext cx="2692018" cy="1542618"/>
          </a:xfrm>
          <a:prstGeom prst="rect">
            <a:avLst/>
          </a:prstGeom>
          <a:ln w="12700">
            <a:miter lim="400000"/>
          </a:ln>
        </p:spPr>
      </p:pic>
      <p:pic>
        <p:nvPicPr>
          <p:cNvPr id="162" name="2-1-2.jpg" descr="2-1-2.jpg"/>
          <p:cNvPicPr>
            <a:picLocks noChangeAspect="1"/>
          </p:cNvPicPr>
          <p:nvPr/>
        </p:nvPicPr>
        <p:blipFill>
          <a:blip r:embed="rId4"/>
          <a:stretch>
            <a:fillRect/>
          </a:stretch>
        </p:blipFill>
        <p:spPr>
          <a:xfrm>
            <a:off x="4802740" y="5166590"/>
            <a:ext cx="2719988" cy="1558646"/>
          </a:xfrm>
          <a:prstGeom prst="rect">
            <a:avLst/>
          </a:prstGeom>
          <a:ln w="12700">
            <a:miter lim="400000"/>
          </a:ln>
        </p:spPr>
      </p:pic>
      <p:pic>
        <p:nvPicPr>
          <p:cNvPr id="163" name="Image" descr="Image"/>
          <p:cNvPicPr>
            <a:picLocks noChangeAspect="1"/>
          </p:cNvPicPr>
          <p:nvPr/>
        </p:nvPicPr>
        <p:blipFill>
          <a:blip r:embed="rId5"/>
          <a:stretch>
            <a:fillRect/>
          </a:stretch>
        </p:blipFill>
        <p:spPr>
          <a:xfrm>
            <a:off x="2594923" y="762581"/>
            <a:ext cx="3523941" cy="169859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9"/>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grpId="0" nodeType="afterEffect">
                                  <p:stCondLst>
                                    <p:cond delay="0"/>
                                  </p:stCondLst>
                                  <p:iterate>
                                    <p:tmAbs val="0"/>
                                  </p:iterate>
                                  <p:childTnLst>
                                    <p:set>
                                      <p:cBhvr>
                                        <p:cTn id="9" fill="hold"/>
                                        <p:tgtEl>
                                          <p:spTgt spid="158"/>
                                        </p:tgtEl>
                                        <p:attrNameLst>
                                          <p:attrName>style.visibility</p:attrName>
                                        </p:attrNameLst>
                                      </p:cBhvr>
                                      <p:to>
                                        <p:strVal val="visible"/>
                                      </p:to>
                                    </p:set>
                                    <p:animEffect transition="in" filter="blinds(horizontal)">
                                      <p:cBhvr>
                                        <p:cTn id="10" dur="500"/>
                                        <p:tgtEl>
                                          <p:spTgt spid="15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60"/>
                                        </p:tgtEl>
                                        <p:attrNameLst>
                                          <p:attrName>style.visibility</p:attrName>
                                        </p:attrNameLst>
                                      </p:cBhvr>
                                      <p:to>
                                        <p:strVal val="visible"/>
                                      </p:to>
                                    </p:set>
                                  </p:childTnLst>
                                </p:cTn>
                              </p:par>
                            </p:childTnLst>
                          </p:cTn>
                        </p:par>
                        <p:par>
                          <p:cTn id="15" fill="hold">
                            <p:stCondLst>
                              <p:cond delay="0"/>
                            </p:stCondLst>
                            <p:childTnLst>
                              <p:par>
                                <p:cTn id="16" presetID="3" presetClass="entr" presetSubtype="10" fill="hold" grpId="0" nodeType="afterEffect">
                                  <p:stCondLst>
                                    <p:cond delay="0"/>
                                  </p:stCondLst>
                                  <p:iterate>
                                    <p:tmAbs val="0"/>
                                  </p:iterate>
                                  <p:childTnLst>
                                    <p:set>
                                      <p:cBhvr>
                                        <p:cTn id="17" fill="hold"/>
                                        <p:tgtEl>
                                          <p:spTgt spid="155"/>
                                        </p:tgtEl>
                                        <p:attrNameLst>
                                          <p:attrName>style.visibility</p:attrName>
                                        </p:attrNameLst>
                                      </p:cBhvr>
                                      <p:to>
                                        <p:strVal val="visible"/>
                                      </p:to>
                                    </p:set>
                                    <p:animEffect transition="in" filter="blinds(horizontal)">
                                      <p:cBhvr>
                                        <p:cTn id="18" dur="500"/>
                                        <p:tgtEl>
                                          <p:spTgt spid="15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advAuto="0"/>
      <p:bldP spid="156" grpId="0" animBg="1" advAuto="0"/>
      <p:bldP spid="158" grpId="0" animBg="1" advAuto="0"/>
      <p:bldP spid="159" grpId="0" animBg="1" advAuto="0"/>
      <p:bldP spid="160" grpId="0" animBg="1" advAuto="0"/>
      <p:bldP spid="161" grpId="0" animBg="1" advAuto="0"/>
      <p:bldP spid="16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54"/>
          <p:cNvSpPr txBox="1"/>
          <p:nvPr/>
        </p:nvSpPr>
        <p:spPr>
          <a:xfrm>
            <a:off x="1135062" y="399357"/>
            <a:ext cx="6479762" cy="486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latin typeface="Arial"/>
                <a:ea typeface="Arial"/>
                <a:cs typeface="Arial"/>
                <a:sym typeface="Arial"/>
              </a:defRPr>
            </a:lvl1pPr>
          </a:lstStyle>
          <a:p>
            <a:r>
              <a:t>Joint Tactical Organisation in Offence</a:t>
            </a:r>
          </a:p>
        </p:txBody>
      </p:sp>
      <p:pic>
        <p:nvPicPr>
          <p:cNvPr id="166" name="logodefinitivo.png" descr="logodefinitivo.png"/>
          <p:cNvPicPr>
            <a:picLocks noChangeAspect="1"/>
          </p:cNvPicPr>
          <p:nvPr/>
        </p:nvPicPr>
        <p:blipFill>
          <a:blip r:embed="rId2"/>
          <a:stretch>
            <a:fillRect/>
          </a:stretch>
        </p:blipFill>
        <p:spPr>
          <a:xfrm>
            <a:off x="8129586" y="6096000"/>
            <a:ext cx="785814" cy="593725"/>
          </a:xfrm>
          <a:prstGeom prst="rect">
            <a:avLst/>
          </a:prstGeom>
          <a:ln w="34925">
            <a:solidFill>
              <a:srgbClr val="FFFFFF"/>
            </a:solidFill>
          </a:ln>
          <a:effectLst>
            <a:outerShdw blurRad="63500" rotWithShape="0">
              <a:srgbClr val="000000">
                <a:alpha val="42999"/>
              </a:srgbClr>
            </a:outerShdw>
          </a:effectLst>
        </p:spPr>
      </p:pic>
      <p:sp>
        <p:nvSpPr>
          <p:cNvPr id="167" name="Shape 156"/>
          <p:cNvSpPr txBox="1"/>
          <p:nvPr/>
        </p:nvSpPr>
        <p:spPr>
          <a:xfrm>
            <a:off x="469900" y="1008061"/>
            <a:ext cx="8458200" cy="36652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latin typeface="Arial"/>
                <a:ea typeface="Arial"/>
                <a:cs typeface="Arial"/>
                <a:sym typeface="Arial"/>
              </a:defRPr>
            </a:pPr>
            <a:r>
              <a:t>Basic Requirements:</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Helvetica"/>
              </a:defRPr>
            </a:pPr>
            <a:endParaRPr/>
          </a:p>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When a player intercepts the ball in the frontcourt, the player should look quickly to the basket to assess the possibility of a field goal.</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The player should give a target or signal for the ball with his/her hand.</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The teammate who receives the ball should concentrate on any movement that the teammate, who has passed him/her the ball, makes in case a second pass has to be made.</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Use change of directions.</a:t>
            </a:r>
            <a:br/>
            <a:r>
              <a:t>Fake with the body  and protect the ball with the body and elbows. </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Analyze: 2 - 2 -1  and  1 - 2 - 2</a:t>
            </a:r>
          </a:p>
        </p:txBody>
      </p:sp>
      <p:pic>
        <p:nvPicPr>
          <p:cNvPr id="168" name="2-2-1.jpg" descr="2-2-1.jpg"/>
          <p:cNvPicPr>
            <a:picLocks noChangeAspect="1"/>
          </p:cNvPicPr>
          <p:nvPr/>
        </p:nvPicPr>
        <p:blipFill>
          <a:blip r:embed="rId3"/>
          <a:stretch>
            <a:fillRect/>
          </a:stretch>
        </p:blipFill>
        <p:spPr>
          <a:xfrm>
            <a:off x="3976435" y="4554623"/>
            <a:ext cx="3641840" cy="207794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7">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67">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67">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67">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p:tmAbs val="0"/>
                                  </p:iterate>
                                  <p:childTnLst>
                                    <p:set>
                                      <p:cBhvr>
                                        <p:cTn id="19" fill="hold"/>
                                        <p:tgtEl>
                                          <p:spTgt spid="167">
                                            <p:txEl>
                                              <p:pRg st="5" end="5"/>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1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59"/>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400"/>
            </a:lvl1pPr>
          </a:lstStyle>
          <a:p>
            <a:r>
              <a:t>QUESTIONNAIRE AND ACTIVITIES</a:t>
            </a:r>
          </a:p>
        </p:txBody>
      </p:sp>
      <p:pic>
        <p:nvPicPr>
          <p:cNvPr id="171"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72" name="Write a short summary on how to play basketball.…"/>
          <p:cNvSpPr txBox="1"/>
          <p:nvPr/>
        </p:nvSpPr>
        <p:spPr>
          <a:xfrm>
            <a:off x="165995" y="1442086"/>
            <a:ext cx="8472446" cy="32765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93699" indent="-380999" defTabSz="457200">
              <a:lnSpc>
                <a:spcPct val="13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Write a short summary on how to play basketball.</a:t>
            </a:r>
          </a:p>
          <a:p>
            <a:pPr marL="393699" indent="-380999" defTabSz="457200">
              <a:lnSpc>
                <a:spcPct val="13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Discuss with your partner the main rules of basketball.</a:t>
            </a:r>
          </a:p>
          <a:p>
            <a:pPr marL="393699" indent="-380999" defTabSz="457200">
              <a:lnSpc>
                <a:spcPct val="13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Describe five basic technical-tactical resources.</a:t>
            </a:r>
          </a:p>
          <a:p>
            <a:pPr marL="393699" indent="-380999" defTabSz="457200">
              <a:lnSpc>
                <a:spcPct val="13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Discuss the differences between these joint organisations: individual and zone defence.</a:t>
            </a:r>
          </a:p>
          <a:p>
            <a:pPr marL="393699" indent="-380999" defTabSz="457200">
              <a:lnSpc>
                <a:spcPct val="13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Have you seen a basketball game? Discuss it with a partner.</a:t>
            </a:r>
          </a:p>
          <a:p>
            <a:pPr marL="393699" indent="-380999" defTabSz="457200">
              <a:lnSpc>
                <a:spcPct val="13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Write down in your notebook unknown vocabulary from this unit.</a:t>
            </a:r>
          </a:p>
          <a:p>
            <a:pPr marL="393699" indent="-380999" defTabSz="457200">
              <a:lnSpc>
                <a:spcPct val="13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Check the Federation website or any sports association in your region and check for changes or modifications, if any, in its regulations.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457200" y="428625"/>
            <a:ext cx="8229600" cy="989013"/>
          </a:xfrm>
          <a:prstGeom prst="rect">
            <a:avLst/>
          </a:prstGeom>
        </p:spPr>
        <p:txBody>
          <a:bodyPr lIns="0" tIns="0" rIns="0" bIns="0">
            <a:normAutofit/>
          </a:bodyPr>
          <a:lstStyle/>
          <a:p>
            <a:r>
              <a:t>Basketball</a:t>
            </a:r>
          </a:p>
        </p:txBody>
      </p:sp>
      <p:sp>
        <p:nvSpPr>
          <p:cNvPr id="28" name="Shape 16"/>
          <p:cNvSpPr txBox="1">
            <a:spLocks noGrp="1"/>
          </p:cNvSpPr>
          <p:nvPr>
            <p:ph type="body" sz="half" idx="4294967295"/>
          </p:nvPr>
        </p:nvSpPr>
        <p:spPr>
          <a:xfrm>
            <a:off x="-3175" y="2025650"/>
            <a:ext cx="5281415" cy="3600450"/>
          </a:xfrm>
          <a:prstGeom prst="rect">
            <a:avLst/>
          </a:prstGeom>
        </p:spPr>
        <p:txBody>
          <a:bodyPr lIns="0" tIns="0" rIns="0" bIns="0">
            <a:normAutofit/>
          </a:bodyPr>
          <a:lstStyle/>
          <a:p>
            <a:pPr marL="6102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t>Objectives</a:t>
            </a:r>
          </a:p>
          <a:p>
            <a:pPr marL="6102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t>Regulations, Facilities and Equipment </a:t>
            </a:r>
          </a:p>
          <a:p>
            <a:pPr marL="6102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t>Basic Technical-Tactical Resources</a:t>
            </a:r>
          </a:p>
          <a:p>
            <a:pPr marL="6102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t>Basic Exercises</a:t>
            </a:r>
          </a:p>
          <a:p>
            <a:pPr marL="6102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t>Questionnaire and Activities</a:t>
            </a:r>
          </a:p>
        </p:txBody>
      </p:sp>
      <p:pic>
        <p:nvPicPr>
          <p:cNvPr id="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0" name="baloncesto4.jpg" descr="baloncesto4.jpg"/>
          <p:cNvPicPr>
            <a:picLocks noChangeAspect="1"/>
          </p:cNvPicPr>
          <p:nvPr/>
        </p:nvPicPr>
        <p:blipFill>
          <a:blip r:embed="rId3"/>
          <a:stretch>
            <a:fillRect/>
          </a:stretch>
        </p:blipFill>
        <p:spPr>
          <a:xfrm>
            <a:off x="5019828" y="1689050"/>
            <a:ext cx="3190096" cy="243441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200"/>
            </a:lvl1pPr>
          </a:lstStyle>
          <a:p>
            <a:r>
              <a:t>Objectives</a:t>
            </a:r>
          </a:p>
        </p:txBody>
      </p:sp>
      <p:sp>
        <p:nvSpPr>
          <p:cNvPr id="33" name="Shape 21"/>
          <p:cNvSpPr txBox="1">
            <a:spLocks noGrp="1"/>
          </p:cNvSpPr>
          <p:nvPr>
            <p:ph type="body" sz="half" idx="4294967295"/>
          </p:nvPr>
        </p:nvSpPr>
        <p:spPr>
          <a:xfrm>
            <a:off x="457200" y="1600200"/>
            <a:ext cx="5105400" cy="4525963"/>
          </a:xfrm>
          <a:prstGeom prst="rect">
            <a:avLst/>
          </a:prstGeom>
        </p:spPr>
        <p:txBody>
          <a:bodyPr lIns="0" tIns="0" rIns="0" bIns="0">
            <a:normAutofit/>
          </a:bodyPr>
          <a:lstStyle/>
          <a:p>
            <a:pPr marL="12700" indent="0" algn="just" defTabSz="457200">
              <a:lnSpc>
                <a:spcPct val="130000"/>
              </a:lnSpc>
              <a:spcBef>
                <a:spcPts val="0"/>
              </a:spcBef>
              <a:buFont typeface="Helvetica"/>
              <a:buChar char="•"/>
              <a:tabLst>
                <a:tab pos="12700" algn="l"/>
                <a:tab pos="127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t> To learn the basic technical-tactical and legal elements of basketball. </a:t>
            </a:r>
          </a:p>
          <a:p>
            <a:pPr marL="121920" indent="-108585" algn="just" defTabSz="457200">
              <a:lnSpc>
                <a:spcPct val="13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t> To understand their application in real game situations.</a:t>
            </a:r>
          </a:p>
          <a:p>
            <a:pPr marL="12700" indent="0" algn="just" defTabSz="457200">
              <a:lnSpc>
                <a:spcPct val="130000"/>
              </a:lnSpc>
              <a:spcBef>
                <a:spcPts val="0"/>
              </a:spcBef>
              <a:buFont typeface="Helvetica"/>
              <a:buChar char="•"/>
              <a:tabLst>
                <a:tab pos="12700" algn="l"/>
                <a:tab pos="127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t> To collaborate with classmates in the development and implementation of activities.</a:t>
            </a:r>
          </a:p>
        </p:txBody>
      </p:sp>
      <p:pic>
        <p:nvPicPr>
          <p:cNvPr id="3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5" name="basket 11.jpg" descr="basket 11.jpg"/>
          <p:cNvPicPr>
            <a:picLocks noChangeAspect="1"/>
          </p:cNvPicPr>
          <p:nvPr/>
        </p:nvPicPr>
        <p:blipFill>
          <a:blip r:embed="rId3"/>
          <a:stretch>
            <a:fillRect/>
          </a:stretch>
        </p:blipFill>
        <p:spPr>
          <a:xfrm>
            <a:off x="6144964" y="1341939"/>
            <a:ext cx="2469691" cy="417412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38" name="Shape 26"/>
          <p:cNvSpPr txBox="1"/>
          <p:nvPr/>
        </p:nvSpPr>
        <p:spPr>
          <a:xfrm>
            <a:off x="500062" y="357186"/>
            <a:ext cx="655320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t>History</a:t>
            </a:r>
          </a:p>
        </p:txBody>
      </p:sp>
      <p:sp>
        <p:nvSpPr>
          <p:cNvPr id="39" name="Shape 27"/>
          <p:cNvSpPr txBox="1"/>
          <p:nvPr/>
        </p:nvSpPr>
        <p:spPr>
          <a:xfrm>
            <a:off x="457200" y="1120069"/>
            <a:ext cx="4450756" cy="4351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spcBef>
                <a:spcPts val="1000"/>
              </a:spcBef>
              <a:defRPr>
                <a:latin typeface="Arial"/>
                <a:ea typeface="Arial"/>
                <a:cs typeface="Arial"/>
                <a:sym typeface="Arial"/>
              </a:defRPr>
            </a:lvl1pPr>
          </a:lstStyle>
          <a:p>
            <a:r>
              <a:t>Basketball was born in the United States thanks to a group called the YMCA (Young Men’s Christian Association) that helped adolescents. Professor Naismith liked football, but needed a game that would enable him to train children in winter. He needed an indoor venue with a floor that was not too hard so players would not get hurt in falls and one that would allow the ball to bounce in a controlled fashion. This was how basketball began in 1891. It arrived in Spain thanks to a priest who taught at the Escuelas Pías de San Anton who was in Cuba and saw the game. On his return to Barcelona he began to spread the practice in the Pías Schools in 1922. </a:t>
            </a:r>
          </a:p>
        </p:txBody>
      </p:sp>
      <p:pic>
        <p:nvPicPr>
          <p:cNvPr id="40" name="baloncesto7a.jpg" descr="baloncesto7a.jpg"/>
          <p:cNvPicPr>
            <a:picLocks noChangeAspect="1"/>
          </p:cNvPicPr>
          <p:nvPr/>
        </p:nvPicPr>
        <p:blipFill>
          <a:blip r:embed="rId3"/>
          <a:stretch>
            <a:fillRect/>
          </a:stretch>
        </p:blipFill>
        <p:spPr>
          <a:xfrm>
            <a:off x="5420121" y="1053155"/>
            <a:ext cx="2990612" cy="505455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30"/>
          <p:cNvSpPr txBox="1"/>
          <p:nvPr/>
        </p:nvSpPr>
        <p:spPr>
          <a:xfrm>
            <a:off x="500062" y="357186"/>
            <a:ext cx="655320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b="1">
                <a:latin typeface="Arial"/>
                <a:ea typeface="Arial"/>
                <a:cs typeface="Arial"/>
                <a:sym typeface="Arial"/>
              </a:defRPr>
            </a:lvl1pPr>
          </a:lstStyle>
          <a:p>
            <a:r>
              <a:t>Basic Regulations</a:t>
            </a:r>
          </a:p>
        </p:txBody>
      </p:sp>
      <p:pic>
        <p:nvPicPr>
          <p:cNvPr id="4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44" name="Shape 32"/>
          <p:cNvSpPr txBox="1"/>
          <p:nvPr/>
        </p:nvSpPr>
        <p:spPr>
          <a:xfrm>
            <a:off x="533400" y="762000"/>
            <a:ext cx="8077200" cy="4762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latin typeface="Arial"/>
                <a:ea typeface="Arial"/>
                <a:cs typeface="Arial"/>
                <a:sym typeface="Arial"/>
              </a:defRPr>
            </a:pPr>
            <a:r>
              <a:t>The objective of basketball is to get the ball through the hoop of the opposing team and have them try to stop this. To move the ball from one place to another, players can throw it with one hand or pass it amongst themselves. The team with the most points at the end of the match wins. Points are earned as follows:</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Helvetica"/>
              </a:defRPr>
            </a:pPr>
            <a:endParaRP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Arial"/>
                <a:ea typeface="Arial"/>
                <a:cs typeface="Arial"/>
                <a:sym typeface="Arial"/>
              </a:defRPr>
            </a:pPr>
            <a:r>
              <a:t>– A basket from within the three-point line is 2 points </a:t>
            </a:r>
          </a:p>
          <a:p>
            <a:pPr marL="165100" indent="-165100"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Arial"/>
                <a:ea typeface="Arial"/>
                <a:cs typeface="Arial"/>
                <a:sym typeface="Arial"/>
              </a:defRPr>
            </a:pPr>
            <a:r>
              <a:t>– A basket from more than 6.25 metres from hoop or outside the three-point line is 3 points</a:t>
            </a:r>
          </a:p>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Arial"/>
                <a:ea typeface="Arial"/>
                <a:cs typeface="Arial"/>
                <a:sym typeface="Arial"/>
              </a:defRPr>
            </a:pPr>
            <a:r>
              <a:t> – A free throw is 1 point.</a:t>
            </a:r>
          </a:p>
          <a:p>
            <a:pPr algn="just">
              <a:defRPr>
                <a:latin typeface="Arial"/>
                <a:ea typeface="Arial"/>
                <a:cs typeface="Arial"/>
                <a:sym typeface="Arial"/>
              </a:defRPr>
            </a:pPr>
            <a:r>
              <a:t>The time of game is four ten-minute quarters. Between the first and second periods and between the third and fourth, there will be a break two-minute time-out while between the second and third, the time-out period is 15 minutes long.</a:t>
            </a:r>
          </a:p>
          <a:p>
            <a:pPr algn="just">
              <a:defRPr>
                <a:latin typeface="Arial"/>
                <a:ea typeface="Arial"/>
                <a:cs typeface="Arial"/>
                <a:sym typeface="Arial"/>
              </a:defRPr>
            </a:pPr>
            <a:r>
              <a:t>The team is made up of five players on a court. The reserve players or substitutes will enter and exit the court as many times as the manager deems appropriate always advising the referee first.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44">
                                            <p:txEl>
                                              <p:pRg st="4" end="4"/>
                                            </p:txEl>
                                          </p:spTgt>
                                        </p:tgtEl>
                                        <p:attrNameLst>
                                          <p:attrName>style.visibility</p:attrName>
                                        </p:attrNameLst>
                                      </p:cBhvr>
                                      <p:to>
                                        <p:strVal val="visible"/>
                                      </p:to>
                                    </p:set>
                                    <p:animEffect transition="in" filter="blinds(horizontal)">
                                      <p:cBhvr>
                                        <p:cTn id="7" dur="500"/>
                                        <p:tgtEl>
                                          <p:spTgt spid="44">
                                            <p:txEl>
                                              <p:pRg st="4" end="4"/>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44">
                                            <p:txEl>
                                              <p:pRg st="5" end="5"/>
                                            </p:txEl>
                                          </p:spTgt>
                                        </p:tgtEl>
                                        <p:attrNameLst>
                                          <p:attrName>style.visibility</p:attrName>
                                        </p:attrNameLst>
                                      </p:cBhvr>
                                      <p:to>
                                        <p:strVal val="visible"/>
                                      </p:to>
                                    </p:set>
                                    <p:animEffect transition="in" filter="blinds(horizontal)">
                                      <p:cBhvr>
                                        <p:cTn id="11" dur="500"/>
                                        <p:tgtEl>
                                          <p:spTgt spid="44">
                                            <p:txEl>
                                              <p:pRg st="5" end="5"/>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iterate>
                                    <p:tmAbs val="0"/>
                                  </p:iterate>
                                  <p:childTnLst>
                                    <p:set>
                                      <p:cBhvr>
                                        <p:cTn id="14" fill="hold"/>
                                        <p:tgtEl>
                                          <p:spTgt spid="44">
                                            <p:txEl>
                                              <p:pRg st="6" end="6"/>
                                            </p:txEl>
                                          </p:spTgt>
                                        </p:tgtEl>
                                        <p:attrNameLst>
                                          <p:attrName>style.visibility</p:attrName>
                                        </p:attrNameLst>
                                      </p:cBhvr>
                                      <p:to>
                                        <p:strVal val="visible"/>
                                      </p:to>
                                    </p:set>
                                    <p:animEffect transition="in" filter="blinds(horizontal)">
                                      <p:cBhvr>
                                        <p:cTn id="15" dur="500"/>
                                        <p:tgtEl>
                                          <p:spTgt spid="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35"/>
          <p:cNvSpPr txBox="1"/>
          <p:nvPr/>
        </p:nvSpPr>
        <p:spPr>
          <a:xfrm>
            <a:off x="426243" y="457764"/>
            <a:ext cx="7681914" cy="47931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106362" indent="-28574" algn="just">
              <a:defRPr b="1">
                <a:latin typeface="Arial"/>
                <a:ea typeface="Arial"/>
                <a:cs typeface="Arial"/>
                <a:sym typeface="Arial"/>
              </a:defRPr>
            </a:pPr>
            <a:r>
              <a:rPr dirty="0"/>
              <a:t>Violations: </a:t>
            </a:r>
          </a:p>
          <a:p>
            <a:pPr marL="106362" indent="-28574" algn="just">
              <a:defRPr>
                <a:latin typeface="Arial"/>
                <a:ea typeface="Arial"/>
                <a:cs typeface="Arial"/>
                <a:sym typeface="Arial"/>
              </a:defRPr>
            </a:pPr>
            <a:r>
              <a:rPr dirty="0"/>
              <a:t>dribbling the ball with two hands (i.e. double dribbling); dribbling, stopping and continuing to dribble; taking the ball in both hands and moving with it (i.e.</a:t>
            </a:r>
            <a:r>
              <a:rPr lang="es-ES" dirty="0"/>
              <a:t>,</a:t>
            </a:r>
            <a:r>
              <a:rPr dirty="0"/>
              <a:t> travelling).</a:t>
            </a:r>
            <a:endParaRPr b="1" dirty="0"/>
          </a:p>
          <a:p>
            <a:pPr marL="106362" indent="-28574" algn="just">
              <a:defRPr>
                <a:latin typeface="Arial"/>
                <a:ea typeface="Arial"/>
                <a:cs typeface="Arial"/>
                <a:sym typeface="Arial"/>
              </a:defRPr>
            </a:pPr>
            <a:r>
              <a:rPr dirty="0"/>
              <a:t>A </a:t>
            </a:r>
            <a:r>
              <a:rPr b="1" dirty="0"/>
              <a:t>personal foul</a:t>
            </a:r>
            <a:r>
              <a:rPr dirty="0"/>
              <a:t> is committed when a player touches, hits, pushes or slows down the advance of an opponent by grabbing the player, but if an offensive player does this, it is called an offensive foul. If the foul is committed when the opposing player is shooting, they can perform two free throws from the free throw line. If a player is shooting from beyond 6.25 </a:t>
            </a:r>
            <a:r>
              <a:rPr dirty="0" err="1"/>
              <a:t>metres</a:t>
            </a:r>
            <a:r>
              <a:rPr dirty="0"/>
              <a:t>, 3 free shots are made; if the ball was not going to be shot, then a throw-in is called that means a player passes from the sideline.</a:t>
            </a:r>
          </a:p>
          <a:p>
            <a:pPr marL="106362" indent="-28574" algn="just">
              <a:defRPr>
                <a:latin typeface="Arial"/>
                <a:ea typeface="Arial"/>
                <a:cs typeface="Arial"/>
                <a:sym typeface="Arial"/>
              </a:defRPr>
            </a:pPr>
            <a:r>
              <a:rPr dirty="0"/>
              <a:t>If the foul is committed when the opposing player is shooting, they can perform two free throws from the free throw line. If a player is shooting from beyond 6.25 </a:t>
            </a:r>
            <a:r>
              <a:rPr dirty="0" err="1"/>
              <a:t>metres</a:t>
            </a:r>
            <a:r>
              <a:rPr dirty="0"/>
              <a:t>, 3 free shots are made; if the ball was not going to be shot, then a throw-in is called that means a player passes from the sideline.</a:t>
            </a:r>
          </a:p>
          <a:p>
            <a:pPr marL="261936" indent="-184150" algn="just">
              <a:buSzPct val="100000"/>
              <a:buChar char="•"/>
              <a:defRPr>
                <a:latin typeface="Arial"/>
                <a:ea typeface="Arial"/>
                <a:cs typeface="Arial"/>
                <a:sym typeface="Arial"/>
              </a:defRPr>
            </a:pPr>
            <a:endParaRPr dirty="0"/>
          </a:p>
        </p:txBody>
      </p:sp>
      <p:pic>
        <p:nvPicPr>
          <p:cNvPr id="4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8" name="basket 1119.jpg" descr="basket 1119.jpg"/>
          <p:cNvPicPr>
            <a:picLocks noChangeAspect="1"/>
          </p:cNvPicPr>
          <p:nvPr/>
        </p:nvPicPr>
        <p:blipFill>
          <a:blip r:embed="rId3"/>
          <a:stretch>
            <a:fillRect/>
          </a:stretch>
        </p:blipFill>
        <p:spPr>
          <a:xfrm>
            <a:off x="2921747" y="4712450"/>
            <a:ext cx="2379598" cy="186027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46">
                                            <p:txEl>
                                              <p:pRg st="2" end="2"/>
                                            </p:txEl>
                                          </p:spTgt>
                                        </p:tgtEl>
                                        <p:attrNameLst>
                                          <p:attrName>style.visibility</p:attrName>
                                        </p:attrNameLst>
                                      </p:cBhvr>
                                      <p:to>
                                        <p:strVal val="visible"/>
                                      </p:to>
                                    </p:set>
                                    <p:animEffect transition="in" filter="blinds(horizontal)">
                                      <p:cBhvr>
                                        <p:cTn id="7" dur="500"/>
                                        <p:tgtEl>
                                          <p:spTgt spid="46">
                                            <p:txEl>
                                              <p:pRg st="2" end="2"/>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46">
                                            <p:txEl>
                                              <p:pRg st="3" end="3"/>
                                            </p:txEl>
                                          </p:spTgt>
                                        </p:tgtEl>
                                        <p:attrNameLst>
                                          <p:attrName>style.visibility</p:attrName>
                                        </p:attrNameLst>
                                      </p:cBhvr>
                                      <p:to>
                                        <p:strVal val="visible"/>
                                      </p:to>
                                    </p:set>
                                    <p:animEffect transition="in" filter="blinds(horizontal)">
                                      <p:cBhvr>
                                        <p:cTn id="11" dur="500"/>
                                        <p:tgtEl>
                                          <p:spTgt spid="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39"/>
          <p:cNvSpPr txBox="1"/>
          <p:nvPr/>
        </p:nvSpPr>
        <p:spPr>
          <a:xfrm>
            <a:off x="222250" y="4796877"/>
            <a:ext cx="7927083" cy="1209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25400" marR="12700" indent="-25400" algn="just" defTabSz="457200">
              <a:lnSpc>
                <a:spcPct val="110000"/>
              </a:lnSpc>
              <a:tabLst>
                <a:tab pos="12700" algn="l"/>
                <a:tab pos="38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	- Rectangular court 28 x 15 metres, with a central circle of 1.80 m radius.</a:t>
            </a:r>
          </a:p>
          <a:p>
            <a:pPr marL="25400" marR="12700" indent="-25400" algn="just" defTabSz="457200">
              <a:lnSpc>
                <a:spcPct val="110000"/>
              </a:lnSpc>
              <a:tabLst>
                <a:tab pos="12700" algn="l"/>
                <a:tab pos="38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	-Two baskets located 3.05m from the ground and surrounded by an area 6 metres wide and 5.80 metres long.</a:t>
            </a:r>
          </a:p>
          <a:p>
            <a:pPr marL="25400" marR="12700" indent="-25400" algn="just" defTabSz="457200">
              <a:lnSpc>
                <a:spcPct val="110000"/>
              </a:lnSpc>
              <a:tabLst>
                <a:tab pos="12700" algn="l"/>
                <a:tab pos="38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	-The balls are round and should be between 75 and 78cm with a weight of between 600 and 650 gr. </a:t>
            </a:r>
          </a:p>
        </p:txBody>
      </p:sp>
      <p:sp>
        <p:nvSpPr>
          <p:cNvPr id="51" name="Shape 40"/>
          <p:cNvSpPr txBox="1"/>
          <p:nvPr/>
        </p:nvSpPr>
        <p:spPr>
          <a:xfrm>
            <a:off x="3276600" y="0"/>
            <a:ext cx="3311525"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sz="3200" b="1">
                <a:latin typeface="Arial"/>
                <a:ea typeface="Arial"/>
                <a:cs typeface="Arial"/>
                <a:sym typeface="Arial"/>
              </a:defRPr>
            </a:lvl1pPr>
          </a:lstStyle>
          <a:p>
            <a:r>
              <a:t>Facilities</a:t>
            </a:r>
          </a:p>
        </p:txBody>
      </p:sp>
      <p:pic>
        <p:nvPicPr>
          <p:cNvPr id="52"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7" name="Imagen 6">
            <a:extLst>
              <a:ext uri="{FF2B5EF4-FFF2-40B4-BE49-F238E27FC236}">
                <a16:creationId xmlns:a16="http://schemas.microsoft.com/office/drawing/2014/main" xmlns="" id="{410B7B49-58FE-486D-80C6-6F0322817E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1040" y="1419269"/>
            <a:ext cx="5151120" cy="3023870"/>
          </a:xfrm>
          <a:prstGeom prst="rect">
            <a:avLst/>
          </a:prstGeom>
          <a:noFill/>
          <a:ln>
            <a:noFill/>
          </a:ln>
        </p:spPr>
      </p:pic>
      <p:pic>
        <p:nvPicPr>
          <p:cNvPr id="8" name="Imagen 7">
            <a:extLst>
              <a:ext uri="{FF2B5EF4-FFF2-40B4-BE49-F238E27FC236}">
                <a16:creationId xmlns:a16="http://schemas.microsoft.com/office/drawing/2014/main" xmlns="" id="{6F700A82-DCB4-4C56-9A24-A984743EBEA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31548" y="1672951"/>
            <a:ext cx="2468245" cy="2516505"/>
          </a:xfrm>
          <a:prstGeom prst="rect">
            <a:avLst/>
          </a:prstGeom>
          <a:noFill/>
          <a:ln>
            <a:noFill/>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45"/>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400"/>
            </a:lvl1pPr>
          </a:lstStyle>
          <a:p>
            <a:r>
              <a:t>BASIC TECHNICAL-TACTICAL RESOURCES </a:t>
            </a:r>
          </a:p>
        </p:txBody>
      </p:sp>
      <p:sp>
        <p:nvSpPr>
          <p:cNvPr id="57" name="Shape 46"/>
          <p:cNvSpPr txBox="1">
            <a:spLocks noGrp="1"/>
          </p:cNvSpPr>
          <p:nvPr>
            <p:ph type="body" idx="4294967295"/>
          </p:nvPr>
        </p:nvSpPr>
        <p:spPr>
          <a:xfrm>
            <a:off x="457200" y="1600200"/>
            <a:ext cx="8229600" cy="4525963"/>
          </a:xfrm>
          <a:prstGeom prst="rect">
            <a:avLst/>
          </a:prstGeom>
        </p:spPr>
        <p:txBody>
          <a:bodyPr lIns="0" tIns="0" rIns="0" bIns="0">
            <a:normAutofit/>
          </a:bodyPr>
          <a:lstStyle/>
          <a:p>
            <a:pPr marL="0" indent="0" algn="just">
              <a:lnSpc>
                <a:spcPct val="90000"/>
              </a:lnSpc>
              <a:spcBef>
                <a:spcPts val="400"/>
              </a:spcBef>
              <a:buSzTx/>
              <a:buNone/>
              <a:defRPr sz="2000"/>
            </a:pPr>
            <a:r>
              <a:t>In basketball, like other invasion sports there are some resources that allow you to implement the strategic principles that you use depending on the decisions that you take in the game such as throwing, passing, shooting baskets....… </a:t>
            </a:r>
          </a:p>
          <a:p>
            <a:pPr marL="0" indent="0" algn="just">
              <a:lnSpc>
                <a:spcPct val="90000"/>
              </a:lnSpc>
              <a:spcBef>
                <a:spcPts val="400"/>
              </a:spcBef>
              <a:buSzTx/>
              <a:buNone/>
              <a:defRPr sz="2000"/>
            </a:pPr>
            <a:r>
              <a:t>As we have seen in "team invasion sports," we believe that the best thing is that, based on the skills you already have e.g. throwing the ball, moving, jumping ... more attention should be placed on which resource to use, rather than how.</a:t>
            </a:r>
          </a:p>
        </p:txBody>
      </p:sp>
      <p:pic>
        <p:nvPicPr>
          <p:cNvPr id="58" name="logodefinitivo.png" descr="logodefinitivo.png"/>
          <p:cNvPicPr>
            <a:picLocks noChangeAspect="1"/>
          </p:cNvPicPr>
          <p:nvPr/>
        </p:nvPicPr>
        <p:blipFill>
          <a:blip r:embed="rId2"/>
          <a:stretch>
            <a:fillRect/>
          </a:stretch>
        </p:blipFill>
        <p:spPr>
          <a:xfrm>
            <a:off x="8229600" y="6096000"/>
            <a:ext cx="785813" cy="593725"/>
          </a:xfrm>
          <a:prstGeom prst="rect">
            <a:avLst/>
          </a:prstGeom>
          <a:ln w="34925">
            <a:solidFill>
              <a:srgbClr val="FFFFFF"/>
            </a:solidFill>
          </a:ln>
          <a:effectLst>
            <a:outerShdw blurRad="63500" rotWithShape="0">
              <a:srgbClr val="000000">
                <a:alpha val="42999"/>
              </a:srgbClr>
            </a:outerShdw>
          </a:effectLst>
        </p:spPr>
      </p:pic>
      <p:pic>
        <p:nvPicPr>
          <p:cNvPr id="59" name="baloncesto 5.jpg" descr="baloncesto 5.jpg"/>
          <p:cNvPicPr>
            <a:picLocks noChangeAspect="1"/>
          </p:cNvPicPr>
          <p:nvPr/>
        </p:nvPicPr>
        <p:blipFill>
          <a:blip r:embed="rId3"/>
          <a:stretch>
            <a:fillRect/>
          </a:stretch>
        </p:blipFill>
        <p:spPr>
          <a:xfrm>
            <a:off x="3381275" y="3788502"/>
            <a:ext cx="3153028" cy="271715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50"/>
          <p:cNvSpPr txBox="1">
            <a:spLocks noGrp="1"/>
          </p:cNvSpPr>
          <p:nvPr>
            <p:ph type="title" idx="4294967295"/>
          </p:nvPr>
        </p:nvSpPr>
        <p:spPr>
          <a:xfrm>
            <a:off x="579144" y="-137617"/>
            <a:ext cx="8229601" cy="1143001"/>
          </a:xfrm>
          <a:prstGeom prst="rect">
            <a:avLst/>
          </a:prstGeom>
        </p:spPr>
        <p:txBody>
          <a:bodyPr lIns="0" tIns="0" rIns="0" bIns="0">
            <a:normAutofit/>
          </a:bodyPr>
          <a:lstStyle/>
          <a:p>
            <a:r>
              <a:t/>
            </a:r>
            <a:br/>
            <a:r>
              <a:rPr sz="2000">
                <a:solidFill>
                  <a:srgbClr val="FF9900"/>
                </a:solidFill>
              </a:rPr>
              <a:t>BASIC TECHNICAL-TACTICAL RESOURCES        BASKETBALL</a:t>
            </a:r>
          </a:p>
        </p:txBody>
      </p:sp>
      <p:sp>
        <p:nvSpPr>
          <p:cNvPr id="62" name="Shape 51"/>
          <p:cNvSpPr/>
          <p:nvPr/>
        </p:nvSpPr>
        <p:spPr>
          <a:xfrm>
            <a:off x="2714475" y="3462513"/>
            <a:ext cx="1473203"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Chest Pass</a:t>
            </a:r>
          </a:p>
        </p:txBody>
      </p:sp>
      <p:sp>
        <p:nvSpPr>
          <p:cNvPr id="63" name="Shape 52"/>
          <p:cNvSpPr/>
          <p:nvPr/>
        </p:nvSpPr>
        <p:spPr>
          <a:xfrm>
            <a:off x="2679699" y="1884361"/>
            <a:ext cx="6043615" cy="2592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Passing</a:t>
            </a:r>
          </a:p>
        </p:txBody>
      </p:sp>
      <p:sp>
        <p:nvSpPr>
          <p:cNvPr id="64" name="Shape 53"/>
          <p:cNvSpPr/>
          <p:nvPr/>
        </p:nvSpPr>
        <p:spPr>
          <a:xfrm>
            <a:off x="203050" y="4532871"/>
            <a:ext cx="2160589" cy="2592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Bounce Pass</a:t>
            </a:r>
          </a:p>
        </p:txBody>
      </p:sp>
      <p:sp>
        <p:nvSpPr>
          <p:cNvPr id="65" name="Shape 54"/>
          <p:cNvSpPr/>
          <p:nvPr/>
        </p:nvSpPr>
        <p:spPr>
          <a:xfrm>
            <a:off x="7626350" y="3906130"/>
            <a:ext cx="1377952" cy="5259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Baseball Pass</a:t>
            </a:r>
          </a:p>
        </p:txBody>
      </p:sp>
      <p:sp>
        <p:nvSpPr>
          <p:cNvPr id="66" name="Shape 55"/>
          <p:cNvSpPr/>
          <p:nvPr/>
        </p:nvSpPr>
        <p:spPr>
          <a:xfrm rot="10800000">
            <a:off x="1607269" y="1875189"/>
            <a:ext cx="1268662" cy="2097674"/>
          </a:xfrm>
          <a:custGeom>
            <a:avLst/>
            <a:gdLst/>
            <a:ahLst/>
            <a:cxnLst>
              <a:cxn ang="0">
                <a:pos x="wd2" y="hd2"/>
              </a:cxn>
              <a:cxn ang="5400000">
                <a:pos x="wd2" y="hd2"/>
              </a:cxn>
              <a:cxn ang="10800000">
                <a:pos x="wd2" y="hd2"/>
              </a:cxn>
              <a:cxn ang="16200000">
                <a:pos x="wd2" y="hd2"/>
              </a:cxn>
            </a:cxnLst>
            <a:rect l="0" t="0" r="r" b="b"/>
            <a:pathLst>
              <a:path w="21600" h="21600" extrusionOk="0">
                <a:moveTo>
                  <a:pt x="16038" y="0"/>
                </a:moveTo>
                <a:lnTo>
                  <a:pt x="10476" y="2185"/>
                </a:lnTo>
                <a:lnTo>
                  <a:pt x="14956" y="2185"/>
                </a:lnTo>
                <a:lnTo>
                  <a:pt x="14956" y="18870"/>
                </a:lnTo>
                <a:lnTo>
                  <a:pt x="0" y="18870"/>
                </a:lnTo>
                <a:lnTo>
                  <a:pt x="0" y="21600"/>
                </a:lnTo>
                <a:lnTo>
                  <a:pt x="17120" y="21600"/>
                </a:lnTo>
                <a:lnTo>
                  <a:pt x="17120" y="2185"/>
                </a:lnTo>
                <a:lnTo>
                  <a:pt x="21600" y="2185"/>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67" name="Shape 56"/>
          <p:cNvSpPr/>
          <p:nvPr/>
        </p:nvSpPr>
        <p:spPr>
          <a:xfrm>
            <a:off x="6692900" y="2081211"/>
            <a:ext cx="381001" cy="153820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68" name="Shape 57"/>
          <p:cNvSpPr/>
          <p:nvPr/>
        </p:nvSpPr>
        <p:spPr>
          <a:xfrm>
            <a:off x="8394700" y="2065160"/>
            <a:ext cx="381001" cy="17526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69" name="Shape 58"/>
          <p:cNvSpPr/>
          <p:nvPr/>
        </p:nvSpPr>
        <p:spPr>
          <a:xfrm>
            <a:off x="3260576" y="2127569"/>
            <a:ext cx="381002" cy="1295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70" name="Shape 59"/>
          <p:cNvSpPr/>
          <p:nvPr/>
        </p:nvSpPr>
        <p:spPr>
          <a:xfrm>
            <a:off x="5802311" y="3792927"/>
            <a:ext cx="1657351"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defRPr b="1">
                <a:latin typeface="Arial"/>
                <a:ea typeface="Arial"/>
                <a:cs typeface="Arial"/>
                <a:sym typeface="Arial"/>
              </a:defRPr>
            </a:pPr>
            <a:r>
              <a:t>Overhead Pass </a:t>
            </a:r>
            <a:r>
              <a:rPr b="0"/>
              <a:t> </a:t>
            </a:r>
          </a:p>
        </p:txBody>
      </p:sp>
      <p:sp>
        <p:nvSpPr>
          <p:cNvPr id="71" name="Shape 60"/>
          <p:cNvSpPr/>
          <p:nvPr/>
        </p:nvSpPr>
        <p:spPr>
          <a:xfrm>
            <a:off x="379411" y="1048562"/>
            <a:ext cx="1473203" cy="7926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basic fundamental stance</a:t>
            </a:r>
          </a:p>
        </p:txBody>
      </p:sp>
      <p:sp>
        <p:nvSpPr>
          <p:cNvPr id="72" name="Shape 61"/>
          <p:cNvSpPr/>
          <p:nvPr/>
        </p:nvSpPr>
        <p:spPr>
          <a:xfrm flipH="1">
            <a:off x="836612" y="1824036"/>
            <a:ext cx="431801" cy="28733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73" name="logodefinitivo.png" descr="logodefinitivo.png"/>
          <p:cNvPicPr>
            <a:picLocks noChangeAspect="1"/>
          </p:cNvPicPr>
          <p:nvPr/>
        </p:nvPicPr>
        <p:blipFill>
          <a:blip r:embed="rId2"/>
          <a:stretch>
            <a:fillRect/>
          </a:stretch>
        </p:blipFill>
        <p:spPr>
          <a:xfrm>
            <a:off x="8281986" y="6172200"/>
            <a:ext cx="785814" cy="593725"/>
          </a:xfrm>
          <a:prstGeom prst="rect">
            <a:avLst/>
          </a:prstGeom>
          <a:ln w="34925">
            <a:solidFill>
              <a:srgbClr val="FFFFFF"/>
            </a:solidFill>
          </a:ln>
          <a:effectLst>
            <a:outerShdw blurRad="63500" rotWithShape="0">
              <a:srgbClr val="000000">
                <a:alpha val="42999"/>
              </a:srgbClr>
            </a:outerShdw>
          </a:effectLst>
        </p:spPr>
      </p:pic>
      <p:pic>
        <p:nvPicPr>
          <p:cNvPr id="74" name="basket 111.jpg" descr="basket 111.jpg"/>
          <p:cNvPicPr>
            <a:picLocks noChangeAspect="1"/>
          </p:cNvPicPr>
          <p:nvPr/>
        </p:nvPicPr>
        <p:blipFill>
          <a:blip r:embed="rId3"/>
          <a:stretch>
            <a:fillRect/>
          </a:stretch>
        </p:blipFill>
        <p:spPr>
          <a:xfrm>
            <a:off x="2583677" y="3755739"/>
            <a:ext cx="2230246" cy="1143002"/>
          </a:xfrm>
          <a:prstGeom prst="rect">
            <a:avLst/>
          </a:prstGeom>
          <a:ln w="12700">
            <a:miter lim="400000"/>
          </a:ln>
        </p:spPr>
      </p:pic>
      <p:pic>
        <p:nvPicPr>
          <p:cNvPr id="75" name="basket 112.jpg" descr="basket 112.jpg"/>
          <p:cNvPicPr>
            <a:picLocks noChangeAspect="1"/>
          </p:cNvPicPr>
          <p:nvPr/>
        </p:nvPicPr>
        <p:blipFill>
          <a:blip r:embed="rId4"/>
          <a:stretch>
            <a:fillRect/>
          </a:stretch>
        </p:blipFill>
        <p:spPr>
          <a:xfrm>
            <a:off x="122088" y="2111385"/>
            <a:ext cx="1473201" cy="1836719"/>
          </a:xfrm>
          <a:prstGeom prst="rect">
            <a:avLst/>
          </a:prstGeom>
          <a:ln w="12700">
            <a:miter lim="400000"/>
          </a:ln>
        </p:spPr>
      </p:pic>
      <p:pic>
        <p:nvPicPr>
          <p:cNvPr id="76" name="basket 119.jpg" descr="basket 119.jpg"/>
          <p:cNvPicPr>
            <a:picLocks noChangeAspect="1"/>
          </p:cNvPicPr>
          <p:nvPr/>
        </p:nvPicPr>
        <p:blipFill>
          <a:blip r:embed="rId5"/>
          <a:stretch>
            <a:fillRect/>
          </a:stretch>
        </p:blipFill>
        <p:spPr>
          <a:xfrm>
            <a:off x="7361959" y="4611863"/>
            <a:ext cx="1906734" cy="983161"/>
          </a:xfrm>
          <a:prstGeom prst="rect">
            <a:avLst/>
          </a:prstGeom>
          <a:ln w="12700">
            <a:miter lim="400000"/>
          </a:ln>
        </p:spPr>
      </p:pic>
      <p:pic>
        <p:nvPicPr>
          <p:cNvPr id="77" name="basket 1119.jpg" descr="basket 1119.jpg"/>
          <p:cNvPicPr>
            <a:picLocks noChangeAspect="1"/>
          </p:cNvPicPr>
          <p:nvPr/>
        </p:nvPicPr>
        <p:blipFill>
          <a:blip r:embed="rId6"/>
          <a:stretch>
            <a:fillRect/>
          </a:stretch>
        </p:blipFill>
        <p:spPr>
          <a:xfrm>
            <a:off x="5623767" y="4140200"/>
            <a:ext cx="1657034" cy="1295400"/>
          </a:xfrm>
          <a:prstGeom prst="rect">
            <a:avLst/>
          </a:prstGeom>
          <a:ln w="12700">
            <a:miter lim="400000"/>
          </a:ln>
        </p:spPr>
      </p:pic>
      <p:pic>
        <p:nvPicPr>
          <p:cNvPr id="78" name="picado.jpg" descr="picado.jpg"/>
          <p:cNvPicPr>
            <a:picLocks noChangeAspect="1"/>
          </p:cNvPicPr>
          <p:nvPr/>
        </p:nvPicPr>
        <p:blipFill>
          <a:blip r:embed="rId7"/>
          <a:stretch>
            <a:fillRect/>
          </a:stretch>
        </p:blipFill>
        <p:spPr>
          <a:xfrm>
            <a:off x="472084" y="5054103"/>
            <a:ext cx="2003521" cy="1026806"/>
          </a:xfrm>
          <a:prstGeom prst="rect">
            <a:avLst/>
          </a:prstGeom>
          <a:ln w="12700">
            <a:miter lim="400000"/>
          </a:ln>
        </p:spPr>
      </p:pic>
      <p:sp>
        <p:nvSpPr>
          <p:cNvPr id="79" name="Shape 68"/>
          <p:cNvSpPr/>
          <p:nvPr/>
        </p:nvSpPr>
        <p:spPr>
          <a:xfrm>
            <a:off x="4804493" y="2131086"/>
            <a:ext cx="381002" cy="267333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80" name="Shape 69"/>
          <p:cNvSpPr/>
          <p:nvPr/>
        </p:nvSpPr>
        <p:spPr>
          <a:xfrm>
            <a:off x="3491705" y="4870450"/>
            <a:ext cx="2160589"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Dribble Pass</a:t>
            </a:r>
          </a:p>
        </p:txBody>
      </p:sp>
      <p:pic>
        <p:nvPicPr>
          <p:cNvPr id="81" name="basket 112b.jpg" descr="basket 112b.jpg"/>
          <p:cNvPicPr>
            <a:picLocks noChangeAspect="1"/>
          </p:cNvPicPr>
          <p:nvPr/>
        </p:nvPicPr>
        <p:blipFill>
          <a:blip r:embed="rId8"/>
          <a:stretch>
            <a:fillRect/>
          </a:stretch>
        </p:blipFill>
        <p:spPr>
          <a:xfrm>
            <a:off x="3740577" y="5236347"/>
            <a:ext cx="1906734" cy="153820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71"/>
                                        </p:tgtEl>
                                        <p:attrNameLst>
                                          <p:attrName>style.visibility</p:attrName>
                                        </p:attrNameLst>
                                      </p:cBhvr>
                                      <p:to>
                                        <p:strVal val="visible"/>
                                      </p:to>
                                    </p:set>
                                    <p:animEffect transition="in" filter="blinds(horizontal)">
                                      <p:cBhvr>
                                        <p:cTn id="7" dur="500"/>
                                        <p:tgtEl>
                                          <p:spTgt spid="71"/>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72"/>
                                        </p:tgtEl>
                                        <p:attrNameLst>
                                          <p:attrName>style.visibility</p:attrName>
                                        </p:attrNameLst>
                                      </p:cBhvr>
                                      <p:to>
                                        <p:strVal val="visible"/>
                                      </p:to>
                                    </p:set>
                                    <p:animEffect transition="in" filter="blinds(horizontal)">
                                      <p:cBhvr>
                                        <p:cTn id="11" dur="500"/>
                                        <p:tgtEl>
                                          <p:spTgt spid="7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iterate>
                                    <p:tmAbs val="0"/>
                                  </p:iterate>
                                  <p:childTnLst>
                                    <p:set>
                                      <p:cBhvr>
                                        <p:cTn id="15" fill="hold"/>
                                        <p:tgtEl>
                                          <p:spTgt spid="63"/>
                                        </p:tgtEl>
                                        <p:attrNameLst>
                                          <p:attrName>style.visibility</p:attrName>
                                        </p:attrNameLst>
                                      </p:cBhvr>
                                      <p:to>
                                        <p:strVal val="visible"/>
                                      </p:to>
                                    </p:set>
                                    <p:anim calcmode="lin" valueType="num">
                                      <p:cBhvr>
                                        <p:cTn id="16" dur="500" fill="hold"/>
                                        <p:tgtEl>
                                          <p:spTgt spid="63"/>
                                        </p:tgtEl>
                                        <p:attrNameLst>
                                          <p:attrName>ppt_x</p:attrName>
                                        </p:attrNameLst>
                                      </p:cBhvr>
                                      <p:tavLst>
                                        <p:tav tm="0">
                                          <p:val>
                                            <p:strVal val="#ppt_x"/>
                                          </p:val>
                                        </p:tav>
                                        <p:tav tm="100000">
                                          <p:val>
                                            <p:strVal val="#ppt_x"/>
                                          </p:val>
                                        </p:tav>
                                      </p:tavLst>
                                    </p:anim>
                                    <p:anim calcmode="lin" valueType="num">
                                      <p:cBhvr>
                                        <p:cTn id="17"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iterate>
                                    <p:tmAbs val="0"/>
                                  </p:iterate>
                                  <p:childTnLst>
                                    <p:set>
                                      <p:cBhvr>
                                        <p:cTn id="21" fill="hold"/>
                                        <p:tgtEl>
                                          <p:spTgt spid="66"/>
                                        </p:tgtEl>
                                        <p:attrNameLst>
                                          <p:attrName>style.visibility</p:attrName>
                                        </p:attrNameLst>
                                      </p:cBhvr>
                                      <p:to>
                                        <p:strVal val="visible"/>
                                      </p:to>
                                    </p:set>
                                    <p:animEffect transition="in" filter="blinds(horizontal)">
                                      <p:cBhvr>
                                        <p:cTn id="22" dur="500"/>
                                        <p:tgtEl>
                                          <p:spTgt spid="66"/>
                                        </p:tgtEl>
                                      </p:cBhvr>
                                    </p:animEffect>
                                  </p:childTnLst>
                                </p:cTn>
                              </p:par>
                            </p:childTnLst>
                          </p:cTn>
                        </p:par>
                        <p:par>
                          <p:cTn id="23" fill="hold">
                            <p:stCondLst>
                              <p:cond delay="500"/>
                            </p:stCondLst>
                            <p:childTnLst>
                              <p:par>
                                <p:cTn id="24" presetID="3" presetClass="entr" presetSubtype="10" fill="hold" grpId="0" nodeType="afterEffect">
                                  <p:stCondLst>
                                    <p:cond delay="0"/>
                                  </p:stCondLst>
                                  <p:iterate>
                                    <p:tmAbs val="0"/>
                                  </p:iterate>
                                  <p:childTnLst>
                                    <p:set>
                                      <p:cBhvr>
                                        <p:cTn id="25" fill="hold"/>
                                        <p:tgtEl>
                                          <p:spTgt spid="64"/>
                                        </p:tgtEl>
                                        <p:attrNameLst>
                                          <p:attrName>style.visibility</p:attrName>
                                        </p:attrNameLst>
                                      </p:cBhvr>
                                      <p:to>
                                        <p:strVal val="visible"/>
                                      </p:to>
                                    </p:set>
                                    <p:animEffect transition="in" filter="blinds(horizontal)">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iterate>
                                    <p:tmAbs val="0"/>
                                  </p:iterate>
                                  <p:childTnLst>
                                    <p:set>
                                      <p:cBhvr>
                                        <p:cTn id="30" fill="hold"/>
                                        <p:tgtEl>
                                          <p:spTgt spid="69"/>
                                        </p:tgtEl>
                                        <p:attrNameLst>
                                          <p:attrName>style.visibility</p:attrName>
                                        </p:attrNameLst>
                                      </p:cBhvr>
                                      <p:to>
                                        <p:strVal val="visible"/>
                                      </p:to>
                                    </p:set>
                                    <p:animEffect transition="in" filter="blinds(horizontal)">
                                      <p:cBhvr>
                                        <p:cTn id="31" dur="500"/>
                                        <p:tgtEl>
                                          <p:spTgt spid="69"/>
                                        </p:tgtEl>
                                      </p:cBhvr>
                                    </p:animEffect>
                                  </p:childTnLst>
                                </p:cTn>
                              </p:par>
                            </p:childTnLst>
                          </p:cTn>
                        </p:par>
                        <p:par>
                          <p:cTn id="32" fill="hold">
                            <p:stCondLst>
                              <p:cond delay="500"/>
                            </p:stCondLst>
                            <p:childTnLst>
                              <p:par>
                                <p:cTn id="33" presetID="3" presetClass="entr" presetSubtype="10" fill="hold" grpId="0" nodeType="afterEffect">
                                  <p:stCondLst>
                                    <p:cond delay="0"/>
                                  </p:stCondLst>
                                  <p:iterate>
                                    <p:tmAbs val="0"/>
                                  </p:iterate>
                                  <p:childTnLst>
                                    <p:set>
                                      <p:cBhvr>
                                        <p:cTn id="34" fill="hold"/>
                                        <p:tgtEl>
                                          <p:spTgt spid="62"/>
                                        </p:tgtEl>
                                        <p:attrNameLst>
                                          <p:attrName>style.visibility</p:attrName>
                                        </p:attrNameLst>
                                      </p:cBhvr>
                                      <p:to>
                                        <p:strVal val="visible"/>
                                      </p:to>
                                    </p:set>
                                    <p:animEffect transition="in" filter="blinds(horizontal)">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iterate>
                                    <p:tmAbs val="0"/>
                                  </p:iterate>
                                  <p:childTnLst>
                                    <p:set>
                                      <p:cBhvr>
                                        <p:cTn id="39" fill="hold"/>
                                        <p:tgtEl>
                                          <p:spTgt spid="67"/>
                                        </p:tgtEl>
                                        <p:attrNameLst>
                                          <p:attrName>style.visibility</p:attrName>
                                        </p:attrNameLst>
                                      </p:cBhvr>
                                      <p:to>
                                        <p:strVal val="visible"/>
                                      </p:to>
                                    </p:set>
                                    <p:animEffect transition="in" filter="blinds(horizontal)">
                                      <p:cBhvr>
                                        <p:cTn id="40" dur="500"/>
                                        <p:tgtEl>
                                          <p:spTgt spid="67"/>
                                        </p:tgtEl>
                                      </p:cBhvr>
                                    </p:animEffect>
                                  </p:childTnLst>
                                </p:cTn>
                              </p:par>
                            </p:childTnLst>
                          </p:cTn>
                        </p:par>
                        <p:par>
                          <p:cTn id="41" fill="hold">
                            <p:stCondLst>
                              <p:cond delay="500"/>
                            </p:stCondLst>
                            <p:childTnLst>
                              <p:par>
                                <p:cTn id="42" presetID="3" presetClass="entr" presetSubtype="10" fill="hold" grpId="0" nodeType="afterEffect">
                                  <p:stCondLst>
                                    <p:cond delay="0"/>
                                  </p:stCondLst>
                                  <p:iterate>
                                    <p:tmAbs val="0"/>
                                  </p:iterate>
                                  <p:childTnLst>
                                    <p:set>
                                      <p:cBhvr>
                                        <p:cTn id="43" fill="hold"/>
                                        <p:tgtEl>
                                          <p:spTgt spid="70"/>
                                        </p:tgtEl>
                                        <p:attrNameLst>
                                          <p:attrName>style.visibility</p:attrName>
                                        </p:attrNameLst>
                                      </p:cBhvr>
                                      <p:to>
                                        <p:strVal val="visible"/>
                                      </p:to>
                                    </p:set>
                                    <p:animEffect transition="in" filter="blinds(horizontal)">
                                      <p:cBhvr>
                                        <p:cTn id="44" dur="500"/>
                                        <p:tgtEl>
                                          <p:spTgt spid="7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p:tmAbs val="0"/>
                                  </p:iterate>
                                  <p:childTnLst>
                                    <p:set>
                                      <p:cBhvr>
                                        <p:cTn id="48" fill="hold"/>
                                        <p:tgtEl>
                                          <p:spTgt spid="68"/>
                                        </p:tgtEl>
                                        <p:attrNameLst>
                                          <p:attrName>style.visibility</p:attrName>
                                        </p:attrNameLst>
                                      </p:cBhvr>
                                      <p:to>
                                        <p:strVal val="visible"/>
                                      </p:to>
                                    </p:set>
                                    <p:anim calcmode="lin" valueType="num">
                                      <p:cBhvr>
                                        <p:cTn id="49" dur="500" fill="hold"/>
                                        <p:tgtEl>
                                          <p:spTgt spid="68"/>
                                        </p:tgtEl>
                                        <p:attrNameLst>
                                          <p:attrName>ppt_x</p:attrName>
                                        </p:attrNameLst>
                                      </p:cBhvr>
                                      <p:tavLst>
                                        <p:tav tm="0">
                                          <p:val>
                                            <p:strVal val="#ppt_x"/>
                                          </p:val>
                                        </p:tav>
                                        <p:tav tm="100000">
                                          <p:val>
                                            <p:strVal val="#ppt_x"/>
                                          </p:val>
                                        </p:tav>
                                      </p:tavLst>
                                    </p:anim>
                                    <p:anim calcmode="lin" valueType="num">
                                      <p:cBhvr>
                                        <p:cTn id="50" dur="500" fill="hold"/>
                                        <p:tgtEl>
                                          <p:spTgt spid="68"/>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3" presetClass="entr" presetSubtype="10" fill="hold" grpId="0" nodeType="afterEffect">
                                  <p:stCondLst>
                                    <p:cond delay="0"/>
                                  </p:stCondLst>
                                  <p:iterate>
                                    <p:tmAbs val="0"/>
                                  </p:iterate>
                                  <p:childTnLst>
                                    <p:set>
                                      <p:cBhvr>
                                        <p:cTn id="53" fill="hold"/>
                                        <p:tgtEl>
                                          <p:spTgt spid="65"/>
                                        </p:tgtEl>
                                        <p:attrNameLst>
                                          <p:attrName>style.visibility</p:attrName>
                                        </p:attrNameLst>
                                      </p:cBhvr>
                                      <p:to>
                                        <p:strVal val="visible"/>
                                      </p:to>
                                    </p:set>
                                    <p:animEffect transition="in" filter="blinds(horizontal)">
                                      <p:cBhvr>
                                        <p:cTn id="54" dur="50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iterate>
                                    <p:tmAbs val="0"/>
                                  </p:iterate>
                                  <p:childTnLst>
                                    <p:set>
                                      <p:cBhvr>
                                        <p:cTn id="58" fill="hold"/>
                                        <p:tgtEl>
                                          <p:spTgt spid="79"/>
                                        </p:tgtEl>
                                        <p:attrNameLst>
                                          <p:attrName>style.visibility</p:attrName>
                                        </p:attrNameLst>
                                      </p:cBhvr>
                                      <p:to>
                                        <p:strVal val="visible"/>
                                      </p:to>
                                    </p:set>
                                    <p:animEffect transition="in" filter="blinds(horizontal)">
                                      <p:cBhvr>
                                        <p:cTn id="59" dur="500"/>
                                        <p:tgtEl>
                                          <p:spTgt spid="79"/>
                                        </p:tgtEl>
                                      </p:cBhvr>
                                    </p:animEffect>
                                  </p:childTnLst>
                                </p:cTn>
                              </p:par>
                            </p:childTnLst>
                          </p:cTn>
                        </p:par>
                        <p:par>
                          <p:cTn id="60" fill="hold">
                            <p:stCondLst>
                              <p:cond delay="500"/>
                            </p:stCondLst>
                            <p:childTnLst>
                              <p:par>
                                <p:cTn id="61" presetID="3" presetClass="entr" presetSubtype="10" fill="hold" grpId="0" nodeType="afterEffect">
                                  <p:stCondLst>
                                    <p:cond delay="0"/>
                                  </p:stCondLst>
                                  <p:iterate>
                                    <p:tmAbs val="0"/>
                                  </p:iterate>
                                  <p:childTnLst>
                                    <p:set>
                                      <p:cBhvr>
                                        <p:cTn id="62" fill="hold"/>
                                        <p:tgtEl>
                                          <p:spTgt spid="80"/>
                                        </p:tgtEl>
                                        <p:attrNameLst>
                                          <p:attrName>style.visibility</p:attrName>
                                        </p:attrNameLst>
                                      </p:cBhvr>
                                      <p:to>
                                        <p:strVal val="visible"/>
                                      </p:to>
                                    </p:set>
                                    <p:animEffect transition="in" filter="blinds(horizontal)">
                                      <p:cBhvr>
                                        <p:cTn id="6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advAuto="0"/>
      <p:bldP spid="63" grpId="0" animBg="1" advAuto="0"/>
      <p:bldP spid="64" grpId="0" animBg="1" advAuto="0"/>
      <p:bldP spid="65" grpId="0" animBg="1" advAuto="0"/>
      <p:bldP spid="66" grpId="0" animBg="1" advAuto="0"/>
      <p:bldP spid="67" grpId="0" animBg="1" advAuto="0"/>
      <p:bldP spid="68" grpId="0" animBg="1" advAuto="0"/>
      <p:bldP spid="69" grpId="0" animBg="1" advAuto="0"/>
      <p:bldP spid="70" grpId="0" animBg="1" advAuto="0"/>
      <p:bldP spid="71" grpId="0" animBg="1" advAuto="0"/>
      <p:bldP spid="72" grpId="0" animBg="1" advAuto="0"/>
      <p:bldP spid="79" grpId="0" animBg="1" advAuto="0"/>
      <p:bldP spid="80" grpId="0"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1296</Words>
  <Application>Microsoft Office PowerPoint</Application>
  <PresentationFormat>Presentación en pantalla (4:3)</PresentationFormat>
  <Paragraphs>107</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Default</vt:lpstr>
      <vt:lpstr>Presentación de PowerPoint</vt:lpstr>
      <vt:lpstr>Basketball</vt:lpstr>
      <vt:lpstr>Objectives</vt:lpstr>
      <vt:lpstr>Presentación de PowerPoint</vt:lpstr>
      <vt:lpstr>Presentación de PowerPoint</vt:lpstr>
      <vt:lpstr>Presentación de PowerPoint</vt:lpstr>
      <vt:lpstr>Presentación de PowerPoint</vt:lpstr>
      <vt:lpstr>BASIC TECHNICAL-TACTICAL RESOURCES </vt:lpstr>
      <vt:lpstr> BASIC TECHNICAL-TACTICAL RESOURCES        BASKETBALL</vt:lpstr>
      <vt:lpstr>BASIC TECHNICAL-TACTICAL RESOURCES        BASKETBALL</vt:lpstr>
      <vt:lpstr>BASIC TECHNICAL-TACTICAL RESOURCES        BASKETBALL</vt:lpstr>
      <vt:lpstr>BASIC TECHNICAL-TACTICAL RESOURCES        BASKETBALL</vt:lpstr>
      <vt:lpstr>Presentación de PowerPoint</vt:lpstr>
      <vt:lpstr>Presentación de PowerPoint</vt:lpstr>
      <vt:lpstr>Presentación de PowerPoint</vt:lpstr>
      <vt:lpstr>QUESTIONNAIRE AND 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2021-09-01T12:11:58Z</dcterms:modified>
</cp:coreProperties>
</file>