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BDB"/>
          </a:solidFill>
        </a:fill>
      </a:tcStyle>
    </a:wholeTbl>
    <a:band2H>
      <a:tcTxStyle/>
      <a:tcStyle>
        <a:tcBdr/>
        <a:fill>
          <a:solidFill>
            <a:srgbClr val="EEEEEE"/>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CDA"/>
          </a:solidFill>
        </a:fill>
      </a:tcStyle>
    </a:wholeTbl>
    <a:band2H>
      <a:tcTxStyle/>
      <a:tcStyle>
        <a:tcBdr/>
        <a:fill>
          <a:solidFill>
            <a:srgbClr val="E7E7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08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303E5CB7-0243-4A53-85DC-9F8A79FDB684}"/>
    <pc:docChg chg="modSld">
      <pc:chgData name="mario.diaz@uam.es" userId="b18783af-88a7-4588-8d94-dc9c0dee9733" providerId="ADAL" clId="{303E5CB7-0243-4A53-85DC-9F8A79FDB684}" dt="2021-08-04T12:22:02.224" v="6" actId="255"/>
      <pc:docMkLst>
        <pc:docMk/>
      </pc:docMkLst>
      <pc:sldChg chg="modSp mod">
        <pc:chgData name="mario.diaz@uam.es" userId="b18783af-88a7-4588-8d94-dc9c0dee9733" providerId="ADAL" clId="{303E5CB7-0243-4A53-85DC-9F8A79FDB684}" dt="2021-08-04T12:22:02.224" v="6" actId="255"/>
        <pc:sldMkLst>
          <pc:docMk/>
          <pc:sldMk cId="0" sldId="266"/>
        </pc:sldMkLst>
        <pc:spChg chg="mod">
          <ac:chgData name="mario.diaz@uam.es" userId="b18783af-88a7-4588-8d94-dc9c0dee9733" providerId="ADAL" clId="{303E5CB7-0243-4A53-85DC-9F8A79FDB684}" dt="2021-08-04T12:22:02.224" v="6" actId="255"/>
          <ac:spMkLst>
            <pc:docMk/>
            <pc:sldMk cId="0" sldId="266"/>
            <ac:spMk id="1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39349101"/>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84894" y="6245225"/>
            <a:ext cx="301906" cy="288822"/>
          </a:xfrm>
          <a:prstGeom prst="rect">
            <a:avLst/>
          </a:prstGeom>
          <a:ln w="12700">
            <a:miter lim="400000"/>
          </a:ln>
        </p:spPr>
        <p:txBody>
          <a:bodyPr wrap="none" lIns="45718" tIns="45718" rIns="45718" bIns="45718">
            <a:spAutoFit/>
          </a:bodyPr>
          <a:lstStyle>
            <a:lvl1pPr algn="r">
              <a:defRPr sz="1400">
                <a:latin typeface="Arial"/>
                <a:ea typeface="Arial"/>
                <a:cs typeface="Arial"/>
                <a:sym typeface="Aria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Arial"/>
          <a:ea typeface="Arial"/>
          <a:cs typeface="Arial"/>
          <a:sym typeface="Arial"/>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8"/>
          <p:cNvSpPr txBox="1">
            <a:spLocks noGrp="1"/>
          </p:cNvSpPr>
          <p:nvPr>
            <p:ph type="title" idx="4294967295"/>
          </p:nvPr>
        </p:nvSpPr>
        <p:spPr>
          <a:xfrm>
            <a:off x="685800" y="2130425"/>
            <a:ext cx="7772400" cy="1470025"/>
          </a:xfrm>
          <a:prstGeom prst="rect">
            <a:avLst/>
          </a:prstGeom>
        </p:spPr>
        <p:txBody>
          <a:bodyPr lIns="0" tIns="0" rIns="0" bIns="0">
            <a:normAutofit/>
          </a:bodyPr>
          <a:lstStyle/>
          <a:p>
            <a:endParaRPr/>
          </a:p>
        </p:txBody>
      </p:sp>
      <p:sp>
        <p:nvSpPr>
          <p:cNvPr id="21" name="Shape 9"/>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pPr>
            <a:endParaRPr/>
          </a:p>
        </p:txBody>
      </p:sp>
      <p:pic>
        <p:nvPicPr>
          <p:cNvPr id="22"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23" name="Shape 11"/>
          <p:cNvSpPr txBox="1"/>
          <p:nvPr/>
        </p:nvSpPr>
        <p:spPr>
          <a:xfrm>
            <a:off x="323850" y="5589587"/>
            <a:ext cx="6696075" cy="1094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1" spc="-65">
                <a:solidFill>
                  <a:srgbClr val="FFFB00"/>
                </a:solidFill>
              </a:defRPr>
            </a:lvl1pPr>
          </a:lstStyle>
          <a:p>
            <a:r>
              <a:t>Paddleball Games </a:t>
            </a:r>
          </a:p>
        </p:txBody>
      </p:sp>
      <p:sp>
        <p:nvSpPr>
          <p:cNvPr id="24" name="Shape 12"/>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25"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0"/>
          <p:cNvSpPr txBox="1">
            <a:spLocks noGrp="1"/>
          </p:cNvSpPr>
          <p:nvPr>
            <p:ph type="title" idx="4294967295"/>
          </p:nvPr>
        </p:nvSpPr>
        <p:spPr>
          <a:xfrm>
            <a:off x="457200" y="274637"/>
            <a:ext cx="8229600" cy="749748"/>
          </a:xfrm>
          <a:prstGeom prst="rect">
            <a:avLst/>
          </a:prstGeom>
        </p:spPr>
        <p:txBody>
          <a:bodyPr lIns="0" tIns="0" rIns="0" bIns="0">
            <a:normAutofit/>
          </a:bodyPr>
          <a:lstStyle/>
          <a:p>
            <a:r>
              <a:rPr sz="2800">
                <a:solidFill>
                  <a:srgbClr val="FF9900"/>
                </a:solidFill>
              </a:rPr>
              <a:t> </a:t>
            </a:r>
            <a:r>
              <a:rPr sz="2400" b="1"/>
              <a:t>The Game of Paddleball and Decision-Making </a:t>
            </a:r>
          </a:p>
        </p:txBody>
      </p:sp>
      <p:sp>
        <p:nvSpPr>
          <p:cNvPr id="109" name="Shape 101"/>
          <p:cNvSpPr txBox="1">
            <a:spLocks noGrp="1"/>
          </p:cNvSpPr>
          <p:nvPr>
            <p:ph type="body" idx="4294967295"/>
          </p:nvPr>
        </p:nvSpPr>
        <p:spPr>
          <a:xfrm>
            <a:off x="457200" y="990600"/>
            <a:ext cx="8229600" cy="4525963"/>
          </a:xfrm>
          <a:prstGeom prst="rect">
            <a:avLst/>
          </a:prstGeom>
        </p:spPr>
        <p:txBody>
          <a:bodyPr lIns="0" tIns="0" rIns="0" bIns="0">
            <a:normAutofit/>
          </a:bodyPr>
          <a:lstStyle>
            <a:lvl1pPr marL="6350" indent="-6350" algn="just">
              <a:spcBef>
                <a:spcPts val="400"/>
              </a:spcBef>
              <a:buSzTx/>
              <a:buNone/>
              <a:defRPr sz="1800"/>
            </a:lvl1pPr>
          </a:lstStyle>
          <a:p>
            <a:r>
              <a:t>The basic tactical resources, which have been previously mentioned, coincide with those presented in the game of badminton which has been studied earlier. Therefore, the resolution of potential problems which you could encounter when playing a paddleball game are based on the same possible decision-making described in badminton and which are as follows: </a:t>
            </a:r>
          </a:p>
        </p:txBody>
      </p:sp>
      <p:pic>
        <p:nvPicPr>
          <p:cNvPr id="110"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111" name="tenis-recicla-pelotas copia.jpg" descr="tenis-recicla-pelotas copia.jpg"/>
          <p:cNvPicPr>
            <a:picLocks noChangeAspect="1"/>
          </p:cNvPicPr>
          <p:nvPr/>
        </p:nvPicPr>
        <p:blipFill>
          <a:blip r:embed="rId3">
            <a:alphaModFix amt="32464"/>
          </a:blip>
          <a:stretch>
            <a:fillRect/>
          </a:stretch>
        </p:blipFill>
        <p:spPr>
          <a:xfrm>
            <a:off x="-89348" y="30621"/>
            <a:ext cx="9144002" cy="6096001"/>
          </a:xfrm>
          <a:prstGeom prst="rect">
            <a:avLst/>
          </a:prstGeom>
          <a:ln w="12700">
            <a:miter lim="400000"/>
          </a:ln>
        </p:spPr>
      </p:pic>
      <p:graphicFrame>
        <p:nvGraphicFramePr>
          <p:cNvPr id="112" name="Table"/>
          <p:cNvGraphicFramePr/>
          <p:nvPr/>
        </p:nvGraphicFramePr>
        <p:xfrm>
          <a:off x="368300" y="2574131"/>
          <a:ext cx="8635364" cy="2511172"/>
        </p:xfrm>
        <a:graphic>
          <a:graphicData uri="http://schemas.openxmlformats.org/drawingml/2006/table">
            <a:tbl>
              <a:tblPr bandRow="1">
                <a:tableStyleId>{4C3C2611-4C71-4FC5-86AE-919BDF0F9419}</a:tableStyleId>
              </a:tblPr>
              <a:tblGrid>
                <a:gridCol w="4317682">
                  <a:extLst>
                    <a:ext uri="{9D8B030D-6E8A-4147-A177-3AD203B41FA5}">
                      <a16:colId xmlns:a16="http://schemas.microsoft.com/office/drawing/2014/main" xmlns="" val="20000"/>
                    </a:ext>
                  </a:extLst>
                </a:gridCol>
                <a:gridCol w="4317682">
                  <a:extLst>
                    <a:ext uri="{9D8B030D-6E8A-4147-A177-3AD203B41FA5}">
                      <a16:colId xmlns:a16="http://schemas.microsoft.com/office/drawing/2014/main" xmlns="" val="20001"/>
                    </a:ext>
                  </a:extLst>
                </a:gridCol>
              </a:tblGrid>
              <a:tr h="223520">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PLAYER IN OFFENSIVE PLAY</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FFD479"/>
                    </a:solidFill>
                  </a:tcPr>
                </a:tc>
                <a:tc>
                  <a:txBody>
                    <a:bodyPr/>
                    <a:lstStyle/>
                    <a:p>
                      <a:pPr algn="ctr"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ym typeface="Helvetica"/>
                        </a:rPr>
                        <a:t>PLAYER IN DEFENSIVE PLAY</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FFD479"/>
                    </a:solidFill>
                  </a:tcPr>
                </a:tc>
                <a:extLst>
                  <a:ext uri="{0D108BD9-81ED-4DB2-BD59-A6C34878D82A}">
                    <a16:rowId xmlns:a16="http://schemas.microsoft.com/office/drawing/2014/main" xmlns="" val="10000"/>
                  </a:ext>
                </a:extLst>
              </a:tr>
              <a:tr h="2032000">
                <a:tc>
                  <a:txBody>
                    <a:bodyPr/>
                    <a:lstStyle/>
                    <a:p>
                      <a:pPr marL="140368" marR="114300" indent="-140368" algn="just" defTabSz="457200">
                        <a:lnSpc>
                          <a:spcPct val="120000"/>
                        </a:lnSpc>
                        <a:buSzPct val="100000"/>
                        <a:buChar char="•"/>
                        <a:tabLst>
                          <a:tab pos="457200" algn="l"/>
                        </a:tabLst>
                        <a:defRPr>
                          <a:sym typeface="Helvetica"/>
                        </a:defRPr>
                      </a:pPr>
                      <a:r>
                        <a:t>Where the player or players of the other team are  located.</a:t>
                      </a:r>
                    </a:p>
                    <a:p>
                      <a:pPr marL="140368" marR="114300" indent="-140368" algn="just" defTabSz="457200">
                        <a:lnSpc>
                          <a:spcPct val="120000"/>
                        </a:lnSpc>
                        <a:buSzPct val="100000"/>
                        <a:buChar char="•"/>
                        <a:tabLst>
                          <a:tab pos="457200" algn="l"/>
                        </a:tabLst>
                        <a:defRPr>
                          <a:sym typeface="Helvetica"/>
                        </a:defRPr>
                      </a:pPr>
                      <a:r>
                        <a:t>Where I am.</a:t>
                      </a:r>
                    </a:p>
                    <a:p>
                      <a:pPr marL="140368" marR="114300" indent="-140368" algn="just" defTabSz="457200">
                        <a:lnSpc>
                          <a:spcPct val="120000"/>
                        </a:lnSpc>
                        <a:buSzPct val="100000"/>
                        <a:buChar char="•"/>
                        <a:tabLst>
                          <a:tab pos="457200" algn="l"/>
                        </a:tabLst>
                        <a:defRPr>
                          <a:sym typeface="Helvetica"/>
                        </a:defRPr>
                      </a:pPr>
                      <a:r>
                        <a:t>Which strike can be used to effectively hit the ball to send it to the opponent’s side of the court and possibly score? </a:t>
                      </a:r>
                    </a:p>
                    <a:p>
                      <a:pPr marL="140368" marR="114300" indent="-140368" algn="just" defTabSz="457200">
                        <a:lnSpc>
                          <a:spcPct val="120000"/>
                        </a:lnSpc>
                        <a:buSzPct val="100000"/>
                        <a:buChar char="•"/>
                        <a:tabLst>
                          <a:tab pos="457200" algn="l"/>
                        </a:tabLst>
                        <a:defRPr>
                          <a:sym typeface="Helvetica"/>
                        </a:defRPr>
                      </a:pPr>
                      <a:r>
                        <a:t>What should I do once I have hit the ball or shuttle? </a:t>
                      </a:r>
                    </a:p>
                  </a:txBody>
                  <a:tcPr marL="63500" marR="63500" marT="63500" marB="63500" anchor="ctr"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D479">
                        <a:alpha val="30000"/>
                      </a:srgbClr>
                    </a:solidFill>
                  </a:tcPr>
                </a:tc>
                <a:tc>
                  <a:txBody>
                    <a:bodyPr/>
                    <a:lstStyle/>
                    <a:p>
                      <a:pPr marL="140368" marR="127000" indent="-140368" algn="just" defTabSz="457200">
                        <a:lnSpc>
                          <a:spcPct val="120000"/>
                        </a:lnSpc>
                        <a:buSzPct val="100000"/>
                        <a:buChar char="•"/>
                        <a:tabLst>
                          <a:tab pos="457200" algn="l"/>
                        </a:tabLst>
                        <a:defRPr>
                          <a:sym typeface="Helvetica"/>
                        </a:defRPr>
                      </a:pPr>
                      <a:r>
                        <a:t>Where the player of players of the other team are located.</a:t>
                      </a:r>
                    </a:p>
                    <a:p>
                      <a:pPr marL="140368" marR="127000" indent="-140368" algn="just" defTabSz="457200">
                        <a:lnSpc>
                          <a:spcPct val="120000"/>
                        </a:lnSpc>
                        <a:buSzPct val="100000"/>
                        <a:buChar char="•"/>
                        <a:tabLst>
                          <a:tab pos="457200" algn="l"/>
                        </a:tabLst>
                        <a:defRPr>
                          <a:sym typeface="Helvetica"/>
                        </a:defRPr>
                      </a:pPr>
                      <a:r>
                        <a:t>Where I am.</a:t>
                      </a:r>
                    </a:p>
                    <a:p>
                      <a:pPr marL="140368" marR="127000" indent="-140368" algn="just" defTabSz="457200">
                        <a:lnSpc>
                          <a:spcPct val="120000"/>
                        </a:lnSpc>
                        <a:buSzPct val="100000"/>
                        <a:buChar char="•"/>
                        <a:tabLst>
                          <a:tab pos="457200" algn="l"/>
                        </a:tabLst>
                        <a:defRPr>
                          <a:sym typeface="Helvetica"/>
                        </a:defRPr>
                      </a:pPr>
                      <a:r>
                        <a:t>Which are their characteristics and how can I strike the shuttle or ball?</a:t>
                      </a:r>
                    </a:p>
                    <a:p>
                      <a:pPr marL="140368" marR="127000" indent="-140368" algn="just" defTabSz="457200">
                        <a:lnSpc>
                          <a:spcPct val="120000"/>
                        </a:lnSpc>
                        <a:buSzPct val="100000"/>
                        <a:buChar char="•"/>
                        <a:tabLst>
                          <a:tab pos="457200" algn="l"/>
                        </a:tabLst>
                        <a:defRPr>
                          <a:sym typeface="Helvetica"/>
                        </a:defRPr>
                      </a:pPr>
                      <a:r>
                        <a:t>What movement can be made once the offensive player has hit the ball?</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D479">
                        <a:alpha val="30000"/>
                      </a:srgbClr>
                    </a:solidFill>
                  </a:tcPr>
                </a:tc>
                <a:extLst>
                  <a:ext uri="{0D108BD9-81ED-4DB2-BD59-A6C34878D82A}">
                    <a16:rowId xmlns:a16="http://schemas.microsoft.com/office/drawing/2014/main" xmlns="" val="10001"/>
                  </a:ext>
                </a:extLst>
              </a:tr>
            </a:tbl>
          </a:graphicData>
        </a:graphic>
      </p:graphicFrame>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3"/>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2400" b="1"/>
            </a:lvl1pPr>
          </a:lstStyle>
          <a:p>
            <a:r>
              <a:t>QUESTIONNAIRE ON ACTIVITIES </a:t>
            </a:r>
          </a:p>
        </p:txBody>
      </p:sp>
      <p:pic>
        <p:nvPicPr>
          <p:cNvPr id="115"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16" name="Briefly comment on the origin of paddleball.…"/>
          <p:cNvSpPr txBox="1"/>
          <p:nvPr/>
        </p:nvSpPr>
        <p:spPr>
          <a:xfrm>
            <a:off x="64389" y="1584961"/>
            <a:ext cx="9184639" cy="3080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marL="393700" indent="-381000" defTabSz="457200">
              <a:lnSpc>
                <a:spcPct val="160000"/>
              </a:lnSpc>
              <a:buClr>
                <a:srgbClr val="444444"/>
              </a:buClr>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2100"/>
            </a:pPr>
            <a:r>
              <a:rPr sz="2000" dirty="0"/>
              <a:t>Briefly comment on the origin of paddleball.</a:t>
            </a:r>
          </a:p>
          <a:p>
            <a:pPr marL="393700" indent="-381000" defTabSz="457200">
              <a:lnSpc>
                <a:spcPct val="160000"/>
              </a:lnSpc>
              <a:buClr>
                <a:srgbClr val="444444"/>
              </a:buClr>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2100"/>
            </a:pPr>
            <a:r>
              <a:rPr sz="2000" dirty="0"/>
              <a:t>Discuss the basic tactical resources of this game.</a:t>
            </a:r>
          </a:p>
          <a:p>
            <a:pPr marL="393700" indent="-381000" defTabSz="457200">
              <a:lnSpc>
                <a:spcPct val="160000"/>
              </a:lnSpc>
              <a:buClr>
                <a:srgbClr val="444444"/>
              </a:buClr>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2100"/>
            </a:pPr>
            <a:r>
              <a:rPr sz="2000" dirty="0"/>
              <a:t>Describe an exercise to improve your backhand.</a:t>
            </a:r>
          </a:p>
          <a:p>
            <a:pPr marL="393700" indent="-381000" defTabSz="457200">
              <a:lnSpc>
                <a:spcPct val="160000"/>
              </a:lnSpc>
              <a:buClr>
                <a:srgbClr val="444444"/>
              </a:buClr>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2100"/>
            </a:pPr>
            <a:r>
              <a:rPr sz="2000" dirty="0"/>
              <a:t>Briefly describe the decisions which one could take as a defensive player.</a:t>
            </a:r>
          </a:p>
          <a:p>
            <a:pPr marL="357188" indent="-344488" defTabSz="457200">
              <a:lnSpc>
                <a:spcPct val="160000"/>
              </a:lnSpc>
              <a:buClr>
                <a:srgbClr val="444444"/>
              </a:buClr>
              <a:buSzPct val="100000"/>
              <a:buFont typeface="Helvetica"/>
              <a:buAutoNum type="arabicPeriod"/>
              <a:tabLst>
                <a:tab pos="711200" algn="l"/>
                <a:tab pos="1066800" algn="l"/>
                <a:tab pos="1422400" algn="l"/>
                <a:tab pos="1778000" algn="l"/>
                <a:tab pos="2133600" algn="l"/>
                <a:tab pos="2489200" algn="l"/>
                <a:tab pos="2844800" algn="l"/>
                <a:tab pos="3200400" algn="l"/>
                <a:tab pos="3556000" algn="l"/>
                <a:tab pos="3911600" algn="l"/>
                <a:tab pos="4267200" algn="l"/>
              </a:tabLst>
              <a:defRPr sz="1500"/>
            </a:pPr>
            <a:r>
              <a:rPr sz="2000" dirty="0"/>
              <a:t>Watch a classmate play in a match and correct those aspects which you consider to be relevant.</a:t>
            </a:r>
            <a:r>
              <a:rPr sz="2000" dirty="0">
                <a:solidFill>
                  <a:srgbClr val="444444"/>
                </a:solidFill>
              </a:rPr>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5"/>
          <p:cNvSpPr txBox="1">
            <a:spLocks noGrp="1"/>
          </p:cNvSpPr>
          <p:nvPr>
            <p:ph type="title" idx="4294967295"/>
          </p:nvPr>
        </p:nvSpPr>
        <p:spPr>
          <a:xfrm>
            <a:off x="457200" y="428625"/>
            <a:ext cx="8229600" cy="989013"/>
          </a:xfrm>
          <a:prstGeom prst="rect">
            <a:avLst/>
          </a:prstGeom>
        </p:spPr>
        <p:txBody>
          <a:bodyPr lIns="0" tIns="0" rIns="0" bIns="0">
            <a:normAutofit/>
          </a:bodyPr>
          <a:lstStyle>
            <a:lvl1pPr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1" spc="-65">
                <a:solidFill>
                  <a:srgbClr val="FFFB00"/>
                </a:solidFill>
                <a:latin typeface="+mn-lt"/>
                <a:ea typeface="+mn-ea"/>
                <a:cs typeface="+mn-cs"/>
                <a:sym typeface="Helvetica"/>
              </a:defRPr>
            </a:lvl1pPr>
          </a:lstStyle>
          <a:p>
            <a:r>
              <a:t>Paddleball Games </a:t>
            </a:r>
          </a:p>
        </p:txBody>
      </p:sp>
      <p:sp>
        <p:nvSpPr>
          <p:cNvPr id="28" name="Shape 16"/>
          <p:cNvSpPr txBox="1">
            <a:spLocks noGrp="1"/>
          </p:cNvSpPr>
          <p:nvPr>
            <p:ph type="body" sz="half" idx="4294967295"/>
          </p:nvPr>
        </p:nvSpPr>
        <p:spPr>
          <a:xfrm>
            <a:off x="555625" y="2043112"/>
            <a:ext cx="5155903" cy="3602038"/>
          </a:xfrm>
          <a:prstGeom prst="rect">
            <a:avLst/>
          </a:prstGeom>
        </p:spPr>
        <p:txBody>
          <a:bodyPr lIns="0" tIns="0" rIns="0" bIns="0">
            <a:normAutofit/>
          </a:bodyPr>
          <a:lstStyle/>
          <a:p>
            <a:pPr marL="187157" indent="-187157"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t>Objectives</a:t>
            </a:r>
          </a:p>
          <a:p>
            <a:pPr marL="187157" indent="-187157"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t>Equipment and Facilities</a:t>
            </a:r>
          </a:p>
          <a:p>
            <a:pPr marL="187157" indent="-187157"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t>Basic Technical-Tactical Resources</a:t>
            </a:r>
          </a:p>
          <a:p>
            <a:pPr marL="187157" indent="-187157"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t>Types of Games</a:t>
            </a:r>
          </a:p>
          <a:p>
            <a:pPr marL="187157" indent="-187157" defTabSz="457200">
              <a:lnSpc>
                <a:spcPct val="150000"/>
              </a:lnSpc>
              <a:spcBef>
                <a:spcPts val="0"/>
              </a:spcBef>
              <a:buAutoNum type="arabicPeriod"/>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
                <a:latin typeface="+mn-lt"/>
                <a:ea typeface="+mn-ea"/>
                <a:cs typeface="+mn-cs"/>
                <a:sym typeface="Helvetica"/>
              </a:defRPr>
            </a:pPr>
            <a:r>
              <a:t>Questionnaire and Activities</a:t>
            </a:r>
          </a:p>
        </p:txBody>
      </p:sp>
      <p:pic>
        <p:nvPicPr>
          <p:cNvPr id="2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0" name="boteenraqueta.jpg" descr="boteenraqueta.jpg"/>
          <p:cNvPicPr>
            <a:picLocks noChangeAspect="1"/>
          </p:cNvPicPr>
          <p:nvPr/>
        </p:nvPicPr>
        <p:blipFill>
          <a:blip r:embed="rId3"/>
          <a:stretch>
            <a:fillRect/>
          </a:stretch>
        </p:blipFill>
        <p:spPr>
          <a:xfrm>
            <a:off x="5879553" y="1714996"/>
            <a:ext cx="2850806" cy="380107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0"/>
          <p:cNvSpPr txBox="1">
            <a:spLocks noGrp="1"/>
          </p:cNvSpPr>
          <p:nvPr>
            <p:ph type="title" idx="4294967295"/>
          </p:nvPr>
        </p:nvSpPr>
        <p:spPr>
          <a:xfrm>
            <a:off x="457200" y="274637"/>
            <a:ext cx="8229600" cy="1143001"/>
          </a:xfrm>
          <a:prstGeom prst="rect">
            <a:avLst/>
          </a:prstGeom>
        </p:spPr>
        <p:txBody>
          <a:bodyPr lIns="0" tIns="0" rIns="0" bIns="0">
            <a:normAutofit/>
          </a:bodyPr>
          <a:lstStyle>
            <a:lvl1pPr>
              <a:defRPr sz="3600"/>
            </a:lvl1pPr>
          </a:lstStyle>
          <a:p>
            <a:r>
              <a:t>OBJETIVES</a:t>
            </a:r>
          </a:p>
        </p:txBody>
      </p:sp>
      <p:sp>
        <p:nvSpPr>
          <p:cNvPr id="33" name="Shape 21"/>
          <p:cNvSpPr txBox="1">
            <a:spLocks noGrp="1"/>
          </p:cNvSpPr>
          <p:nvPr>
            <p:ph type="body" sz="half" idx="4294967295"/>
          </p:nvPr>
        </p:nvSpPr>
        <p:spPr>
          <a:xfrm>
            <a:off x="457200" y="1600200"/>
            <a:ext cx="7931150" cy="2189164"/>
          </a:xfrm>
          <a:prstGeom prst="rect">
            <a:avLst/>
          </a:prstGeom>
        </p:spPr>
        <p:txBody>
          <a:bodyPr lIns="0" tIns="0" rIns="0" bIns="0">
            <a:normAutofit/>
          </a:bodyPr>
          <a:lstStyle>
            <a:lvl1pPr algn="just">
              <a:spcBef>
                <a:spcPts val="500"/>
              </a:spcBef>
              <a:buSzTx/>
              <a:buNone/>
              <a:defRPr sz="2400"/>
            </a:lvl1pPr>
          </a:lstStyle>
          <a:p>
            <a:r>
              <a:t>– To learn the basic technical-tactical components, apply them to real-game situations, and collaborate with your classmates in drawing up and putting them into practice. </a:t>
            </a:r>
          </a:p>
        </p:txBody>
      </p:sp>
      <p:pic>
        <p:nvPicPr>
          <p:cNvPr id="3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35" name="sinbote2.jpg" descr="sinbote2.jpg"/>
          <p:cNvPicPr>
            <a:picLocks noChangeAspect="1"/>
          </p:cNvPicPr>
          <p:nvPr/>
        </p:nvPicPr>
        <p:blipFill>
          <a:blip r:embed="rId3"/>
          <a:stretch>
            <a:fillRect/>
          </a:stretch>
        </p:blipFill>
        <p:spPr>
          <a:xfrm>
            <a:off x="2672556" y="3877149"/>
            <a:ext cx="3500438" cy="2189165"/>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25"/>
          <p:cNvSpPr txBox="1"/>
          <p:nvPr/>
        </p:nvSpPr>
        <p:spPr>
          <a:xfrm>
            <a:off x="666750" y="909637"/>
            <a:ext cx="3713163" cy="45173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t>Paddleball games were played as early as the 15</a:t>
            </a:r>
            <a:r>
              <a:rPr sz="933" baseline="31999"/>
              <a:t>th</a:t>
            </a:r>
            <a:r>
              <a:t> century in countries such as France and Italy. The Jeu de Paume seems to be the forerunner of modern racket and paddle games.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endParaRP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t>In Spain, these games were first played in the Basque Country, Cantabria and Navarra, as well as Valencia and Castile, and spread later on to the rest of the country. </a:t>
            </a: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endParaRPr/>
          </a:p>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pPr>
            <a:r>
              <a:t>The variety of games with paddles is great, and    depends on the shape of the paddle, and the play area. Evidence indicates that these samples share a great deal of common characteristics.. </a:t>
            </a:r>
          </a:p>
        </p:txBody>
      </p:sp>
      <p:pic>
        <p:nvPicPr>
          <p:cNvPr id="3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39" name="Shape 27"/>
          <p:cNvSpPr txBox="1"/>
          <p:nvPr/>
        </p:nvSpPr>
        <p:spPr>
          <a:xfrm>
            <a:off x="-7938" y="344486"/>
            <a:ext cx="714767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a:latin typeface="Arial"/>
                <a:ea typeface="Arial"/>
                <a:cs typeface="Arial"/>
                <a:sym typeface="Arial"/>
              </a:defRPr>
            </a:lvl1pPr>
          </a:lstStyle>
          <a:p>
            <a:r>
              <a:t>ORIGIN</a:t>
            </a:r>
          </a:p>
        </p:txBody>
      </p:sp>
      <p:pic>
        <p:nvPicPr>
          <p:cNvPr id="40" name="18.jpg" descr="18.jpg"/>
          <p:cNvPicPr>
            <a:picLocks noChangeAspect="1"/>
          </p:cNvPicPr>
          <p:nvPr/>
        </p:nvPicPr>
        <p:blipFill>
          <a:blip r:embed="rId3"/>
          <a:stretch>
            <a:fillRect/>
          </a:stretch>
        </p:blipFill>
        <p:spPr>
          <a:xfrm>
            <a:off x="4644132" y="1666775"/>
            <a:ext cx="4183325" cy="2215535"/>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30"/>
          <p:cNvSpPr txBox="1"/>
          <p:nvPr/>
        </p:nvSpPr>
        <p:spPr>
          <a:xfrm>
            <a:off x="466725" y="1445260"/>
            <a:ext cx="4714875" cy="3967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A paddleball game could be defined as a game in which two or more players participate, using some common rules, and hitting a flying object with paddles. </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The characteristics of the paddles used will depend on the type of game. However, the recreational approach, which we would like to present, permits the use of a variety of paddles ranging from solid wood to ones for table tennis. Likewise, the type of ball can be either hard or soft, or range from the one used in tennis to the one used in table tennis. </a:t>
            </a:r>
          </a:p>
        </p:txBody>
      </p:sp>
      <p:sp>
        <p:nvSpPr>
          <p:cNvPr id="43" name="Shape 31"/>
          <p:cNvSpPr txBox="1"/>
          <p:nvPr/>
        </p:nvSpPr>
        <p:spPr>
          <a:xfrm>
            <a:off x="500062" y="357186"/>
            <a:ext cx="6553201" cy="437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a:latin typeface="Arial"/>
                <a:ea typeface="Arial"/>
                <a:cs typeface="Arial"/>
                <a:sym typeface="Arial"/>
              </a:defRPr>
            </a:lvl1pPr>
          </a:lstStyle>
          <a:p>
            <a:r>
              <a:t>EQUIPMENT AND FACILITIES</a:t>
            </a:r>
          </a:p>
        </p:txBody>
      </p:sp>
      <p:pic>
        <p:nvPicPr>
          <p:cNvPr id="4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45" name="5.jpg" descr="5.jpg"/>
          <p:cNvPicPr>
            <a:picLocks noChangeAspect="1"/>
          </p:cNvPicPr>
          <p:nvPr/>
        </p:nvPicPr>
        <p:blipFill>
          <a:blip r:embed="rId3"/>
          <a:stretch>
            <a:fillRect/>
          </a:stretch>
        </p:blipFill>
        <p:spPr>
          <a:xfrm>
            <a:off x="5295239" y="1933393"/>
            <a:ext cx="3851557" cy="212454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hape 35"/>
          <p:cNvSpPr txBox="1"/>
          <p:nvPr/>
        </p:nvSpPr>
        <p:spPr>
          <a:xfrm>
            <a:off x="539750" y="4699180"/>
            <a:ext cx="7848601" cy="10593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just">
              <a:defRPr>
                <a:latin typeface="Arial"/>
                <a:ea typeface="Arial"/>
                <a:cs typeface="Arial"/>
                <a:sym typeface="Arial"/>
              </a:defRPr>
            </a:lvl1pPr>
          </a:lstStyle>
          <a:p>
            <a:r>
              <a:t>The facilities will equally depend on the type of game or the area of Spain where the match will be held. The beach may provide an unlimited playing area, hitting the ball back and forth for a predetermined number of times or in such playing fields as a badminton court or a wall. </a:t>
            </a:r>
          </a:p>
        </p:txBody>
      </p:sp>
      <p:sp>
        <p:nvSpPr>
          <p:cNvPr id="48" name="Shape 36"/>
          <p:cNvSpPr txBox="1"/>
          <p:nvPr/>
        </p:nvSpPr>
        <p:spPr>
          <a:xfrm>
            <a:off x="3276600" y="0"/>
            <a:ext cx="3311525" cy="5480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just">
              <a:defRPr sz="3200" b="1">
                <a:latin typeface="Arial"/>
                <a:ea typeface="Arial"/>
                <a:cs typeface="Arial"/>
                <a:sym typeface="Arial"/>
              </a:defRPr>
            </a:lvl1pPr>
          </a:lstStyle>
          <a:p>
            <a:r>
              <a:t>Facilities</a:t>
            </a:r>
          </a:p>
        </p:txBody>
      </p:sp>
      <p:pic>
        <p:nvPicPr>
          <p:cNvPr id="49"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50" name="16 copia.jpg" descr="16 copia.jpg"/>
          <p:cNvPicPr>
            <a:picLocks noChangeAspect="1"/>
          </p:cNvPicPr>
          <p:nvPr/>
        </p:nvPicPr>
        <p:blipFill>
          <a:blip r:embed="rId3"/>
          <a:stretch>
            <a:fillRect/>
          </a:stretch>
        </p:blipFill>
        <p:spPr>
          <a:xfrm>
            <a:off x="891812" y="1353482"/>
            <a:ext cx="7144477" cy="254026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40"/>
          <p:cNvSpPr txBox="1"/>
          <p:nvPr/>
        </p:nvSpPr>
        <p:spPr>
          <a:xfrm>
            <a:off x="1436686" y="1984938"/>
            <a:ext cx="5857878" cy="1292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b="1"/>
              <a:t>Grip: </a:t>
            </a:r>
            <a:r>
              <a:t>The way which you have to hold the paddle is very simple and natural as closing the hand gently, flexing all your fingers except the thumb which should rest on the index finger. </a:t>
            </a:r>
          </a:p>
        </p:txBody>
      </p:sp>
      <p:sp>
        <p:nvSpPr>
          <p:cNvPr id="53" name="Shape 41"/>
          <p:cNvSpPr txBox="1"/>
          <p:nvPr/>
        </p:nvSpPr>
        <p:spPr>
          <a:xfrm>
            <a:off x="1285875" y="500062"/>
            <a:ext cx="7000875" cy="437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latin typeface="Arial"/>
                <a:ea typeface="Arial"/>
                <a:cs typeface="Arial"/>
                <a:sym typeface="Arial"/>
              </a:defRPr>
            </a:lvl1pPr>
          </a:lstStyle>
          <a:p>
            <a:r>
              <a:t>BASIC TECHNICAL-TACTICAL RESOURCES</a:t>
            </a:r>
          </a:p>
        </p:txBody>
      </p:sp>
      <p:pic>
        <p:nvPicPr>
          <p:cNvPr id="54"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55" name="6.jpg" descr="6.jpg"/>
          <p:cNvPicPr>
            <a:picLocks noChangeAspect="1"/>
          </p:cNvPicPr>
          <p:nvPr/>
        </p:nvPicPr>
        <p:blipFill>
          <a:blip r:embed="rId3"/>
          <a:stretch>
            <a:fillRect/>
          </a:stretch>
        </p:blipFill>
        <p:spPr>
          <a:xfrm>
            <a:off x="2828547" y="3604966"/>
            <a:ext cx="3074157" cy="252278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100000">
                                          <p:val>
                                            <p:strVal val="#ppt_x"/>
                                          </p:val>
                                        </p:tav>
                                      </p:tavLst>
                                    </p:anim>
                                    <p:anim calcmode="lin" valueType="num">
                                      <p:cBhvr>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47"/>
          <p:cNvGrpSpPr/>
          <p:nvPr/>
        </p:nvGrpSpPr>
        <p:grpSpPr>
          <a:xfrm>
            <a:off x="1547811" y="620712"/>
            <a:ext cx="6192840" cy="720727"/>
            <a:chOff x="0" y="0"/>
            <a:chExt cx="6192838" cy="720726"/>
          </a:xfrm>
        </p:grpSpPr>
        <p:sp>
          <p:nvSpPr>
            <p:cNvPr id="57" name="Shape 45"/>
            <p:cNvSpPr/>
            <p:nvPr/>
          </p:nvSpPr>
          <p:spPr>
            <a:xfrm>
              <a:off x="-1" y="-1"/>
              <a:ext cx="6192840" cy="720728"/>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58" name="Shape 46"/>
            <p:cNvSpPr txBox="1"/>
            <p:nvPr/>
          </p:nvSpPr>
          <p:spPr>
            <a:xfrm>
              <a:off x="964413" y="230752"/>
              <a:ext cx="4264013"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latin typeface="Arial"/>
                  <a:ea typeface="Arial"/>
                  <a:cs typeface="Arial"/>
                  <a:sym typeface="Arial"/>
                </a:defRPr>
              </a:lvl1pPr>
            </a:lstStyle>
            <a:p>
              <a:r>
                <a:t>GOLPEOS EN FUNCIÓN DE LA ALTURA</a:t>
              </a:r>
            </a:p>
          </p:txBody>
        </p:sp>
      </p:grpSp>
      <p:grpSp>
        <p:nvGrpSpPr>
          <p:cNvPr id="62" name="Group 50"/>
          <p:cNvGrpSpPr/>
          <p:nvPr/>
        </p:nvGrpSpPr>
        <p:grpSpPr>
          <a:xfrm>
            <a:off x="684212" y="1989136"/>
            <a:ext cx="2303465" cy="647702"/>
            <a:chOff x="0" y="0"/>
            <a:chExt cx="2303464" cy="647701"/>
          </a:xfrm>
        </p:grpSpPr>
        <p:sp>
          <p:nvSpPr>
            <p:cNvPr id="60" name="Shape 48"/>
            <p:cNvSpPr/>
            <p:nvPr/>
          </p:nvSpPr>
          <p:spPr>
            <a:xfrm>
              <a:off x="-1" y="-1"/>
              <a:ext cx="2303466" cy="647703"/>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61" name="Shape 49"/>
            <p:cNvSpPr txBox="1"/>
            <p:nvPr/>
          </p:nvSpPr>
          <p:spPr>
            <a:xfrm>
              <a:off x="302920" y="194239"/>
              <a:ext cx="1697622"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latin typeface="Arial"/>
                  <a:ea typeface="Arial"/>
                  <a:cs typeface="Arial"/>
                  <a:sym typeface="Arial"/>
                </a:defRPr>
              </a:lvl1pPr>
            </a:lstStyle>
            <a:p>
              <a:r>
                <a:t>INTERMEDIATE</a:t>
              </a:r>
            </a:p>
          </p:txBody>
        </p:sp>
      </p:grpSp>
      <p:grpSp>
        <p:nvGrpSpPr>
          <p:cNvPr id="65" name="Group 53"/>
          <p:cNvGrpSpPr/>
          <p:nvPr/>
        </p:nvGrpSpPr>
        <p:grpSpPr>
          <a:xfrm>
            <a:off x="3924299" y="1989136"/>
            <a:ext cx="1728791" cy="647702"/>
            <a:chOff x="0" y="0"/>
            <a:chExt cx="1728789" cy="647701"/>
          </a:xfrm>
        </p:grpSpPr>
        <p:sp>
          <p:nvSpPr>
            <p:cNvPr id="63" name="Shape 51"/>
            <p:cNvSpPr/>
            <p:nvPr/>
          </p:nvSpPr>
          <p:spPr>
            <a:xfrm>
              <a:off x="-1" y="-1"/>
              <a:ext cx="1728791" cy="647703"/>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64" name="Shape 52"/>
            <p:cNvSpPr txBox="1"/>
            <p:nvPr/>
          </p:nvSpPr>
          <p:spPr>
            <a:xfrm>
              <a:off x="572294" y="194239"/>
              <a:ext cx="584201"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latin typeface="Arial"/>
                  <a:ea typeface="Arial"/>
                  <a:cs typeface="Arial"/>
                  <a:sym typeface="Arial"/>
                </a:defRPr>
              </a:lvl1pPr>
            </a:lstStyle>
            <a:p>
              <a:r>
                <a:t>HIGH</a:t>
              </a:r>
            </a:p>
          </p:txBody>
        </p:sp>
      </p:grpSp>
      <p:grpSp>
        <p:nvGrpSpPr>
          <p:cNvPr id="68" name="Group 56"/>
          <p:cNvGrpSpPr/>
          <p:nvPr/>
        </p:nvGrpSpPr>
        <p:grpSpPr>
          <a:xfrm>
            <a:off x="6516686" y="1989136"/>
            <a:ext cx="1728790" cy="647702"/>
            <a:chOff x="0" y="0"/>
            <a:chExt cx="1728789" cy="647701"/>
          </a:xfrm>
        </p:grpSpPr>
        <p:sp>
          <p:nvSpPr>
            <p:cNvPr id="66" name="Shape 54"/>
            <p:cNvSpPr/>
            <p:nvPr/>
          </p:nvSpPr>
          <p:spPr>
            <a:xfrm>
              <a:off x="-1" y="-1"/>
              <a:ext cx="1728791" cy="647703"/>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67" name="Shape 55"/>
            <p:cNvSpPr txBox="1"/>
            <p:nvPr/>
          </p:nvSpPr>
          <p:spPr>
            <a:xfrm>
              <a:off x="597687" y="194239"/>
              <a:ext cx="533413"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latin typeface="Arial"/>
                  <a:ea typeface="Arial"/>
                  <a:cs typeface="Arial"/>
                  <a:sym typeface="Arial"/>
                </a:defRPr>
              </a:lvl1pPr>
            </a:lstStyle>
            <a:p>
              <a:r>
                <a:t>LOW</a:t>
              </a:r>
            </a:p>
          </p:txBody>
        </p:sp>
      </p:grpSp>
      <p:grpSp>
        <p:nvGrpSpPr>
          <p:cNvPr id="71" name="Group 59"/>
          <p:cNvGrpSpPr/>
          <p:nvPr/>
        </p:nvGrpSpPr>
        <p:grpSpPr>
          <a:xfrm>
            <a:off x="323849" y="3357562"/>
            <a:ext cx="1223965" cy="647702"/>
            <a:chOff x="0" y="0"/>
            <a:chExt cx="1223964" cy="647701"/>
          </a:xfrm>
        </p:grpSpPr>
        <p:sp>
          <p:nvSpPr>
            <p:cNvPr id="69" name="Shape 57"/>
            <p:cNvSpPr/>
            <p:nvPr/>
          </p:nvSpPr>
          <p:spPr>
            <a:xfrm>
              <a:off x="-1" y="-1"/>
              <a:ext cx="1223965" cy="647703"/>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70" name="Shape 58"/>
            <p:cNvSpPr txBox="1"/>
            <p:nvPr/>
          </p:nvSpPr>
          <p:spPr>
            <a:xfrm>
              <a:off x="256313" y="194239"/>
              <a:ext cx="711337"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latin typeface="Arial"/>
                  <a:ea typeface="Arial"/>
                  <a:cs typeface="Arial"/>
                  <a:sym typeface="Arial"/>
                </a:defRPr>
              </a:lvl1pPr>
            </a:lstStyle>
            <a:p>
              <a:r>
                <a:t>DRIVE</a:t>
              </a:r>
            </a:p>
          </p:txBody>
        </p:sp>
      </p:grpSp>
      <p:grpSp>
        <p:nvGrpSpPr>
          <p:cNvPr id="74" name="Group 62"/>
          <p:cNvGrpSpPr/>
          <p:nvPr/>
        </p:nvGrpSpPr>
        <p:grpSpPr>
          <a:xfrm>
            <a:off x="1969963" y="3315204"/>
            <a:ext cx="1413015" cy="713367"/>
            <a:chOff x="-71822" y="0"/>
            <a:chExt cx="1413014" cy="713365"/>
          </a:xfrm>
        </p:grpSpPr>
        <p:sp>
          <p:nvSpPr>
            <p:cNvPr id="72" name="Shape 60"/>
            <p:cNvSpPr/>
            <p:nvPr/>
          </p:nvSpPr>
          <p:spPr>
            <a:xfrm>
              <a:off x="0" y="-1"/>
              <a:ext cx="1269369" cy="713367"/>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73" name="Shape 61"/>
            <p:cNvSpPr txBox="1"/>
            <p:nvPr/>
          </p:nvSpPr>
          <p:spPr>
            <a:xfrm>
              <a:off x="-71823" y="213931"/>
              <a:ext cx="1413015" cy="28550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defRPr>
                  <a:latin typeface="Arial"/>
                  <a:ea typeface="Arial"/>
                  <a:cs typeface="Arial"/>
                  <a:sym typeface="Arial"/>
                </a:defRPr>
              </a:lvl1pPr>
            </a:lstStyle>
            <a:p>
              <a:r>
                <a:t>BACKHAND</a:t>
              </a:r>
            </a:p>
          </p:txBody>
        </p:sp>
      </p:grpSp>
      <p:grpSp>
        <p:nvGrpSpPr>
          <p:cNvPr id="77" name="Group 65"/>
          <p:cNvGrpSpPr/>
          <p:nvPr/>
        </p:nvGrpSpPr>
        <p:grpSpPr>
          <a:xfrm>
            <a:off x="3995737" y="3284537"/>
            <a:ext cx="1728790" cy="647702"/>
            <a:chOff x="0" y="0"/>
            <a:chExt cx="1728789" cy="647701"/>
          </a:xfrm>
        </p:grpSpPr>
        <p:sp>
          <p:nvSpPr>
            <p:cNvPr id="75" name="Shape 63"/>
            <p:cNvSpPr/>
            <p:nvPr/>
          </p:nvSpPr>
          <p:spPr>
            <a:xfrm>
              <a:off x="-1" y="-1"/>
              <a:ext cx="1728791" cy="647703"/>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76" name="Shape 64"/>
            <p:cNvSpPr txBox="1"/>
            <p:nvPr/>
          </p:nvSpPr>
          <p:spPr>
            <a:xfrm>
              <a:off x="451575" y="194239"/>
              <a:ext cx="825637"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latin typeface="Arial"/>
                  <a:ea typeface="Arial"/>
                  <a:cs typeface="Arial"/>
                  <a:sym typeface="Arial"/>
                </a:defRPr>
              </a:lvl1pPr>
            </a:lstStyle>
            <a:p>
              <a:r>
                <a:t>SMASH</a:t>
              </a:r>
            </a:p>
          </p:txBody>
        </p:sp>
      </p:grpSp>
      <p:grpSp>
        <p:nvGrpSpPr>
          <p:cNvPr id="80" name="Group 68"/>
          <p:cNvGrpSpPr/>
          <p:nvPr/>
        </p:nvGrpSpPr>
        <p:grpSpPr>
          <a:xfrm>
            <a:off x="6306342" y="3330511"/>
            <a:ext cx="1873252" cy="647702"/>
            <a:chOff x="0" y="0"/>
            <a:chExt cx="1873250" cy="647701"/>
          </a:xfrm>
        </p:grpSpPr>
        <p:sp>
          <p:nvSpPr>
            <p:cNvPr id="78" name="Shape 66"/>
            <p:cNvSpPr/>
            <p:nvPr/>
          </p:nvSpPr>
          <p:spPr>
            <a:xfrm>
              <a:off x="0" y="-1"/>
              <a:ext cx="1873251" cy="647703"/>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79" name="Shape 67"/>
            <p:cNvSpPr txBox="1"/>
            <p:nvPr/>
          </p:nvSpPr>
          <p:spPr>
            <a:xfrm>
              <a:off x="252846" y="194239"/>
              <a:ext cx="1367558"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latin typeface="Arial"/>
                  <a:ea typeface="Arial"/>
                  <a:cs typeface="Arial"/>
                  <a:sym typeface="Arial"/>
                </a:defRPr>
              </a:lvl1pPr>
            </a:lstStyle>
            <a:p>
              <a:r>
                <a:t>DROP SHOT</a:t>
              </a:r>
            </a:p>
          </p:txBody>
        </p:sp>
      </p:grpSp>
      <p:sp>
        <p:nvSpPr>
          <p:cNvPr id="81" name="Shape 69"/>
          <p:cNvSpPr/>
          <p:nvPr/>
        </p:nvSpPr>
        <p:spPr>
          <a:xfrm>
            <a:off x="1835150" y="1268412"/>
            <a:ext cx="792164" cy="57467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sp>
        <p:nvSpPr>
          <p:cNvPr id="82" name="Shape 70"/>
          <p:cNvSpPr/>
          <p:nvPr/>
        </p:nvSpPr>
        <p:spPr>
          <a:xfrm>
            <a:off x="4284662" y="1268412"/>
            <a:ext cx="792164" cy="57467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sp>
        <p:nvSpPr>
          <p:cNvPr id="83" name="Shape 71"/>
          <p:cNvSpPr/>
          <p:nvPr/>
        </p:nvSpPr>
        <p:spPr>
          <a:xfrm>
            <a:off x="6732586" y="1268412"/>
            <a:ext cx="792164" cy="57467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sp>
        <p:nvSpPr>
          <p:cNvPr id="84" name="Shape 72"/>
          <p:cNvSpPr/>
          <p:nvPr/>
        </p:nvSpPr>
        <p:spPr>
          <a:xfrm>
            <a:off x="539750" y="2636836"/>
            <a:ext cx="792164" cy="57467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sp>
        <p:nvSpPr>
          <p:cNvPr id="85" name="Shape 73"/>
          <p:cNvSpPr/>
          <p:nvPr/>
        </p:nvSpPr>
        <p:spPr>
          <a:xfrm>
            <a:off x="2268536" y="2636836"/>
            <a:ext cx="792164" cy="57467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sp>
        <p:nvSpPr>
          <p:cNvPr id="86" name="Shape 74"/>
          <p:cNvSpPr/>
          <p:nvPr/>
        </p:nvSpPr>
        <p:spPr>
          <a:xfrm>
            <a:off x="4356100" y="2636836"/>
            <a:ext cx="792164" cy="576264"/>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sp>
        <p:nvSpPr>
          <p:cNvPr id="87" name="Shape 75"/>
          <p:cNvSpPr/>
          <p:nvPr/>
        </p:nvSpPr>
        <p:spPr>
          <a:xfrm>
            <a:off x="6948486" y="2636836"/>
            <a:ext cx="792164" cy="574677"/>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solidFill>
            <a:schemeClr val="accent1"/>
          </a:solidFill>
          <a:ln w="12700">
            <a:miter lim="400000"/>
          </a:ln>
        </p:spPr>
        <p:txBody>
          <a:bodyPr lIns="45718" tIns="45718" rIns="45718" bIns="45718" anchor="ctr"/>
          <a:lstStyle/>
          <a:p>
            <a:pPr>
              <a:defRPr>
                <a:latin typeface="Arial"/>
                <a:ea typeface="Arial"/>
                <a:cs typeface="Arial"/>
                <a:sym typeface="Arial"/>
              </a:defRPr>
            </a:pPr>
            <a:endParaRPr/>
          </a:p>
        </p:txBody>
      </p:sp>
      <p:pic>
        <p:nvPicPr>
          <p:cNvPr id="8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89" name="bote1.jpg" descr="bote1.jpg"/>
          <p:cNvPicPr>
            <a:picLocks noChangeAspect="1"/>
          </p:cNvPicPr>
          <p:nvPr/>
        </p:nvPicPr>
        <p:blipFill>
          <a:blip r:embed="rId3"/>
          <a:stretch>
            <a:fillRect/>
          </a:stretch>
        </p:blipFill>
        <p:spPr>
          <a:xfrm>
            <a:off x="148430" y="4370801"/>
            <a:ext cx="1574802" cy="1825857"/>
          </a:xfrm>
          <a:prstGeom prst="rect">
            <a:avLst/>
          </a:prstGeom>
          <a:ln w="12700">
            <a:miter lim="400000"/>
          </a:ln>
        </p:spPr>
      </p:pic>
      <p:pic>
        <p:nvPicPr>
          <p:cNvPr id="90" name="Sin título-16.jpg" descr="Sin título-16.jpg"/>
          <p:cNvPicPr>
            <a:picLocks noChangeAspect="1"/>
          </p:cNvPicPr>
          <p:nvPr/>
        </p:nvPicPr>
        <p:blipFill>
          <a:blip r:embed="rId4"/>
          <a:stretch>
            <a:fillRect/>
          </a:stretch>
        </p:blipFill>
        <p:spPr>
          <a:xfrm>
            <a:off x="1939032" y="4367565"/>
            <a:ext cx="1652678" cy="1920789"/>
          </a:xfrm>
          <a:prstGeom prst="rect">
            <a:avLst/>
          </a:prstGeom>
          <a:ln w="12700">
            <a:miter lim="400000"/>
          </a:ln>
        </p:spPr>
      </p:pic>
      <p:pic>
        <p:nvPicPr>
          <p:cNvPr id="91" name="Sin título-11.jpg" descr="Sin título-11.jpg"/>
          <p:cNvPicPr>
            <a:picLocks noChangeAspect="1"/>
          </p:cNvPicPr>
          <p:nvPr/>
        </p:nvPicPr>
        <p:blipFill>
          <a:blip r:embed="rId5"/>
          <a:stretch>
            <a:fillRect/>
          </a:stretch>
        </p:blipFill>
        <p:spPr>
          <a:xfrm>
            <a:off x="3965859" y="4411793"/>
            <a:ext cx="1500221" cy="1832331"/>
          </a:xfrm>
          <a:prstGeom prst="rect">
            <a:avLst/>
          </a:prstGeom>
          <a:ln w="12700">
            <a:miter lim="400000"/>
          </a:ln>
        </p:spPr>
      </p:pic>
      <p:pic>
        <p:nvPicPr>
          <p:cNvPr id="92" name="Sin título-15.jpg" descr="Sin título-15.jpg"/>
          <p:cNvPicPr>
            <a:picLocks noChangeAspect="1"/>
          </p:cNvPicPr>
          <p:nvPr/>
        </p:nvPicPr>
        <p:blipFill>
          <a:blip r:embed="rId6"/>
          <a:stretch>
            <a:fillRect/>
          </a:stretch>
        </p:blipFill>
        <p:spPr>
          <a:xfrm>
            <a:off x="6178777" y="4358885"/>
            <a:ext cx="1899784" cy="1849689"/>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81"/>
                                        </p:tgtEl>
                                        <p:attrNameLst>
                                          <p:attrName>style.visibility</p:attrName>
                                        </p:attrNameLst>
                                      </p:cBhvr>
                                      <p:to>
                                        <p:strVal val="visible"/>
                                      </p:to>
                                    </p:set>
                                    <p:anim calcmode="lin" valueType="num">
                                      <p:cBhvr>
                                        <p:cTn id="7" dur="500" fill="hold"/>
                                        <p:tgtEl>
                                          <p:spTgt spid="81"/>
                                        </p:tgtEl>
                                        <p:attrNameLst>
                                          <p:attrName>ppt_x</p:attrName>
                                        </p:attrNameLst>
                                      </p:cBhvr>
                                      <p:tavLst>
                                        <p:tav tm="0">
                                          <p:val>
                                            <p:strVal val="#ppt_x"/>
                                          </p:val>
                                        </p:tav>
                                        <p:tav tm="100000">
                                          <p:val>
                                            <p:strVal val="#ppt_x"/>
                                          </p:val>
                                        </p:tav>
                                      </p:tavLst>
                                    </p:anim>
                                    <p:anim calcmode="lin" valueType="num">
                                      <p:cBhvr>
                                        <p:cTn id="8" dur="500" fill="hold"/>
                                        <p:tgtEl>
                                          <p:spTgt spid="8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62"/>
                                        </p:tgtEl>
                                        <p:attrNameLst>
                                          <p:attrName>style.visibility</p:attrName>
                                        </p:attrNameLst>
                                      </p:cBhvr>
                                      <p:to>
                                        <p:strVal val="visible"/>
                                      </p:to>
                                    </p:set>
                                    <p:anim calcmode="lin" valueType="num">
                                      <p:cBhvr>
                                        <p:cTn id="12" dur="500" fill="hold"/>
                                        <p:tgtEl>
                                          <p:spTgt spid="62"/>
                                        </p:tgtEl>
                                        <p:attrNameLst>
                                          <p:attrName>ppt_x</p:attrName>
                                        </p:attrNameLst>
                                      </p:cBhvr>
                                      <p:tavLst>
                                        <p:tav tm="0">
                                          <p:val>
                                            <p:strVal val="#ppt_x"/>
                                          </p:val>
                                        </p:tav>
                                        <p:tav tm="100000">
                                          <p:val>
                                            <p:strVal val="#ppt_x"/>
                                          </p:val>
                                        </p:tav>
                                      </p:tavLst>
                                    </p:anim>
                                    <p:anim calcmode="lin" valueType="num">
                                      <p:cBhvr>
                                        <p:cTn id="13"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iterate>
                                    <p:tmAbs val="0"/>
                                  </p:iterate>
                                  <p:childTnLst>
                                    <p:set>
                                      <p:cBhvr>
                                        <p:cTn id="17" fill="hold"/>
                                        <p:tgtEl>
                                          <p:spTgt spid="84"/>
                                        </p:tgtEl>
                                        <p:attrNameLst>
                                          <p:attrName>style.visibility</p:attrName>
                                        </p:attrNameLst>
                                      </p:cBhvr>
                                      <p:to>
                                        <p:strVal val="visible"/>
                                      </p:to>
                                    </p:set>
                                    <p:animEffect transition="in" filter="blinds(horizontal)">
                                      <p:cBhvr>
                                        <p:cTn id="18" dur="500"/>
                                        <p:tgtEl>
                                          <p:spTgt spid="84"/>
                                        </p:tgtEl>
                                      </p:cBhvr>
                                    </p:animEffect>
                                  </p:childTnLst>
                                </p:cTn>
                              </p:par>
                            </p:childTnLst>
                          </p:cTn>
                        </p:par>
                        <p:par>
                          <p:cTn id="19" fill="hold">
                            <p:stCondLst>
                              <p:cond delay="500"/>
                            </p:stCondLst>
                            <p:childTnLst>
                              <p:par>
                                <p:cTn id="20" presetID="3" presetClass="entr" presetSubtype="10" fill="hold" grpId="0" nodeType="afterEffect">
                                  <p:stCondLst>
                                    <p:cond delay="0"/>
                                  </p:stCondLst>
                                  <p:iterate>
                                    <p:tmAbs val="0"/>
                                  </p:iterate>
                                  <p:childTnLst>
                                    <p:set>
                                      <p:cBhvr>
                                        <p:cTn id="21" fill="hold"/>
                                        <p:tgtEl>
                                          <p:spTgt spid="71"/>
                                        </p:tgtEl>
                                        <p:attrNameLst>
                                          <p:attrName>style.visibility</p:attrName>
                                        </p:attrNameLst>
                                      </p:cBhvr>
                                      <p:to>
                                        <p:strVal val="visible"/>
                                      </p:to>
                                    </p:set>
                                    <p:animEffect transition="in" filter="blinds(horizontal)">
                                      <p:cBhvr>
                                        <p:cTn id="22" dur="5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iterate>
                                    <p:tmAbs val="0"/>
                                  </p:iterate>
                                  <p:childTnLst>
                                    <p:set>
                                      <p:cBhvr>
                                        <p:cTn id="26" fill="hold"/>
                                        <p:tgtEl>
                                          <p:spTgt spid="85"/>
                                        </p:tgtEl>
                                        <p:attrNameLst>
                                          <p:attrName>style.visibility</p:attrName>
                                        </p:attrNameLst>
                                      </p:cBhvr>
                                      <p:to>
                                        <p:strVal val="visible"/>
                                      </p:to>
                                    </p:set>
                                    <p:animEffect transition="in" filter="blinds(horizontal)">
                                      <p:cBhvr>
                                        <p:cTn id="27" dur="500"/>
                                        <p:tgtEl>
                                          <p:spTgt spid="85"/>
                                        </p:tgtEl>
                                      </p:cBhvr>
                                    </p:animEffect>
                                  </p:childTnLst>
                                </p:cTn>
                              </p:par>
                            </p:childTnLst>
                          </p:cTn>
                        </p:par>
                        <p:par>
                          <p:cTn id="28" fill="hold">
                            <p:stCondLst>
                              <p:cond delay="500"/>
                            </p:stCondLst>
                            <p:childTnLst>
                              <p:par>
                                <p:cTn id="29" presetID="3" presetClass="entr" presetSubtype="10" fill="hold" grpId="0" nodeType="afterEffect">
                                  <p:stCondLst>
                                    <p:cond delay="0"/>
                                  </p:stCondLst>
                                  <p:iterate>
                                    <p:tmAbs val="0"/>
                                  </p:iterate>
                                  <p:childTnLst>
                                    <p:set>
                                      <p:cBhvr>
                                        <p:cTn id="30" fill="hold"/>
                                        <p:tgtEl>
                                          <p:spTgt spid="74"/>
                                        </p:tgtEl>
                                        <p:attrNameLst>
                                          <p:attrName>style.visibility</p:attrName>
                                        </p:attrNameLst>
                                      </p:cBhvr>
                                      <p:to>
                                        <p:strVal val="visible"/>
                                      </p:to>
                                    </p:set>
                                    <p:animEffect transition="in" filter="blinds(horizontal)">
                                      <p:cBhvr>
                                        <p:cTn id="31" dur="500"/>
                                        <p:tgtEl>
                                          <p:spTgt spid="74"/>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iterate>
                                    <p:tmAbs val="0"/>
                                  </p:iterate>
                                  <p:childTnLst>
                                    <p:set>
                                      <p:cBhvr>
                                        <p:cTn id="35" fill="hold"/>
                                        <p:tgtEl>
                                          <p:spTgt spid="82"/>
                                        </p:tgtEl>
                                        <p:attrNameLst>
                                          <p:attrName>style.visibility</p:attrName>
                                        </p:attrNameLst>
                                      </p:cBhvr>
                                      <p:to>
                                        <p:strVal val="visible"/>
                                      </p:to>
                                    </p:set>
                                    <p:animEffect transition="in" filter="box(in)">
                                      <p:cBhvr>
                                        <p:cTn id="36" dur="1000"/>
                                        <p:tgtEl>
                                          <p:spTgt spid="82"/>
                                        </p:tgtEl>
                                      </p:cBhvr>
                                    </p:animEffect>
                                  </p:childTnLst>
                                </p:cTn>
                              </p:par>
                            </p:childTnLst>
                          </p:cTn>
                        </p:par>
                        <p:par>
                          <p:cTn id="37" fill="hold">
                            <p:stCondLst>
                              <p:cond delay="1000"/>
                            </p:stCondLst>
                            <p:childTnLst>
                              <p:par>
                                <p:cTn id="38" presetID="4" presetClass="entr" presetSubtype="16" fill="hold" grpId="0" nodeType="afterEffect">
                                  <p:stCondLst>
                                    <p:cond delay="0"/>
                                  </p:stCondLst>
                                  <p:iterate>
                                    <p:tmAbs val="0"/>
                                  </p:iterate>
                                  <p:childTnLst>
                                    <p:set>
                                      <p:cBhvr>
                                        <p:cTn id="39" fill="hold"/>
                                        <p:tgtEl>
                                          <p:spTgt spid="65"/>
                                        </p:tgtEl>
                                        <p:attrNameLst>
                                          <p:attrName>style.visibility</p:attrName>
                                        </p:attrNameLst>
                                      </p:cBhvr>
                                      <p:to>
                                        <p:strVal val="visible"/>
                                      </p:to>
                                    </p:set>
                                    <p:animEffect transition="in" filter="box(in)">
                                      <p:cBhvr>
                                        <p:cTn id="40" dur="1000"/>
                                        <p:tgtEl>
                                          <p:spTgt spid="65"/>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fill="hold" grpId="0" nodeType="clickEffect">
                                  <p:stCondLst>
                                    <p:cond delay="0"/>
                                  </p:stCondLst>
                                  <p:iterate>
                                    <p:tmAbs val="0"/>
                                  </p:iterate>
                                  <p:childTnLst>
                                    <p:set>
                                      <p:cBhvr>
                                        <p:cTn id="44" fill="hold"/>
                                        <p:tgtEl>
                                          <p:spTgt spid="86"/>
                                        </p:tgtEl>
                                        <p:attrNameLst>
                                          <p:attrName>style.visibility</p:attrName>
                                        </p:attrNameLst>
                                      </p:cBhvr>
                                      <p:to>
                                        <p:strVal val="visible"/>
                                      </p:to>
                                    </p:set>
                                    <p:animEffect transition="in" filter="dissolve">
                                      <p:cBhvr>
                                        <p:cTn id="45" dur="1000"/>
                                        <p:tgtEl>
                                          <p:spTgt spid="86"/>
                                        </p:tgtEl>
                                      </p:cBhvr>
                                    </p:animEffect>
                                  </p:childTnLst>
                                </p:cTn>
                              </p:par>
                            </p:childTnLst>
                          </p:cTn>
                        </p:par>
                        <p:par>
                          <p:cTn id="46" fill="hold">
                            <p:stCondLst>
                              <p:cond delay="1000"/>
                            </p:stCondLst>
                            <p:childTnLst>
                              <p:par>
                                <p:cTn id="47" presetID="9" presetClass="entr" fill="hold" grpId="0" nodeType="afterEffect">
                                  <p:stCondLst>
                                    <p:cond delay="0"/>
                                  </p:stCondLst>
                                  <p:iterate>
                                    <p:tmAbs val="0"/>
                                  </p:iterate>
                                  <p:childTnLst>
                                    <p:set>
                                      <p:cBhvr>
                                        <p:cTn id="48" fill="hold"/>
                                        <p:tgtEl>
                                          <p:spTgt spid="77"/>
                                        </p:tgtEl>
                                        <p:attrNameLst>
                                          <p:attrName>style.visibility</p:attrName>
                                        </p:attrNameLst>
                                      </p:cBhvr>
                                      <p:to>
                                        <p:strVal val="visible"/>
                                      </p:to>
                                    </p:set>
                                    <p:animEffect transition="in" filter="dissolve">
                                      <p:cBhvr>
                                        <p:cTn id="49" dur="1000"/>
                                        <p:tgtEl>
                                          <p:spTgt spid="7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iterate>
                                    <p:tmAbs val="0"/>
                                  </p:iterate>
                                  <p:childTnLst>
                                    <p:set>
                                      <p:cBhvr>
                                        <p:cTn id="53" fill="hold"/>
                                        <p:tgtEl>
                                          <p:spTgt spid="83"/>
                                        </p:tgtEl>
                                        <p:attrNameLst>
                                          <p:attrName>style.visibility</p:attrName>
                                        </p:attrNameLst>
                                      </p:cBhvr>
                                      <p:to>
                                        <p:strVal val="visible"/>
                                      </p:to>
                                    </p:set>
                                    <p:anim calcmode="lin" valueType="num">
                                      <p:cBhvr>
                                        <p:cTn id="54" dur="500" fill="hold"/>
                                        <p:tgtEl>
                                          <p:spTgt spid="83"/>
                                        </p:tgtEl>
                                        <p:attrNameLst>
                                          <p:attrName>ppt_x</p:attrName>
                                        </p:attrNameLst>
                                      </p:cBhvr>
                                      <p:tavLst>
                                        <p:tav tm="0">
                                          <p:val>
                                            <p:strVal val="#ppt_x"/>
                                          </p:val>
                                        </p:tav>
                                        <p:tav tm="100000">
                                          <p:val>
                                            <p:strVal val="#ppt_x"/>
                                          </p:val>
                                        </p:tav>
                                      </p:tavLst>
                                    </p:anim>
                                    <p:anim calcmode="lin" valueType="num">
                                      <p:cBhvr>
                                        <p:cTn id="55" dur="500" fill="hold"/>
                                        <p:tgtEl>
                                          <p:spTgt spid="83"/>
                                        </p:tgtEl>
                                        <p:attrNameLst>
                                          <p:attrName>ppt_y</p:attrName>
                                        </p:attrNameLst>
                                      </p:cBhvr>
                                      <p:tavLst>
                                        <p:tav tm="0">
                                          <p:val>
                                            <p:strVal val="1+#ppt_h/2"/>
                                          </p:val>
                                        </p:tav>
                                        <p:tav tm="100000">
                                          <p:val>
                                            <p:strVal val="#ppt_y"/>
                                          </p:val>
                                        </p:tav>
                                      </p:tavLst>
                                    </p:anim>
                                  </p:childTnLst>
                                </p:cTn>
                              </p:par>
                            </p:childTnLst>
                          </p:cTn>
                        </p:par>
                        <p:par>
                          <p:cTn id="56" fill="hold">
                            <p:stCondLst>
                              <p:cond delay="500"/>
                            </p:stCondLst>
                            <p:childTnLst>
                              <p:par>
                                <p:cTn id="57" presetID="2" presetClass="entr" presetSubtype="4" fill="hold" grpId="0" nodeType="afterEffect">
                                  <p:stCondLst>
                                    <p:cond delay="0"/>
                                  </p:stCondLst>
                                  <p:iterate>
                                    <p:tmAbs val="0"/>
                                  </p:iterate>
                                  <p:childTnLst>
                                    <p:set>
                                      <p:cBhvr>
                                        <p:cTn id="58" fill="hold"/>
                                        <p:tgtEl>
                                          <p:spTgt spid="68"/>
                                        </p:tgtEl>
                                        <p:attrNameLst>
                                          <p:attrName>style.visibility</p:attrName>
                                        </p:attrNameLst>
                                      </p:cBhvr>
                                      <p:to>
                                        <p:strVal val="visible"/>
                                      </p:to>
                                    </p:set>
                                    <p:anim calcmode="lin" valueType="num">
                                      <p:cBhvr>
                                        <p:cTn id="59" dur="500" fill="hold"/>
                                        <p:tgtEl>
                                          <p:spTgt spid="68"/>
                                        </p:tgtEl>
                                        <p:attrNameLst>
                                          <p:attrName>ppt_x</p:attrName>
                                        </p:attrNameLst>
                                      </p:cBhvr>
                                      <p:tavLst>
                                        <p:tav tm="0">
                                          <p:val>
                                            <p:strVal val="#ppt_x"/>
                                          </p:val>
                                        </p:tav>
                                        <p:tav tm="100000">
                                          <p:val>
                                            <p:strVal val="#ppt_x"/>
                                          </p:val>
                                        </p:tav>
                                      </p:tavLst>
                                    </p:anim>
                                    <p:anim calcmode="lin" valueType="num">
                                      <p:cBhvr>
                                        <p:cTn id="6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iterate>
                                    <p:tmAbs val="0"/>
                                  </p:iterate>
                                  <p:childTnLst>
                                    <p:set>
                                      <p:cBhvr>
                                        <p:cTn id="64" fill="hold"/>
                                        <p:tgtEl>
                                          <p:spTgt spid="87"/>
                                        </p:tgtEl>
                                        <p:attrNameLst>
                                          <p:attrName>style.visibility</p:attrName>
                                        </p:attrNameLst>
                                      </p:cBhvr>
                                      <p:to>
                                        <p:strVal val="visible"/>
                                      </p:to>
                                    </p:set>
                                    <p:anim calcmode="lin" valueType="num">
                                      <p:cBhvr>
                                        <p:cTn id="65" dur="500" fill="hold"/>
                                        <p:tgtEl>
                                          <p:spTgt spid="87"/>
                                        </p:tgtEl>
                                        <p:attrNameLst>
                                          <p:attrName>ppt_x</p:attrName>
                                        </p:attrNameLst>
                                      </p:cBhvr>
                                      <p:tavLst>
                                        <p:tav tm="0">
                                          <p:val>
                                            <p:strVal val="#ppt_x"/>
                                          </p:val>
                                        </p:tav>
                                        <p:tav tm="100000">
                                          <p:val>
                                            <p:strVal val="#ppt_x"/>
                                          </p:val>
                                        </p:tav>
                                      </p:tavLst>
                                    </p:anim>
                                    <p:anim calcmode="lin" valueType="num">
                                      <p:cBhvr>
                                        <p:cTn id="66" dur="500" fill="hold"/>
                                        <p:tgtEl>
                                          <p:spTgt spid="87"/>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2" presetClass="entr" presetSubtype="4" fill="hold" grpId="0" nodeType="afterEffect">
                                  <p:stCondLst>
                                    <p:cond delay="0"/>
                                  </p:stCondLst>
                                  <p:iterate>
                                    <p:tmAbs val="0"/>
                                  </p:iterate>
                                  <p:childTnLst>
                                    <p:set>
                                      <p:cBhvr>
                                        <p:cTn id="69" fill="hold"/>
                                        <p:tgtEl>
                                          <p:spTgt spid="80"/>
                                        </p:tgtEl>
                                        <p:attrNameLst>
                                          <p:attrName>style.visibility</p:attrName>
                                        </p:attrNameLst>
                                      </p:cBhvr>
                                      <p:to>
                                        <p:strVal val="visible"/>
                                      </p:to>
                                    </p:set>
                                    <p:anim calcmode="lin" valueType="num">
                                      <p:cBhvr>
                                        <p:cTn id="70" dur="500" fill="hold"/>
                                        <p:tgtEl>
                                          <p:spTgt spid="80"/>
                                        </p:tgtEl>
                                        <p:attrNameLst>
                                          <p:attrName>ppt_x</p:attrName>
                                        </p:attrNameLst>
                                      </p:cBhvr>
                                      <p:tavLst>
                                        <p:tav tm="0">
                                          <p:val>
                                            <p:strVal val="#ppt_x"/>
                                          </p:val>
                                        </p:tav>
                                        <p:tav tm="100000">
                                          <p:val>
                                            <p:strVal val="#ppt_x"/>
                                          </p:val>
                                        </p:tav>
                                      </p:tavLst>
                                    </p:anim>
                                    <p:anim calcmode="lin" valueType="num">
                                      <p:cBhvr>
                                        <p:cTn id="71"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advAuto="0"/>
      <p:bldP spid="65" grpId="0" animBg="1" advAuto="0"/>
      <p:bldP spid="68" grpId="0" animBg="1" advAuto="0"/>
      <p:bldP spid="71" grpId="0" animBg="1" advAuto="0"/>
      <p:bldP spid="74" grpId="0" animBg="1" advAuto="0"/>
      <p:bldP spid="77" grpId="0" animBg="1" advAuto="0"/>
      <p:bldP spid="80" grpId="0" animBg="1" advAuto="0"/>
      <p:bldP spid="81" grpId="0" animBg="1" advAuto="0"/>
      <p:bldP spid="82" grpId="0" animBg="1" advAuto="0"/>
      <p:bldP spid="83" grpId="0" animBg="1" advAuto="0"/>
      <p:bldP spid="84" grpId="0" animBg="1" advAuto="0"/>
      <p:bldP spid="85" grpId="0" animBg="1" advAuto="0"/>
      <p:bldP spid="86" grpId="0" animBg="1" advAuto="0"/>
      <p:bldP spid="87"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83"/>
          <p:cNvSpPr txBox="1"/>
          <p:nvPr/>
        </p:nvSpPr>
        <p:spPr>
          <a:xfrm>
            <a:off x="2627311" y="400195"/>
            <a:ext cx="2903274" cy="4862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2800" b="1">
                <a:latin typeface="Arial"/>
                <a:ea typeface="Arial"/>
                <a:cs typeface="Arial"/>
                <a:sym typeface="Arial"/>
              </a:defRPr>
            </a:lvl1pPr>
          </a:lstStyle>
          <a:p>
            <a:r>
              <a:t>Tipos de juegos </a:t>
            </a:r>
          </a:p>
        </p:txBody>
      </p:sp>
      <p:grpSp>
        <p:nvGrpSpPr>
          <p:cNvPr id="97" name="Group 86"/>
          <p:cNvGrpSpPr/>
          <p:nvPr/>
        </p:nvGrpSpPr>
        <p:grpSpPr>
          <a:xfrm>
            <a:off x="218851" y="885367"/>
            <a:ext cx="2546599" cy="695793"/>
            <a:chOff x="-36052" y="0"/>
            <a:chExt cx="2546598" cy="695792"/>
          </a:xfrm>
        </p:grpSpPr>
        <p:sp>
          <p:nvSpPr>
            <p:cNvPr id="95" name="Shape 84"/>
            <p:cNvSpPr/>
            <p:nvPr/>
          </p:nvSpPr>
          <p:spPr>
            <a:xfrm>
              <a:off x="-1" y="-1"/>
              <a:ext cx="2474496" cy="695794"/>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96" name="Shape 85"/>
            <p:cNvSpPr txBox="1"/>
            <p:nvPr/>
          </p:nvSpPr>
          <p:spPr>
            <a:xfrm>
              <a:off x="-36053" y="208661"/>
              <a:ext cx="2546600" cy="2784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algn="ctr">
                <a:defRPr>
                  <a:latin typeface="Arial"/>
                  <a:ea typeface="Arial"/>
                  <a:cs typeface="Arial"/>
                  <a:sym typeface="Arial"/>
                </a:defRPr>
              </a:lvl1pPr>
            </a:lstStyle>
            <a:p>
              <a:r>
                <a:t>WITHOUT BOUNCING</a:t>
              </a:r>
            </a:p>
          </p:txBody>
        </p:sp>
      </p:grpSp>
      <p:grpSp>
        <p:nvGrpSpPr>
          <p:cNvPr id="100" name="Group 89"/>
          <p:cNvGrpSpPr/>
          <p:nvPr/>
        </p:nvGrpSpPr>
        <p:grpSpPr>
          <a:xfrm>
            <a:off x="252411" y="3588551"/>
            <a:ext cx="2303466" cy="647702"/>
            <a:chOff x="0" y="0"/>
            <a:chExt cx="2303464" cy="647701"/>
          </a:xfrm>
        </p:grpSpPr>
        <p:sp>
          <p:nvSpPr>
            <p:cNvPr id="98" name="Shape 87"/>
            <p:cNvSpPr/>
            <p:nvPr/>
          </p:nvSpPr>
          <p:spPr>
            <a:xfrm>
              <a:off x="-1" y="-1"/>
              <a:ext cx="2303466" cy="647703"/>
            </a:xfrm>
            <a:prstGeom prst="rect">
              <a:avLst/>
            </a:prstGeom>
            <a:solidFill>
              <a:schemeClr val="accent1"/>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99" name="Shape 88"/>
            <p:cNvSpPr txBox="1"/>
            <p:nvPr/>
          </p:nvSpPr>
          <p:spPr>
            <a:xfrm>
              <a:off x="529400" y="194239"/>
              <a:ext cx="1244663" cy="25922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numCol="1" anchor="ctr">
              <a:spAutoFit/>
            </a:bodyPr>
            <a:lstStyle>
              <a:lvl1pPr algn="ctr">
                <a:defRPr>
                  <a:latin typeface="Arial"/>
                  <a:ea typeface="Arial"/>
                  <a:cs typeface="Arial"/>
                  <a:sym typeface="Arial"/>
                </a:defRPr>
              </a:lvl1pPr>
            </a:lstStyle>
            <a:p>
              <a:r>
                <a:t>BOUNCING</a:t>
              </a:r>
            </a:p>
          </p:txBody>
        </p:sp>
      </p:grpSp>
      <p:pic>
        <p:nvPicPr>
          <p:cNvPr id="101" name="sinbote2.jpg" descr="sinbote2.jpg"/>
          <p:cNvPicPr>
            <a:picLocks noChangeAspect="1"/>
          </p:cNvPicPr>
          <p:nvPr/>
        </p:nvPicPr>
        <p:blipFill>
          <a:blip r:embed="rId2"/>
          <a:stretch>
            <a:fillRect/>
          </a:stretch>
        </p:blipFill>
        <p:spPr>
          <a:xfrm>
            <a:off x="195209" y="1816768"/>
            <a:ext cx="2417868" cy="1512128"/>
          </a:xfrm>
          <a:prstGeom prst="rect">
            <a:avLst/>
          </a:prstGeom>
          <a:ln w="12700">
            <a:miter lim="400000"/>
          </a:ln>
        </p:spPr>
      </p:pic>
      <p:pic>
        <p:nvPicPr>
          <p:cNvPr id="102"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03" name="Group 94"/>
          <p:cNvSpPr/>
          <p:nvPr/>
        </p:nvSpPr>
        <p:spPr>
          <a:xfrm>
            <a:off x="5383906" y="2058002"/>
            <a:ext cx="3152525" cy="537854"/>
          </a:xfrm>
          <a:prstGeom prst="rect">
            <a:avLst/>
          </a:prstGeom>
          <a:solidFill>
            <a:schemeClr val="accent1"/>
          </a:solidFill>
          <a:ln w="12700">
            <a:miter lim="400000"/>
          </a:ln>
        </p:spPr>
        <p:txBody>
          <a:bodyPr lIns="45718" tIns="45718" rIns="45718" bIns="45718" anchor="ctr"/>
          <a:lstStyle/>
          <a:p>
            <a:pPr algn="ctr">
              <a:defRPr>
                <a:latin typeface="Arial"/>
                <a:ea typeface="Arial"/>
                <a:cs typeface="Arial"/>
                <a:sym typeface="Arial"/>
              </a:defRPr>
            </a:pPr>
            <a:endParaRPr/>
          </a:p>
        </p:txBody>
      </p:sp>
      <p:sp>
        <p:nvSpPr>
          <p:cNvPr id="104" name="Shape 95"/>
          <p:cNvSpPr txBox="1"/>
          <p:nvPr/>
        </p:nvSpPr>
        <p:spPr>
          <a:xfrm>
            <a:off x="5316315" y="2063968"/>
            <a:ext cx="3287708" cy="5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a:defRPr>
                <a:latin typeface="Arial"/>
                <a:ea typeface="Arial"/>
                <a:cs typeface="Arial"/>
                <a:sym typeface="Arial"/>
              </a:defRPr>
            </a:lvl1pPr>
          </a:lstStyle>
          <a:p>
            <a:r>
              <a:t>IN A DEMARCATED SPACE/AREA</a:t>
            </a:r>
          </a:p>
        </p:txBody>
      </p:sp>
      <p:pic>
        <p:nvPicPr>
          <p:cNvPr id="105" name="con bote.jpg" descr="con bote.jpg"/>
          <p:cNvPicPr>
            <a:picLocks noChangeAspect="1"/>
          </p:cNvPicPr>
          <p:nvPr/>
        </p:nvPicPr>
        <p:blipFill>
          <a:blip r:embed="rId4"/>
          <a:stretch>
            <a:fillRect/>
          </a:stretch>
        </p:blipFill>
        <p:spPr>
          <a:xfrm>
            <a:off x="215007" y="4726168"/>
            <a:ext cx="3152525" cy="1654104"/>
          </a:xfrm>
          <a:prstGeom prst="rect">
            <a:avLst/>
          </a:prstGeom>
          <a:ln w="12700">
            <a:miter lim="400000"/>
          </a:ln>
        </p:spPr>
      </p:pic>
      <p:pic>
        <p:nvPicPr>
          <p:cNvPr id="106" name="16 copia.jpg" descr="16 copia.jpg"/>
          <p:cNvPicPr>
            <a:picLocks noChangeAspect="1"/>
          </p:cNvPicPr>
          <p:nvPr/>
        </p:nvPicPr>
        <p:blipFill>
          <a:blip r:embed="rId5"/>
          <a:stretch>
            <a:fillRect/>
          </a:stretch>
        </p:blipFill>
        <p:spPr>
          <a:xfrm>
            <a:off x="4906019" y="3214058"/>
            <a:ext cx="3701899" cy="131623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97"/>
                                        </p:tgtEl>
                                        <p:attrNameLst>
                                          <p:attrName>style.visibility</p:attrName>
                                        </p:attrNameLst>
                                      </p:cBhvr>
                                      <p:to>
                                        <p:strVal val="visible"/>
                                      </p:to>
                                    </p:set>
                                    <p:anim calcmode="lin" valueType="num">
                                      <p:cBhvr>
                                        <p:cTn id="7" dur="500" fill="hold"/>
                                        <p:tgtEl>
                                          <p:spTgt spid="97"/>
                                        </p:tgtEl>
                                        <p:attrNameLst>
                                          <p:attrName>ppt_x</p:attrName>
                                        </p:attrNameLst>
                                      </p:cBhvr>
                                      <p:tavLst>
                                        <p:tav tm="0">
                                          <p:val>
                                            <p:strVal val="#ppt_x"/>
                                          </p:val>
                                        </p:tav>
                                        <p:tav tm="100000">
                                          <p:val>
                                            <p:strVal val="#ppt_x"/>
                                          </p:val>
                                        </p:tav>
                                      </p:tavLst>
                                    </p:anim>
                                    <p:anim calcmode="lin" valueType="num">
                                      <p:cBhvr>
                                        <p:cTn id="8"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0" nodeType="clickEffect">
                                  <p:stCondLst>
                                    <p:cond delay="0"/>
                                  </p:stCondLst>
                                  <p:iterate>
                                    <p:tmAbs val="0"/>
                                  </p:iterate>
                                  <p:childTnLst>
                                    <p:set>
                                      <p:cBhvr>
                                        <p:cTn id="12" fill="hold"/>
                                        <p:tgtEl>
                                          <p:spTgt spid="100"/>
                                        </p:tgtEl>
                                        <p:attrNameLst>
                                          <p:attrName>style.visibility</p:attrName>
                                        </p:attrNameLst>
                                      </p:cBhvr>
                                      <p:to>
                                        <p:strVal val="visible"/>
                                      </p:to>
                                    </p:set>
                                    <p:animEffect transition="in" filter="dissolve">
                                      <p:cBhvr>
                                        <p:cTn id="13" dur="500"/>
                                        <p:tgtEl>
                                          <p:spTgt spid="10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iterate>
                                    <p:tmAbs val="0"/>
                                  </p:iterate>
                                  <p:childTnLst>
                                    <p:set>
                                      <p:cBhvr>
                                        <p:cTn id="17" fill="hold"/>
                                        <p:tgtEl>
                                          <p:spTgt spid="101"/>
                                        </p:tgtEl>
                                        <p:attrNameLst>
                                          <p:attrName>style.visibility</p:attrName>
                                        </p:attrNameLst>
                                      </p:cBhvr>
                                      <p:to>
                                        <p:strVal val="visible"/>
                                      </p:to>
                                    </p:set>
                                    <p:animEffect transition="in" filter="blinds(horizontal)">
                                      <p:cBhvr>
                                        <p:cTn id="18" dur="500"/>
                                        <p:tgtEl>
                                          <p:spTgt spid="10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iterate>
                                    <p:tmAbs val="0"/>
                                  </p:iterate>
                                  <p:childTnLst>
                                    <p:set>
                                      <p:cBhvr>
                                        <p:cTn id="22" fill="hold"/>
                                        <p:tgtEl>
                                          <p:spTgt spid="103"/>
                                        </p:tgtEl>
                                        <p:attrNameLst>
                                          <p:attrName>style.visibility</p:attrName>
                                        </p:attrNameLst>
                                      </p:cBhvr>
                                      <p:to>
                                        <p:strVal val="visible"/>
                                      </p:to>
                                    </p:set>
                                    <p:animEffect transition="in" filter="blinds(horizontal)">
                                      <p:cBhvr>
                                        <p:cTn id="23"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advAuto="0"/>
      <p:bldP spid="100" grpId="0" animBg="1" advAuto="0"/>
      <p:bldP spid="101" grpId="0" animBg="1" advAuto="0"/>
      <p:bldP spid="103" grpId="0"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620</Words>
  <Application>Microsoft Office PowerPoint</Application>
  <PresentationFormat>Presentación en pantalla (4:3)</PresentationFormat>
  <Paragraphs>54</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Default</vt:lpstr>
      <vt:lpstr>Presentación de PowerPoint</vt:lpstr>
      <vt:lpstr>Paddleball Games </vt:lpstr>
      <vt:lpstr>OBJETIVES</vt:lpstr>
      <vt:lpstr>Presentación de PowerPoint</vt:lpstr>
      <vt:lpstr>Presentación de PowerPoint</vt:lpstr>
      <vt:lpstr>Presentación de PowerPoint</vt:lpstr>
      <vt:lpstr>Presentación de PowerPoint</vt:lpstr>
      <vt:lpstr>Presentación de PowerPoint</vt:lpstr>
      <vt:lpstr>Presentación de PowerPoint</vt:lpstr>
      <vt:lpstr> The Game of Paddleball and Decision-Making </vt:lpstr>
      <vt:lpstr>QUESTIONNAIRE ON ACTIVITIES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2021-09-01T12:08:00Z</dcterms:modified>
</cp:coreProperties>
</file>