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5.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7.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685800" y="2130425"/>
            <a:ext cx="7772400" cy="1470025"/>
          </a:xfrm>
          <a:prstGeom prst="rect">
            <a:avLst/>
          </a:prstGeom>
          <a:ln w="12700">
            <a:miter lim="400000"/>
          </a:ln>
        </p:spPr>
        <p:txBody>
          <a:bodyPr lIns="0" tIns="0" rIns="0" bIns="0" anchor="ctr">
            <a:normAutofit fontScale="100000" lnSpcReduction="0"/>
          </a:bodyPr>
          <a:lstStyle/>
          <a:p>
            <a:pPr lvl="0"/>
          </a:p>
        </p:txBody>
      </p:sp>
      <p:sp>
        <p:nvSpPr>
          <p:cNvPr id="9" name="Shape 9"/>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pPr>
          </a:p>
        </p:txBody>
      </p:sp>
      <p:pic>
        <p:nvPicPr>
          <p:cNvPr id="10"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1" name="Shape 11"/>
          <p:cNvSpPr/>
          <p:nvPr/>
        </p:nvSpPr>
        <p:spPr>
          <a:xfrm>
            <a:off x="323850" y="5589587"/>
            <a:ext cx="6696075"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lvl1pPr>
          </a:lstStyle>
          <a:p>
            <a:pPr lvl="0">
              <a:defRPr sz="1800"/>
            </a:pPr>
            <a:r>
              <a:rPr sz="4400"/>
              <a:t>El béisbol</a:t>
            </a:r>
          </a:p>
        </p:txBody>
      </p:sp>
      <p:sp>
        <p:nvSpPr>
          <p:cNvPr id="12" name="Shape 12"/>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pic>
        <p:nvPicPr>
          <p:cNvPr id="13"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idx="4294967295"/>
          </p:nvPr>
        </p:nvSpPr>
        <p:spPr>
          <a:xfrm>
            <a:off x="1979612" y="549275"/>
            <a:ext cx="4033838" cy="5222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685800">
              <a:defRPr sz="3000"/>
            </a:lvl1pPr>
          </a:lstStyle>
          <a:p>
            <a:pPr lvl="0">
              <a:defRPr sz="1800"/>
            </a:pPr>
            <a:r>
              <a:rPr sz="3000"/>
              <a:t>materiales</a:t>
            </a:r>
          </a:p>
        </p:txBody>
      </p:sp>
      <p:sp>
        <p:nvSpPr>
          <p:cNvPr id="55" name="Shape 55"/>
          <p:cNvSpPr/>
          <p:nvPr/>
        </p:nvSpPr>
        <p:spPr>
          <a:xfrm>
            <a:off x="500062" y="1285875"/>
            <a:ext cx="6153101" cy="2484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u="sng"/>
              <a:t>La pelota</a:t>
            </a:r>
            <a:r>
              <a:t>. Tiene 150g de peso y 23 cm de circunferencia, está construida a partir de una bola de goma enrollada en hilo y cubierta con cuero cosido. </a:t>
            </a:r>
          </a:p>
          <a:p>
            <a:pPr lvl="0"/>
            <a:r>
              <a:rPr u="sng"/>
              <a:t>El bate</a:t>
            </a:r>
            <a:r>
              <a:t>. Es de madera y de 90cm de largo. </a:t>
            </a:r>
            <a:endParaRPr u="sng"/>
          </a:p>
          <a:p>
            <a:pPr lvl="0"/>
            <a:r>
              <a:rPr u="sng"/>
              <a:t>Los guantes</a:t>
            </a:r>
            <a:r>
              <a:t>. Son de cuero colocado en la mano no hábil para recoger la pelota y protegerse de ella. El guante del “catcher”</a:t>
            </a:r>
          </a:p>
          <a:p>
            <a:pPr lvl="0"/>
            <a:r>
              <a:rPr u="sng"/>
              <a:t>Uniforme</a:t>
            </a:r>
            <a:r>
              <a:t>. El catcher lleva careta, rodilleras y peto  y el bateador un casco con protección del pabellón auditivo. </a:t>
            </a:r>
          </a:p>
        </p:txBody>
      </p:sp>
      <p:pic>
        <p:nvPicPr>
          <p:cNvPr id="5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57" name="beisbol14.jpg"/>
          <p:cNvPicPr/>
          <p:nvPr/>
        </p:nvPicPr>
        <p:blipFill>
          <a:blip r:embed="rId3">
            <a:extLst/>
          </a:blip>
          <a:stretch>
            <a:fillRect/>
          </a:stretch>
        </p:blipFill>
        <p:spPr>
          <a:xfrm>
            <a:off x="6967884" y="1029191"/>
            <a:ext cx="1712148" cy="5041906"/>
          </a:xfrm>
          <a:prstGeom prst="rect">
            <a:avLst/>
          </a:prstGeom>
          <a:ln w="12700">
            <a:miter lim="400000"/>
          </a:ln>
        </p:spPr>
      </p:pic>
      <p:pic>
        <p:nvPicPr>
          <p:cNvPr id="58" name="beisbol6.jpg"/>
          <p:cNvPicPr/>
          <p:nvPr/>
        </p:nvPicPr>
        <p:blipFill>
          <a:blip r:embed="rId4">
            <a:extLst/>
          </a:blip>
          <a:stretch>
            <a:fillRect/>
          </a:stretch>
        </p:blipFill>
        <p:spPr>
          <a:xfrm>
            <a:off x="4374119" y="4487305"/>
            <a:ext cx="1712147" cy="1602010"/>
          </a:xfrm>
          <a:prstGeom prst="rect">
            <a:avLst/>
          </a:prstGeom>
          <a:ln w="12700">
            <a:miter lim="400000"/>
          </a:ln>
        </p:spPr>
      </p:pic>
      <p:pic>
        <p:nvPicPr>
          <p:cNvPr id="59" name="beisbol-9.jpg"/>
          <p:cNvPicPr/>
          <p:nvPr/>
        </p:nvPicPr>
        <p:blipFill>
          <a:blip r:embed="rId5">
            <a:extLst/>
          </a:blip>
          <a:stretch>
            <a:fillRect/>
          </a:stretch>
        </p:blipFill>
        <p:spPr>
          <a:xfrm>
            <a:off x="106412" y="4569783"/>
            <a:ext cx="4033838" cy="143705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55">
                                            <p:bg/>
                                          </p:spTgt>
                                        </p:tgtEl>
                                        <p:attrNameLst>
                                          <p:attrName>style.visibility</p:attrName>
                                        </p:attrNameLst>
                                      </p:cBhvr>
                                      <p:to>
                                        <p:strVal val="visible"/>
                                      </p:to>
                                    </p:set>
                                    <p:animEffect filter="blinds(horizontal)" transition="in">
                                      <p:cBhvr>
                                        <p:cTn id="7" dur="500"/>
                                        <p:tgtEl>
                                          <p:spTgt spid="55">
                                            <p:bg/>
                                          </p:spTgt>
                                        </p:tgtEl>
                                      </p:cBhvr>
                                    </p:animEffect>
                                  </p:childTnLst>
                                </p:cTn>
                              </p:par>
                              <p:par>
                                <p:cTn id="8" presetClass="entr" presetSubtype="10" presetID="3" grpId="1" fill="hold">
                                  <p:stCondLst>
                                    <p:cond delay="0"/>
                                  </p:stCondLst>
                                  <p:iterate type="el" backwards="0">
                                    <p:tmAbs val="0"/>
                                  </p:iterate>
                                  <p:childTnLst>
                                    <p:set>
                                      <p:cBhvr>
                                        <p:cTn id="9" fill="hold"/>
                                        <p:tgtEl>
                                          <p:spTgt spid="55">
                                            <p:txEl>
                                              <p:pRg st="0" end="0"/>
                                            </p:txEl>
                                          </p:spTgt>
                                        </p:tgtEl>
                                        <p:attrNameLst>
                                          <p:attrName>style.visibility</p:attrName>
                                        </p:attrNameLst>
                                      </p:cBhvr>
                                      <p:to>
                                        <p:strVal val="visible"/>
                                      </p:to>
                                    </p:set>
                                    <p:animEffect filter="blinds(horizontal)" transition="in">
                                      <p:cBhvr>
                                        <p:cTn id="10" dur="500"/>
                                        <p:tgtEl>
                                          <p:spTgt spid="55">
                                            <p:txEl>
                                              <p:pRg st="0" end="0"/>
                                            </p:txEl>
                                          </p:spTgt>
                                        </p:tgtEl>
                                      </p:cBhvr>
                                    </p:animEffect>
                                  </p:childTnLst>
                                </p:cTn>
                              </p:par>
                            </p:childTnLst>
                          </p:cTn>
                        </p:par>
                        <p:par>
                          <p:cTn id="11" fill="hold">
                            <p:stCondLst>
                              <p:cond delay="500"/>
                            </p:stCondLst>
                            <p:childTnLst>
                              <p:par>
                                <p:cTn id="12" nodeType="afterEffect" presetClass="entr" presetSubtype="10" presetID="3" grpId="1" fill="hold">
                                  <p:stCondLst>
                                    <p:cond delay="0"/>
                                  </p:stCondLst>
                                  <p:iterate type="el" backwards="0">
                                    <p:tmAbs val="0"/>
                                  </p:iterate>
                                  <p:childTnLst>
                                    <p:set>
                                      <p:cBhvr>
                                        <p:cTn id="13" fill="hold"/>
                                        <p:tgtEl>
                                          <p:spTgt spid="55">
                                            <p:txEl>
                                              <p:pRg st="1" end="1"/>
                                            </p:txEl>
                                          </p:spTgt>
                                        </p:tgtEl>
                                        <p:attrNameLst>
                                          <p:attrName>style.visibility</p:attrName>
                                        </p:attrNameLst>
                                      </p:cBhvr>
                                      <p:to>
                                        <p:strVal val="visible"/>
                                      </p:to>
                                    </p:set>
                                    <p:animEffect filter="blinds(horizontal)" transition="in">
                                      <p:cBhvr>
                                        <p:cTn id="14" dur="500"/>
                                        <p:tgtEl>
                                          <p:spTgt spid="5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10" presetID="3" grpId="1" fill="hold">
                                  <p:stCondLst>
                                    <p:cond delay="0"/>
                                  </p:stCondLst>
                                  <p:iterate type="el" backwards="0">
                                    <p:tmAbs val="0"/>
                                  </p:iterate>
                                  <p:childTnLst>
                                    <p:set>
                                      <p:cBhvr>
                                        <p:cTn id="18" fill="hold"/>
                                        <p:tgtEl>
                                          <p:spTgt spid="55">
                                            <p:txEl>
                                              <p:pRg st="2" end="2"/>
                                            </p:txEl>
                                          </p:spTgt>
                                        </p:tgtEl>
                                        <p:attrNameLst>
                                          <p:attrName>style.visibility</p:attrName>
                                        </p:attrNameLst>
                                      </p:cBhvr>
                                      <p:to>
                                        <p:strVal val="visible"/>
                                      </p:to>
                                    </p:set>
                                    <p:animEffect filter="blinds(horizontal)" transition="in">
                                      <p:cBhvr>
                                        <p:cTn id="19" dur="500"/>
                                        <p:tgtEl>
                                          <p:spTgt spid="5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0" presetID="3" grpId="1" fill="hold">
                                  <p:stCondLst>
                                    <p:cond delay="0"/>
                                  </p:stCondLst>
                                  <p:iterate type="el" backwards="0">
                                    <p:tmAbs val="0"/>
                                  </p:iterate>
                                  <p:childTnLst>
                                    <p:set>
                                      <p:cBhvr>
                                        <p:cTn id="23" fill="hold"/>
                                        <p:tgtEl>
                                          <p:spTgt spid="55">
                                            <p:txEl>
                                              <p:pRg st="3" end="3"/>
                                            </p:txEl>
                                          </p:spTgt>
                                        </p:tgtEl>
                                        <p:attrNameLst>
                                          <p:attrName>style.visibility</p:attrName>
                                        </p:attrNameLst>
                                      </p:cBhvr>
                                      <p:to>
                                        <p:strVal val="visible"/>
                                      </p:to>
                                    </p:set>
                                    <p:animEffect filter="blinds(horizontal)" transition="in">
                                      <p:cBhvr>
                                        <p:cTn id="24" dur="500"/>
                                        <p:tgtEl>
                                          <p:spTgt spid="5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nvSpPr>
        <p:spPr>
          <a:xfrm>
            <a:off x="395287" y="981075"/>
            <a:ext cx="2270126"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EN ATAQUE: </a:t>
            </a:r>
          </a:p>
        </p:txBody>
      </p:sp>
      <p:sp>
        <p:nvSpPr>
          <p:cNvPr id="62" name="Shape 62"/>
          <p:cNvSpPr/>
          <p:nvPr/>
        </p:nvSpPr>
        <p:spPr>
          <a:xfrm>
            <a:off x="1187450" y="260350"/>
            <a:ext cx="7000875"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RECURSOS TÉCNICO -TÁCTICOS BÁSICOS</a:t>
            </a:r>
          </a:p>
        </p:txBody>
      </p:sp>
      <p:pic>
        <p:nvPicPr>
          <p:cNvPr id="63"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64" name="Shape 64"/>
          <p:cNvSpPr/>
          <p:nvPr/>
        </p:nvSpPr>
        <p:spPr>
          <a:xfrm>
            <a:off x="468312" y="1484312"/>
            <a:ext cx="5500688" cy="3017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r>
              <a:rPr>
                <a:latin typeface="Arial Bold"/>
                <a:ea typeface="Arial Bold"/>
                <a:cs typeface="Arial Bold"/>
                <a:sym typeface="Arial Bold"/>
              </a:rPr>
              <a:t>Del bateador</a:t>
            </a:r>
            <a:endParaRPr>
              <a:latin typeface="Arial Bold"/>
              <a:ea typeface="Arial Bold"/>
              <a:cs typeface="Arial Bold"/>
              <a:sym typeface="Arial Bold"/>
            </a:endParaRPr>
          </a:p>
          <a:p>
            <a:pPr lvl="0" marL="342900" indent="-342900">
              <a:buSzPct val="100000"/>
              <a:buAutoNum type="arabicPeriod" startAt="1"/>
            </a:pPr>
            <a:r>
              <a:t>Golpeo de la pelota que debe ser muy rápido y preciso. Para el golpeo debemos realizar dos fases: </a:t>
            </a:r>
            <a:r>
              <a:rPr>
                <a:latin typeface="Arial Bold"/>
                <a:ea typeface="Arial Bold"/>
                <a:cs typeface="Arial Bold"/>
                <a:sym typeface="Arial Bold"/>
              </a:rPr>
              <a:t>Posición de listos</a:t>
            </a:r>
            <a:r>
              <a:t> y </a:t>
            </a:r>
            <a:r>
              <a:rPr>
                <a:latin typeface="Arial Bold"/>
                <a:ea typeface="Arial Bold"/>
                <a:cs typeface="Arial Bold"/>
                <a:sym typeface="Arial Bold"/>
              </a:rPr>
              <a:t>Swing.</a:t>
            </a:r>
            <a:r>
              <a:t> </a:t>
            </a:r>
          </a:p>
          <a:p>
            <a:pPr lvl="0" marL="342900" indent="-342900"/>
            <a:r>
              <a:t>2. Tocar la pelota.  tocar suavemente la pelota con el bate enviándola a 8 o 10 m para coger por sorpresa a los defensores y alcanzar con mayor seguridad la 1ª base.</a:t>
            </a:r>
          </a:p>
          <a:p>
            <a:pPr lvl="0" marL="342900" indent="-342900"/>
            <a:r>
              <a:t>3. Correr la base. El bateador, una vez golpeada la pelota, sale corriendo a gran velocidad hacia la base. Por ello se llama correr la base y ganarla </a:t>
            </a:r>
          </a:p>
        </p:txBody>
      </p:sp>
      <p:sp>
        <p:nvSpPr>
          <p:cNvPr id="65" name="Shape 65"/>
          <p:cNvSpPr/>
          <p:nvPr/>
        </p:nvSpPr>
        <p:spPr>
          <a:xfrm>
            <a:off x="468312" y="4652962"/>
            <a:ext cx="6119813"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latin typeface="Arial Bold"/>
                <a:ea typeface="Arial Bold"/>
                <a:cs typeface="Arial Bold"/>
                <a:sym typeface="Arial Bold"/>
              </a:rPr>
              <a:t>Del jugador de base</a:t>
            </a:r>
            <a:endParaRPr>
              <a:latin typeface="Arial Bold"/>
              <a:ea typeface="Arial Bold"/>
              <a:cs typeface="Arial Bold"/>
              <a:sym typeface="Arial Bold"/>
            </a:endParaRPr>
          </a:p>
          <a:p>
            <a:pPr lvl="0"/>
            <a:r>
              <a:t>Deberá estar  atento a cada movimiento del bateador y del lanzador.</a:t>
            </a:r>
          </a:p>
        </p:txBody>
      </p:sp>
      <p:pic>
        <p:nvPicPr>
          <p:cNvPr id="66" name="beisbol 8.jpg"/>
          <p:cNvPicPr/>
          <p:nvPr/>
        </p:nvPicPr>
        <p:blipFill>
          <a:blip r:embed="rId3">
            <a:extLst/>
          </a:blip>
          <a:stretch>
            <a:fillRect/>
          </a:stretch>
        </p:blipFill>
        <p:spPr>
          <a:xfrm>
            <a:off x="6321127" y="1274436"/>
            <a:ext cx="2270126" cy="3437414"/>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65">
                                            <p:bg/>
                                          </p:spTgt>
                                        </p:tgtEl>
                                        <p:attrNameLst>
                                          <p:attrName>style.visibility</p:attrName>
                                        </p:attrNameLst>
                                      </p:cBhvr>
                                      <p:to>
                                        <p:strVal val="visible"/>
                                      </p:to>
                                    </p:set>
                                    <p:animEffect filter="blinds(horizontal)" transition="in">
                                      <p:cBhvr>
                                        <p:cTn id="7" dur="500"/>
                                        <p:tgtEl>
                                          <p:spTgt spid="65">
                                            <p:bg/>
                                          </p:spTgt>
                                        </p:tgtEl>
                                      </p:cBhvr>
                                    </p:animEffect>
                                  </p:childTnLst>
                                </p:cTn>
                              </p:par>
                              <p:par>
                                <p:cTn id="8" presetClass="entr" presetSubtype="10" presetID="3" grpId="1" fill="hold">
                                  <p:stCondLst>
                                    <p:cond delay="0"/>
                                  </p:stCondLst>
                                  <p:iterate type="el" backwards="0">
                                    <p:tmAbs val="0"/>
                                  </p:iterate>
                                  <p:childTnLst>
                                    <p:set>
                                      <p:cBhvr>
                                        <p:cTn id="9" fill="hold"/>
                                        <p:tgtEl>
                                          <p:spTgt spid="65">
                                            <p:txEl>
                                              <p:pRg st="0" end="0"/>
                                            </p:txEl>
                                          </p:spTgt>
                                        </p:tgtEl>
                                        <p:attrNameLst>
                                          <p:attrName>style.visibility</p:attrName>
                                        </p:attrNameLst>
                                      </p:cBhvr>
                                      <p:to>
                                        <p:strVal val="visible"/>
                                      </p:to>
                                    </p:set>
                                    <p:animEffect filter="blinds(horizontal)" transition="in">
                                      <p:cBhvr>
                                        <p:cTn id="10" dur="500"/>
                                        <p:tgtEl>
                                          <p:spTgt spid="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2" fill="hold">
                                  <p:stCondLst>
                                    <p:cond delay="0"/>
                                  </p:stCondLst>
                                  <p:iterate type="el" backwards="0">
                                    <p:tmAbs val="0"/>
                                  </p:iterate>
                                  <p:childTnLst>
                                    <p:set>
                                      <p:cBhvr>
                                        <p:cTn id="14" fill="hold"/>
                                        <p:tgtEl>
                                          <p:spTgt spid="64">
                                            <p:txEl>
                                              <p:pRg st="1" end="1"/>
                                            </p:txEl>
                                          </p:spTgt>
                                        </p:tgtEl>
                                        <p:attrNameLst>
                                          <p:attrName>style.visibility</p:attrName>
                                        </p:attrNameLst>
                                      </p:cBhvr>
                                      <p:to>
                                        <p:strVal val="visible"/>
                                      </p:to>
                                    </p:set>
                                    <p:animEffect filter="blinds(horizontal)" transition="in">
                                      <p:cBhvr>
                                        <p:cTn id="15" dur="500"/>
                                        <p:tgtEl>
                                          <p:spTgt spid="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2" fill="hold">
                                  <p:stCondLst>
                                    <p:cond delay="0"/>
                                  </p:stCondLst>
                                  <p:iterate type="el" backwards="0">
                                    <p:tmAbs val="0"/>
                                  </p:iterate>
                                  <p:childTnLst>
                                    <p:set>
                                      <p:cBhvr>
                                        <p:cTn id="19" fill="hold"/>
                                        <p:tgtEl>
                                          <p:spTgt spid="64">
                                            <p:txEl>
                                              <p:pRg st="2" end="2"/>
                                            </p:txEl>
                                          </p:spTgt>
                                        </p:tgtEl>
                                        <p:attrNameLst>
                                          <p:attrName>style.visibility</p:attrName>
                                        </p:attrNameLst>
                                      </p:cBhvr>
                                      <p:to>
                                        <p:strVal val="visible"/>
                                      </p:to>
                                    </p:set>
                                    <p:animEffect filter="blinds(horizontal)" transition="in">
                                      <p:cBhvr>
                                        <p:cTn id="20" dur="500"/>
                                        <p:tgtEl>
                                          <p:spTgt spid="6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2" fill="hold">
                                  <p:stCondLst>
                                    <p:cond delay="0"/>
                                  </p:stCondLst>
                                  <p:iterate type="el" backwards="0">
                                    <p:tmAbs val="0"/>
                                  </p:iterate>
                                  <p:childTnLst>
                                    <p:set>
                                      <p:cBhvr>
                                        <p:cTn id="24" fill="hold"/>
                                        <p:tgtEl>
                                          <p:spTgt spid="64">
                                            <p:txEl>
                                              <p:pRg st="3" end="3"/>
                                            </p:txEl>
                                          </p:spTgt>
                                        </p:tgtEl>
                                        <p:attrNameLst>
                                          <p:attrName>style.visibility</p:attrName>
                                        </p:attrNameLst>
                                      </p:cBhvr>
                                      <p:to>
                                        <p:strVal val="visible"/>
                                      </p:to>
                                    </p:set>
                                    <p:animEffect filter="blinds(horizontal)" transition="in">
                                      <p:cBhvr>
                                        <p:cTn id="25" dur="500"/>
                                        <p:tgtEl>
                                          <p:spTgt spid="6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0" presetID="3" grpId="1" fill="hold">
                                  <p:stCondLst>
                                    <p:cond delay="0"/>
                                  </p:stCondLst>
                                  <p:iterate type="el" backwards="0">
                                    <p:tmAbs val="0"/>
                                  </p:iterate>
                                  <p:childTnLst>
                                    <p:set>
                                      <p:cBhvr>
                                        <p:cTn id="29" fill="hold"/>
                                        <p:tgtEl>
                                          <p:spTgt spid="65">
                                            <p:txEl>
                                              <p:pRg st="1" end="1"/>
                                            </p:txEl>
                                          </p:spTgt>
                                        </p:tgtEl>
                                        <p:attrNameLst>
                                          <p:attrName>style.visibility</p:attrName>
                                        </p:attrNameLst>
                                      </p:cBhvr>
                                      <p:to>
                                        <p:strVal val="visible"/>
                                      </p:to>
                                    </p:set>
                                    <p:animEffect filter="blinds(horizontal)" transition="in">
                                      <p:cBhvr>
                                        <p:cTn id="30" dur="500"/>
                                        <p:tgtEl>
                                          <p:spTgt spid="6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4" grpId="2"/>
      <p:bldP build="p" bldLvl="5" animBg="1" rev="0" advAuto="0" spid="65"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body" idx="4294967295"/>
          </p:nvPr>
        </p:nvSpPr>
        <p:spPr>
          <a:xfrm>
            <a:off x="642937" y="1143000"/>
            <a:ext cx="4587876" cy="44291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spcBef>
                <a:spcPts val="500"/>
              </a:spcBef>
              <a:buSzTx/>
              <a:buNone/>
              <a:defRPr sz="1800"/>
            </a:pPr>
            <a:r>
              <a:rPr sz="2400"/>
              <a:t>EN DEFENSA</a:t>
            </a:r>
            <a:endParaRPr sz="2400"/>
          </a:p>
          <a:p>
            <a:pPr lvl="0">
              <a:lnSpc>
                <a:spcPct val="90000"/>
              </a:lnSpc>
              <a:spcBef>
                <a:spcPts val="500"/>
              </a:spcBef>
              <a:buSzTx/>
              <a:buNone/>
              <a:defRPr sz="1800"/>
            </a:pPr>
            <a:endParaRPr sz="2400"/>
          </a:p>
          <a:p>
            <a:pPr lvl="0" marL="192881" indent="-192881">
              <a:spcBef>
                <a:spcPts val="400"/>
              </a:spcBef>
              <a:buChar char="-"/>
              <a:defRPr sz="1800"/>
            </a:pPr>
            <a:r>
              <a:t>Recogida de la pelota. Consiste en coger la pelota rodada, por el aire o directa, para continuar el juego lo más rápidamente posible.</a:t>
            </a:r>
          </a:p>
          <a:p>
            <a:pPr lvl="0">
              <a:buChar char="-"/>
              <a:defRPr sz="1800"/>
            </a:pPr>
          </a:p>
          <a:p>
            <a:pPr lvl="0">
              <a:buChar char="-"/>
              <a:defRPr sz="1800"/>
            </a:pPr>
          </a:p>
          <a:p>
            <a:pPr lvl="0">
              <a:buSzTx/>
              <a:buNone/>
              <a:defRPr sz="1800"/>
            </a:pPr>
          </a:p>
          <a:p>
            <a:pPr lvl="0">
              <a:spcBef>
                <a:spcPts val="400"/>
              </a:spcBef>
              <a:buSzTx/>
              <a:buNone/>
              <a:defRPr sz="1800"/>
            </a:pPr>
            <a:r>
              <a:t>- Lanzamiento de pelota. Consistente en un lanzamiento de la pelota por parte del pitcher, en lugar de hacia el bateador, hacia una base para coger a algún corredor fuera de ella y eliminarlo.</a:t>
            </a:r>
          </a:p>
        </p:txBody>
      </p:sp>
      <p:pic>
        <p:nvPicPr>
          <p:cNvPr id="69" name="beisbol-20.jpg"/>
          <p:cNvPicPr/>
          <p:nvPr/>
        </p:nvPicPr>
        <p:blipFill>
          <a:blip r:embed="rId2">
            <a:extLst/>
          </a:blip>
          <a:stretch>
            <a:fillRect/>
          </a:stretch>
        </p:blipFill>
        <p:spPr>
          <a:xfrm>
            <a:off x="5916451" y="3204130"/>
            <a:ext cx="2195875" cy="2759215"/>
          </a:xfrm>
          <a:prstGeom prst="rect">
            <a:avLst/>
          </a:prstGeom>
          <a:ln w="12700">
            <a:miter lim="400000"/>
          </a:ln>
        </p:spPr>
      </p:pic>
      <p:pic>
        <p:nvPicPr>
          <p:cNvPr id="70" name="beisbol 2.jpg"/>
          <p:cNvPicPr/>
          <p:nvPr/>
        </p:nvPicPr>
        <p:blipFill>
          <a:blip r:embed="rId3">
            <a:extLst/>
          </a:blip>
          <a:stretch>
            <a:fillRect/>
          </a:stretch>
        </p:blipFill>
        <p:spPr>
          <a:xfrm>
            <a:off x="5448845" y="449212"/>
            <a:ext cx="3131087" cy="199606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68">
                                            <p:txEl>
                                              <p:pRg st="1" end="1"/>
                                            </p:txEl>
                                          </p:spTgt>
                                        </p:tgtEl>
                                        <p:attrNameLst>
                                          <p:attrName>style.visibility</p:attrName>
                                        </p:attrNameLst>
                                      </p:cBhvr>
                                      <p:to>
                                        <p:strVal val="visible"/>
                                      </p:to>
                                    </p:set>
                                    <p:animEffect filter="blinds(horizontal)" transition="in">
                                      <p:cBhvr>
                                        <p:cTn id="7" dur="500"/>
                                        <p:tgtEl>
                                          <p:spTgt spid="68">
                                            <p:txEl>
                                              <p:pRg st="1" end="1"/>
                                            </p:txEl>
                                          </p:spTgt>
                                        </p:tgtEl>
                                      </p:cBhvr>
                                    </p:animEffect>
                                  </p:childTnLst>
                                </p:cTn>
                              </p:par>
                            </p:childTnLst>
                          </p:cTn>
                        </p:par>
                        <p:par>
                          <p:cTn id="8" fill="hold">
                            <p:stCondLst>
                              <p:cond delay="500"/>
                            </p:stCondLst>
                            <p:childTnLst>
                              <p:par>
                                <p:cTn id="9" nodeType="afterEffect" presetClass="entr" presetSubtype="10" presetID="3" grpId="1" fill="hold">
                                  <p:stCondLst>
                                    <p:cond delay="0"/>
                                  </p:stCondLst>
                                  <p:iterate type="el" backwards="0">
                                    <p:tmAbs val="0"/>
                                  </p:iterate>
                                  <p:childTnLst>
                                    <p:set>
                                      <p:cBhvr>
                                        <p:cTn id="10" fill="hold"/>
                                        <p:tgtEl>
                                          <p:spTgt spid="68">
                                            <p:txEl>
                                              <p:pRg st="2" end="2"/>
                                            </p:txEl>
                                          </p:spTgt>
                                        </p:tgtEl>
                                        <p:attrNameLst>
                                          <p:attrName>style.visibility</p:attrName>
                                        </p:attrNameLst>
                                      </p:cBhvr>
                                      <p:to>
                                        <p:strVal val="visible"/>
                                      </p:to>
                                    </p:set>
                                    <p:animEffect filter="blinds(horizontal)" transition="in">
                                      <p:cBhvr>
                                        <p:cTn id="11" dur="500"/>
                                        <p:tgtEl>
                                          <p:spTgt spid="68">
                                            <p:txEl>
                                              <p:pRg st="2" end="2"/>
                                            </p:txEl>
                                          </p:spTgt>
                                        </p:tgtEl>
                                      </p:cBhvr>
                                    </p:animEffect>
                                  </p:childTnLst>
                                </p:cTn>
                              </p:par>
                            </p:childTnLst>
                          </p:cTn>
                        </p:par>
                        <p:par>
                          <p:cTn id="12" fill="hold">
                            <p:stCondLst>
                              <p:cond delay="1000"/>
                            </p:stCondLst>
                            <p:childTnLst>
                              <p:par>
                                <p:cTn id="13" nodeType="afterEffect" presetClass="entr" presetSubtype="10" presetID="3" grpId="1" fill="hold">
                                  <p:stCondLst>
                                    <p:cond delay="0"/>
                                  </p:stCondLst>
                                  <p:iterate type="el" backwards="0">
                                    <p:tmAbs val="0"/>
                                  </p:iterate>
                                  <p:childTnLst>
                                    <p:set>
                                      <p:cBhvr>
                                        <p:cTn id="14" fill="hold"/>
                                        <p:tgtEl>
                                          <p:spTgt spid="68">
                                            <p:txEl>
                                              <p:pRg st="3" end="3"/>
                                            </p:txEl>
                                          </p:spTgt>
                                        </p:tgtEl>
                                        <p:attrNameLst>
                                          <p:attrName>style.visibility</p:attrName>
                                        </p:attrNameLst>
                                      </p:cBhvr>
                                      <p:to>
                                        <p:strVal val="visible"/>
                                      </p:to>
                                    </p:set>
                                    <p:animEffect filter="blinds(horizontal)" transition="in">
                                      <p:cBhvr>
                                        <p:cTn id="15" dur="500"/>
                                        <p:tgtEl>
                                          <p:spTgt spid="68">
                                            <p:txEl>
                                              <p:pRg st="3" end="3"/>
                                            </p:txEl>
                                          </p:spTgt>
                                        </p:tgtEl>
                                      </p:cBhvr>
                                    </p:animEffect>
                                  </p:childTnLst>
                                </p:cTn>
                              </p:par>
                            </p:childTnLst>
                          </p:cTn>
                        </p:par>
                        <p:par>
                          <p:cTn id="16" fill="hold">
                            <p:stCondLst>
                              <p:cond delay="1500"/>
                            </p:stCondLst>
                            <p:childTnLst>
                              <p:par>
                                <p:cTn id="17" nodeType="afterEffect" presetClass="entr" presetSubtype="10" presetID="3" grpId="1" fill="hold">
                                  <p:stCondLst>
                                    <p:cond delay="0"/>
                                  </p:stCondLst>
                                  <p:iterate type="el" backwards="0">
                                    <p:tmAbs val="0"/>
                                  </p:iterate>
                                  <p:childTnLst>
                                    <p:set>
                                      <p:cBhvr>
                                        <p:cTn id="18" fill="hold"/>
                                        <p:tgtEl>
                                          <p:spTgt spid="68">
                                            <p:txEl>
                                              <p:pRg st="4" end="4"/>
                                            </p:txEl>
                                          </p:spTgt>
                                        </p:tgtEl>
                                        <p:attrNameLst>
                                          <p:attrName>style.visibility</p:attrName>
                                        </p:attrNameLst>
                                      </p:cBhvr>
                                      <p:to>
                                        <p:strVal val="visible"/>
                                      </p:to>
                                    </p:set>
                                    <p:animEffect filter="blinds(horizontal)" transition="in">
                                      <p:cBhvr>
                                        <p:cTn id="19" dur="500"/>
                                        <p:tgtEl>
                                          <p:spTgt spid="6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0" presetID="3" grpId="1" fill="hold">
                                  <p:stCondLst>
                                    <p:cond delay="0"/>
                                  </p:stCondLst>
                                  <p:iterate type="el" backwards="0">
                                    <p:tmAbs val="0"/>
                                  </p:iterate>
                                  <p:childTnLst>
                                    <p:set>
                                      <p:cBhvr>
                                        <p:cTn id="23" fill="hold"/>
                                        <p:tgtEl>
                                          <p:spTgt spid="68">
                                            <p:txEl>
                                              <p:pRg st="5" end="5"/>
                                            </p:txEl>
                                          </p:spTgt>
                                        </p:tgtEl>
                                        <p:attrNameLst>
                                          <p:attrName>style.visibility</p:attrName>
                                        </p:attrNameLst>
                                      </p:cBhvr>
                                      <p:to>
                                        <p:strVal val="visible"/>
                                      </p:to>
                                    </p:set>
                                    <p:animEffect filter="blinds(horizontal)" transition="in">
                                      <p:cBhvr>
                                        <p:cTn id="24" dur="500"/>
                                        <p:tgtEl>
                                          <p:spTgt spid="6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10" presetID="3" grpId="1" fill="hold">
                                  <p:stCondLst>
                                    <p:cond delay="0"/>
                                  </p:stCondLst>
                                  <p:iterate type="el" backwards="0">
                                    <p:tmAbs val="0"/>
                                  </p:iterate>
                                  <p:childTnLst>
                                    <p:set>
                                      <p:cBhvr>
                                        <p:cTn id="28" fill="hold"/>
                                        <p:tgtEl>
                                          <p:spTgt spid="68">
                                            <p:txEl>
                                              <p:pRg st="6" end="6"/>
                                            </p:txEl>
                                          </p:spTgt>
                                        </p:tgtEl>
                                        <p:attrNameLst>
                                          <p:attrName>style.visibility</p:attrName>
                                        </p:attrNameLst>
                                      </p:cBhvr>
                                      <p:to>
                                        <p:strVal val="visible"/>
                                      </p:to>
                                    </p:set>
                                    <p:animEffect filter="blinds(horizontal)" transition="in">
                                      <p:cBhvr>
                                        <p:cTn id="29" dur="500"/>
                                        <p:tgtEl>
                                          <p:spTgt spid="68">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8"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nvSpPr>
        <p:spPr>
          <a:xfrm>
            <a:off x="520700" y="2243137"/>
            <a:ext cx="8102600" cy="3017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r>
              <a:t>Las tácticas son señaladas antes del golpeo del bateador por los entrenadores utilizando señas con las manos y la cara. </a:t>
            </a:r>
          </a:p>
          <a:p>
            <a:pPr lvl="0" algn="just"/>
            <a:r>
              <a:t>La táctica ofensiva más importante y común es la que se denomina </a:t>
            </a:r>
            <a:r>
              <a:rPr>
                <a:latin typeface="Arial Bold"/>
                <a:ea typeface="Arial Bold"/>
                <a:cs typeface="Arial Bold"/>
                <a:sym typeface="Arial Bold"/>
              </a:rPr>
              <a:t>“correr y batear”.</a:t>
            </a:r>
            <a:r>
              <a:t> En el momento en el que el pitcher lanza la bola al bateador, el corredor que está en la 1ª base, por ejemplo, corre rápidamente hacia la segunda mientras que el bateador lanza la bola hacia el lado contrario. </a:t>
            </a:r>
          </a:p>
          <a:p>
            <a:pPr lvl="0" algn="just"/>
            <a:r>
              <a:t>En su contra y si el equipo contrario lo ha detectado, está la táctica defensiva denominada </a:t>
            </a:r>
            <a:r>
              <a:rPr>
                <a:latin typeface="Arial Bold"/>
                <a:ea typeface="Arial Bold"/>
                <a:cs typeface="Arial Bold"/>
                <a:sym typeface="Arial Bold"/>
              </a:rPr>
              <a:t>“Contra corre y batear”</a:t>
            </a:r>
            <a:r>
              <a:t> que trata de compensar ese ataque no desplazando a ningún defensa a cortar el corredor que desea ir a la 2ª base para de esa manera no despistar la 1ª base a la que el bateador sin duda se dirigirá.</a:t>
            </a:r>
          </a:p>
        </p:txBody>
      </p:sp>
      <p:sp>
        <p:nvSpPr>
          <p:cNvPr id="73" name="Shape 73"/>
          <p:cNvSpPr/>
          <p:nvPr/>
        </p:nvSpPr>
        <p:spPr>
          <a:xfrm>
            <a:off x="2071687" y="642937"/>
            <a:ext cx="5261383"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Arial Bold"/>
                <a:ea typeface="Arial Bold"/>
                <a:cs typeface="Arial Bold"/>
                <a:sym typeface="Arial Bold"/>
              </a:defRPr>
            </a:lvl1pPr>
          </a:lstStyle>
          <a:p>
            <a:pPr lvl="0">
              <a:defRPr sz="1800"/>
            </a:pPr>
            <a:r>
              <a:rPr sz="2800"/>
              <a:t>Organización táctica conjunta </a:t>
            </a:r>
          </a:p>
        </p:txBody>
      </p:sp>
      <p:pic>
        <p:nvPicPr>
          <p:cNvPr id="74" name="beisbol 113.jpg"/>
          <p:cNvPicPr/>
          <p:nvPr/>
        </p:nvPicPr>
        <p:blipFill>
          <a:blip r:embed="rId2">
            <a:alphaModFix amt="24773"/>
            <a:extLst/>
          </a:blip>
          <a:stretch>
            <a:fillRect/>
          </a:stretch>
        </p:blipFill>
        <p:spPr>
          <a:xfrm>
            <a:off x="2190750" y="381000"/>
            <a:ext cx="4762500" cy="609600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lvl="0">
              <a:defRPr sz="1800"/>
            </a:pPr>
            <a:r>
              <a:rPr sz="2400"/>
              <a:t>Si has atendido, contestarás sin problema a las siguientes cuestiones.</a:t>
            </a:r>
          </a:p>
        </p:txBody>
      </p:sp>
      <p:sp>
        <p:nvSpPr>
          <p:cNvPr id="77" name="Shape 77"/>
          <p:cNvSpPr/>
          <p:nvPr>
            <p:ph type="body" idx="4294967295"/>
          </p:nvPr>
        </p:nvSpPr>
        <p:spPr>
          <a:xfrm rot="21329451">
            <a:off x="439737" y="1393825"/>
            <a:ext cx="8229601" cy="6143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t>¿Cuántos jugadores juegan a béisbol entre dos equipos?</a:t>
            </a:r>
            <a:r>
              <a:rPr sz="3200"/>
              <a:t> </a:t>
            </a:r>
          </a:p>
        </p:txBody>
      </p:sp>
      <p:sp>
        <p:nvSpPr>
          <p:cNvPr id="78" name="Shape 78"/>
          <p:cNvSpPr/>
          <p:nvPr/>
        </p:nvSpPr>
        <p:spPr>
          <a:xfrm rot="778449">
            <a:off x="4199151" y="2578304"/>
            <a:ext cx="4551364"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¿Qué es una entrada? y ¿una carrera? </a:t>
            </a:r>
          </a:p>
        </p:txBody>
      </p:sp>
      <p:sp>
        <p:nvSpPr>
          <p:cNvPr id="79" name="Shape 79"/>
          <p:cNvSpPr/>
          <p:nvPr/>
        </p:nvSpPr>
        <p:spPr>
          <a:xfrm rot="20396199">
            <a:off x="222399" y="2735797"/>
            <a:ext cx="642937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¿Has comprendido el juego del béisbol? </a:t>
            </a:r>
          </a:p>
        </p:txBody>
      </p:sp>
      <p:sp>
        <p:nvSpPr>
          <p:cNvPr id="80" name="Shape 80"/>
          <p:cNvSpPr/>
          <p:nvPr/>
        </p:nvSpPr>
        <p:spPr>
          <a:xfrm>
            <a:off x="3178175" y="3470275"/>
            <a:ext cx="57150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¿Sabrías alguna forma de eliminar a un contrario? </a:t>
            </a:r>
          </a:p>
        </p:txBody>
      </p:sp>
      <p:sp>
        <p:nvSpPr>
          <p:cNvPr id="81" name="Shape 81"/>
          <p:cNvSpPr/>
          <p:nvPr/>
        </p:nvSpPr>
        <p:spPr>
          <a:xfrm rot="677146">
            <a:off x="1538270" y="4781705"/>
            <a:ext cx="728662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¿Conoces las medidas reglamentarias de un campo? </a:t>
            </a:r>
          </a:p>
        </p:txBody>
      </p:sp>
      <p:sp>
        <p:nvSpPr>
          <p:cNvPr id="82" name="Shape 82"/>
          <p:cNvSpPr/>
          <p:nvPr/>
        </p:nvSpPr>
        <p:spPr>
          <a:xfrm>
            <a:off x="571500" y="5786437"/>
            <a:ext cx="78581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Inventa alguna forma de jugar al béisbol sin el material específico.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77">
                                            <p:bg/>
                                          </p:spTgt>
                                        </p:tgtEl>
                                        <p:attrNameLst>
                                          <p:attrName>style.visibility</p:attrName>
                                        </p:attrNameLst>
                                      </p:cBhvr>
                                      <p:to>
                                        <p:strVal val="visible"/>
                                      </p:to>
                                    </p:set>
                                    <p:animEffect filter="blinds(horizontal)" transition="in">
                                      <p:cBhvr>
                                        <p:cTn id="7" dur="500"/>
                                        <p:tgtEl>
                                          <p:spTgt spid="77">
                                            <p:bg/>
                                          </p:spTgt>
                                        </p:tgtEl>
                                      </p:cBhvr>
                                    </p:animEffect>
                                  </p:childTnLst>
                                </p:cTn>
                              </p:par>
                              <p:par>
                                <p:cTn id="8" presetClass="entr" presetSubtype="10" presetID="3" grpId="1" fill="hold">
                                  <p:stCondLst>
                                    <p:cond delay="0"/>
                                  </p:stCondLst>
                                  <p:iterate type="el" backwards="0">
                                    <p:tmAbs val="0"/>
                                  </p:iterate>
                                  <p:childTnLst>
                                    <p:set>
                                      <p:cBhvr>
                                        <p:cTn id="9" fill="hold"/>
                                        <p:tgtEl>
                                          <p:spTgt spid="77">
                                            <p:txEl>
                                              <p:pRg st="0" end="0"/>
                                            </p:txEl>
                                          </p:spTgt>
                                        </p:tgtEl>
                                        <p:attrNameLst>
                                          <p:attrName>style.visibility</p:attrName>
                                        </p:attrNameLst>
                                      </p:cBhvr>
                                      <p:to>
                                        <p:strVal val="visible"/>
                                      </p:to>
                                    </p:set>
                                    <p:animEffect filter="blinds(horizontal)" transition="in">
                                      <p:cBhvr>
                                        <p:cTn id="10" dur="500"/>
                                        <p:tgtEl>
                                          <p:spTgt spid="7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2" fill="hold">
                                  <p:stCondLst>
                                    <p:cond delay="0"/>
                                  </p:stCondLst>
                                  <p:iterate type="el" backwards="0">
                                    <p:tmAbs val="0"/>
                                  </p:iterate>
                                  <p:childTnLst>
                                    <p:set>
                                      <p:cBhvr>
                                        <p:cTn id="14" fill="hold"/>
                                        <p:tgtEl>
                                          <p:spTgt spid="81"/>
                                        </p:tgtEl>
                                        <p:attrNameLst>
                                          <p:attrName>style.visibility</p:attrName>
                                        </p:attrNameLst>
                                      </p:cBhvr>
                                      <p:to>
                                        <p:strVal val="visible"/>
                                      </p:to>
                                    </p:set>
                                    <p:animEffect filter="blinds(horizontal)" transition="in">
                                      <p:cBhvr>
                                        <p:cTn id="15" dur="500"/>
                                        <p:tgtEl>
                                          <p:spTgt spid="8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3" fill="hold">
                                  <p:stCondLst>
                                    <p:cond delay="0"/>
                                  </p:stCondLst>
                                  <p:iterate type="el" backwards="0">
                                    <p:tmAbs val="0"/>
                                  </p:iterate>
                                  <p:childTnLst>
                                    <p:set>
                                      <p:cBhvr>
                                        <p:cTn id="19" fill="hold"/>
                                        <p:tgtEl>
                                          <p:spTgt spid="78"/>
                                        </p:tgtEl>
                                        <p:attrNameLst>
                                          <p:attrName>style.visibility</p:attrName>
                                        </p:attrNameLst>
                                      </p:cBhvr>
                                      <p:to>
                                        <p:strVal val="visible"/>
                                      </p:to>
                                    </p:set>
                                    <p:animEffect filter="blinds(horizontal)" transition="in">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4" fill="hold">
                                  <p:stCondLst>
                                    <p:cond delay="0"/>
                                  </p:stCondLst>
                                  <p:iterate type="el" backwards="0">
                                    <p:tmAbs val="0"/>
                                  </p:iterate>
                                  <p:childTnLst>
                                    <p:set>
                                      <p:cBhvr>
                                        <p:cTn id="24" fill="hold"/>
                                        <p:tgtEl>
                                          <p:spTgt spid="80"/>
                                        </p:tgtEl>
                                        <p:attrNameLst>
                                          <p:attrName>style.visibility</p:attrName>
                                        </p:attrNameLst>
                                      </p:cBhvr>
                                      <p:to>
                                        <p:strVal val="visible"/>
                                      </p:to>
                                    </p:set>
                                    <p:animEffect filter="blinds(horizontal)" transition="in">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0" presetID="3" grpId="5" fill="hold">
                                  <p:stCondLst>
                                    <p:cond delay="0"/>
                                  </p:stCondLst>
                                  <p:iterate type="el" backwards="0">
                                    <p:tmAbs val="0"/>
                                  </p:iterate>
                                  <p:childTnLst>
                                    <p:set>
                                      <p:cBhvr>
                                        <p:cTn id="29" fill="hold"/>
                                        <p:tgtEl>
                                          <p:spTgt spid="79"/>
                                        </p:tgtEl>
                                        <p:attrNameLst>
                                          <p:attrName>style.visibility</p:attrName>
                                        </p:attrNameLst>
                                      </p:cBhvr>
                                      <p:to>
                                        <p:strVal val="visible"/>
                                      </p:to>
                                    </p:set>
                                    <p:animEffect filter="blinds(horizontal)" transition="in">
                                      <p:cBhvr>
                                        <p:cTn id="30" dur="500"/>
                                        <p:tgtEl>
                                          <p:spTgt spid="79"/>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0" presetID="3" grpId="6" fill="hold">
                                  <p:stCondLst>
                                    <p:cond delay="0"/>
                                  </p:stCondLst>
                                  <p:iterate type="el" backwards="0">
                                    <p:tmAbs val="0"/>
                                  </p:iterate>
                                  <p:childTnLst>
                                    <p:set>
                                      <p:cBhvr>
                                        <p:cTn id="34" fill="hold"/>
                                        <p:tgtEl>
                                          <p:spTgt spid="82"/>
                                        </p:tgtEl>
                                        <p:attrNameLst>
                                          <p:attrName>style.visibility</p:attrName>
                                        </p:attrNameLst>
                                      </p:cBhvr>
                                      <p:to>
                                        <p:strVal val="visible"/>
                                      </p:to>
                                    </p:set>
                                    <p:animEffect filter="blinds(horizontal)" transition="in">
                                      <p:cBhvr>
                                        <p:cTn id="35"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5"/>
      <p:bldP build="whole" bldLvl="1" animBg="1" rev="0" advAuto="0" spid="82" grpId="6"/>
      <p:bldP build="p" bldLvl="1" animBg="1" rev="0" advAuto="0" spid="77" grpId="1"/>
      <p:bldP build="whole" bldLvl="1" animBg="1" rev="0" advAuto="0" spid="78" grpId="3"/>
      <p:bldP build="whole" bldLvl="1" animBg="1" rev="0" advAuto="0" spid="81" grpId="2"/>
      <p:bldP build="whole" bldLvl="1" animBg="1" rev="0" advAuto="0" spid="80" grpId="4"/>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457200" y="428625"/>
            <a:ext cx="8229600" cy="989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Índice</a:t>
            </a:r>
          </a:p>
        </p:txBody>
      </p:sp>
      <p:sp>
        <p:nvSpPr>
          <p:cNvPr id="16" name="Shape 16"/>
          <p:cNvSpPr/>
          <p:nvPr>
            <p:ph type="body" idx="4294967295"/>
          </p:nvPr>
        </p:nvSpPr>
        <p:spPr>
          <a:xfrm>
            <a:off x="468312" y="1557337"/>
            <a:ext cx="5000626" cy="41544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1400"/>
              </a:spcBef>
              <a:buChar char="•"/>
              <a:defRPr sz="1800"/>
            </a:pPr>
            <a:r>
              <a:rPr sz="2400"/>
              <a:t>Objetivos</a:t>
            </a:r>
            <a:endParaRPr sz="2400"/>
          </a:p>
          <a:p>
            <a:pPr lvl="0" marL="257175" indent="-257175">
              <a:spcBef>
                <a:spcPts val="1400"/>
              </a:spcBef>
              <a:buChar char="•"/>
              <a:defRPr sz="1800"/>
            </a:pPr>
            <a:r>
              <a:rPr sz="2400"/>
              <a:t>Orígenes</a:t>
            </a:r>
            <a:endParaRPr sz="2400"/>
          </a:p>
          <a:p>
            <a:pPr lvl="0" marL="257175" indent="-257175">
              <a:spcBef>
                <a:spcPts val="1400"/>
              </a:spcBef>
              <a:buChar char="•"/>
              <a:defRPr sz="1800"/>
            </a:pPr>
            <a:r>
              <a:rPr sz="2400"/>
              <a:t>Reglamento básico</a:t>
            </a:r>
            <a:endParaRPr sz="2400"/>
          </a:p>
          <a:p>
            <a:pPr lvl="0" marL="257175" indent="-257175">
              <a:spcBef>
                <a:spcPts val="1400"/>
              </a:spcBef>
              <a:buChar char="•"/>
              <a:defRPr sz="1800"/>
            </a:pPr>
            <a:r>
              <a:rPr sz="2400"/>
              <a:t>Instalaciones</a:t>
            </a:r>
            <a:endParaRPr sz="2400"/>
          </a:p>
          <a:p>
            <a:pPr lvl="0" marL="257175" indent="-257175">
              <a:spcBef>
                <a:spcPts val="1400"/>
              </a:spcBef>
              <a:buChar char="•"/>
              <a:defRPr sz="1800"/>
            </a:pPr>
            <a:r>
              <a:rPr sz="2400"/>
              <a:t>Materiales</a:t>
            </a:r>
            <a:endParaRPr sz="2400"/>
          </a:p>
          <a:p>
            <a:pPr lvl="0" marL="257175" indent="-257175">
              <a:spcBef>
                <a:spcPts val="1400"/>
              </a:spcBef>
              <a:buChar char="•"/>
              <a:defRPr sz="1800"/>
            </a:pPr>
            <a:r>
              <a:rPr sz="2400"/>
              <a:t>Recursos técnico-tácticos básicos</a:t>
            </a:r>
            <a:endParaRPr sz="2400"/>
          </a:p>
          <a:p>
            <a:pPr lvl="0" marL="257175" indent="-257175">
              <a:spcBef>
                <a:spcPts val="1400"/>
              </a:spcBef>
              <a:buChar char="•"/>
              <a:defRPr sz="1800"/>
            </a:pPr>
            <a:r>
              <a:rPr sz="2400"/>
              <a:t>Cuestionario y actividades</a:t>
            </a:r>
          </a:p>
        </p:txBody>
      </p:sp>
      <p:pic>
        <p:nvPicPr>
          <p:cNvPr id="1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8" name="beisbol 111.jpg"/>
          <p:cNvPicPr/>
          <p:nvPr/>
        </p:nvPicPr>
        <p:blipFill>
          <a:blip r:embed="rId3">
            <a:extLst/>
          </a:blip>
          <a:stretch>
            <a:fillRect/>
          </a:stretch>
        </p:blipFill>
        <p:spPr>
          <a:xfrm>
            <a:off x="5252640" y="1733182"/>
            <a:ext cx="2963015" cy="3802799"/>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Objetivos</a:t>
            </a:r>
          </a:p>
        </p:txBody>
      </p:sp>
      <p:sp>
        <p:nvSpPr>
          <p:cNvPr id="21" name="Shape 21"/>
          <p:cNvSpPr/>
          <p:nvPr>
            <p:ph type="body" idx="4294967295"/>
          </p:nvPr>
        </p:nvSpPr>
        <p:spPr>
          <a:xfrm>
            <a:off x="457200" y="1600200"/>
            <a:ext cx="43307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gn="just">
              <a:spcBef>
                <a:spcPts val="500"/>
              </a:spcBef>
              <a:buSzTx/>
              <a:buNone/>
              <a:defRPr sz="1800"/>
            </a:pPr>
            <a:r>
              <a:rPr sz="2400"/>
              <a:t>- </a:t>
            </a:r>
            <a:r>
              <a:rPr sz="2200"/>
              <a:t>Conocer los elementos técnico-tácticos y reglamentarios básicos del Beisbol, comprendiendo su aplicación en situaciones de juego real y colaborando con sus compañeros en la elaboración y puesta en práctica de las actividades.</a:t>
            </a:r>
          </a:p>
        </p:txBody>
      </p:sp>
      <p:pic>
        <p:nvPicPr>
          <p:cNvPr id="2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 name="base3.jpg"/>
          <p:cNvPicPr/>
          <p:nvPr/>
        </p:nvPicPr>
        <p:blipFill>
          <a:blip r:embed="rId3">
            <a:extLst/>
          </a:blip>
          <a:stretch>
            <a:fillRect/>
          </a:stretch>
        </p:blipFill>
        <p:spPr>
          <a:xfrm>
            <a:off x="5174936" y="1559678"/>
            <a:ext cx="3555192" cy="3738644"/>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 name="Shape 25"/>
          <p:cNvSpPr/>
          <p:nvPr/>
        </p:nvSpPr>
        <p:spPr>
          <a:xfrm>
            <a:off x="682625" y="1125537"/>
            <a:ext cx="3960813" cy="50217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spcBef>
                <a:spcPts val="1000"/>
              </a:spcBef>
            </a:lvl1pPr>
          </a:lstStyle>
          <a:p>
            <a:pPr lvl="0"/>
            <a:r>
              <a:t>Hacia la mitad del S.XVIII, los colonos ingleses introdujeron en EEUU, entre otros, dos juegos: el Rounders y el Cricket, ambos consistentes en golpear pelotas de goma con un palo. El Rounders se asentó en la ciudad de Nueva York y consistía grosso modo, en lanzar una pelota suave al jugador contrario para que éste la golpeara con un palo y saliera corriendo por un circuito establecido. El Cricket enraizó en la ciudad de Boston y se basaba en golpear una pelota con un palo y hacerla correr por la hierba para que pasara por un circuito preparado con algunos obstáculos.</a:t>
            </a:r>
          </a:p>
        </p:txBody>
      </p:sp>
      <p:pic>
        <p:nvPicPr>
          <p:cNvPr id="2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7" name="Shape 27"/>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ORÍGENES</a:t>
            </a:r>
          </a:p>
        </p:txBody>
      </p:sp>
      <p:pic>
        <p:nvPicPr>
          <p:cNvPr id="28" name="bateador.jpg"/>
          <p:cNvPicPr/>
          <p:nvPr/>
        </p:nvPicPr>
        <p:blipFill>
          <a:blip r:embed="rId3">
            <a:extLst/>
          </a:blip>
          <a:stretch>
            <a:fillRect/>
          </a:stretch>
        </p:blipFill>
        <p:spPr>
          <a:xfrm>
            <a:off x="5669160" y="1303311"/>
            <a:ext cx="2104326" cy="4251378"/>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323850" y="1341437"/>
            <a:ext cx="3960813" cy="42216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A mediados del S.XIX, A. Doubleday inventa el béisbol y de la mano de A. Carywright se construyen los primeros campos, se crean los primeros equipos como el New York Knickerbockers pionero del béisbol competición y se establece su reglamentación.</a:t>
            </a:r>
          </a:p>
          <a:p>
            <a:pPr lvl="0"/>
            <a:r>
              <a:t>Podemos especular sobre la influencia que pudo tener sobre este deporte la práctica de un juego popular desarrollado en el nordeste de España conocido como “la estornija” </a:t>
            </a:r>
          </a:p>
        </p:txBody>
      </p:sp>
      <p:pic>
        <p:nvPicPr>
          <p:cNvPr id="3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2" name="beisbol 117.jpg"/>
          <p:cNvPicPr/>
          <p:nvPr/>
        </p:nvPicPr>
        <p:blipFill>
          <a:blip r:embed="rId3">
            <a:extLst/>
          </a:blip>
          <a:stretch>
            <a:fillRect/>
          </a:stretch>
        </p:blipFill>
        <p:spPr>
          <a:xfrm>
            <a:off x="5296892" y="1338016"/>
            <a:ext cx="2604392" cy="3720560"/>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nvSpPr>
        <p:spPr>
          <a:xfrm>
            <a:off x="428625" y="2355559"/>
            <a:ext cx="4714875" cy="27120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r>
              <a:rPr sz="2000"/>
              <a:t>En el juego del béisbol participan nueve jugadores en el campo, pudiendo tener 9 ó más como reservas. Los jugadores de campo, según sean sus situaciones (ofensiva o defensiva), tienen una ubicación y misión determinadas. Cada vez que un equipo pasa por ambas situaciones se dice que se ha realizado una </a:t>
            </a:r>
            <a:r>
              <a:rPr sz="2000">
                <a:latin typeface="Arial Bold"/>
                <a:ea typeface="Arial Bold"/>
                <a:cs typeface="Arial Bold"/>
                <a:sym typeface="Arial Bold"/>
              </a:rPr>
              <a:t>“entrada”.</a:t>
            </a:r>
          </a:p>
        </p:txBody>
      </p:sp>
      <p:sp>
        <p:nvSpPr>
          <p:cNvPr id="35" name="Shape 35"/>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REGLAMENTO BÁSICO</a:t>
            </a:r>
          </a:p>
        </p:txBody>
      </p:sp>
      <p:pic>
        <p:nvPicPr>
          <p:cNvPr id="3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7" name="beisbol roles.jpg"/>
          <p:cNvPicPr/>
          <p:nvPr/>
        </p:nvPicPr>
        <p:blipFill>
          <a:blip r:embed="rId3">
            <a:extLst/>
          </a:blip>
          <a:stretch>
            <a:fillRect/>
          </a:stretch>
        </p:blipFill>
        <p:spPr>
          <a:xfrm>
            <a:off x="5523607" y="1448387"/>
            <a:ext cx="3007039" cy="3570032"/>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 name="logodefinitivo.png" descr="logodefinitivo"/>
          <p:cNvPicPr/>
          <p:nvPr/>
        </p:nvPicPr>
        <p:blipFill>
          <a:blip r:embed="rId2">
            <a:extLst/>
          </a:blip>
          <a:stretch>
            <a:fillRect/>
          </a:stretch>
        </p:blipFill>
        <p:spPr>
          <a:xfrm>
            <a:off x="7786687" y="5929312"/>
            <a:ext cx="889001" cy="565151"/>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40" name="Shape 40"/>
          <p:cNvSpPr/>
          <p:nvPr/>
        </p:nvSpPr>
        <p:spPr>
          <a:xfrm>
            <a:off x="4572000" y="1214437"/>
            <a:ext cx="3929063" cy="3551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r>
              <a:t>En el terreno de juego hay 4 esquinas o </a:t>
            </a:r>
            <a:r>
              <a:rPr>
                <a:latin typeface="Arial Bold"/>
                <a:ea typeface="Arial Bold"/>
                <a:cs typeface="Arial Bold"/>
                <a:sym typeface="Arial Bold"/>
              </a:rPr>
              <a:t>bases</a:t>
            </a:r>
            <a:r>
              <a:t> unidas por una línea y señaladas con almohadillas. La cuarta base se denomina </a:t>
            </a:r>
            <a:r>
              <a:rPr>
                <a:latin typeface="Arial Bold"/>
                <a:ea typeface="Arial Bold"/>
                <a:cs typeface="Arial Bold"/>
                <a:sym typeface="Arial Bold"/>
              </a:rPr>
              <a:t>“Home”</a:t>
            </a:r>
            <a:r>
              <a:t> coincidente con el lugar de golpeo de la bola. </a:t>
            </a:r>
          </a:p>
          <a:p>
            <a:pPr lvl="0" algn="just"/>
            <a:r>
              <a:t>Las denominaciones de los jugadores so:</a:t>
            </a:r>
          </a:p>
          <a:p>
            <a:pPr lvl="0" algn="just">
              <a:buSzPct val="100000"/>
              <a:buChar char="•"/>
            </a:pPr>
            <a:r>
              <a:t>Bateador</a:t>
            </a:r>
          </a:p>
          <a:p>
            <a:pPr lvl="0" algn="just">
              <a:buSzPct val="100000"/>
              <a:buChar char="•"/>
            </a:pPr>
            <a:r>
              <a:t>Pitcher</a:t>
            </a:r>
          </a:p>
          <a:p>
            <a:pPr lvl="0" algn="just">
              <a:buSzPct val="100000"/>
              <a:buChar char="•"/>
            </a:pPr>
            <a:r>
              <a:t>Catcher</a:t>
            </a:r>
          </a:p>
          <a:p>
            <a:pPr lvl="0" algn="just">
              <a:buSzPct val="100000"/>
              <a:buChar char="•"/>
            </a:pPr>
            <a:r>
              <a:t> Strike: zona buena de lanzamiento	</a:t>
            </a:r>
          </a:p>
        </p:txBody>
      </p:sp>
      <p:pic>
        <p:nvPicPr>
          <p:cNvPr id="41" name="base2.jpg"/>
          <p:cNvPicPr/>
          <p:nvPr/>
        </p:nvPicPr>
        <p:blipFill>
          <a:blip r:embed="rId3">
            <a:extLst/>
          </a:blip>
          <a:stretch>
            <a:fillRect/>
          </a:stretch>
        </p:blipFill>
        <p:spPr>
          <a:xfrm>
            <a:off x="414568" y="1339462"/>
            <a:ext cx="3263252" cy="3086562"/>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nvSpPr>
        <p:spPr>
          <a:xfrm>
            <a:off x="3563937" y="683506"/>
            <a:ext cx="5400676" cy="54179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r>
              <a:rPr>
                <a:latin typeface="Arial Bold"/>
                <a:ea typeface="Arial Bold"/>
                <a:cs typeface="Arial Bold"/>
                <a:sym typeface="Arial Bold"/>
              </a:rPr>
              <a:t>Eliminación de un jugador</a:t>
            </a:r>
            <a:endParaRPr b="1" i="1"/>
          </a:p>
          <a:p>
            <a:pPr lvl="0" algn="just"/>
            <a:r>
              <a:t>- Cuando la pelota golpeada por el bateador es recogida en el aire por algún jugador defensivo</a:t>
            </a:r>
          </a:p>
          <a:p>
            <a:pPr lvl="0" algn="just"/>
            <a:r>
              <a:t>- Cuando la pelota lanzada por el “pitcher” entra por la zona de “strike” por tres veces sin que el bateador logre golpearla.</a:t>
            </a:r>
          </a:p>
          <a:p>
            <a:pPr lvl="0" algn="just"/>
            <a:r>
              <a:t>- Cuando a pesar de no entrar la bola por la zona de “strike” el bateador hace ademán de dar a la bola y no lo consigue por tres veces.</a:t>
            </a:r>
          </a:p>
          <a:p>
            <a:pPr lvl="0" algn="just"/>
            <a:r>
              <a:t>- Cuando  la bola llega a una base antes que el corredor y es recogida por el defensa con un pie en ella. </a:t>
            </a:r>
          </a:p>
          <a:p>
            <a:pPr lvl="0" algn="just"/>
            <a:r>
              <a:t>- Cuando el corredor quiere alcanzar una base alejándose más de 90cm de la línea que une las bases. </a:t>
            </a:r>
          </a:p>
          <a:p>
            <a:pPr lvl="0" algn="just">
              <a:buSzPct val="100000"/>
              <a:buChar char="-"/>
            </a:pPr>
            <a:r>
              <a:t>Cuando un corredor es tocado por un defensor con la bola en la mano en plena carrera. </a:t>
            </a:r>
          </a:p>
          <a:p>
            <a:pPr lvl="0" algn="just">
              <a:buSzPct val="100000"/>
              <a:buChar char="-"/>
            </a:pPr>
            <a:r>
              <a:t> Cuando a un equipo se le eliminan tres jugadores pasa de ser atacante a hacer las labores de defensa</a:t>
            </a:r>
          </a:p>
        </p:txBody>
      </p:sp>
      <p:pic>
        <p:nvPicPr>
          <p:cNvPr id="4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45" name="beisbol 17.jpg"/>
          <p:cNvPicPr/>
          <p:nvPr/>
        </p:nvPicPr>
        <p:blipFill>
          <a:blip r:embed="rId3">
            <a:extLst/>
          </a:blip>
          <a:stretch>
            <a:fillRect/>
          </a:stretch>
        </p:blipFill>
        <p:spPr>
          <a:xfrm>
            <a:off x="268634" y="2608796"/>
            <a:ext cx="2712817" cy="1640408"/>
          </a:xfrm>
          <a:prstGeom prst="rect">
            <a:avLst/>
          </a:prstGeom>
          <a:ln w="12700">
            <a:miter lim="400000"/>
          </a:ln>
        </p:spPr>
      </p:pic>
      <p:pic>
        <p:nvPicPr>
          <p:cNvPr id="46" name="toque.jpg"/>
          <p:cNvPicPr/>
          <p:nvPr/>
        </p:nvPicPr>
        <p:blipFill>
          <a:blip r:embed="rId4">
            <a:extLst/>
          </a:blip>
          <a:stretch>
            <a:fillRect/>
          </a:stretch>
        </p:blipFill>
        <p:spPr>
          <a:xfrm>
            <a:off x="394972" y="321022"/>
            <a:ext cx="2460142" cy="1989506"/>
          </a:xfrm>
          <a:prstGeom prst="rect">
            <a:avLst/>
          </a:prstGeom>
          <a:ln w="12700">
            <a:miter lim="400000"/>
          </a:ln>
        </p:spPr>
      </p:pic>
      <p:pic>
        <p:nvPicPr>
          <p:cNvPr id="47" name="beisbol 55.jpg"/>
          <p:cNvPicPr/>
          <p:nvPr/>
        </p:nvPicPr>
        <p:blipFill>
          <a:blip r:embed="rId5">
            <a:extLst/>
          </a:blip>
          <a:stretch>
            <a:fillRect/>
          </a:stretch>
        </p:blipFill>
        <p:spPr>
          <a:xfrm>
            <a:off x="661850" y="4402513"/>
            <a:ext cx="1562855" cy="231534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43">
                                            <p:txEl>
                                              <p:pRg st="1" end="1"/>
                                            </p:txEl>
                                          </p:spTgt>
                                        </p:tgtEl>
                                        <p:attrNameLst>
                                          <p:attrName>style.visibility</p:attrName>
                                        </p:attrNameLst>
                                      </p:cBhvr>
                                      <p:to>
                                        <p:strVal val="visible"/>
                                      </p:to>
                                    </p:set>
                                    <p:animEffect filter="blinds(horizontal)" transition="in">
                                      <p:cBhvr>
                                        <p:cTn id="7" dur="500"/>
                                        <p:tgtEl>
                                          <p:spTgt spid="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0" presetID="3" grpId="1" fill="hold">
                                  <p:stCondLst>
                                    <p:cond delay="0"/>
                                  </p:stCondLst>
                                  <p:iterate type="el" backwards="0">
                                    <p:tmAbs val="0"/>
                                  </p:iterate>
                                  <p:childTnLst>
                                    <p:set>
                                      <p:cBhvr>
                                        <p:cTn id="11" fill="hold"/>
                                        <p:tgtEl>
                                          <p:spTgt spid="43">
                                            <p:txEl>
                                              <p:pRg st="2" end="2"/>
                                            </p:txEl>
                                          </p:spTgt>
                                        </p:tgtEl>
                                        <p:attrNameLst>
                                          <p:attrName>style.visibility</p:attrName>
                                        </p:attrNameLst>
                                      </p:cBhvr>
                                      <p:to>
                                        <p:strVal val="visible"/>
                                      </p:to>
                                    </p:set>
                                    <p:animEffect filter="blinds(horizontal)" transition="in">
                                      <p:cBhvr>
                                        <p:cTn id="12" dur="500"/>
                                        <p:tgtEl>
                                          <p:spTgt spid="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0" presetID="3" grpId="1" fill="hold">
                                  <p:stCondLst>
                                    <p:cond delay="0"/>
                                  </p:stCondLst>
                                  <p:iterate type="el" backwards="0">
                                    <p:tmAbs val="0"/>
                                  </p:iterate>
                                  <p:childTnLst>
                                    <p:set>
                                      <p:cBhvr>
                                        <p:cTn id="16" fill="hold"/>
                                        <p:tgtEl>
                                          <p:spTgt spid="43">
                                            <p:txEl>
                                              <p:pRg st="3" end="3"/>
                                            </p:txEl>
                                          </p:spTgt>
                                        </p:tgtEl>
                                        <p:attrNameLst>
                                          <p:attrName>style.visibility</p:attrName>
                                        </p:attrNameLst>
                                      </p:cBhvr>
                                      <p:to>
                                        <p:strVal val="visible"/>
                                      </p:to>
                                    </p:set>
                                    <p:animEffect filter="blinds(horizontal)" transition="in">
                                      <p:cBhvr>
                                        <p:cTn id="17" dur="500"/>
                                        <p:tgtEl>
                                          <p:spTgt spid="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0" presetID="3" grpId="1" fill="hold">
                                  <p:stCondLst>
                                    <p:cond delay="0"/>
                                  </p:stCondLst>
                                  <p:iterate type="el" backwards="0">
                                    <p:tmAbs val="0"/>
                                  </p:iterate>
                                  <p:childTnLst>
                                    <p:set>
                                      <p:cBhvr>
                                        <p:cTn id="21" fill="hold"/>
                                        <p:tgtEl>
                                          <p:spTgt spid="43">
                                            <p:txEl>
                                              <p:pRg st="4" end="4"/>
                                            </p:txEl>
                                          </p:spTgt>
                                        </p:tgtEl>
                                        <p:attrNameLst>
                                          <p:attrName>style.visibility</p:attrName>
                                        </p:attrNameLst>
                                      </p:cBhvr>
                                      <p:to>
                                        <p:strVal val="visible"/>
                                      </p:to>
                                    </p:set>
                                    <p:animEffect filter="blinds(horizontal)" transition="in">
                                      <p:cBhvr>
                                        <p:cTn id="22" dur="500"/>
                                        <p:tgtEl>
                                          <p:spTgt spid="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10" presetID="3" grpId="1" fill="hold">
                                  <p:stCondLst>
                                    <p:cond delay="0"/>
                                  </p:stCondLst>
                                  <p:iterate type="el" backwards="0">
                                    <p:tmAbs val="0"/>
                                  </p:iterate>
                                  <p:childTnLst>
                                    <p:set>
                                      <p:cBhvr>
                                        <p:cTn id="26" fill="hold"/>
                                        <p:tgtEl>
                                          <p:spTgt spid="43">
                                            <p:txEl>
                                              <p:pRg st="5" end="5"/>
                                            </p:txEl>
                                          </p:spTgt>
                                        </p:tgtEl>
                                        <p:attrNameLst>
                                          <p:attrName>style.visibility</p:attrName>
                                        </p:attrNameLst>
                                      </p:cBhvr>
                                      <p:to>
                                        <p:strVal val="visible"/>
                                      </p:to>
                                    </p:set>
                                    <p:animEffect filter="blinds(horizontal)" transition="in">
                                      <p:cBhvr>
                                        <p:cTn id="27" dur="500"/>
                                        <p:tgtEl>
                                          <p:spTgt spid="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10" presetID="3" grpId="1" fill="hold">
                                  <p:stCondLst>
                                    <p:cond delay="0"/>
                                  </p:stCondLst>
                                  <p:iterate type="el" backwards="0">
                                    <p:tmAbs val="0"/>
                                  </p:iterate>
                                  <p:childTnLst>
                                    <p:set>
                                      <p:cBhvr>
                                        <p:cTn id="31" fill="hold"/>
                                        <p:tgtEl>
                                          <p:spTgt spid="43">
                                            <p:txEl>
                                              <p:pRg st="6" end="6"/>
                                            </p:txEl>
                                          </p:spTgt>
                                        </p:tgtEl>
                                        <p:attrNameLst>
                                          <p:attrName>style.visibility</p:attrName>
                                        </p:attrNameLst>
                                      </p:cBhvr>
                                      <p:to>
                                        <p:strVal val="visible"/>
                                      </p:to>
                                    </p:set>
                                    <p:animEffect filter="blinds(horizontal)" transition="in">
                                      <p:cBhvr>
                                        <p:cTn id="32" dur="500"/>
                                        <p:tgtEl>
                                          <p:spTgt spid="4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10" presetID="3" grpId="1" fill="hold">
                                  <p:stCondLst>
                                    <p:cond delay="0"/>
                                  </p:stCondLst>
                                  <p:iterate type="el" backwards="0">
                                    <p:tmAbs val="0"/>
                                  </p:iterate>
                                  <p:childTnLst>
                                    <p:set>
                                      <p:cBhvr>
                                        <p:cTn id="36" fill="hold"/>
                                        <p:tgtEl>
                                          <p:spTgt spid="43">
                                            <p:txEl>
                                              <p:pRg st="7" end="7"/>
                                            </p:txEl>
                                          </p:spTgt>
                                        </p:tgtEl>
                                        <p:attrNameLst>
                                          <p:attrName>style.visibility</p:attrName>
                                        </p:attrNameLst>
                                      </p:cBhvr>
                                      <p:to>
                                        <p:strVal val="visible"/>
                                      </p:to>
                                    </p:set>
                                    <p:animEffect filter="blinds(horizontal)" transition="in">
                                      <p:cBhvr>
                                        <p:cTn id="37" dur="500"/>
                                        <p:tgtEl>
                                          <p:spTgt spid="43">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nvSpPr>
        <p:spPr>
          <a:xfrm>
            <a:off x="611187" y="4939594"/>
            <a:ext cx="7848601" cy="11507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r>
              <a:rPr u="sng"/>
              <a:t>Campo de juego</a:t>
            </a:r>
            <a:r>
              <a:t>. Es un terreno muy peculiar, está dispuesto en ángulo recto con las cuatro bases unidas por las líneas y una zona de defensa delimitada por los lados con las líneas de fuera por donde la bola siempre debe ser dirigida. </a:t>
            </a:r>
          </a:p>
        </p:txBody>
      </p:sp>
      <p:sp>
        <p:nvSpPr>
          <p:cNvPr id="50" name="Shape 50"/>
          <p:cNvSpPr/>
          <p:nvPr/>
        </p:nvSpPr>
        <p:spPr>
          <a:xfrm>
            <a:off x="3276600" y="0"/>
            <a:ext cx="3311525" cy="11551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3200">
                <a:latin typeface="Arial Bold"/>
                <a:ea typeface="Arial Bold"/>
                <a:cs typeface="Arial Bold"/>
                <a:sym typeface="Arial Bold"/>
              </a:defRPr>
            </a:lvl1pPr>
          </a:lstStyle>
          <a:p>
            <a:pPr lvl="0">
              <a:defRPr sz="1800"/>
            </a:pPr>
            <a:r>
              <a:rPr sz="3200"/>
              <a:t>Instalaciones</a:t>
            </a:r>
            <a:endParaRPr sz="3200">
              <a:latin typeface="Arial"/>
              <a:ea typeface="Arial"/>
              <a:cs typeface="Arial"/>
              <a:sym typeface="Arial"/>
            </a:endParaRPr>
          </a:p>
        </p:txBody>
      </p:sp>
      <p:pic>
        <p:nvPicPr>
          <p:cNvPr id="5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52" name="campo.jpg"/>
          <p:cNvPicPr/>
          <p:nvPr/>
        </p:nvPicPr>
        <p:blipFill>
          <a:blip r:embed="rId3">
            <a:extLst/>
          </a:blip>
          <a:stretch>
            <a:fillRect/>
          </a:stretch>
        </p:blipFill>
        <p:spPr>
          <a:xfrm>
            <a:off x="2428427" y="833983"/>
            <a:ext cx="3931546" cy="3798498"/>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