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73052-D7AF-4DB3-95B8-39D8843E6320}" v="5" dt="2021-08-04T13:08:54.7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B4973052-D7AF-4DB3-95B8-39D8843E6320}"/>
    <pc:docChg chg="undo redo custSel modSld">
      <pc:chgData name="mario.diaz@uam.es" userId="b18783af-88a7-4588-8d94-dc9c0dee9733" providerId="ADAL" clId="{B4973052-D7AF-4DB3-95B8-39D8843E6320}" dt="2021-08-04T13:09:45.851" v="18" actId="3064"/>
      <pc:docMkLst>
        <pc:docMk/>
      </pc:docMkLst>
      <pc:sldChg chg="addSp delSp modSp mod">
        <pc:chgData name="mario.diaz@uam.es" userId="b18783af-88a7-4588-8d94-dc9c0dee9733" providerId="ADAL" clId="{B4973052-D7AF-4DB3-95B8-39D8843E6320}" dt="2021-08-04T13:09:05.538" v="15" actId="14100"/>
        <pc:sldMkLst>
          <pc:docMk/>
          <pc:sldMk cId="0" sldId="262"/>
        </pc:sldMkLst>
        <pc:picChg chg="add mod">
          <ac:chgData name="mario.diaz@uam.es" userId="b18783af-88a7-4588-8d94-dc9c0dee9733" providerId="ADAL" clId="{B4973052-D7AF-4DB3-95B8-39D8843E6320}" dt="2021-08-04T13:07:52.598" v="2"/>
          <ac:picMkLst>
            <pc:docMk/>
            <pc:sldMk cId="0" sldId="262"/>
            <ac:picMk id="6" creationId="{1DA20910-133A-4A90-AEB0-FB90AB8943BC}"/>
          </ac:picMkLst>
        </pc:picChg>
        <pc:picChg chg="add mod">
          <ac:chgData name="mario.diaz@uam.es" userId="b18783af-88a7-4588-8d94-dc9c0dee9733" providerId="ADAL" clId="{B4973052-D7AF-4DB3-95B8-39D8843E6320}" dt="2021-08-04T13:09:05.538" v="15" actId="14100"/>
          <ac:picMkLst>
            <pc:docMk/>
            <pc:sldMk cId="0" sldId="262"/>
            <ac:picMk id="7" creationId="{3174E84E-ED60-4A12-A152-E6F3189BE6B0}"/>
          </ac:picMkLst>
        </pc:picChg>
        <pc:picChg chg="add del">
          <ac:chgData name="mario.diaz@uam.es" userId="b18783af-88a7-4588-8d94-dc9c0dee9733" providerId="ADAL" clId="{B4973052-D7AF-4DB3-95B8-39D8843E6320}" dt="2021-08-04T13:08:54.166" v="10" actId="478"/>
          <ac:picMkLst>
            <pc:docMk/>
            <pc:sldMk cId="0" sldId="262"/>
            <ac:picMk id="55" creationId="{00000000-0000-0000-0000-000000000000}"/>
          </ac:picMkLst>
        </pc:picChg>
      </pc:sldChg>
      <pc:sldChg chg="modSp mod">
        <pc:chgData name="mario.diaz@uam.es" userId="b18783af-88a7-4588-8d94-dc9c0dee9733" providerId="ADAL" clId="{B4973052-D7AF-4DB3-95B8-39D8843E6320}" dt="2021-08-04T13:09:28.572" v="17" actId="113"/>
        <pc:sldMkLst>
          <pc:docMk/>
          <pc:sldMk cId="0" sldId="267"/>
        </pc:sldMkLst>
        <pc:graphicFrameChg chg="modGraphic">
          <ac:chgData name="mario.diaz@uam.es" userId="b18783af-88a7-4588-8d94-dc9c0dee9733" providerId="ADAL" clId="{B4973052-D7AF-4DB3-95B8-39D8843E6320}" dt="2021-08-04T13:09:28.572" v="17" actId="113"/>
          <ac:graphicFrameMkLst>
            <pc:docMk/>
            <pc:sldMk cId="0" sldId="267"/>
            <ac:graphicFrameMk id="116" creationId="{00000000-0000-0000-0000-000000000000}"/>
          </ac:graphicFrameMkLst>
        </pc:graphicFrameChg>
      </pc:sldChg>
      <pc:sldChg chg="modSp mod">
        <pc:chgData name="mario.diaz@uam.es" userId="b18783af-88a7-4588-8d94-dc9c0dee9733" providerId="ADAL" clId="{B4973052-D7AF-4DB3-95B8-39D8843E6320}" dt="2021-08-04T13:09:45.851" v="18" actId="3064"/>
        <pc:sldMkLst>
          <pc:docMk/>
          <pc:sldMk cId="0" sldId="269"/>
        </pc:sldMkLst>
        <pc:spChg chg="mod">
          <ac:chgData name="mario.diaz@uam.es" userId="b18783af-88a7-4588-8d94-dc9c0dee9733" providerId="ADAL" clId="{B4973052-D7AF-4DB3-95B8-39D8843E6320}" dt="2021-08-04T13:09:45.851" v="18" actId="3064"/>
          <ac:spMkLst>
            <pc:docMk/>
            <pc:sldMk cId="0" sldId="269"/>
            <ac:spMk id="1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05906424"/>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FFFFFF"/>
                  </a:outerShdw>
                </a:effectLst>
              </a:defRPr>
            </a:pPr>
            <a:endParaRPr/>
          </a:p>
        </p:txBody>
      </p:sp>
      <p:sp>
        <p:nvSpPr>
          <p:cNvPr id="21" name="Shape 9"/>
          <p:cNvSpPr txBox="1">
            <a:spLocks noGrp="1"/>
          </p:cNvSpPr>
          <p:nvPr>
            <p:ph type="body" sz="quarter" idx="4294967295"/>
          </p:nvPr>
        </p:nvSpPr>
        <p:spPr>
          <a:xfrm>
            <a:off x="1487486" y="3900487"/>
            <a:ext cx="6169028" cy="1762127"/>
          </a:xfrm>
          <a:prstGeom prst="rect">
            <a:avLst/>
          </a:prstGeom>
        </p:spPr>
        <p:txBody>
          <a:bodyPr lIns="0" tIns="0" rIns="0" bIns="0">
            <a:normAutofit/>
          </a:bodyPr>
          <a:lstStyle/>
          <a:p>
            <a:pPr marL="0" indent="0" algn="ctr">
              <a:buSzTx/>
              <a:buNone/>
              <a:defRPr>
                <a:effectLst>
                  <a:outerShdw blurRad="12700" dist="25400" dir="2700000" rotWithShape="0">
                    <a:srgbClr val="FFFFFF"/>
                  </a:outerShdw>
                </a:effectLst>
              </a:defRPr>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400">
                <a:solidFill>
                  <a:srgbClr val="FFFB00"/>
                </a:solidFill>
                <a:latin typeface="Arial"/>
                <a:ea typeface="Arial"/>
                <a:cs typeface="Arial"/>
                <a:sym typeface="Arial"/>
              </a:defRPr>
            </a:pPr>
            <a:r>
              <a:t>Badminton</a:t>
            </a:r>
            <a:r>
              <a:rPr sz="1800"/>
              <a:t> </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1"/>
          <p:cNvSpPr txBox="1">
            <a:spLocks noGrp="1"/>
          </p:cNvSpPr>
          <p:nvPr>
            <p:ph type="title" idx="4294967295"/>
          </p:nvPr>
        </p:nvSpPr>
        <p:spPr>
          <a:xfrm>
            <a:off x="457200" y="304800"/>
            <a:ext cx="8229600" cy="457200"/>
          </a:xfrm>
          <a:prstGeom prst="rect">
            <a:avLst/>
          </a:prstGeom>
        </p:spPr>
        <p:txBody>
          <a:bodyPr lIns="0" tIns="0" rIns="0" bIns="0">
            <a:normAutofit/>
          </a:bodyPr>
          <a:lstStyle>
            <a:lvl1pPr defTabSz="841247">
              <a:defRPr sz="1800">
                <a:solidFill>
                  <a:srgbClr val="FF9900"/>
                </a:solidFill>
              </a:defRPr>
            </a:lvl1pPr>
          </a:lstStyle>
          <a:p>
            <a:r>
              <a:t>BASIC TECHNICAL-TACTICAL RESOURCES: BADMINTON</a:t>
            </a:r>
          </a:p>
        </p:txBody>
      </p:sp>
      <p:sp>
        <p:nvSpPr>
          <p:cNvPr id="79" name="Shape 72"/>
          <p:cNvSpPr txBox="1">
            <a:spLocks noGrp="1"/>
          </p:cNvSpPr>
          <p:nvPr>
            <p:ph type="body" sz="quarter" idx="4294967295"/>
          </p:nvPr>
        </p:nvSpPr>
        <p:spPr>
          <a:xfrm>
            <a:off x="3441700" y="927100"/>
            <a:ext cx="2438400" cy="609600"/>
          </a:xfrm>
          <a:prstGeom prst="rect">
            <a:avLst/>
          </a:prstGeom>
          <a:solidFill>
            <a:srgbClr val="99CC00"/>
          </a:solidFill>
          <a:ln w="9525">
            <a:solidFill>
              <a:srgbClr val="FFFFFF"/>
            </a:solidFill>
            <a:round/>
          </a:ln>
        </p:spPr>
        <p:txBody>
          <a:bodyPr lIns="0" tIns="0" rIns="0" bIns="0">
            <a:normAutofit/>
          </a:bodyPr>
          <a:lstStyle>
            <a:lvl1pPr algn="ctr">
              <a:spcBef>
                <a:spcPts val="1600"/>
              </a:spcBef>
              <a:buSzTx/>
              <a:buNone/>
              <a:defRPr sz="2800" b="1"/>
            </a:lvl1pPr>
          </a:lstStyle>
          <a:p>
            <a:r>
              <a:t>Types of hits </a:t>
            </a:r>
          </a:p>
        </p:txBody>
      </p:sp>
      <p:sp>
        <p:nvSpPr>
          <p:cNvPr id="80" name="Shape 73"/>
          <p:cNvSpPr/>
          <p:nvPr/>
        </p:nvSpPr>
        <p:spPr>
          <a:xfrm>
            <a:off x="838200" y="1828800"/>
            <a:ext cx="1600200" cy="268747"/>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1000"/>
              </a:spcBef>
              <a:defRPr b="1">
                <a:latin typeface="Arial"/>
                <a:ea typeface="Arial"/>
                <a:cs typeface="Arial"/>
                <a:sym typeface="Arial"/>
              </a:defRPr>
            </a:lvl1pPr>
          </a:lstStyle>
          <a:p>
            <a:r>
              <a:t>Service </a:t>
            </a:r>
          </a:p>
        </p:txBody>
      </p:sp>
      <p:sp>
        <p:nvSpPr>
          <p:cNvPr id="81" name="Shape 74"/>
          <p:cNvSpPr/>
          <p:nvPr/>
        </p:nvSpPr>
        <p:spPr>
          <a:xfrm>
            <a:off x="4749800" y="2930525"/>
            <a:ext cx="1447800" cy="268747"/>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000"/>
              </a:spcBef>
              <a:defRPr b="1">
                <a:latin typeface="Arial"/>
                <a:ea typeface="Arial"/>
                <a:cs typeface="Arial"/>
                <a:sym typeface="Arial"/>
              </a:defRPr>
            </a:lvl1pPr>
          </a:lstStyle>
          <a:p>
            <a:r>
              <a:t>Drop Shot</a:t>
            </a:r>
          </a:p>
        </p:txBody>
      </p:sp>
      <p:sp>
        <p:nvSpPr>
          <p:cNvPr id="82" name="Shape 75"/>
          <p:cNvSpPr/>
          <p:nvPr/>
        </p:nvSpPr>
        <p:spPr>
          <a:xfrm>
            <a:off x="4749800" y="1828800"/>
            <a:ext cx="1447800" cy="268747"/>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000"/>
              </a:spcBef>
              <a:defRPr b="1">
                <a:latin typeface="Arial"/>
                <a:ea typeface="Arial"/>
                <a:cs typeface="Arial"/>
                <a:sym typeface="Arial"/>
              </a:defRPr>
            </a:lvl1pPr>
          </a:lstStyle>
          <a:p>
            <a:r>
              <a:t>Clear</a:t>
            </a:r>
          </a:p>
        </p:txBody>
      </p:sp>
      <p:sp>
        <p:nvSpPr>
          <p:cNvPr id="83" name="Shape 76"/>
          <p:cNvSpPr/>
          <p:nvPr/>
        </p:nvSpPr>
        <p:spPr>
          <a:xfrm>
            <a:off x="4749800" y="3973512"/>
            <a:ext cx="1447800" cy="268747"/>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000"/>
              </a:spcBef>
              <a:defRPr b="1">
                <a:latin typeface="Arial"/>
                <a:ea typeface="Arial"/>
                <a:cs typeface="Arial"/>
                <a:sym typeface="Arial"/>
              </a:defRPr>
            </a:lvl1pPr>
          </a:lstStyle>
          <a:p>
            <a:r>
              <a:t>Lob Shot</a:t>
            </a:r>
          </a:p>
        </p:txBody>
      </p:sp>
      <p:sp>
        <p:nvSpPr>
          <p:cNvPr id="84" name="Shape 77"/>
          <p:cNvSpPr/>
          <p:nvPr/>
        </p:nvSpPr>
        <p:spPr>
          <a:xfrm>
            <a:off x="4635500" y="5712881"/>
            <a:ext cx="1447800" cy="268747"/>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000"/>
              </a:spcBef>
              <a:defRPr b="1">
                <a:latin typeface="Arial"/>
                <a:ea typeface="Arial"/>
                <a:cs typeface="Arial"/>
                <a:sym typeface="Arial"/>
              </a:defRPr>
            </a:lvl1pPr>
          </a:lstStyle>
          <a:p>
            <a:r>
              <a:t>Drive</a:t>
            </a:r>
          </a:p>
        </p:txBody>
      </p:sp>
      <p:sp>
        <p:nvSpPr>
          <p:cNvPr id="85" name="Shape 78"/>
          <p:cNvSpPr/>
          <p:nvPr/>
        </p:nvSpPr>
        <p:spPr>
          <a:xfrm>
            <a:off x="4635500" y="4888705"/>
            <a:ext cx="1447800" cy="268748"/>
          </a:xfrm>
          <a:prstGeom prst="rect">
            <a:avLst/>
          </a:prstGeom>
          <a:solidFill>
            <a:srgbClr val="99CC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000"/>
              </a:spcBef>
              <a:defRPr b="1">
                <a:latin typeface="Arial"/>
                <a:ea typeface="Arial"/>
                <a:cs typeface="Arial"/>
                <a:sym typeface="Arial"/>
              </a:defRPr>
            </a:lvl1pPr>
          </a:lstStyle>
          <a:p>
            <a:r>
              <a:t>Smash</a:t>
            </a:r>
          </a:p>
        </p:txBody>
      </p:sp>
      <p:sp>
        <p:nvSpPr>
          <p:cNvPr id="86" name="Connector 79"/>
          <p:cNvSpPr/>
          <p:nvPr/>
        </p:nvSpPr>
        <p:spPr>
          <a:xfrm>
            <a:off x="3187700" y="1231900"/>
            <a:ext cx="2286000" cy="774700"/>
          </a:xfrm>
          <a:custGeom>
            <a:avLst/>
            <a:gdLst/>
            <a:ahLst/>
            <a:cxnLst>
              <a:cxn ang="0">
                <a:pos x="wd2" y="hd2"/>
              </a:cxn>
              <a:cxn ang="5400000">
                <a:pos x="wd2" y="hd2"/>
              </a:cxn>
              <a:cxn ang="10800000">
                <a:pos x="wd2" y="hd2"/>
              </a:cxn>
              <a:cxn ang="16200000">
                <a:pos x="wd2" y="hd2"/>
              </a:cxn>
            </a:cxnLst>
            <a:rect l="0" t="0" r="r" b="b"/>
            <a:pathLst>
              <a:path w="21600" h="21600" extrusionOk="0">
                <a:moveTo>
                  <a:pt x="13920" y="0"/>
                </a:moveTo>
                <a:lnTo>
                  <a:pt x="0" y="0"/>
                </a:lnTo>
                <a:lnTo>
                  <a:pt x="0" y="21600"/>
                </a:lnTo>
                <a:lnTo>
                  <a:pt x="21600" y="21600"/>
                </a:lnTo>
              </a:path>
            </a:pathLst>
          </a:custGeom>
          <a:ln>
            <a:solidFill>
              <a:srgbClr val="009999"/>
            </a:solidFill>
            <a:tailEnd type="triangle"/>
          </a:ln>
        </p:spPr>
        <p:txBody>
          <a:bodyPr lIns="45718" tIns="45718" rIns="45718" bIns="45718"/>
          <a:lstStyle/>
          <a:p>
            <a:endParaRPr/>
          </a:p>
        </p:txBody>
      </p:sp>
      <p:sp>
        <p:nvSpPr>
          <p:cNvPr id="87" name="Connector 80"/>
          <p:cNvSpPr/>
          <p:nvPr/>
        </p:nvSpPr>
        <p:spPr>
          <a:xfrm>
            <a:off x="3187700" y="1231900"/>
            <a:ext cx="2286000" cy="1879600"/>
          </a:xfrm>
          <a:custGeom>
            <a:avLst/>
            <a:gdLst/>
            <a:ahLst/>
            <a:cxnLst>
              <a:cxn ang="0">
                <a:pos x="wd2" y="hd2"/>
              </a:cxn>
              <a:cxn ang="5400000">
                <a:pos x="wd2" y="hd2"/>
              </a:cxn>
              <a:cxn ang="10800000">
                <a:pos x="wd2" y="hd2"/>
              </a:cxn>
              <a:cxn ang="16200000">
                <a:pos x="wd2" y="hd2"/>
              </a:cxn>
            </a:cxnLst>
            <a:rect l="0" t="0" r="r" b="b"/>
            <a:pathLst>
              <a:path w="21600" h="21600" extrusionOk="0">
                <a:moveTo>
                  <a:pt x="13920" y="0"/>
                </a:moveTo>
                <a:lnTo>
                  <a:pt x="0" y="0"/>
                </a:lnTo>
                <a:lnTo>
                  <a:pt x="0" y="13135"/>
                </a:lnTo>
                <a:lnTo>
                  <a:pt x="21600" y="13135"/>
                </a:lnTo>
                <a:lnTo>
                  <a:pt x="21600" y="21600"/>
                </a:lnTo>
              </a:path>
            </a:pathLst>
          </a:custGeom>
          <a:ln>
            <a:solidFill>
              <a:srgbClr val="009999"/>
            </a:solidFill>
            <a:tailEnd type="triangle"/>
          </a:ln>
        </p:spPr>
        <p:txBody>
          <a:bodyPr lIns="45718" tIns="45718" rIns="45718" bIns="45718"/>
          <a:lstStyle/>
          <a:p>
            <a:endParaRPr/>
          </a:p>
        </p:txBody>
      </p:sp>
      <p:sp>
        <p:nvSpPr>
          <p:cNvPr id="88" name="Connector 81"/>
          <p:cNvSpPr/>
          <p:nvPr/>
        </p:nvSpPr>
        <p:spPr>
          <a:xfrm>
            <a:off x="3187700" y="1231900"/>
            <a:ext cx="2171700" cy="3835400"/>
          </a:xfrm>
          <a:custGeom>
            <a:avLst/>
            <a:gdLst/>
            <a:ahLst/>
            <a:cxnLst>
              <a:cxn ang="0">
                <a:pos x="wd2" y="hd2"/>
              </a:cxn>
              <a:cxn ang="5400000">
                <a:pos x="wd2" y="hd2"/>
              </a:cxn>
              <a:cxn ang="10800000">
                <a:pos x="wd2" y="hd2"/>
              </a:cxn>
              <a:cxn ang="16200000">
                <a:pos x="wd2" y="hd2"/>
              </a:cxn>
            </a:cxnLst>
            <a:rect l="0" t="0" r="r" b="b"/>
            <a:pathLst>
              <a:path w="21600" h="21600" extrusionOk="0">
                <a:moveTo>
                  <a:pt x="14653" y="0"/>
                </a:moveTo>
                <a:lnTo>
                  <a:pt x="0" y="0"/>
                </a:lnTo>
                <a:lnTo>
                  <a:pt x="0" y="10514"/>
                </a:lnTo>
                <a:lnTo>
                  <a:pt x="21600" y="10514"/>
                </a:lnTo>
                <a:lnTo>
                  <a:pt x="21600" y="21600"/>
                </a:lnTo>
              </a:path>
            </a:pathLst>
          </a:custGeom>
          <a:ln>
            <a:solidFill>
              <a:srgbClr val="009999"/>
            </a:solidFill>
            <a:tailEnd type="triangle"/>
          </a:ln>
        </p:spPr>
        <p:txBody>
          <a:bodyPr lIns="45718" tIns="45718" rIns="45718" bIns="45718"/>
          <a:lstStyle/>
          <a:p>
            <a:endParaRPr/>
          </a:p>
        </p:txBody>
      </p:sp>
      <p:sp>
        <p:nvSpPr>
          <p:cNvPr id="89" name="Connector 82"/>
          <p:cNvSpPr/>
          <p:nvPr/>
        </p:nvSpPr>
        <p:spPr>
          <a:xfrm>
            <a:off x="3187700" y="1231900"/>
            <a:ext cx="2171700" cy="4660900"/>
          </a:xfrm>
          <a:custGeom>
            <a:avLst/>
            <a:gdLst/>
            <a:ahLst/>
            <a:cxnLst>
              <a:cxn ang="0">
                <a:pos x="wd2" y="hd2"/>
              </a:cxn>
              <a:cxn ang="5400000">
                <a:pos x="wd2" y="hd2"/>
              </a:cxn>
              <a:cxn ang="10800000">
                <a:pos x="wd2" y="hd2"/>
              </a:cxn>
              <a:cxn ang="16200000">
                <a:pos x="wd2" y="hd2"/>
              </a:cxn>
            </a:cxnLst>
            <a:rect l="0" t="0" r="r" b="b"/>
            <a:pathLst>
              <a:path w="21600" h="21600" extrusionOk="0">
                <a:moveTo>
                  <a:pt x="14653" y="0"/>
                </a:moveTo>
                <a:lnTo>
                  <a:pt x="0" y="0"/>
                </a:lnTo>
                <a:lnTo>
                  <a:pt x="0" y="10241"/>
                </a:lnTo>
                <a:lnTo>
                  <a:pt x="21600" y="10241"/>
                </a:lnTo>
                <a:lnTo>
                  <a:pt x="21600" y="21600"/>
                </a:lnTo>
              </a:path>
            </a:pathLst>
          </a:custGeom>
          <a:ln>
            <a:solidFill>
              <a:srgbClr val="009999"/>
            </a:solidFill>
            <a:tailEnd type="triangle"/>
          </a:ln>
        </p:spPr>
        <p:txBody>
          <a:bodyPr lIns="45718" tIns="45718" rIns="45718" bIns="45718"/>
          <a:lstStyle/>
          <a:p>
            <a:endParaRPr/>
          </a:p>
        </p:txBody>
      </p:sp>
      <p:sp>
        <p:nvSpPr>
          <p:cNvPr id="90" name="Connector 83"/>
          <p:cNvSpPr/>
          <p:nvPr/>
        </p:nvSpPr>
        <p:spPr>
          <a:xfrm>
            <a:off x="3187700" y="1231900"/>
            <a:ext cx="2286000" cy="2921000"/>
          </a:xfrm>
          <a:custGeom>
            <a:avLst/>
            <a:gdLst/>
            <a:ahLst/>
            <a:cxnLst>
              <a:cxn ang="0">
                <a:pos x="wd2" y="hd2"/>
              </a:cxn>
              <a:cxn ang="5400000">
                <a:pos x="wd2" y="hd2"/>
              </a:cxn>
              <a:cxn ang="10800000">
                <a:pos x="wd2" y="hd2"/>
              </a:cxn>
              <a:cxn ang="16200000">
                <a:pos x="wd2" y="hd2"/>
              </a:cxn>
            </a:cxnLst>
            <a:rect l="0" t="0" r="r" b="b"/>
            <a:pathLst>
              <a:path w="21600" h="21600" extrusionOk="0">
                <a:moveTo>
                  <a:pt x="13920" y="0"/>
                </a:moveTo>
                <a:lnTo>
                  <a:pt x="0" y="0"/>
                </a:lnTo>
                <a:lnTo>
                  <a:pt x="0" y="11269"/>
                </a:lnTo>
                <a:lnTo>
                  <a:pt x="21600" y="11269"/>
                </a:lnTo>
                <a:lnTo>
                  <a:pt x="21600" y="21600"/>
                </a:lnTo>
              </a:path>
            </a:pathLst>
          </a:custGeom>
          <a:ln>
            <a:solidFill>
              <a:srgbClr val="009999"/>
            </a:solidFill>
            <a:tailEnd type="triangle"/>
          </a:ln>
        </p:spPr>
        <p:txBody>
          <a:bodyPr lIns="45718" tIns="45718" rIns="45718" bIns="45718"/>
          <a:lstStyle/>
          <a:p>
            <a:endParaRPr/>
          </a:p>
        </p:txBody>
      </p:sp>
      <p:pic>
        <p:nvPicPr>
          <p:cNvPr id="9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92" name="306 1.jpg" descr="306 1.jpg"/>
          <p:cNvPicPr>
            <a:picLocks noChangeAspect="1"/>
          </p:cNvPicPr>
          <p:nvPr/>
        </p:nvPicPr>
        <p:blipFill>
          <a:blip r:embed="rId3"/>
          <a:stretch>
            <a:fillRect/>
          </a:stretch>
        </p:blipFill>
        <p:spPr>
          <a:xfrm>
            <a:off x="602928" y="2847251"/>
            <a:ext cx="1860309" cy="2285684"/>
          </a:xfrm>
          <a:prstGeom prst="rect">
            <a:avLst/>
          </a:prstGeom>
          <a:ln w="12700">
            <a:miter lim="400000"/>
          </a:ln>
        </p:spPr>
      </p:pic>
      <p:pic>
        <p:nvPicPr>
          <p:cNvPr id="93" name="20.jpg" descr="20.jpg"/>
          <p:cNvPicPr>
            <a:picLocks noChangeAspect="1"/>
          </p:cNvPicPr>
          <p:nvPr/>
        </p:nvPicPr>
        <p:blipFill>
          <a:blip r:embed="rId4"/>
          <a:stretch>
            <a:fillRect/>
          </a:stretch>
        </p:blipFill>
        <p:spPr>
          <a:xfrm>
            <a:off x="6388629" y="4596879"/>
            <a:ext cx="1422085" cy="866246"/>
          </a:xfrm>
          <a:prstGeom prst="rect">
            <a:avLst/>
          </a:prstGeom>
          <a:ln w="12700">
            <a:miter lim="400000"/>
          </a:ln>
        </p:spPr>
      </p:pic>
      <p:pic>
        <p:nvPicPr>
          <p:cNvPr id="94" name="14.jpg" descr="14.jpg"/>
          <p:cNvPicPr>
            <a:picLocks noChangeAspect="1"/>
          </p:cNvPicPr>
          <p:nvPr/>
        </p:nvPicPr>
        <p:blipFill>
          <a:blip r:embed="rId5"/>
          <a:stretch>
            <a:fillRect/>
          </a:stretch>
        </p:blipFill>
        <p:spPr>
          <a:xfrm>
            <a:off x="6424612" y="2677453"/>
            <a:ext cx="1350118" cy="799563"/>
          </a:xfrm>
          <a:prstGeom prst="rect">
            <a:avLst/>
          </a:prstGeom>
          <a:ln w="12700">
            <a:miter lim="400000"/>
          </a:ln>
        </p:spPr>
      </p:pic>
      <p:pic>
        <p:nvPicPr>
          <p:cNvPr id="95" name="13.jpg" descr="13.jpg"/>
          <p:cNvPicPr>
            <a:picLocks noChangeAspect="1"/>
          </p:cNvPicPr>
          <p:nvPr/>
        </p:nvPicPr>
        <p:blipFill>
          <a:blip r:embed="rId6"/>
          <a:stretch>
            <a:fillRect/>
          </a:stretch>
        </p:blipFill>
        <p:spPr>
          <a:xfrm>
            <a:off x="6424612" y="1637668"/>
            <a:ext cx="1350118" cy="742452"/>
          </a:xfrm>
          <a:prstGeom prst="rect">
            <a:avLst/>
          </a:prstGeom>
          <a:ln w="12700">
            <a:miter lim="400000"/>
          </a:ln>
        </p:spPr>
      </p:pic>
      <p:pic>
        <p:nvPicPr>
          <p:cNvPr id="96" name="12.jpg" descr="12.jpg"/>
          <p:cNvPicPr>
            <a:picLocks noChangeAspect="1"/>
          </p:cNvPicPr>
          <p:nvPr/>
        </p:nvPicPr>
        <p:blipFill>
          <a:blip r:embed="rId7"/>
          <a:stretch>
            <a:fillRect/>
          </a:stretch>
        </p:blipFill>
        <p:spPr>
          <a:xfrm>
            <a:off x="6388629" y="3664603"/>
            <a:ext cx="1422085" cy="799563"/>
          </a:xfrm>
          <a:prstGeom prst="rect">
            <a:avLst/>
          </a:prstGeom>
          <a:ln w="12700">
            <a:miter lim="400000"/>
          </a:ln>
        </p:spPr>
      </p:pic>
      <p:pic>
        <p:nvPicPr>
          <p:cNvPr id="97" name="6.jpg" descr="6.jpg"/>
          <p:cNvPicPr>
            <a:picLocks noChangeAspect="1"/>
          </p:cNvPicPr>
          <p:nvPr/>
        </p:nvPicPr>
        <p:blipFill>
          <a:blip r:embed="rId8"/>
          <a:stretch>
            <a:fillRect/>
          </a:stretch>
        </p:blipFill>
        <p:spPr>
          <a:xfrm>
            <a:off x="6371008" y="5595837"/>
            <a:ext cx="1457326" cy="5942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79">
                                            <p:bg/>
                                          </p:spTgt>
                                        </p:tgtEl>
                                        <p:attrNameLst>
                                          <p:attrName>style.visibility</p:attrName>
                                        </p:attrNameLst>
                                      </p:cBhvr>
                                      <p:to>
                                        <p:strVal val="visible"/>
                                      </p:to>
                                    </p:set>
                                    <p:animEffect transition="in" filter="blinds(horizontal)">
                                      <p:cBhvr>
                                        <p:cTn id="12" dur="500"/>
                                        <p:tgtEl>
                                          <p:spTgt spid="79">
                                            <p:bg/>
                                          </p:spTgt>
                                        </p:tgtEl>
                                      </p:cBhvr>
                                    </p:animEffect>
                                  </p:childTnLst>
                                </p:cTn>
                              </p:par>
                              <p:par>
                                <p:cTn id="13" presetID="3" presetClass="entr" presetSubtype="10" fill="hold" grpId="0" nodeType="withEffect">
                                  <p:stCondLst>
                                    <p:cond delay="0"/>
                                  </p:stCondLst>
                                  <p:iterate>
                                    <p:tmAbs val="0"/>
                                  </p:iterate>
                                  <p:childTnLst>
                                    <p:set>
                                      <p:cBhvr>
                                        <p:cTn id="14" fill="hold"/>
                                        <p:tgtEl>
                                          <p:spTgt spid="79">
                                            <p:txEl>
                                              <p:pRg st="0" end="0"/>
                                            </p:txEl>
                                          </p:spTgt>
                                        </p:tgtEl>
                                        <p:attrNameLst>
                                          <p:attrName>style.visibility</p:attrName>
                                        </p:attrNameLst>
                                      </p:cBhvr>
                                      <p:to>
                                        <p:strVal val="visible"/>
                                      </p:to>
                                    </p:set>
                                    <p:animEffect transition="in" filter="blinds(horizontal)">
                                      <p:cBhvr>
                                        <p:cTn id="15" dur="500"/>
                                        <p:tgtEl>
                                          <p:spTgt spid="7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86"/>
                                        </p:tgtEl>
                                        <p:attrNameLst>
                                          <p:attrName>style.visibility</p:attrName>
                                        </p:attrNameLst>
                                      </p:cBhvr>
                                      <p:to>
                                        <p:strVal val="visible"/>
                                      </p:to>
                                    </p:set>
                                    <p:animEffect transition="in" filter="blinds(horizontal)">
                                      <p:cBhvr>
                                        <p:cTn id="20" dur="500"/>
                                        <p:tgtEl>
                                          <p:spTgt spid="86"/>
                                        </p:tgtEl>
                                      </p:cBhvr>
                                    </p:animEffect>
                                  </p:childTnLst>
                                </p:cTn>
                              </p:par>
                            </p:childTnLst>
                          </p:cTn>
                        </p:par>
                        <p:par>
                          <p:cTn id="21" fill="hold">
                            <p:stCondLst>
                              <p:cond delay="500"/>
                            </p:stCondLst>
                            <p:childTnLst>
                              <p:par>
                                <p:cTn id="22" presetID="3" presetClass="entr" presetSubtype="10" fill="hold" grpId="0" nodeType="afterEffect">
                                  <p:stCondLst>
                                    <p:cond delay="0"/>
                                  </p:stCondLst>
                                  <p:iterate>
                                    <p:tmAbs val="0"/>
                                  </p:iterate>
                                  <p:childTnLst>
                                    <p:set>
                                      <p:cBhvr>
                                        <p:cTn id="23" fill="hold"/>
                                        <p:tgtEl>
                                          <p:spTgt spid="82"/>
                                        </p:tgtEl>
                                        <p:attrNameLst>
                                          <p:attrName>style.visibility</p:attrName>
                                        </p:attrNameLst>
                                      </p:cBhvr>
                                      <p:to>
                                        <p:strVal val="visible"/>
                                      </p:to>
                                    </p:set>
                                    <p:animEffect transition="in" filter="blinds(horizontal)">
                                      <p:cBhvr>
                                        <p:cTn id="24" dur="500"/>
                                        <p:tgtEl>
                                          <p:spTgt spid="8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iterate>
                                    <p:tmAbs val="0"/>
                                  </p:iterate>
                                  <p:childTnLst>
                                    <p:set>
                                      <p:cBhvr>
                                        <p:cTn id="28" fill="hold"/>
                                        <p:tgtEl>
                                          <p:spTgt spid="87"/>
                                        </p:tgtEl>
                                        <p:attrNameLst>
                                          <p:attrName>style.visibility</p:attrName>
                                        </p:attrNameLst>
                                      </p:cBhvr>
                                      <p:to>
                                        <p:strVal val="visible"/>
                                      </p:to>
                                    </p:set>
                                    <p:animEffect transition="in" filter="blinds(horizontal)">
                                      <p:cBhvr>
                                        <p:cTn id="29" dur="500"/>
                                        <p:tgtEl>
                                          <p:spTgt spid="87"/>
                                        </p:tgtEl>
                                      </p:cBhvr>
                                    </p:animEffect>
                                  </p:childTnLst>
                                </p:cTn>
                              </p:par>
                            </p:childTnLst>
                          </p:cTn>
                        </p:par>
                        <p:par>
                          <p:cTn id="30" fill="hold">
                            <p:stCondLst>
                              <p:cond delay="500"/>
                            </p:stCondLst>
                            <p:childTnLst>
                              <p:par>
                                <p:cTn id="31" presetID="3" presetClass="entr" presetSubtype="10" fill="hold" grpId="0" nodeType="afterEffect">
                                  <p:stCondLst>
                                    <p:cond delay="0"/>
                                  </p:stCondLst>
                                  <p:iterate>
                                    <p:tmAbs val="0"/>
                                  </p:iterate>
                                  <p:childTnLst>
                                    <p:set>
                                      <p:cBhvr>
                                        <p:cTn id="32" fill="hold"/>
                                        <p:tgtEl>
                                          <p:spTgt spid="81"/>
                                        </p:tgtEl>
                                        <p:attrNameLst>
                                          <p:attrName>style.visibility</p:attrName>
                                        </p:attrNameLst>
                                      </p:cBhvr>
                                      <p:to>
                                        <p:strVal val="visible"/>
                                      </p:to>
                                    </p:set>
                                    <p:animEffect transition="in" filter="blinds(horizontal)">
                                      <p:cBhvr>
                                        <p:cTn id="33" dur="500"/>
                                        <p:tgtEl>
                                          <p:spTgt spid="8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iterate>
                                    <p:tmAbs val="0"/>
                                  </p:iterate>
                                  <p:childTnLst>
                                    <p:set>
                                      <p:cBhvr>
                                        <p:cTn id="37" fill="hold"/>
                                        <p:tgtEl>
                                          <p:spTgt spid="90"/>
                                        </p:tgtEl>
                                        <p:attrNameLst>
                                          <p:attrName>style.visibility</p:attrName>
                                        </p:attrNameLst>
                                      </p:cBhvr>
                                      <p:to>
                                        <p:strVal val="visible"/>
                                      </p:to>
                                    </p:set>
                                    <p:animEffect transition="in" filter="blinds(horizontal)">
                                      <p:cBhvr>
                                        <p:cTn id="38" dur="500"/>
                                        <p:tgtEl>
                                          <p:spTgt spid="90"/>
                                        </p:tgtEl>
                                      </p:cBhvr>
                                    </p:animEffect>
                                  </p:childTnLst>
                                </p:cTn>
                              </p:par>
                            </p:childTnLst>
                          </p:cTn>
                        </p:par>
                        <p:par>
                          <p:cTn id="39" fill="hold">
                            <p:stCondLst>
                              <p:cond delay="500"/>
                            </p:stCondLst>
                            <p:childTnLst>
                              <p:par>
                                <p:cTn id="40" presetID="3" presetClass="entr" presetSubtype="10" fill="hold" grpId="0" nodeType="afterEffect">
                                  <p:stCondLst>
                                    <p:cond delay="0"/>
                                  </p:stCondLst>
                                  <p:iterate>
                                    <p:tmAbs val="0"/>
                                  </p:iterate>
                                  <p:childTnLst>
                                    <p:set>
                                      <p:cBhvr>
                                        <p:cTn id="41" fill="hold"/>
                                        <p:tgtEl>
                                          <p:spTgt spid="83"/>
                                        </p:tgtEl>
                                        <p:attrNameLst>
                                          <p:attrName>style.visibility</p:attrName>
                                        </p:attrNameLst>
                                      </p:cBhvr>
                                      <p:to>
                                        <p:strVal val="visible"/>
                                      </p:to>
                                    </p:set>
                                    <p:animEffect transition="in" filter="blinds(horizontal)">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iterate>
                                    <p:tmAbs val="0"/>
                                  </p:iterate>
                                  <p:childTnLst>
                                    <p:set>
                                      <p:cBhvr>
                                        <p:cTn id="46" fill="hold"/>
                                        <p:tgtEl>
                                          <p:spTgt spid="88"/>
                                        </p:tgtEl>
                                        <p:attrNameLst>
                                          <p:attrName>style.visibility</p:attrName>
                                        </p:attrNameLst>
                                      </p:cBhvr>
                                      <p:to>
                                        <p:strVal val="visible"/>
                                      </p:to>
                                    </p:set>
                                    <p:animEffect transition="in" filter="blinds(horizontal)">
                                      <p:cBhvr>
                                        <p:cTn id="47" dur="500"/>
                                        <p:tgtEl>
                                          <p:spTgt spid="88"/>
                                        </p:tgtEl>
                                      </p:cBhvr>
                                    </p:animEffect>
                                  </p:childTnLst>
                                </p:cTn>
                              </p:par>
                            </p:childTnLst>
                          </p:cTn>
                        </p:par>
                        <p:par>
                          <p:cTn id="48" fill="hold">
                            <p:stCondLst>
                              <p:cond delay="500"/>
                            </p:stCondLst>
                            <p:childTnLst>
                              <p:par>
                                <p:cTn id="49" presetID="3" presetClass="entr" presetSubtype="10" fill="hold" grpId="0" nodeType="afterEffect">
                                  <p:stCondLst>
                                    <p:cond delay="0"/>
                                  </p:stCondLst>
                                  <p:iterate>
                                    <p:tmAbs val="0"/>
                                  </p:iterate>
                                  <p:childTnLst>
                                    <p:set>
                                      <p:cBhvr>
                                        <p:cTn id="50" fill="hold"/>
                                        <p:tgtEl>
                                          <p:spTgt spid="85"/>
                                        </p:tgtEl>
                                        <p:attrNameLst>
                                          <p:attrName>style.visibility</p:attrName>
                                        </p:attrNameLst>
                                      </p:cBhvr>
                                      <p:to>
                                        <p:strVal val="visible"/>
                                      </p:to>
                                    </p:set>
                                    <p:animEffect transition="in" filter="blinds(horizontal)">
                                      <p:cBhvr>
                                        <p:cTn id="51" dur="500"/>
                                        <p:tgtEl>
                                          <p:spTgt spid="8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iterate>
                                    <p:tmAbs val="0"/>
                                  </p:iterate>
                                  <p:childTnLst>
                                    <p:set>
                                      <p:cBhvr>
                                        <p:cTn id="55" fill="hold"/>
                                        <p:tgtEl>
                                          <p:spTgt spid="89"/>
                                        </p:tgtEl>
                                        <p:attrNameLst>
                                          <p:attrName>style.visibility</p:attrName>
                                        </p:attrNameLst>
                                      </p:cBhvr>
                                      <p:to>
                                        <p:strVal val="visible"/>
                                      </p:to>
                                    </p:set>
                                    <p:animEffect transition="in" filter="blinds(horizontal)">
                                      <p:cBhvr>
                                        <p:cTn id="56" dur="500"/>
                                        <p:tgtEl>
                                          <p:spTgt spid="89"/>
                                        </p:tgtEl>
                                      </p:cBhvr>
                                    </p:animEffect>
                                  </p:childTnLst>
                                </p:cTn>
                              </p:par>
                            </p:childTnLst>
                          </p:cTn>
                        </p:par>
                        <p:par>
                          <p:cTn id="57" fill="hold">
                            <p:stCondLst>
                              <p:cond delay="500"/>
                            </p:stCondLst>
                            <p:childTnLst>
                              <p:par>
                                <p:cTn id="58" presetID="3" presetClass="entr" presetSubtype="10" fill="hold" grpId="0" nodeType="afterEffect">
                                  <p:stCondLst>
                                    <p:cond delay="0"/>
                                  </p:stCondLst>
                                  <p:iterate>
                                    <p:tmAbs val="0"/>
                                  </p:iterate>
                                  <p:childTnLst>
                                    <p:set>
                                      <p:cBhvr>
                                        <p:cTn id="59" fill="hold"/>
                                        <p:tgtEl>
                                          <p:spTgt spid="84"/>
                                        </p:tgtEl>
                                        <p:attrNameLst>
                                          <p:attrName>style.visibility</p:attrName>
                                        </p:attrNameLst>
                                      </p:cBhvr>
                                      <p:to>
                                        <p:strVal val="visible"/>
                                      </p:to>
                                    </p:set>
                                    <p:animEffect transition="in" filter="blinds(horizontal)">
                                      <p:cBhvr>
                                        <p:cTn id="6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animBg="1" advAuto="0"/>
      <p:bldP spid="80" grpId="0" animBg="1" advAuto="0"/>
      <p:bldP spid="81" grpId="0" animBg="1" advAuto="0"/>
      <p:bldP spid="82" grpId="0" animBg="1" advAuto="0"/>
      <p:bldP spid="83" grpId="0" animBg="1" advAuto="0"/>
      <p:bldP spid="84" grpId="0" animBg="1" advAuto="0"/>
      <p:bldP spid="85" grpId="0" animBg="1" advAuto="0"/>
      <p:bldP spid="86" grpId="0" animBg="1" advAuto="0"/>
      <p:bldP spid="87" grpId="0" animBg="1" advAuto="0"/>
      <p:bldP spid="88" grpId="0" animBg="1" advAuto="0"/>
      <p:bldP spid="89" grpId="0" animBg="1" advAuto="0"/>
      <p:bldP spid="9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2"/>
          <p:cNvSpPr txBox="1">
            <a:spLocks noGrp="1"/>
          </p:cNvSpPr>
          <p:nvPr>
            <p:ph type="title" idx="4294967295"/>
          </p:nvPr>
        </p:nvSpPr>
        <p:spPr>
          <a:xfrm>
            <a:off x="457200" y="183196"/>
            <a:ext cx="8229600" cy="487364"/>
          </a:xfrm>
          <a:prstGeom prst="rect">
            <a:avLst/>
          </a:prstGeom>
        </p:spPr>
        <p:txBody>
          <a:bodyPr lIns="0" tIns="0" rIns="0" bIns="0">
            <a:normAutofit/>
          </a:bodyPr>
          <a:lstStyle>
            <a:lvl1pPr defTabSz="877822">
              <a:defRPr sz="1800">
                <a:solidFill>
                  <a:srgbClr val="FF9900"/>
                </a:solidFill>
              </a:defRPr>
            </a:lvl1pPr>
          </a:lstStyle>
          <a:p>
            <a:pPr>
              <a:defRPr sz="2300"/>
            </a:pPr>
            <a:r>
              <a:rPr sz="1800"/>
              <a:t>BASIC TECHNICAL-TACTICAL RESOURCES: BADMINTON</a:t>
            </a:r>
          </a:p>
        </p:txBody>
      </p:sp>
      <p:grpSp>
        <p:nvGrpSpPr>
          <p:cNvPr id="102" name="Group 95"/>
          <p:cNvGrpSpPr/>
          <p:nvPr/>
        </p:nvGrpSpPr>
        <p:grpSpPr>
          <a:xfrm>
            <a:off x="223533" y="726814"/>
            <a:ext cx="8696934" cy="817132"/>
            <a:chOff x="-221950" y="0"/>
            <a:chExt cx="8696932" cy="817131"/>
          </a:xfrm>
        </p:grpSpPr>
        <p:sp>
          <p:nvSpPr>
            <p:cNvPr id="100" name="Shape 93"/>
            <p:cNvSpPr/>
            <p:nvPr/>
          </p:nvSpPr>
          <p:spPr>
            <a:xfrm>
              <a:off x="0" y="0"/>
              <a:ext cx="8253030" cy="817132"/>
            </a:xfrm>
            <a:prstGeom prst="rect">
              <a:avLst/>
            </a:prstGeom>
            <a:solidFill>
              <a:srgbClr val="99CC00"/>
            </a:solidFill>
            <a:ln w="12700" cap="flat">
              <a:noFill/>
              <a:miter lim="400000"/>
            </a:ln>
            <a:effectLst/>
          </p:spPr>
          <p:txBody>
            <a:bodyPr wrap="square" lIns="45718" tIns="45718" rIns="45718" bIns="45718" numCol="1" anchor="ctr">
              <a:noAutofit/>
            </a:bodyPr>
            <a:lstStyle/>
            <a:p>
              <a:pPr algn="ctr">
                <a:spcBef>
                  <a:spcPts val="1000"/>
                </a:spcBef>
                <a:defRPr sz="1900" b="1">
                  <a:solidFill>
                    <a:srgbClr val="FFFFFF"/>
                  </a:solidFill>
                  <a:latin typeface="Arial"/>
                  <a:ea typeface="Arial"/>
                  <a:cs typeface="Arial"/>
                  <a:sym typeface="Arial"/>
                </a:defRPr>
              </a:pPr>
              <a:endParaRPr/>
            </a:p>
          </p:txBody>
        </p:sp>
        <p:sp>
          <p:nvSpPr>
            <p:cNvPr id="101" name="Shape 94"/>
            <p:cNvSpPr txBox="1"/>
            <p:nvPr/>
          </p:nvSpPr>
          <p:spPr>
            <a:xfrm>
              <a:off x="-221951" y="262990"/>
              <a:ext cx="8696933" cy="291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spcBef>
                  <a:spcPts val="1100"/>
                </a:spcBef>
                <a:defRPr sz="1900" b="1">
                  <a:solidFill>
                    <a:srgbClr val="FFFFFF"/>
                  </a:solidFill>
                  <a:latin typeface="Arial"/>
                  <a:ea typeface="Arial"/>
                  <a:cs typeface="Arial"/>
                  <a:sym typeface="Arial"/>
                </a:defRPr>
              </a:lvl1pPr>
            </a:lstStyle>
            <a:p>
              <a:r>
                <a:t>In badminton, co-ordination action is determined by the type of match:</a:t>
              </a:r>
            </a:p>
          </p:txBody>
        </p:sp>
      </p:grpSp>
      <p:sp>
        <p:nvSpPr>
          <p:cNvPr id="103" name="Shape 96"/>
          <p:cNvSpPr/>
          <p:nvPr/>
        </p:nvSpPr>
        <p:spPr>
          <a:xfrm>
            <a:off x="901700" y="2198319"/>
            <a:ext cx="2133600" cy="271507"/>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spcBef>
                <a:spcPts val="1100"/>
              </a:spcBef>
              <a:defRPr sz="1900" b="1">
                <a:latin typeface="Arial"/>
                <a:ea typeface="Arial"/>
                <a:cs typeface="Arial"/>
                <a:sym typeface="Arial"/>
              </a:defRPr>
            </a:pPr>
            <a:r>
              <a:t>Individual</a:t>
            </a:r>
            <a:r>
              <a:rPr>
                <a:solidFill>
                  <a:srgbClr val="FFFFFF"/>
                </a:solidFill>
              </a:rPr>
              <a:t> </a:t>
            </a:r>
          </a:p>
        </p:txBody>
      </p:sp>
      <p:sp>
        <p:nvSpPr>
          <p:cNvPr id="104" name="Shape 97"/>
          <p:cNvSpPr/>
          <p:nvPr/>
        </p:nvSpPr>
        <p:spPr>
          <a:xfrm>
            <a:off x="5981700" y="2240969"/>
            <a:ext cx="1600200" cy="271507"/>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1100"/>
              </a:spcBef>
              <a:defRPr sz="1900" b="1">
                <a:latin typeface="Arial"/>
                <a:ea typeface="Arial"/>
                <a:cs typeface="Arial"/>
                <a:sym typeface="Arial"/>
              </a:defRPr>
            </a:lvl1pPr>
          </a:lstStyle>
          <a:p>
            <a:r>
              <a:t>Doubles</a:t>
            </a:r>
          </a:p>
        </p:txBody>
      </p:sp>
      <p:sp>
        <p:nvSpPr>
          <p:cNvPr id="105" name="Shape 98"/>
          <p:cNvSpPr/>
          <p:nvPr/>
        </p:nvSpPr>
        <p:spPr>
          <a:xfrm>
            <a:off x="6210299" y="1320800"/>
            <a:ext cx="1143002" cy="914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lgn="ctr">
              <a:defRPr>
                <a:solidFill>
                  <a:srgbClr val="009999"/>
                </a:solidFill>
                <a:latin typeface="Arial"/>
                <a:ea typeface="Arial"/>
                <a:cs typeface="Arial"/>
                <a:sym typeface="Arial"/>
              </a:defRPr>
            </a:pPr>
            <a:endParaRPr/>
          </a:p>
        </p:txBody>
      </p:sp>
      <p:sp>
        <p:nvSpPr>
          <p:cNvPr id="106" name="Shape 99"/>
          <p:cNvSpPr/>
          <p:nvPr/>
        </p:nvSpPr>
        <p:spPr>
          <a:xfrm>
            <a:off x="406400" y="2540000"/>
            <a:ext cx="3352800" cy="2152768"/>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spcBef>
                <a:spcPts val="1000"/>
              </a:spcBef>
              <a:defRPr sz="1500">
                <a:latin typeface="Arial"/>
                <a:ea typeface="Arial"/>
                <a:cs typeface="Arial"/>
                <a:sym typeface="Arial"/>
              </a:defRPr>
            </a:pPr>
            <a:r>
              <a:t>In this type of event, the basic tactical actions which should be learned are those which force the opponent to move in any direction. What is taken as a norm is that the player should return, after each hit, to the general area in the centre of the court where the centre line forms a 90</a:t>
            </a:r>
            <a:r>
              <a:rPr sz="933" baseline="31999"/>
              <a:t>o</a:t>
            </a:r>
            <a:r>
              <a:t> angle with the short service line on the court. This is called the centre position. “T zone” </a:t>
            </a:r>
          </a:p>
        </p:txBody>
      </p:sp>
      <p:sp>
        <p:nvSpPr>
          <p:cNvPr id="107" name="Shape 100"/>
          <p:cNvSpPr/>
          <p:nvPr/>
        </p:nvSpPr>
        <p:spPr>
          <a:xfrm>
            <a:off x="5105400" y="3124200"/>
            <a:ext cx="3352800" cy="1580022"/>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74625" indent="-174625">
              <a:spcBef>
                <a:spcPts val="1000"/>
              </a:spcBef>
              <a:defRPr>
                <a:latin typeface="Arial"/>
                <a:ea typeface="Arial"/>
                <a:cs typeface="Arial"/>
                <a:sym typeface="Arial"/>
              </a:defRPr>
            </a:pPr>
            <a:r>
              <a:t>There are two basic tactical actions which are principally taken:</a:t>
            </a:r>
          </a:p>
          <a:p>
            <a:pPr marL="650373" marR="1346200" indent="-180473">
              <a:spcBef>
                <a:spcPts val="1000"/>
              </a:spcBef>
              <a:buSzPct val="100000"/>
              <a:buChar char="•"/>
              <a:defRPr>
                <a:latin typeface="Arial"/>
                <a:ea typeface="Arial"/>
                <a:cs typeface="Arial"/>
                <a:sym typeface="Arial"/>
              </a:defRPr>
            </a:pPr>
            <a:r>
              <a:t>“Front-back” </a:t>
            </a:r>
          </a:p>
          <a:p>
            <a:pPr marL="650373" marR="1346200" indent="-180473">
              <a:spcBef>
                <a:spcPts val="1000"/>
              </a:spcBef>
              <a:buSzPct val="100000"/>
              <a:buChar char="•"/>
              <a:defRPr>
                <a:latin typeface="Arial"/>
                <a:ea typeface="Arial"/>
                <a:cs typeface="Arial"/>
                <a:sym typeface="Arial"/>
              </a:defRPr>
            </a:pPr>
            <a:r>
              <a:t>“Parallel”</a:t>
            </a:r>
          </a:p>
        </p:txBody>
      </p:sp>
      <p:pic>
        <p:nvPicPr>
          <p:cNvPr id="10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09" name="11.jpg" descr="11.jpg"/>
          <p:cNvPicPr>
            <a:picLocks noChangeAspect="1"/>
          </p:cNvPicPr>
          <p:nvPr/>
        </p:nvPicPr>
        <p:blipFill>
          <a:blip r:embed="rId3"/>
          <a:stretch>
            <a:fillRect/>
          </a:stretch>
        </p:blipFill>
        <p:spPr>
          <a:xfrm>
            <a:off x="596700" y="4782546"/>
            <a:ext cx="2057402" cy="1796310"/>
          </a:xfrm>
          <a:prstGeom prst="rect">
            <a:avLst/>
          </a:prstGeom>
          <a:ln w="12700">
            <a:miter lim="400000"/>
          </a:ln>
        </p:spPr>
      </p:pic>
      <p:pic>
        <p:nvPicPr>
          <p:cNvPr id="110" name="16.jpg" descr="16.jpg"/>
          <p:cNvPicPr>
            <a:picLocks noChangeAspect="1"/>
          </p:cNvPicPr>
          <p:nvPr/>
        </p:nvPicPr>
        <p:blipFill>
          <a:blip r:embed="rId4"/>
          <a:stretch>
            <a:fillRect/>
          </a:stretch>
        </p:blipFill>
        <p:spPr>
          <a:xfrm>
            <a:off x="6440443" y="4870135"/>
            <a:ext cx="2543729" cy="1282625"/>
          </a:xfrm>
          <a:prstGeom prst="rect">
            <a:avLst/>
          </a:prstGeom>
          <a:ln w="12700">
            <a:miter lim="400000"/>
          </a:ln>
        </p:spPr>
      </p:pic>
      <p:pic>
        <p:nvPicPr>
          <p:cNvPr id="111" name="Image" descr="Image"/>
          <p:cNvPicPr>
            <a:picLocks noChangeAspect="1"/>
          </p:cNvPicPr>
          <p:nvPr/>
        </p:nvPicPr>
        <p:blipFill>
          <a:blip r:embed="rId5"/>
          <a:stretch>
            <a:fillRect/>
          </a:stretch>
        </p:blipFill>
        <p:spPr>
          <a:xfrm>
            <a:off x="4019187" y="4822970"/>
            <a:ext cx="2351965" cy="137695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106"/>
                                        </p:tgtEl>
                                        <p:attrNameLst>
                                          <p:attrName>style.visibility</p:attrName>
                                        </p:attrNameLst>
                                      </p:cBhvr>
                                      <p:to>
                                        <p:strVal val="visible"/>
                                      </p:to>
                                    </p:set>
                                    <p:animEffect transition="in" filter="blinds(horizontal)">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104"/>
                                        </p:tgtEl>
                                        <p:attrNameLst>
                                          <p:attrName>style.visibility</p:attrName>
                                        </p:attrNameLst>
                                      </p:cBhvr>
                                      <p:to>
                                        <p:strVal val="visible"/>
                                      </p:to>
                                    </p:set>
                                    <p:animEffect transition="in" filter="blinds(horizontal)">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107"/>
                                        </p:tgtEl>
                                        <p:attrNameLst>
                                          <p:attrName>style.visibility</p:attrName>
                                        </p:attrNameLst>
                                      </p:cBhvr>
                                      <p:to>
                                        <p:strVal val="visible"/>
                                      </p:to>
                                    </p:set>
                                    <p:animEffect transition="in" filter="blinds(horizontal)">
                                      <p:cBhvr>
                                        <p:cTn id="2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advAuto="0"/>
      <p:bldP spid="104" grpId="0" animBg="1" advAuto="0"/>
      <p:bldP spid="106" grpId="0" animBg="1" advAuto="0"/>
      <p:bldP spid="10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06"/>
          <p:cNvSpPr txBox="1">
            <a:spLocks noGrp="1"/>
          </p:cNvSpPr>
          <p:nvPr>
            <p:ph type="title" idx="4294967295"/>
          </p:nvPr>
        </p:nvSpPr>
        <p:spPr>
          <a:xfrm>
            <a:off x="457200" y="274636"/>
            <a:ext cx="8229600" cy="563564"/>
          </a:xfrm>
          <a:prstGeom prst="rect">
            <a:avLst/>
          </a:prstGeom>
        </p:spPr>
        <p:txBody>
          <a:bodyPr lIns="0" tIns="0" rIns="0" bIns="0">
            <a:normAutofit/>
          </a:bodyPr>
          <a:lstStyle>
            <a:lvl1pPr>
              <a:defRPr sz="1800">
                <a:solidFill>
                  <a:srgbClr val="FF9900"/>
                </a:solidFill>
              </a:defRPr>
            </a:lvl1pPr>
          </a:lstStyle>
          <a:p>
            <a:pPr>
              <a:defRPr sz="2400"/>
            </a:pPr>
            <a:r>
              <a:rPr sz="1800"/>
              <a:t>BASIC TECHNICAL-TACTICAL RESOURCES: BADMINTON</a:t>
            </a:r>
          </a:p>
        </p:txBody>
      </p:sp>
      <p:sp>
        <p:nvSpPr>
          <p:cNvPr id="114" name="Shape 107"/>
          <p:cNvSpPr txBox="1">
            <a:spLocks noGrp="1"/>
          </p:cNvSpPr>
          <p:nvPr>
            <p:ph type="body" sz="quarter" idx="4294967295"/>
          </p:nvPr>
        </p:nvSpPr>
        <p:spPr>
          <a:xfrm>
            <a:off x="457200" y="1066800"/>
            <a:ext cx="8229600" cy="1066800"/>
          </a:xfrm>
          <a:prstGeom prst="rect">
            <a:avLst/>
          </a:prstGeom>
        </p:spPr>
        <p:txBody>
          <a:bodyPr lIns="0" tIns="0" rIns="0" bIns="0">
            <a:normAutofit/>
          </a:bodyPr>
          <a:lstStyle>
            <a:lvl1pPr marL="6350" indent="-6350" algn="just">
              <a:spcBef>
                <a:spcPts val="400"/>
              </a:spcBef>
              <a:buSzTx/>
              <a:buNone/>
              <a:defRPr sz="2000">
                <a:solidFill>
                  <a:srgbClr val="FFFFFF"/>
                </a:solidFill>
              </a:defRPr>
            </a:lvl1pPr>
          </a:lstStyle>
          <a:p>
            <a:r>
              <a:t>Depending on a player’s position, whether as offence or defence, decision-making may be summarised in the following way: </a:t>
            </a:r>
          </a:p>
        </p:txBody>
      </p:sp>
      <p:pic>
        <p:nvPicPr>
          <p:cNvPr id="11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116" name="Table"/>
          <p:cNvGraphicFramePr/>
          <p:nvPr>
            <p:extLst>
              <p:ext uri="{D42A27DB-BD31-4B8C-83A1-F6EECF244321}">
                <p14:modId xmlns:p14="http://schemas.microsoft.com/office/powerpoint/2010/main" val="3356412796"/>
              </p:ext>
            </p:extLst>
          </p:nvPr>
        </p:nvGraphicFramePr>
        <p:xfrm>
          <a:off x="355600" y="2101850"/>
          <a:ext cx="8432164" cy="2674176"/>
        </p:xfrm>
        <a:graphic>
          <a:graphicData uri="http://schemas.openxmlformats.org/drawingml/2006/table">
            <a:tbl>
              <a:tblPr bandRow="1">
                <a:tableStyleId>{4C3C2611-4C71-4FC5-86AE-919BDF0F9419}</a:tableStyleId>
              </a:tblPr>
              <a:tblGrid>
                <a:gridCol w="4352607">
                  <a:extLst>
                    <a:ext uri="{9D8B030D-6E8A-4147-A177-3AD203B41FA5}">
                      <a16:colId xmlns:a16="http://schemas.microsoft.com/office/drawing/2014/main" xmlns="" val="20000"/>
                    </a:ext>
                  </a:extLst>
                </a:gridCol>
                <a:gridCol w="4079557">
                  <a:extLst>
                    <a:ext uri="{9D8B030D-6E8A-4147-A177-3AD203B41FA5}">
                      <a16:colId xmlns:a16="http://schemas.microsoft.com/office/drawing/2014/main" xmlns="" val="20001"/>
                    </a:ext>
                  </a:extLst>
                </a:gridCol>
              </a:tblGrid>
              <a:tr h="21590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b="1">
                          <a:solidFill>
                            <a:schemeClr val="bg1"/>
                          </a:solidFill>
                          <a:latin typeface="+mj-lt"/>
                          <a:ea typeface="+mj-ea"/>
                          <a:cs typeface="+mj-cs"/>
                          <a:sym typeface="Helvetica"/>
                        </a:rPr>
                        <a:t>OFFENSIVE PLAYER</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9437FF">
                        <a:alpha val="49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b="1">
                          <a:solidFill>
                            <a:schemeClr val="bg1"/>
                          </a:solidFill>
                          <a:latin typeface="+mj-lt"/>
                          <a:ea typeface="+mj-ea"/>
                          <a:cs typeface="+mj-cs"/>
                          <a:sym typeface="Helvetica"/>
                        </a:rPr>
                        <a:t>DEFENSIVE PLAYER</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50000"/>
                      </a:srgbClr>
                    </a:solidFill>
                  </a:tcPr>
                </a:tc>
                <a:extLst>
                  <a:ext uri="{0D108BD9-81ED-4DB2-BD59-A6C34878D82A}">
                    <a16:rowId xmlns:a16="http://schemas.microsoft.com/office/drawing/2014/main" xmlns="" val="10000"/>
                  </a:ext>
                </a:extLst>
              </a:tr>
              <a:tr h="2298700">
                <a:tc>
                  <a:txBody>
                    <a:bodyPr/>
                    <a:lstStyle/>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Where the opponent (s) of the other team is/are situated.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Where I am located.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What stroke can best be used to send the shuttle to opposite end of the court and the possibilities of scoring?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What I should do once I have hit the shuttle or ball.</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9437FF">
                        <a:alpha val="17000"/>
                      </a:srgbClr>
                    </a:solidFill>
                  </a:tcPr>
                </a:tc>
                <a:tc>
                  <a:txBody>
                    <a:bodyPr/>
                    <a:lstStyle/>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Where the opponent player(s) is/are situated.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Where I am situated.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What its characteristics are and how I can return the shuttle or ball. </a:t>
                      </a:r>
                    </a:p>
                    <a:p>
                      <a:pPr marL="12700" indent="-12700" algn="l" defTabSz="457200">
                        <a:lnSpc>
                          <a:spcPct val="1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b="1" dirty="0">
                          <a:solidFill>
                            <a:schemeClr val="bg1"/>
                          </a:solidFill>
                        </a:rPr>
                        <a:t>Which direction to take once the opponent has hit the shuttle?</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8F00">
                        <a:alpha val="19000"/>
                      </a:srgbClr>
                    </a:solidFill>
                  </a:tcPr>
                </a:tc>
                <a:extLst>
                  <a:ext uri="{0D108BD9-81ED-4DB2-BD59-A6C34878D82A}">
                    <a16:rowId xmlns:a16="http://schemas.microsoft.com/office/drawing/2014/main" xmlns="" val="10001"/>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9"/>
          <p:cNvSpPr txBox="1"/>
          <p:nvPr/>
        </p:nvSpPr>
        <p:spPr>
          <a:xfrm>
            <a:off x="152399" y="228600"/>
            <a:ext cx="878681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66"/>
                </a:solidFill>
                <a:latin typeface="Arial"/>
                <a:ea typeface="Arial"/>
                <a:cs typeface="Arial"/>
                <a:sym typeface="Arial"/>
              </a:defRPr>
            </a:lvl1pPr>
          </a:lstStyle>
          <a:p>
            <a:r>
              <a:t>Questions and answers: could you describe….?</a:t>
            </a:r>
          </a:p>
        </p:txBody>
      </p:sp>
      <p:pic>
        <p:nvPicPr>
          <p:cNvPr id="11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20" name="306 3.jpg" descr="306 3.jpg"/>
          <p:cNvPicPr>
            <a:picLocks noChangeAspect="1"/>
          </p:cNvPicPr>
          <p:nvPr/>
        </p:nvPicPr>
        <p:blipFill>
          <a:blip r:embed="rId3"/>
          <a:stretch>
            <a:fillRect/>
          </a:stretch>
        </p:blipFill>
        <p:spPr>
          <a:xfrm>
            <a:off x="7271315" y="744361"/>
            <a:ext cx="1522583" cy="2303640"/>
          </a:xfrm>
          <a:prstGeom prst="rect">
            <a:avLst/>
          </a:prstGeom>
          <a:ln w="12700">
            <a:miter lim="400000"/>
          </a:ln>
        </p:spPr>
      </p:pic>
      <p:pic>
        <p:nvPicPr>
          <p:cNvPr id="121" name="306 1.jpg" descr="306 1.jpg"/>
          <p:cNvPicPr>
            <a:picLocks noChangeAspect="1"/>
          </p:cNvPicPr>
          <p:nvPr/>
        </p:nvPicPr>
        <p:blipFill>
          <a:blip r:embed="rId4"/>
          <a:stretch>
            <a:fillRect/>
          </a:stretch>
        </p:blipFill>
        <p:spPr>
          <a:xfrm>
            <a:off x="614635" y="1262405"/>
            <a:ext cx="1678753" cy="2062615"/>
          </a:xfrm>
          <a:prstGeom prst="rect">
            <a:avLst/>
          </a:prstGeom>
          <a:ln w="12700">
            <a:miter lim="400000"/>
          </a:ln>
        </p:spPr>
      </p:pic>
      <p:pic>
        <p:nvPicPr>
          <p:cNvPr id="122" name="306 2.jpg" descr="306 2.jpg"/>
          <p:cNvPicPr>
            <a:picLocks noChangeAspect="1"/>
          </p:cNvPicPr>
          <p:nvPr/>
        </p:nvPicPr>
        <p:blipFill>
          <a:blip r:embed="rId5"/>
          <a:stretch>
            <a:fillRect/>
          </a:stretch>
        </p:blipFill>
        <p:spPr>
          <a:xfrm>
            <a:off x="3363374" y="4155085"/>
            <a:ext cx="1788758" cy="1941274"/>
          </a:xfrm>
          <a:prstGeom prst="rect">
            <a:avLst/>
          </a:prstGeom>
          <a:ln w="12700">
            <a:miter lim="400000"/>
          </a:ln>
        </p:spPr>
      </p:pic>
      <p:pic>
        <p:nvPicPr>
          <p:cNvPr id="123" name="306 6.jpg" descr="306 6.jpg"/>
          <p:cNvPicPr>
            <a:picLocks noChangeAspect="1"/>
          </p:cNvPicPr>
          <p:nvPr/>
        </p:nvPicPr>
        <p:blipFill>
          <a:blip r:embed="rId6"/>
          <a:stretch>
            <a:fillRect/>
          </a:stretch>
        </p:blipFill>
        <p:spPr>
          <a:xfrm>
            <a:off x="4100924" y="1436596"/>
            <a:ext cx="1678753" cy="1714234"/>
          </a:xfrm>
          <a:prstGeom prst="rect">
            <a:avLst/>
          </a:prstGeom>
          <a:ln w="12700">
            <a:miter lim="400000"/>
          </a:ln>
        </p:spPr>
      </p:pic>
      <p:pic>
        <p:nvPicPr>
          <p:cNvPr id="124" name="3b.jpg" descr="3b.jpg"/>
          <p:cNvPicPr>
            <a:picLocks noChangeAspect="1"/>
          </p:cNvPicPr>
          <p:nvPr/>
        </p:nvPicPr>
        <p:blipFill>
          <a:blip r:embed="rId7"/>
          <a:stretch>
            <a:fillRect/>
          </a:stretch>
        </p:blipFill>
        <p:spPr>
          <a:xfrm>
            <a:off x="470781" y="4040785"/>
            <a:ext cx="2328871" cy="1941274"/>
          </a:xfrm>
          <a:prstGeom prst="rect">
            <a:avLst/>
          </a:prstGeom>
          <a:ln w="12700">
            <a:miter lim="400000"/>
          </a:ln>
        </p:spPr>
      </p:pic>
      <p:pic>
        <p:nvPicPr>
          <p:cNvPr id="125" name="3 copiab.jpg" descr="3 copiab.jpg"/>
          <p:cNvPicPr>
            <a:picLocks noChangeAspect="1"/>
          </p:cNvPicPr>
          <p:nvPr/>
        </p:nvPicPr>
        <p:blipFill>
          <a:blip r:embed="rId8"/>
          <a:stretch>
            <a:fillRect/>
          </a:stretch>
        </p:blipFill>
        <p:spPr>
          <a:xfrm>
            <a:off x="5715853" y="4040785"/>
            <a:ext cx="2328872" cy="194127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28" name="Shape 130"/>
          <p:cNvSpPr txBox="1"/>
          <p:nvPr/>
        </p:nvSpPr>
        <p:spPr>
          <a:xfrm>
            <a:off x="457200" y="304800"/>
            <a:ext cx="8229600" cy="9158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B00"/>
                </a:solidFill>
                <a:latin typeface="+mj-lt"/>
                <a:ea typeface="+mj-ea"/>
                <a:cs typeface="+mj-cs"/>
                <a:sym typeface="Helvetica"/>
              </a:defRPr>
            </a:lvl1pPr>
          </a:lstStyle>
          <a:p>
            <a:r>
              <a:t>QUESTIONNAIRE ON ACTIVITIES </a:t>
            </a:r>
          </a:p>
        </p:txBody>
      </p:sp>
      <p:sp>
        <p:nvSpPr>
          <p:cNvPr id="129" name="Briefly comment on the basic rules of badminton.…"/>
          <p:cNvSpPr txBox="1"/>
          <p:nvPr/>
        </p:nvSpPr>
        <p:spPr>
          <a:xfrm>
            <a:off x="125532" y="1148081"/>
            <a:ext cx="9054264" cy="4611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rPr dirty="0"/>
              <a:t>Briefly comment on the basic rules of badminton. </a:t>
            </a:r>
          </a:p>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t>Comment on the tactical resources of a match you have seen in your school, league, TV, etc. </a:t>
            </a:r>
          </a:p>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rPr dirty="0"/>
              <a:t>Give a short description of the decisions which you can take as an offensive player. </a:t>
            </a:r>
          </a:p>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rPr dirty="0"/>
              <a:t>Describe what </a:t>
            </a:r>
            <a:r>
              <a:rPr i="1" dirty="0"/>
              <a:t>a</a:t>
            </a:r>
            <a:r>
              <a:rPr dirty="0"/>
              <a:t> </a:t>
            </a:r>
            <a:r>
              <a:rPr i="1" dirty="0"/>
              <a:t>lob</a:t>
            </a:r>
            <a:r>
              <a:rPr dirty="0"/>
              <a:t> entails. </a:t>
            </a:r>
          </a:p>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rPr dirty="0"/>
              <a:t>Watch a match, choose a player and take notes on the number of shots the player makes during the first set. </a:t>
            </a:r>
          </a:p>
          <a:p>
            <a:pPr marL="267368" indent="-267368"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pPr>
            <a:r>
              <a:rPr dirty="0"/>
              <a:t>Write down in your notebook unknown vocabulary from this unit.</a:t>
            </a:r>
          </a:p>
          <a:p>
            <a:pPr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solidFill>
                  <a:srgbClr val="FFFFFF"/>
                </a:solidFill>
              </a:defRPr>
            </a:lvl1pPr>
          </a:lstStyle>
          <a:p>
            <a:r>
              <a:t>Contents</a:t>
            </a:r>
          </a:p>
        </p:txBody>
      </p:sp>
      <p:sp>
        <p:nvSpPr>
          <p:cNvPr id="28" name="Shape 16"/>
          <p:cNvSpPr txBox="1">
            <a:spLocks noGrp="1"/>
          </p:cNvSpPr>
          <p:nvPr>
            <p:ph type="body" sz="half" idx="4294967295"/>
          </p:nvPr>
        </p:nvSpPr>
        <p:spPr>
          <a:xfrm>
            <a:off x="3556545" y="2362200"/>
            <a:ext cx="5054057" cy="2819400"/>
          </a:xfrm>
          <a:prstGeom prst="rect">
            <a:avLst/>
          </a:prstGeom>
        </p:spPr>
        <p:txBody>
          <a:bodyPr lIns="0" tIns="0" rIns="0" bIns="0">
            <a:normAutofit/>
          </a:bodyPr>
          <a:lstStyle/>
          <a:p>
            <a:pPr marL="294105" marR="12700" indent="-294105" defTabSz="4699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9300"/>
                </a:solidFill>
                <a:latin typeface="+mj-lt"/>
                <a:ea typeface="+mj-ea"/>
                <a:cs typeface="+mj-cs"/>
                <a:sym typeface="Helvetica"/>
              </a:defRPr>
            </a:pPr>
            <a:r>
              <a:t>Objectives</a:t>
            </a:r>
          </a:p>
          <a:p>
            <a:pPr marL="294105" marR="12700" indent="-294105" defTabSz="4699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9300"/>
                </a:solidFill>
                <a:latin typeface="+mj-lt"/>
                <a:ea typeface="+mj-ea"/>
                <a:cs typeface="+mj-cs"/>
                <a:sym typeface="Helvetica"/>
              </a:defRPr>
            </a:pPr>
            <a:r>
              <a:t>Regulations, Facilities and Equipment</a:t>
            </a:r>
          </a:p>
          <a:p>
            <a:pPr marL="294105" marR="12700" indent="-294105" defTabSz="4699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9300"/>
                </a:solidFill>
                <a:latin typeface="+mj-lt"/>
                <a:ea typeface="+mj-ea"/>
                <a:cs typeface="+mj-cs"/>
                <a:sym typeface="Helvetica"/>
              </a:defRPr>
            </a:pPr>
            <a:r>
              <a:t>Basic Technical-Tactical Resources</a:t>
            </a:r>
          </a:p>
          <a:p>
            <a:pPr marL="294105" marR="12700" indent="-294105" defTabSz="4699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9300"/>
                </a:solidFill>
                <a:latin typeface="+mj-lt"/>
                <a:ea typeface="+mj-ea"/>
                <a:cs typeface="+mj-cs"/>
                <a:sym typeface="Helvetica"/>
              </a:defRPr>
            </a:pPr>
            <a:r>
              <a:t>Basic Exercises</a:t>
            </a:r>
          </a:p>
          <a:p>
            <a:pPr marL="294105" marR="12700" indent="-294105" defTabSz="4699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9300"/>
                </a:solidFill>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3.jpg" descr="3.jpg"/>
          <p:cNvPicPr>
            <a:picLocks noChangeAspect="1"/>
          </p:cNvPicPr>
          <p:nvPr/>
        </p:nvPicPr>
        <p:blipFill>
          <a:blip r:embed="rId3"/>
          <a:stretch>
            <a:fillRect/>
          </a:stretch>
        </p:blipFill>
        <p:spPr>
          <a:xfrm>
            <a:off x="690779" y="2780016"/>
            <a:ext cx="2260305" cy="188411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1524000" y="380998"/>
            <a:ext cx="5486400" cy="1143004"/>
          </a:xfrm>
          <a:prstGeom prst="rect">
            <a:avLst/>
          </a:prstGeom>
        </p:spPr>
        <p:txBody>
          <a:bodyPr lIns="0" tIns="0" rIns="0" bIns="0">
            <a:normAutofit/>
          </a:bodyPr>
          <a:lstStyle>
            <a:lvl1pPr>
              <a:defRPr sz="2800">
                <a:solidFill>
                  <a:srgbClr val="FF9900"/>
                </a:solidFill>
              </a:defRPr>
            </a:lvl1pPr>
          </a:lstStyle>
          <a:p>
            <a:r>
              <a:t>OBJECTIVES</a:t>
            </a:r>
          </a:p>
        </p:txBody>
      </p:sp>
      <p:sp>
        <p:nvSpPr>
          <p:cNvPr id="33" name="Shape 21"/>
          <p:cNvSpPr txBox="1">
            <a:spLocks noGrp="1"/>
          </p:cNvSpPr>
          <p:nvPr>
            <p:ph type="body" idx="4294967295"/>
          </p:nvPr>
        </p:nvSpPr>
        <p:spPr>
          <a:xfrm>
            <a:off x="457200" y="1600200"/>
            <a:ext cx="8229600" cy="4525963"/>
          </a:xfrm>
          <a:prstGeom prst="rect">
            <a:avLst/>
          </a:prstGeom>
        </p:spPr>
        <p:txBody>
          <a:bodyPr lIns="0" tIns="0" rIns="0" bIns="0">
            <a:normAutofit/>
          </a:bodyPr>
          <a:lstStyle/>
          <a:p>
            <a:pPr marL="152399" indent="-139699" defTabSz="457200">
              <a:lnSpc>
                <a:spcPct val="18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j-lt"/>
                <a:ea typeface="+mj-ea"/>
                <a:cs typeface="+mj-cs"/>
                <a:sym typeface="Helvetica"/>
              </a:defRPr>
            </a:pPr>
            <a:r>
              <a:t>To learn the technical-tactical resources and basic regulations in badminton.</a:t>
            </a:r>
          </a:p>
          <a:p>
            <a:pPr marL="152399" indent="-139699" defTabSz="457200">
              <a:lnSpc>
                <a:spcPct val="18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j-lt"/>
                <a:ea typeface="+mj-ea"/>
                <a:cs typeface="+mj-cs"/>
                <a:sym typeface="Helvetica"/>
              </a:defRPr>
            </a:pPr>
            <a:r>
              <a:t>To understand how to apply this knowledge in real game situations and collaborate with teammates in the preparation and execution of these tasks. </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305 1.jpg" descr="305 1.jpg"/>
          <p:cNvPicPr>
            <a:picLocks noChangeAspect="1"/>
          </p:cNvPicPr>
          <p:nvPr/>
        </p:nvPicPr>
        <p:blipFill>
          <a:blip r:embed="rId3"/>
          <a:stretch>
            <a:fillRect/>
          </a:stretch>
        </p:blipFill>
        <p:spPr>
          <a:xfrm>
            <a:off x="3996090" y="3415072"/>
            <a:ext cx="2219784" cy="262209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0"/>
          <p:cNvSpPr txBox="1">
            <a:spLocks noGrp="1"/>
          </p:cNvSpPr>
          <p:nvPr>
            <p:ph type="title" idx="4294967295"/>
          </p:nvPr>
        </p:nvSpPr>
        <p:spPr>
          <a:xfrm>
            <a:off x="457200" y="274636"/>
            <a:ext cx="8229600" cy="868364"/>
          </a:xfrm>
          <a:prstGeom prst="rect">
            <a:avLst/>
          </a:prstGeom>
        </p:spPr>
        <p:txBody>
          <a:bodyPr lIns="0" tIns="0" rIns="0" bIns="0">
            <a:normAutofit/>
          </a:bodyPr>
          <a:lstStyle>
            <a:lvl1pPr defTabSz="676655">
              <a:defRPr sz="3200">
                <a:solidFill>
                  <a:srgbClr val="FF9300"/>
                </a:solidFill>
              </a:defRPr>
            </a:lvl1pPr>
          </a:lstStyle>
          <a:p>
            <a:r>
              <a:t>Basic Regulations</a:t>
            </a:r>
          </a:p>
        </p:txBody>
      </p:sp>
      <p:sp>
        <p:nvSpPr>
          <p:cNvPr id="38" name="Shape 31"/>
          <p:cNvSpPr txBox="1">
            <a:spLocks noGrp="1"/>
          </p:cNvSpPr>
          <p:nvPr>
            <p:ph type="body" sz="half" idx="4294967295"/>
          </p:nvPr>
        </p:nvSpPr>
        <p:spPr>
          <a:xfrm>
            <a:off x="381000" y="1727200"/>
            <a:ext cx="3836343" cy="4329311"/>
          </a:xfrm>
          <a:prstGeom prst="rect">
            <a:avLst/>
          </a:prstGeom>
        </p:spPr>
        <p:txBody>
          <a:bodyPr lIns="0" tIns="0" rIns="0" bIns="0">
            <a:normAutofit/>
          </a:bodyPr>
          <a:lstStyle/>
          <a:p>
            <a:pPr marL="0" indent="28575" algn="just">
              <a:lnSpc>
                <a:spcPct val="90000"/>
              </a:lnSpc>
              <a:spcBef>
                <a:spcPts val="500"/>
              </a:spcBef>
              <a:buSzTx/>
              <a:buNone/>
              <a:defRPr sz="2400">
                <a:solidFill>
                  <a:srgbClr val="FFFFFF"/>
                </a:solidFill>
              </a:defRPr>
            </a:pPr>
            <a:r>
              <a:t>Badminton is a racket sport in which two or four players (individuals or doubles) face each other attempting to send the shuttlecock or shuttle over the net in such a way that it will land on the opponent’s side.  </a:t>
            </a:r>
          </a:p>
          <a:p>
            <a:pPr marL="0" indent="28575" algn="just">
              <a:lnSpc>
                <a:spcPct val="90000"/>
              </a:lnSpc>
              <a:spcBef>
                <a:spcPts val="600"/>
              </a:spcBef>
              <a:buSzTx/>
              <a:buNone/>
              <a:defRPr sz="2800">
                <a:solidFill>
                  <a:srgbClr val="FFFFFF"/>
                </a:solidFill>
              </a:defRPr>
            </a:pPr>
            <a:r>
              <a:t> </a:t>
            </a:r>
          </a:p>
        </p:txBody>
      </p:sp>
      <p:pic>
        <p:nvPicPr>
          <p:cNvPr id="3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0" name="29.jpg" descr="29.jpg"/>
          <p:cNvPicPr>
            <a:picLocks noChangeAspect="1"/>
          </p:cNvPicPr>
          <p:nvPr/>
        </p:nvPicPr>
        <p:blipFill>
          <a:blip r:embed="rId3"/>
          <a:stretch>
            <a:fillRect/>
          </a:stretch>
        </p:blipFill>
        <p:spPr>
          <a:xfrm>
            <a:off x="4822399" y="1698282"/>
            <a:ext cx="3683359" cy="426057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5"/>
          <p:cNvSpPr txBox="1">
            <a:spLocks noGrp="1"/>
          </p:cNvSpPr>
          <p:nvPr>
            <p:ph type="title" idx="4294967295"/>
          </p:nvPr>
        </p:nvSpPr>
        <p:spPr>
          <a:xfrm>
            <a:off x="457200" y="228600"/>
            <a:ext cx="8229600" cy="533400"/>
          </a:xfrm>
          <a:prstGeom prst="rect">
            <a:avLst/>
          </a:prstGeom>
        </p:spPr>
        <p:txBody>
          <a:bodyPr lIns="0" tIns="0" rIns="0" bIns="0">
            <a:normAutofit/>
          </a:bodyPr>
          <a:lstStyle>
            <a:lvl1pPr defTabSz="384047">
              <a:defRPr sz="2400">
                <a:solidFill>
                  <a:srgbClr val="FF9900"/>
                </a:solidFill>
              </a:defRPr>
            </a:lvl1pPr>
          </a:lstStyle>
          <a:p>
            <a:pPr>
              <a:defRPr>
                <a:solidFill>
                  <a:srgbClr val="000000"/>
                </a:solidFill>
              </a:defRPr>
            </a:pPr>
            <a:r>
              <a:rPr>
                <a:solidFill>
                  <a:srgbClr val="FF9900"/>
                </a:solidFill>
              </a:rPr>
              <a:t> Basic Regulations</a:t>
            </a:r>
          </a:p>
        </p:txBody>
      </p:sp>
      <p:sp>
        <p:nvSpPr>
          <p:cNvPr id="43" name="Shape 36"/>
          <p:cNvSpPr txBox="1">
            <a:spLocks noGrp="1"/>
          </p:cNvSpPr>
          <p:nvPr>
            <p:ph type="body" idx="4294967295"/>
          </p:nvPr>
        </p:nvSpPr>
        <p:spPr>
          <a:xfrm>
            <a:off x="457200" y="1066800"/>
            <a:ext cx="8229600" cy="5059363"/>
          </a:xfrm>
          <a:prstGeom prst="rect">
            <a:avLst/>
          </a:prstGeom>
        </p:spPr>
        <p:txBody>
          <a:bodyPr lIns="0" tIns="0" rIns="0" bIns="0">
            <a:normAutofit/>
          </a:bodyPr>
          <a:lstStyle/>
          <a:p>
            <a:pPr marL="444500" indent="-444500" algn="just">
              <a:lnSpc>
                <a:spcPct val="90000"/>
              </a:lnSpc>
              <a:spcBef>
                <a:spcPts val="500"/>
              </a:spcBef>
              <a:buSzTx/>
              <a:buNone/>
              <a:defRPr sz="2400">
                <a:solidFill>
                  <a:srgbClr val="FFFFFF"/>
                </a:solidFill>
              </a:defRPr>
            </a:pPr>
            <a:r>
              <a:t>Score:</a:t>
            </a:r>
          </a:p>
          <a:p>
            <a:pPr marL="277811" indent="-277811" algn="just">
              <a:lnSpc>
                <a:spcPct val="120000"/>
              </a:lnSpc>
              <a:spcBef>
                <a:spcPts val="400"/>
              </a:spcBef>
              <a:buClr>
                <a:srgbClr val="FFFFFF"/>
              </a:buClr>
              <a:buChar char="•"/>
              <a:defRPr sz="2000">
                <a:solidFill>
                  <a:srgbClr val="FFFFFF"/>
                </a:solidFill>
              </a:defRPr>
            </a:pPr>
            <a:r>
              <a:t>To win a set, it is necessary to score 21 points. If there is a tie at 20 points, the game continues until there is a difference of two points when one of the players stands at 29 in his/her favour. The winner is the first player to get a score of 30.</a:t>
            </a:r>
          </a:p>
          <a:p>
            <a:pPr marL="277811" indent="-277811" algn="just">
              <a:lnSpc>
                <a:spcPct val="120000"/>
              </a:lnSpc>
              <a:spcBef>
                <a:spcPts val="400"/>
              </a:spcBef>
              <a:buClr>
                <a:srgbClr val="FFFFFF"/>
              </a:buClr>
              <a:buChar char="•"/>
              <a:defRPr sz="2000">
                <a:solidFill>
                  <a:srgbClr val="FFFFFF"/>
                </a:solidFill>
              </a:defRPr>
            </a:pPr>
            <a:r>
              <a:t>The player or team to win two sets or games wins the match. </a:t>
            </a:r>
          </a:p>
          <a:p>
            <a:pPr marL="277811" indent="-277811" algn="just">
              <a:lnSpc>
                <a:spcPct val="120000"/>
              </a:lnSpc>
              <a:spcBef>
                <a:spcPts val="400"/>
              </a:spcBef>
              <a:buClr>
                <a:srgbClr val="FFFFFF"/>
              </a:buClr>
              <a:buChar char="•"/>
              <a:defRPr sz="2000">
                <a:solidFill>
                  <a:srgbClr val="FFFFFF"/>
                </a:solidFill>
              </a:defRPr>
            </a:pPr>
            <a:r>
              <a:t>Where the serve takes place is determined by the score of the set.</a:t>
            </a:r>
          </a:p>
          <a:p>
            <a:pPr marL="277811" indent="-277811" algn="just">
              <a:lnSpc>
                <a:spcPct val="120000"/>
              </a:lnSpc>
              <a:spcBef>
                <a:spcPts val="400"/>
              </a:spcBef>
              <a:buClr>
                <a:srgbClr val="FFFFFF"/>
              </a:buClr>
              <a:buChar char="•"/>
              <a:defRPr sz="2000">
                <a:solidFill>
                  <a:srgbClr val="FFFFFF"/>
                </a:solidFill>
              </a:defRPr>
            </a:pPr>
            <a:r>
              <a:t>When the score is zero or even, the server plays in the right service court or right-hand side of the court. If the score is an odd number, then the player serves from the left service court or left-hand side of the court. The service should be directed diagonally across to the opponent player.</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5" name="26.jpg" descr="26.jpg"/>
          <p:cNvPicPr>
            <a:picLocks noChangeAspect="1"/>
          </p:cNvPicPr>
          <p:nvPr/>
        </p:nvPicPr>
        <p:blipFill>
          <a:blip r:embed="rId3">
            <a:alphaModFix amt="17494"/>
          </a:blip>
          <a:srcRect t="32374"/>
          <a:stretch>
            <a:fillRect/>
          </a:stretch>
        </p:blipFill>
        <p:spPr>
          <a:xfrm>
            <a:off x="426639" y="1858962"/>
            <a:ext cx="9144002" cy="347516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3">
                                            <p:txEl>
                                              <p:pRg st="2" end="2"/>
                                            </p:txEl>
                                          </p:spTgt>
                                        </p:tgtEl>
                                        <p:attrNameLst>
                                          <p:attrName>style.visibility</p:attrName>
                                        </p:attrNameLst>
                                      </p:cBhvr>
                                      <p:to>
                                        <p:strVal val="visible"/>
                                      </p:to>
                                    </p:set>
                                    <p:animEffect transition="in" filter="blinds(horizontal)">
                                      <p:cBhvr>
                                        <p:cTn id="7" dur="500"/>
                                        <p:tgtEl>
                                          <p:spTgt spid="43">
                                            <p:txEl>
                                              <p:pRg st="2" end="2"/>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43">
                                            <p:txEl>
                                              <p:pRg st="3" end="3"/>
                                            </p:txEl>
                                          </p:spTgt>
                                        </p:tgtEl>
                                        <p:attrNameLst>
                                          <p:attrName>style.visibility</p:attrName>
                                        </p:attrNameLst>
                                      </p:cBhvr>
                                      <p:to>
                                        <p:strVal val="visible"/>
                                      </p:to>
                                    </p:set>
                                    <p:animEffect transition="in" filter="blinds(horizontal)">
                                      <p:cBhvr>
                                        <p:cTn id="11" dur="500"/>
                                        <p:tgtEl>
                                          <p:spTgt spid="4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43">
                                            <p:txEl>
                                              <p:pRg st="4" end="4"/>
                                            </p:txEl>
                                          </p:spTgt>
                                        </p:tgtEl>
                                        <p:attrNameLst>
                                          <p:attrName>style.visibility</p:attrName>
                                        </p:attrNameLst>
                                      </p:cBhvr>
                                      <p:to>
                                        <p:strVal val="visible"/>
                                      </p:to>
                                    </p:set>
                                    <p:animEffect transition="in" filter="blinds(horizontal)">
                                      <p:cBhvr>
                                        <p:cTn id="16" dur="500"/>
                                        <p:tgtEl>
                                          <p:spTgt spid="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0"/>
          <p:cNvSpPr txBox="1">
            <a:spLocks noGrp="1"/>
          </p:cNvSpPr>
          <p:nvPr>
            <p:ph type="title" idx="4294967295"/>
          </p:nvPr>
        </p:nvSpPr>
        <p:spPr>
          <a:xfrm>
            <a:off x="457200" y="274636"/>
            <a:ext cx="8229600" cy="487364"/>
          </a:xfrm>
          <a:prstGeom prst="rect">
            <a:avLst/>
          </a:prstGeom>
        </p:spPr>
        <p:txBody>
          <a:bodyPr lIns="0" tIns="0" rIns="0" bIns="0">
            <a:normAutofit/>
          </a:bodyPr>
          <a:lstStyle>
            <a:lvl1pPr defTabSz="877822">
              <a:defRPr sz="2600">
                <a:solidFill>
                  <a:srgbClr val="FF9900"/>
                </a:solidFill>
              </a:defRPr>
            </a:lvl1pPr>
          </a:lstStyle>
          <a:p>
            <a:r>
              <a:t> Basic Regulations</a:t>
            </a:r>
          </a:p>
        </p:txBody>
      </p:sp>
      <p:pic>
        <p:nvPicPr>
          <p:cNvPr id="48" name="logodefinitivo.png" descr="logodefinitivo.png"/>
          <p:cNvPicPr>
            <a:picLocks noChangeAspect="1"/>
          </p:cNvPicPr>
          <p:nvPr/>
        </p:nvPicPr>
        <p:blipFill>
          <a:blip r:embed="rId2"/>
          <a:stretch>
            <a:fillRect/>
          </a:stretch>
        </p:blipFill>
        <p:spPr>
          <a:xfrm>
            <a:off x="8143875" y="6172200"/>
            <a:ext cx="785813" cy="593725"/>
          </a:xfrm>
          <a:prstGeom prst="rect">
            <a:avLst/>
          </a:prstGeom>
          <a:ln w="34925">
            <a:solidFill>
              <a:srgbClr val="FFFFFF"/>
            </a:solidFill>
          </a:ln>
          <a:effectLst>
            <a:outerShdw blurRad="63500" rotWithShape="0">
              <a:srgbClr val="000000">
                <a:alpha val="42999"/>
              </a:srgbClr>
            </a:outerShdw>
          </a:effectLst>
        </p:spPr>
      </p:pic>
      <p:pic>
        <p:nvPicPr>
          <p:cNvPr id="49" name="306 2.jpg" descr="306 2.jpg"/>
          <p:cNvPicPr>
            <a:picLocks noChangeAspect="1"/>
          </p:cNvPicPr>
          <p:nvPr/>
        </p:nvPicPr>
        <p:blipFill>
          <a:blip r:embed="rId3">
            <a:alphaModFix amt="12496"/>
          </a:blip>
          <a:stretch>
            <a:fillRect/>
          </a:stretch>
        </p:blipFill>
        <p:spPr>
          <a:xfrm>
            <a:off x="1554032" y="116681"/>
            <a:ext cx="6319204" cy="6858001"/>
          </a:xfrm>
          <a:prstGeom prst="rect">
            <a:avLst/>
          </a:prstGeom>
          <a:ln w="12700">
            <a:miter lim="400000"/>
          </a:ln>
        </p:spPr>
      </p:pic>
      <p:graphicFrame>
        <p:nvGraphicFramePr>
          <p:cNvPr id="50" name="Table"/>
          <p:cNvGraphicFramePr/>
          <p:nvPr/>
        </p:nvGraphicFramePr>
        <p:xfrm>
          <a:off x="260667" y="2232399"/>
          <a:ext cx="8622665" cy="2626562"/>
        </p:xfrm>
        <a:graphic>
          <a:graphicData uri="http://schemas.openxmlformats.org/drawingml/2006/table">
            <a:tbl>
              <a:tblPr bandRow="1">
                <a:tableStyleId>{4C3C2611-4C71-4FC5-86AE-919BDF0F9419}</a:tableStyleId>
              </a:tblPr>
              <a:tblGrid>
                <a:gridCol w="1088390">
                  <a:extLst>
                    <a:ext uri="{9D8B030D-6E8A-4147-A177-3AD203B41FA5}">
                      <a16:colId xmlns:a16="http://schemas.microsoft.com/office/drawing/2014/main" xmlns="" val="20000"/>
                    </a:ext>
                  </a:extLst>
                </a:gridCol>
                <a:gridCol w="7534275">
                  <a:extLst>
                    <a:ext uri="{9D8B030D-6E8A-4147-A177-3AD203B41FA5}">
                      <a16:colId xmlns:a16="http://schemas.microsoft.com/office/drawing/2014/main" xmlns="" val="20001"/>
                    </a:ext>
                  </a:extLst>
                </a:gridCol>
              </a:tblGrid>
              <a:tr h="655902">
                <a:tc rowSpan="4">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It is considered to be a fault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solidFill>
                      <a:srgbClr val="FF2F92">
                        <a:alpha val="22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when the shuttle does not pass over the net,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extLst>
                  <a:ext uri="{0D108BD9-81ED-4DB2-BD59-A6C34878D82A}">
                    <a16:rowId xmlns:a16="http://schemas.microsoft.com/office/drawing/2014/main" xmlns="" val="10000"/>
                  </a:ext>
                </a:extLst>
              </a:tr>
              <a:tr h="655902">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if the shuttlecock does not fall in the area diagonally across from the server,</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EBEBEB">
                        <a:alpha val="50000"/>
                      </a:srgbClr>
                    </a:solidFill>
                  </a:tcPr>
                </a:tc>
                <a:extLst>
                  <a:ext uri="{0D108BD9-81ED-4DB2-BD59-A6C34878D82A}">
                    <a16:rowId xmlns:a16="http://schemas.microsoft.com/office/drawing/2014/main" xmlns="" val="10001"/>
                  </a:ext>
                </a:extLst>
              </a:tr>
              <a:tr h="655902">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if the server steps on the boundary lines or serves above the hip, and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extLst>
                  <a:ext uri="{0D108BD9-81ED-4DB2-BD59-A6C34878D82A}">
                    <a16:rowId xmlns:a16="http://schemas.microsoft.com/office/drawing/2014/main" xmlns="" val="10002"/>
                  </a:ext>
                </a:extLst>
              </a:tr>
              <a:tr h="658856">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if the serve has been initiated before the opponent is ready.</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EBEBEB">
                        <a:alpha val="50000"/>
                      </a:srgbClr>
                    </a:solidFill>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5"/>
          <p:cNvSpPr txBox="1">
            <a:spLocks noGrp="1"/>
          </p:cNvSpPr>
          <p:nvPr>
            <p:ph type="title" idx="4294967295"/>
          </p:nvPr>
        </p:nvSpPr>
        <p:spPr>
          <a:xfrm>
            <a:off x="457200" y="274637"/>
            <a:ext cx="8229600" cy="1143001"/>
          </a:xfrm>
          <a:prstGeom prst="rect">
            <a:avLst/>
          </a:prstGeom>
        </p:spPr>
        <p:txBody>
          <a:bodyPr lIns="0" tIns="0" rIns="0" bIns="0">
            <a:normAutofit/>
          </a:bodyPr>
          <a:lstStyle>
            <a:lvl1pPr defTabSz="740662">
              <a:defRPr sz="3500"/>
            </a:lvl1pPr>
          </a:lstStyle>
          <a:p>
            <a:r>
              <a:t/>
            </a:r>
            <a:br/>
            <a:endParaRPr/>
          </a:p>
        </p:txBody>
      </p:sp>
      <p:sp>
        <p:nvSpPr>
          <p:cNvPr id="53" name="Shape 46"/>
          <p:cNvSpPr txBox="1">
            <a:spLocks noGrp="1"/>
          </p:cNvSpPr>
          <p:nvPr>
            <p:ph type="body" sz="quarter" idx="4294967295"/>
          </p:nvPr>
        </p:nvSpPr>
        <p:spPr>
          <a:xfrm>
            <a:off x="609600" y="381000"/>
            <a:ext cx="8229600" cy="685800"/>
          </a:xfrm>
          <a:prstGeom prst="rect">
            <a:avLst/>
          </a:prstGeom>
        </p:spPr>
        <p:txBody>
          <a:bodyPr lIns="0" tIns="0" rIns="0" bIns="0">
            <a:normAutofit/>
          </a:bodyPr>
          <a:lstStyle>
            <a:lvl1pPr marL="0" indent="28575" algn="ctr">
              <a:spcBef>
                <a:spcPts val="600"/>
              </a:spcBef>
              <a:buSzTx/>
              <a:buNone/>
              <a:defRPr sz="2800" b="1">
                <a:solidFill>
                  <a:srgbClr val="FF9900"/>
                </a:solidFill>
              </a:defRPr>
            </a:lvl1pPr>
          </a:lstStyle>
          <a:p>
            <a:r>
              <a:t>Facilities and Equipment</a:t>
            </a:r>
          </a:p>
        </p:txBody>
      </p:sp>
      <p:pic>
        <p:nvPicPr>
          <p:cNvPr id="5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7" name="Imagen 6" descr="Diagrama&#10;&#10;Descripción generada automáticamente">
            <a:extLst>
              <a:ext uri="{FF2B5EF4-FFF2-40B4-BE49-F238E27FC236}">
                <a16:creationId xmlns:a16="http://schemas.microsoft.com/office/drawing/2014/main" xmlns="" id="{3174E84E-ED60-4A12-A152-E6F3189BE6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71" y="1524001"/>
            <a:ext cx="7587343" cy="4332789"/>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0"/>
          <p:cNvSpPr txBox="1">
            <a:spLocks noGrp="1"/>
          </p:cNvSpPr>
          <p:nvPr>
            <p:ph type="title" idx="4294967295"/>
          </p:nvPr>
        </p:nvSpPr>
        <p:spPr>
          <a:xfrm>
            <a:off x="457200" y="274636"/>
            <a:ext cx="8229600" cy="715964"/>
          </a:xfrm>
          <a:prstGeom prst="rect">
            <a:avLst/>
          </a:prstGeom>
        </p:spPr>
        <p:txBody>
          <a:bodyPr lIns="0" tIns="0" rIns="0" bIns="0">
            <a:normAutofit/>
          </a:bodyPr>
          <a:lstStyle>
            <a:lvl1pPr>
              <a:defRPr sz="2000">
                <a:solidFill>
                  <a:srgbClr val="FF9900"/>
                </a:solidFill>
              </a:defRPr>
            </a:lvl1pPr>
          </a:lstStyle>
          <a:p>
            <a:r>
              <a:t>BASIC TECHNICAL-TACTICAL RESOURCES</a:t>
            </a:r>
          </a:p>
        </p:txBody>
      </p:sp>
      <p:sp>
        <p:nvSpPr>
          <p:cNvPr id="58" name="Shape 51"/>
          <p:cNvSpPr txBox="1">
            <a:spLocks noGrp="1"/>
          </p:cNvSpPr>
          <p:nvPr>
            <p:ph type="body" idx="4294967295"/>
          </p:nvPr>
        </p:nvSpPr>
        <p:spPr>
          <a:xfrm>
            <a:off x="457200" y="1600200"/>
            <a:ext cx="8229600" cy="4525963"/>
          </a:xfrm>
          <a:prstGeom prst="rect">
            <a:avLst/>
          </a:prstGeom>
        </p:spPr>
        <p:txBody>
          <a:bodyPr lIns="0" tIns="0" rIns="0" bIns="0">
            <a:normAutofit/>
          </a:bodyPr>
          <a:lstStyle>
            <a:lvl1pPr marL="0" indent="28575" algn="just">
              <a:spcBef>
                <a:spcPts val="400"/>
              </a:spcBef>
              <a:buSzTx/>
              <a:buNone/>
              <a:defRPr sz="2000" b="1">
                <a:solidFill>
                  <a:srgbClr val="FFFFFF"/>
                </a:solidFill>
              </a:defRPr>
            </a:lvl1pPr>
          </a:lstStyle>
          <a:p>
            <a:r>
              <a:t>In order to effectively use the racket, a period of adaptation to this piece of equipment may be needed. While the shuttle is in play, the player’s movements require adjustments. Firstly with regards to the execution of the stroke, or the player’s movements directed to hitting the shuttlecock. Secondly, the control exerted to determine the directionality of the shuttle. This adaptation does not require specific movements, however, through various exercises which will be put forward, sufficient control of the racket may be achieved to the player’s complete satisfaction.  </a:t>
            </a:r>
          </a:p>
        </p:txBody>
      </p:sp>
      <p:pic>
        <p:nvPicPr>
          <p:cNvPr id="5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0" name="pasted-image.pdf" descr="pasted-image.pdf"/>
          <p:cNvPicPr>
            <a:picLocks noChangeAspect="1"/>
          </p:cNvPicPr>
          <p:nvPr/>
        </p:nvPicPr>
        <p:blipFill>
          <a:blip r:embed="rId3"/>
          <a:stretch>
            <a:fillRect/>
          </a:stretch>
        </p:blipFill>
        <p:spPr>
          <a:xfrm>
            <a:off x="3638048" y="4285555"/>
            <a:ext cx="2172705" cy="181610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55"/>
          <p:cNvSpPr txBox="1">
            <a:spLocks noGrp="1"/>
          </p:cNvSpPr>
          <p:nvPr>
            <p:ph type="title" idx="4294967295"/>
          </p:nvPr>
        </p:nvSpPr>
        <p:spPr>
          <a:xfrm>
            <a:off x="457200" y="274637"/>
            <a:ext cx="8229600" cy="1143001"/>
          </a:xfrm>
          <a:prstGeom prst="rect">
            <a:avLst/>
          </a:prstGeom>
        </p:spPr>
        <p:txBody>
          <a:bodyPr lIns="0" tIns="0" rIns="0" bIns="0">
            <a:normAutofit/>
          </a:bodyPr>
          <a:lstStyle/>
          <a:p>
            <a:r>
              <a:t/>
            </a:r>
            <a:br/>
            <a:r>
              <a:rPr sz="1800">
                <a:solidFill>
                  <a:srgbClr val="FF9900"/>
                </a:solidFill>
              </a:rPr>
              <a:t>BASIC TECHNICAL-TACTICAL RESOURCES: BADMINTON</a:t>
            </a:r>
          </a:p>
        </p:txBody>
      </p:sp>
      <p:sp>
        <p:nvSpPr>
          <p:cNvPr id="63" name="Shape 56"/>
          <p:cNvSpPr txBox="1">
            <a:spLocks noGrp="1"/>
          </p:cNvSpPr>
          <p:nvPr>
            <p:ph type="body" idx="4294967295"/>
          </p:nvPr>
        </p:nvSpPr>
        <p:spPr>
          <a:xfrm>
            <a:off x="457200" y="1600200"/>
            <a:ext cx="8229600" cy="4525963"/>
          </a:xfrm>
          <a:prstGeom prst="rect">
            <a:avLst/>
          </a:prstGeom>
          <a:ln w="9525">
            <a:solidFill>
              <a:srgbClr val="FFFFFF"/>
            </a:solidFill>
            <a:round/>
          </a:ln>
        </p:spPr>
        <p:txBody>
          <a:bodyPr lIns="0" tIns="0" rIns="0" bIns="0">
            <a:normAutofit/>
          </a:bodyPr>
          <a:lstStyle/>
          <a:p>
            <a:pPr marL="0" indent="28575" algn="just">
              <a:buSzTx/>
              <a:buNone/>
              <a:defRPr b="1"/>
            </a:pPr>
            <a:endParaRPr/>
          </a:p>
          <a:p>
            <a:pPr marL="0" indent="28575" algn="just">
              <a:buSzTx/>
              <a:buNone/>
              <a:defRPr b="1"/>
            </a:pPr>
            <a:endParaRPr/>
          </a:p>
          <a:p>
            <a:pPr marL="0" indent="28575" algn="just">
              <a:buSzTx/>
              <a:buNone/>
              <a:defRPr b="1"/>
            </a:pPr>
            <a:endParaRPr/>
          </a:p>
          <a:p>
            <a:pPr marL="0" indent="28575" algn="just">
              <a:buSzTx/>
              <a:buNone/>
              <a:defRPr b="1"/>
            </a:pPr>
            <a:endParaRPr/>
          </a:p>
          <a:p>
            <a:pPr marL="0" indent="28575" algn="just">
              <a:buSzTx/>
              <a:buNone/>
              <a:defRPr b="1"/>
            </a:pPr>
            <a:endParaRPr/>
          </a:p>
          <a:p>
            <a:pPr marL="0" indent="28575" algn="just">
              <a:buSzTx/>
              <a:buNone/>
            </a:pPr>
            <a:r>
              <a:t> </a:t>
            </a:r>
          </a:p>
        </p:txBody>
      </p:sp>
      <p:pic>
        <p:nvPicPr>
          <p:cNvPr id="64" name="LOGO2 copia.jpg" descr="LOGO2 copia.jpg"/>
          <p:cNvPicPr>
            <a:picLocks noChangeAspect="1"/>
          </p:cNvPicPr>
          <p:nvPr/>
        </p:nvPicPr>
        <p:blipFill>
          <a:blip r:embed="rId2"/>
          <a:stretch>
            <a:fillRect/>
          </a:stretch>
        </p:blipFill>
        <p:spPr>
          <a:xfrm>
            <a:off x="7010400" y="381000"/>
            <a:ext cx="1066800" cy="533400"/>
          </a:xfrm>
          <a:prstGeom prst="rect">
            <a:avLst/>
          </a:prstGeom>
          <a:ln w="12700">
            <a:miter lim="400000"/>
          </a:ln>
        </p:spPr>
      </p:pic>
      <p:sp>
        <p:nvSpPr>
          <p:cNvPr id="65" name="Shape 58"/>
          <p:cNvSpPr/>
          <p:nvPr/>
        </p:nvSpPr>
        <p:spPr>
          <a:xfrm>
            <a:off x="1064348" y="3217155"/>
            <a:ext cx="1447802" cy="535448"/>
          </a:xfrm>
          <a:prstGeom prst="rect">
            <a:avLst/>
          </a:prstGeom>
          <a:solidFill>
            <a:srgbClr val="FFCC99"/>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1000"/>
              </a:spcBef>
              <a:defRPr b="1">
                <a:latin typeface="Arial"/>
                <a:ea typeface="Arial"/>
                <a:cs typeface="Arial"/>
                <a:sym typeface="Arial"/>
              </a:defRPr>
            </a:lvl1pPr>
          </a:lstStyle>
          <a:p>
            <a:r>
              <a:t>Theuniversalgrip</a:t>
            </a:r>
          </a:p>
        </p:txBody>
      </p:sp>
      <p:sp>
        <p:nvSpPr>
          <p:cNvPr id="66" name="Shape 59"/>
          <p:cNvSpPr/>
          <p:nvPr/>
        </p:nvSpPr>
        <p:spPr>
          <a:xfrm rot="624">
            <a:off x="2274727" y="1761806"/>
            <a:ext cx="1528101" cy="460079"/>
          </a:xfrm>
          <a:prstGeom prst="rect">
            <a:avLst/>
          </a:prstGeom>
          <a:solidFill>
            <a:srgbClr val="FFCC99"/>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b="1">
                <a:latin typeface="Arial"/>
                <a:ea typeface="Arial"/>
                <a:cs typeface="Arial"/>
                <a:sym typeface="Arial"/>
              </a:defRPr>
            </a:lvl1pPr>
          </a:lstStyle>
          <a:p>
            <a:r>
              <a:t>Holding a Racket </a:t>
            </a:r>
          </a:p>
        </p:txBody>
      </p:sp>
      <p:sp>
        <p:nvSpPr>
          <p:cNvPr id="67" name="Shape 60"/>
          <p:cNvSpPr/>
          <p:nvPr/>
        </p:nvSpPr>
        <p:spPr>
          <a:xfrm>
            <a:off x="3230117" y="3348058"/>
            <a:ext cx="1600203" cy="535447"/>
          </a:xfrm>
          <a:prstGeom prst="rect">
            <a:avLst/>
          </a:prstGeom>
          <a:solidFill>
            <a:srgbClr val="FFCC99"/>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1000"/>
              </a:spcBef>
              <a:defRPr b="1">
                <a:latin typeface="Arial"/>
                <a:ea typeface="Arial"/>
                <a:cs typeface="Arial"/>
                <a:sym typeface="Arial"/>
              </a:defRPr>
            </a:lvl1pPr>
          </a:lstStyle>
          <a:p>
            <a:r>
              <a:t>The backhand grip</a:t>
            </a:r>
          </a:p>
        </p:txBody>
      </p:sp>
      <p:sp>
        <p:nvSpPr>
          <p:cNvPr id="68" name="Shape 61"/>
          <p:cNvSpPr/>
          <p:nvPr/>
        </p:nvSpPr>
        <p:spPr>
          <a:xfrm rot="5432265">
            <a:off x="3707110" y="4071975"/>
            <a:ext cx="577595" cy="304802"/>
          </a:xfrm>
          <a:prstGeom prst="rightArrow">
            <a:avLst>
              <a:gd name="adj1" fmla="val 50000"/>
              <a:gd name="adj2" fmla="val 25000"/>
            </a:avLst>
          </a:prstGeom>
          <a:solidFill>
            <a:srgbClr val="FFCC99"/>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9" name="Shape 62"/>
          <p:cNvSpPr/>
          <p:nvPr/>
        </p:nvSpPr>
        <p:spPr>
          <a:xfrm rot="5469382">
            <a:off x="1395571" y="4052630"/>
            <a:ext cx="798064" cy="336573"/>
          </a:xfrm>
          <a:prstGeom prst="rightArrow">
            <a:avLst>
              <a:gd name="adj1" fmla="val 50000"/>
              <a:gd name="adj2" fmla="val 25000"/>
            </a:avLst>
          </a:prstGeom>
          <a:solidFill>
            <a:srgbClr val="FFCC99"/>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0" name="Shape 63"/>
          <p:cNvSpPr/>
          <p:nvPr/>
        </p:nvSpPr>
        <p:spPr>
          <a:xfrm>
            <a:off x="6108700" y="2200373"/>
            <a:ext cx="2133600" cy="268747"/>
          </a:xfrm>
          <a:prstGeom prst="rect">
            <a:avLst/>
          </a:prstGeom>
          <a:solidFill>
            <a:srgbClr val="FFCC99"/>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1000"/>
              </a:spcBef>
              <a:defRPr b="1">
                <a:latin typeface="Arial"/>
                <a:ea typeface="Arial"/>
                <a:cs typeface="Arial"/>
                <a:sym typeface="Arial"/>
              </a:defRPr>
            </a:lvl1pPr>
          </a:lstStyle>
          <a:p>
            <a:r>
              <a:t>Moves</a:t>
            </a:r>
          </a:p>
        </p:txBody>
      </p:sp>
      <p:pic>
        <p:nvPicPr>
          <p:cNvPr id="71"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72" name="19.jpg" descr="19.jpg"/>
          <p:cNvPicPr>
            <a:picLocks noChangeAspect="1"/>
          </p:cNvPicPr>
          <p:nvPr/>
        </p:nvPicPr>
        <p:blipFill>
          <a:blip r:embed="rId4"/>
          <a:stretch>
            <a:fillRect/>
          </a:stretch>
        </p:blipFill>
        <p:spPr>
          <a:xfrm>
            <a:off x="639431" y="4700830"/>
            <a:ext cx="4798552" cy="1537627"/>
          </a:xfrm>
          <a:prstGeom prst="rect">
            <a:avLst/>
          </a:prstGeom>
          <a:ln w="12700">
            <a:miter lim="400000"/>
          </a:ln>
        </p:spPr>
      </p:pic>
      <p:pic>
        <p:nvPicPr>
          <p:cNvPr id="73" name="3.jpg" descr="3.jpg"/>
          <p:cNvPicPr>
            <a:picLocks noChangeAspect="1"/>
          </p:cNvPicPr>
          <p:nvPr/>
        </p:nvPicPr>
        <p:blipFill>
          <a:blip r:embed="rId5"/>
          <a:stretch>
            <a:fillRect/>
          </a:stretch>
        </p:blipFill>
        <p:spPr>
          <a:xfrm>
            <a:off x="6103937" y="3198464"/>
            <a:ext cx="2460636" cy="2051109"/>
          </a:xfrm>
          <a:prstGeom prst="rect">
            <a:avLst/>
          </a:prstGeom>
          <a:ln w="12700">
            <a:miter lim="400000"/>
          </a:ln>
        </p:spPr>
      </p:pic>
      <p:sp>
        <p:nvSpPr>
          <p:cNvPr id="74" name="Shape 67"/>
          <p:cNvSpPr/>
          <p:nvPr/>
        </p:nvSpPr>
        <p:spPr>
          <a:xfrm flipH="1" flipV="1">
            <a:off x="6699262" y="4181759"/>
            <a:ext cx="312181" cy="630499"/>
          </a:xfrm>
          <a:prstGeom prst="line">
            <a:avLst/>
          </a:prstGeom>
          <a:ln w="25400">
            <a:solidFill>
              <a:schemeClr val="accent6"/>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75" name="Shape 68"/>
          <p:cNvSpPr/>
          <p:nvPr/>
        </p:nvSpPr>
        <p:spPr>
          <a:xfrm>
            <a:off x="7570242" y="5028157"/>
            <a:ext cx="818730" cy="134926"/>
          </a:xfrm>
          <a:prstGeom prst="line">
            <a:avLst/>
          </a:prstGeom>
          <a:ln w="25400">
            <a:solidFill>
              <a:schemeClr val="accent6"/>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76" name="Shape 69"/>
          <p:cNvSpPr/>
          <p:nvPr/>
        </p:nvSpPr>
        <p:spPr>
          <a:xfrm flipH="1">
            <a:off x="6410500" y="5109515"/>
            <a:ext cx="639045" cy="2"/>
          </a:xfrm>
          <a:prstGeom prst="line">
            <a:avLst/>
          </a:prstGeom>
          <a:ln w="25400">
            <a:solidFill>
              <a:schemeClr val="accent6"/>
            </a:solidFill>
            <a:tailEnd type="triangle"/>
          </a:ln>
          <a:effectLst>
            <a:outerShdw blurRad="38100" dist="20000" dir="5400000" rotWithShape="0">
              <a:srgbClr val="000000">
                <a:alpha val="38000"/>
              </a:srgbClr>
            </a:outerShdw>
          </a:effectLst>
        </p:spPr>
        <p:txBody>
          <a:bodyPr lIns="45718" tIns="45718" rIns="45718" bIns="45718"/>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65"/>
                                        </p:tgtEl>
                                        <p:attrNameLst>
                                          <p:attrName>style.visibility</p:attrName>
                                        </p:attrNameLst>
                                      </p:cBhvr>
                                      <p:to>
                                        <p:strVal val="visible"/>
                                      </p:to>
                                    </p:set>
                                    <p:animEffect transition="in" filter="box(in)">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p:tmAbs val="0"/>
                                  </p:iterate>
                                  <p:childTnLst>
                                    <p:set>
                                      <p:cBhvr>
                                        <p:cTn id="11" fill="hold"/>
                                        <p:tgtEl>
                                          <p:spTgt spid="67"/>
                                        </p:tgtEl>
                                        <p:attrNameLst>
                                          <p:attrName>style.visibility</p:attrName>
                                        </p:attrNameLst>
                                      </p:cBhvr>
                                      <p:to>
                                        <p:strVal val="visible"/>
                                      </p:to>
                                    </p:set>
                                    <p:animEffect transition="in" filter="box(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70"/>
                                        </p:tgtEl>
                                        <p:attrNameLst>
                                          <p:attrName>style.visibility</p:attrName>
                                        </p:attrNameLst>
                                      </p:cBhvr>
                                      <p:to>
                                        <p:strVal val="visible"/>
                                      </p:to>
                                    </p:set>
                                    <p:animEffect transition="in" filter="dissolve">
                                      <p:cBhvr>
                                        <p:cTn id="17"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advAuto="0"/>
      <p:bldP spid="67" grpId="0" animBg="1" advAuto="0"/>
      <p:bldP spid="70"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Presentación en pantalla (4:3)</PresentationFormat>
  <Paragraphs>77</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Default</vt:lpstr>
      <vt:lpstr>Presentación de PowerPoint</vt:lpstr>
      <vt:lpstr>Contents</vt:lpstr>
      <vt:lpstr>OBJECTIVES</vt:lpstr>
      <vt:lpstr>Basic Regulations</vt:lpstr>
      <vt:lpstr> Basic Regulations</vt:lpstr>
      <vt:lpstr> Basic Regulations</vt:lpstr>
      <vt:lpstr> </vt:lpstr>
      <vt:lpstr>BASIC TECHNICAL-TACTICAL RESOURCES</vt:lpstr>
      <vt:lpstr> BASIC TECHNICAL-TACTICAL RESOURCES: BADMINTON</vt:lpstr>
      <vt:lpstr>BASIC TECHNICAL-TACTICAL RESOURCES: BADMINTON</vt:lpstr>
      <vt:lpstr>BASIC TECHNICAL-TACTICAL RESOURCES: BADMINTON</vt:lpstr>
      <vt:lpstr>BASIC TECHNICAL-TACTICAL RESOURCES: BADMINTON</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2021-09-02T08:25:39Z</dcterms:modified>
</cp:coreProperties>
</file>